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你租过自行车吗？"/>
          <p:cNvSpPr txBox="1"/>
          <p:nvPr/>
        </p:nvSpPr>
        <p:spPr>
          <a:xfrm>
            <a:off x="3943350" y="5839893"/>
            <a:ext cx="48895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你租过自行车吗？</a:t>
            </a:r>
          </a:p>
        </p:txBody>
      </p:sp>
      <p:sp>
        <p:nvSpPr>
          <p:cNvPr id="120" name="你有租过什么东西？"/>
          <p:cNvSpPr txBox="1"/>
          <p:nvPr/>
        </p:nvSpPr>
        <p:spPr>
          <a:xfrm>
            <a:off x="3759199" y="7110946"/>
            <a:ext cx="54864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你有租过什么东西？</a:t>
            </a:r>
          </a:p>
        </p:txBody>
      </p:sp>
      <p:sp>
        <p:nvSpPr>
          <p:cNvPr id="121" name="你觉得去旅游租车划得来划不来？"/>
          <p:cNvSpPr txBox="1"/>
          <p:nvPr/>
        </p:nvSpPr>
        <p:spPr>
          <a:xfrm>
            <a:off x="2254249" y="8381999"/>
            <a:ext cx="84963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你觉得去旅游租车划得来划不来？</a:t>
            </a:r>
          </a:p>
        </p:txBody>
      </p:sp>
      <p:grpSp>
        <p:nvGrpSpPr>
          <p:cNvPr id="124" name="群組"/>
          <p:cNvGrpSpPr/>
          <p:nvPr/>
        </p:nvGrpSpPr>
        <p:grpSpPr>
          <a:xfrm>
            <a:off x="1886545" y="29124"/>
            <a:ext cx="9040490" cy="5357814"/>
            <a:chOff x="0" y="0"/>
            <a:chExt cx="9040489" cy="5357812"/>
          </a:xfrm>
        </p:grpSpPr>
        <p:pic>
          <p:nvPicPr>
            <p:cNvPr id="122" name="72293626_522673141850904_3456517296736960512_n.jpg" descr="72293626_522673141850904_3456517296736960512_n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28066"/>
            <a:stretch>
              <a:fillRect/>
            </a:stretch>
          </p:blipFill>
          <p:spPr>
            <a:xfrm>
              <a:off x="5022056" y="104973"/>
              <a:ext cx="4018434" cy="5147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71796957_450330665599155_3934561510562463744_n.jpg" descr="71796957_450330665599155_3934561510562463744_n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018360" cy="5357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是...就是..."/>
          <p:cNvSpPr txBox="1"/>
          <p:nvPr/>
        </p:nvSpPr>
        <p:spPr>
          <a:xfrm>
            <a:off x="14147" y="234949"/>
            <a:ext cx="4797706" cy="15113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是...就是...</a:t>
            </a:r>
          </a:p>
        </p:txBody>
      </p:sp>
      <p:pic>
        <p:nvPicPr>
          <p:cNvPr id="180" name="hampton-court.jpg" descr="hampton-court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845"/>
          <a:stretch>
            <a:fillRect/>
          </a:stretch>
        </p:blipFill>
        <p:spPr>
          <a:xfrm>
            <a:off x="-5408" y="2947193"/>
            <a:ext cx="6506967" cy="3859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v2-3fe346022bf0ed9e331ca8cb78dca13d_b.jpg" descr="v2-3fe346022bf0ed9e331ca8cb78dca13d_b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765"/>
          <a:stretch>
            <a:fillRect/>
          </a:stretch>
        </p:blipFill>
        <p:spPr>
          <a:xfrm>
            <a:off x="6713190" y="3165078"/>
            <a:ext cx="5962754" cy="362671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300天都在下雨"/>
          <p:cNvSpPr txBox="1"/>
          <p:nvPr/>
        </p:nvSpPr>
        <p:spPr>
          <a:xfrm>
            <a:off x="7469352" y="2012949"/>
            <a:ext cx="375569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300天都在下雨</a:t>
            </a:r>
          </a:p>
        </p:txBody>
      </p:sp>
      <p:sp>
        <p:nvSpPr>
          <p:cNvPr id="183" name="伦敦的风景漂亮是漂亮，就是太常下雨了。"/>
          <p:cNvSpPr txBox="1"/>
          <p:nvPr/>
        </p:nvSpPr>
        <p:spPr>
          <a:xfrm>
            <a:off x="736599" y="7598316"/>
            <a:ext cx="10972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伦敦的风景漂亮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是</a:t>
            </a:r>
            <a:r>
              <a:t>漂亮，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就是</a:t>
            </a:r>
            <a:r>
              <a:t>太常下雨了。</a:t>
            </a:r>
          </a:p>
        </p:txBody>
      </p:sp>
      <p:sp>
        <p:nvSpPr>
          <p:cNvPr id="184" name="风景很漂亮"/>
          <p:cNvSpPr txBox="1"/>
          <p:nvPr/>
        </p:nvSpPr>
        <p:spPr>
          <a:xfrm>
            <a:off x="2178049" y="2025649"/>
            <a:ext cx="27813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风景很漂亮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是...就是..."/>
          <p:cNvSpPr txBox="1"/>
          <p:nvPr/>
        </p:nvSpPr>
        <p:spPr>
          <a:xfrm>
            <a:off x="3637711" y="2216149"/>
            <a:ext cx="5983378" cy="18669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FFFFFF"/>
                </a:solidFill>
              </a:defRPr>
            </a:lvl1pPr>
          </a:lstStyle>
          <a:p>
            <a:pPr/>
            <a:r>
              <a:t>是...就是...</a:t>
            </a:r>
          </a:p>
        </p:txBody>
      </p:sp>
      <p:sp>
        <p:nvSpPr>
          <p:cNvPr id="187" name="请造句"/>
          <p:cNvSpPr txBox="1"/>
          <p:nvPr/>
        </p:nvSpPr>
        <p:spPr>
          <a:xfrm>
            <a:off x="5695949" y="4781549"/>
            <a:ext cx="1866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万一…怎么办？"/>
          <p:cNvSpPr txBox="1"/>
          <p:nvPr/>
        </p:nvSpPr>
        <p:spPr>
          <a:xfrm>
            <a:off x="-25400" y="196849"/>
            <a:ext cx="7137401" cy="15113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万一…怎么办？</a:t>
            </a:r>
          </a:p>
        </p:txBody>
      </p:sp>
      <p:sp>
        <p:nvSpPr>
          <p:cNvPr id="190" name="文字方塊 3"/>
          <p:cNvSpPr txBox="1"/>
          <p:nvPr/>
        </p:nvSpPr>
        <p:spPr>
          <a:xfrm>
            <a:off x="3835400" y="532130"/>
            <a:ext cx="12192000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b="0" sz="3900">
                <a:latin typeface="Calibri"/>
                <a:ea typeface="Calibri"/>
                <a:cs typeface="Calibri"/>
                <a:sym typeface="Calibri"/>
              </a:defRPr>
            </a:pPr>
            <a:r>
              <a:t>Usage</a:t>
            </a:r>
            <a:r>
              <a:t>：</a:t>
            </a:r>
            <a:r>
              <a:rPr>
                <a:solidFill>
                  <a:srgbClr val="FF0000"/>
                </a:solidFill>
                <a:latin typeface="標楷體"/>
                <a:ea typeface="標楷體"/>
                <a:cs typeface="標楷體"/>
                <a:sym typeface="標楷體"/>
              </a:rPr>
              <a:t>万一</a:t>
            </a:r>
            <a:r>
              <a:t>+bad thing</a:t>
            </a:r>
          </a:p>
        </p:txBody>
      </p:sp>
      <p:sp>
        <p:nvSpPr>
          <p:cNvPr id="191" name="你一定要带雨伞！万一下雨了怎么办？"/>
          <p:cNvSpPr txBox="1"/>
          <p:nvPr/>
        </p:nvSpPr>
        <p:spPr>
          <a:xfrm>
            <a:off x="1485900" y="8210550"/>
            <a:ext cx="9829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你一定要带雨伞！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万一</a:t>
            </a:r>
            <a:r>
              <a:t>下雨了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怎么办</a:t>
            </a:r>
            <a:r>
              <a:t>？</a:t>
            </a:r>
          </a:p>
        </p:txBody>
      </p:sp>
      <p:sp>
        <p:nvSpPr>
          <p:cNvPr id="192" name="文字方塊 2"/>
          <p:cNvSpPr txBox="1"/>
          <p:nvPr/>
        </p:nvSpPr>
        <p:spPr>
          <a:xfrm>
            <a:off x="542925" y="1854268"/>
            <a:ext cx="11496675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0" sz="4000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If by any chance ; just in case</a:t>
            </a:r>
          </a:p>
        </p:txBody>
      </p:sp>
      <p:sp>
        <p:nvSpPr>
          <p:cNvPr id="193" name="It might happen, but it’s a little chance."/>
          <p:cNvSpPr txBox="1"/>
          <p:nvPr/>
        </p:nvSpPr>
        <p:spPr>
          <a:xfrm>
            <a:off x="2713736" y="2552695"/>
            <a:ext cx="7374129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It might happen, but it’s a little chance.</a:t>
            </a:r>
          </a:p>
        </p:txBody>
      </p:sp>
      <p:pic>
        <p:nvPicPr>
          <p:cNvPr id="194" name="942706690_m.jpg" descr="942706690_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6221" y="3577650"/>
            <a:ext cx="6472114" cy="4310428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he chance of rain"/>
          <p:cNvSpPr txBox="1"/>
          <p:nvPr/>
        </p:nvSpPr>
        <p:spPr>
          <a:xfrm>
            <a:off x="9630105" y="4368799"/>
            <a:ext cx="281239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chance of rain</a:t>
            </a:r>
          </a:p>
        </p:txBody>
      </p:sp>
      <p:sp>
        <p:nvSpPr>
          <p:cNvPr id="196" name="下雨几率…"/>
          <p:cNvSpPr txBox="1"/>
          <p:nvPr/>
        </p:nvSpPr>
        <p:spPr>
          <a:xfrm>
            <a:off x="10016007" y="4991300"/>
            <a:ext cx="2396186" cy="1483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下雨几率</a:t>
            </a:r>
          </a:p>
          <a:p>
            <a:pPr>
              <a:defRPr sz="4200"/>
            </a:pPr>
            <a:r>
              <a:t>70%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万一…怎么办？"/>
          <p:cNvSpPr txBox="1"/>
          <p:nvPr/>
        </p:nvSpPr>
        <p:spPr>
          <a:xfrm>
            <a:off x="-25400" y="196849"/>
            <a:ext cx="7137401" cy="15113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万一…怎么办？</a:t>
            </a:r>
          </a:p>
        </p:txBody>
      </p:sp>
      <p:sp>
        <p:nvSpPr>
          <p:cNvPr id="199" name="烟别抽了，万一生病了，怎么办？"/>
          <p:cNvSpPr txBox="1"/>
          <p:nvPr/>
        </p:nvSpPr>
        <p:spPr>
          <a:xfrm>
            <a:off x="1873250" y="7956549"/>
            <a:ext cx="92583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烟别抽了，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万一</a:t>
            </a:r>
            <a:r>
              <a:t>生病了，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怎么办</a:t>
            </a:r>
            <a:r>
              <a:t>？</a:t>
            </a:r>
          </a:p>
        </p:txBody>
      </p:sp>
      <p:pic>
        <p:nvPicPr>
          <p:cNvPr id="200" name="20151225-054522_U3927_M114043_9229.jpg" descr="20151225-054522_U3927_M114043_92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584" y="2523579"/>
            <a:ext cx="6018032" cy="400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stockphoto-687719164-1024x1024.jpg" descr="istockphoto-687719164-1024x102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1003" y="2906047"/>
            <a:ext cx="5574728" cy="3941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万一…怎么办？"/>
          <p:cNvSpPr txBox="1"/>
          <p:nvPr/>
        </p:nvSpPr>
        <p:spPr>
          <a:xfrm>
            <a:off x="-25400" y="196849"/>
            <a:ext cx="7137401" cy="15113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万一…怎么办？</a:t>
            </a:r>
          </a:p>
        </p:txBody>
      </p:sp>
      <p:sp>
        <p:nvSpPr>
          <p:cNvPr id="204" name="咖啡别喝太多，万一心悸了怎么办？"/>
          <p:cNvSpPr txBox="1"/>
          <p:nvPr/>
        </p:nvSpPr>
        <p:spPr>
          <a:xfrm>
            <a:off x="1454150" y="7918449"/>
            <a:ext cx="9867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咖啡别喝太多，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万一</a:t>
            </a:r>
            <a:r>
              <a:t>心悸了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怎么办</a:t>
            </a:r>
            <a:r>
              <a:t>？</a:t>
            </a:r>
          </a:p>
        </p:txBody>
      </p:sp>
      <p:pic>
        <p:nvPicPr>
          <p:cNvPr id="205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1302" y="2913360"/>
            <a:ext cx="5662196" cy="486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她每天喝五杯"/>
          <p:cNvSpPr txBox="1"/>
          <p:nvPr/>
        </p:nvSpPr>
        <p:spPr>
          <a:xfrm>
            <a:off x="4883150" y="1949450"/>
            <a:ext cx="32385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她每天喝五杯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万一…怎么办？"/>
          <p:cNvSpPr txBox="1"/>
          <p:nvPr/>
        </p:nvSpPr>
        <p:spPr>
          <a:xfrm>
            <a:off x="3302000" y="2584449"/>
            <a:ext cx="7137401" cy="15113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万一…怎么办？</a:t>
            </a:r>
          </a:p>
        </p:txBody>
      </p:sp>
      <p:sp>
        <p:nvSpPr>
          <p:cNvPr id="209" name="请造句"/>
          <p:cNvSpPr txBox="1"/>
          <p:nvPr/>
        </p:nvSpPr>
        <p:spPr>
          <a:xfrm>
            <a:off x="5410200" y="4648200"/>
            <a:ext cx="24384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划得来/划不来"/>
          <p:cNvSpPr txBox="1"/>
          <p:nvPr/>
        </p:nvSpPr>
        <p:spPr>
          <a:xfrm>
            <a:off x="83254" y="19049"/>
            <a:ext cx="4888092" cy="11557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划得来/划不来</a:t>
            </a:r>
          </a:p>
        </p:txBody>
      </p:sp>
      <p:sp>
        <p:nvSpPr>
          <p:cNvPr id="212" name="Worth it/not worth it"/>
          <p:cNvSpPr txBox="1"/>
          <p:nvPr/>
        </p:nvSpPr>
        <p:spPr>
          <a:xfrm>
            <a:off x="5432755" y="520612"/>
            <a:ext cx="4247490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Worth it/not worth it</a:t>
            </a:r>
          </a:p>
        </p:txBody>
      </p:sp>
      <p:sp>
        <p:nvSpPr>
          <p:cNvPr id="213" name="苹果手机原本要三万元，我只花了两万就买到了！"/>
          <p:cNvSpPr txBox="1"/>
          <p:nvPr/>
        </p:nvSpPr>
        <p:spPr>
          <a:xfrm>
            <a:off x="996949" y="2273299"/>
            <a:ext cx="110109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苹果手机原本要三万元，我只花了两万就买到了！</a:t>
            </a:r>
          </a:p>
        </p:txBody>
      </p:sp>
      <p:sp>
        <p:nvSpPr>
          <p:cNvPr id="214" name="我花了三小时的时间买一个坏掉的杯子。"/>
          <p:cNvSpPr txBox="1"/>
          <p:nvPr/>
        </p:nvSpPr>
        <p:spPr>
          <a:xfrm>
            <a:off x="1085849" y="5295899"/>
            <a:ext cx="90297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我花了三小时的时间买一个坏掉的杯子。</a:t>
            </a:r>
          </a:p>
        </p:txBody>
      </p:sp>
      <p:grpSp>
        <p:nvGrpSpPr>
          <p:cNvPr id="217" name="群組"/>
          <p:cNvGrpSpPr/>
          <p:nvPr/>
        </p:nvGrpSpPr>
        <p:grpSpPr>
          <a:xfrm>
            <a:off x="4857749" y="3014454"/>
            <a:ext cx="3466209" cy="1316247"/>
            <a:chOff x="0" y="0"/>
            <a:chExt cx="3466207" cy="1316245"/>
          </a:xfrm>
        </p:grpSpPr>
        <p:sp>
          <p:nvSpPr>
            <p:cNvPr id="215" name="划得来"/>
            <p:cNvSpPr txBox="1"/>
            <p:nvPr/>
          </p:nvSpPr>
          <p:spPr>
            <a:xfrm>
              <a:off x="0" y="325645"/>
              <a:ext cx="2019300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划得来</a:t>
              </a:r>
            </a:p>
          </p:txBody>
        </p:sp>
        <p:pic>
          <p:nvPicPr>
            <p:cNvPr id="216" name="Unknown.jpeg" descr="Unknown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83407" y="0"/>
              <a:ext cx="1282801" cy="1311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0" name="群組"/>
          <p:cNvGrpSpPr/>
          <p:nvPr/>
        </p:nvGrpSpPr>
        <p:grpSpPr>
          <a:xfrm>
            <a:off x="4857749" y="6290791"/>
            <a:ext cx="3723483" cy="1401118"/>
            <a:chOff x="0" y="0"/>
            <a:chExt cx="3723481" cy="1401117"/>
          </a:xfrm>
        </p:grpSpPr>
        <p:sp>
          <p:nvSpPr>
            <p:cNvPr id="218" name="划不来"/>
            <p:cNvSpPr txBox="1"/>
            <p:nvPr/>
          </p:nvSpPr>
          <p:spPr>
            <a:xfrm>
              <a:off x="0" y="205258"/>
              <a:ext cx="2019300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划不来</a:t>
              </a:r>
            </a:p>
          </p:txBody>
        </p:sp>
        <p:pic>
          <p:nvPicPr>
            <p:cNvPr id="219" name="314e251f95cad1c870de1230783e6709c93d5144.jpg" descr="314e251f95cad1c870de1230783e6709c93d5144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22363" y="0"/>
              <a:ext cx="1401119" cy="1401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"/>
      <p:bldP build="whole" bldLvl="1" animBg="1" rev="0" advAuto="0" spid="22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不A不B"/>
          <p:cNvSpPr txBox="1"/>
          <p:nvPr/>
        </p:nvSpPr>
        <p:spPr>
          <a:xfrm>
            <a:off x="-20860" y="628649"/>
            <a:ext cx="3847007" cy="12573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不A不B</a:t>
            </a:r>
          </a:p>
        </p:txBody>
      </p:sp>
      <p:sp>
        <p:nvSpPr>
          <p:cNvPr id="223" name="不adj.不adj."/>
          <p:cNvSpPr txBox="1"/>
          <p:nvPr/>
        </p:nvSpPr>
        <p:spPr>
          <a:xfrm>
            <a:off x="4075836" y="781049"/>
            <a:ext cx="345612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不adj.不adj.</a:t>
            </a:r>
          </a:p>
        </p:txBody>
      </p:sp>
      <p:sp>
        <p:nvSpPr>
          <p:cNvPr id="224" name="In the middle"/>
          <p:cNvSpPr txBox="1"/>
          <p:nvPr/>
        </p:nvSpPr>
        <p:spPr>
          <a:xfrm>
            <a:off x="7781653" y="915233"/>
            <a:ext cx="3175750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In the middle</a:t>
            </a:r>
          </a:p>
        </p:txBody>
      </p:sp>
      <p:sp>
        <p:nvSpPr>
          <p:cNvPr id="225" name="1 word"/>
          <p:cNvSpPr txBox="1"/>
          <p:nvPr/>
        </p:nvSpPr>
        <p:spPr>
          <a:xfrm>
            <a:off x="4619580" y="1763923"/>
            <a:ext cx="1225640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2600"/>
                </a:solidFill>
              </a:defRPr>
            </a:lvl1pPr>
          </a:lstStyle>
          <a:p>
            <a:pPr/>
            <a:r>
              <a:t>1 word</a:t>
            </a:r>
          </a:p>
        </p:txBody>
      </p:sp>
      <p:sp>
        <p:nvSpPr>
          <p:cNvPr id="226" name="不大不小"/>
          <p:cNvSpPr txBox="1"/>
          <p:nvPr/>
        </p:nvSpPr>
        <p:spPr>
          <a:xfrm>
            <a:off x="2416993" y="2997200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大</a:t>
            </a: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小</a:t>
            </a:r>
          </a:p>
        </p:txBody>
      </p:sp>
      <p:sp>
        <p:nvSpPr>
          <p:cNvPr id="227" name="不长不短"/>
          <p:cNvSpPr txBox="1"/>
          <p:nvPr/>
        </p:nvSpPr>
        <p:spPr>
          <a:xfrm>
            <a:off x="2416993" y="4591050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长</a:t>
            </a: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短</a:t>
            </a:r>
          </a:p>
        </p:txBody>
      </p:sp>
      <p:sp>
        <p:nvSpPr>
          <p:cNvPr id="228" name="不好不坏"/>
          <p:cNvSpPr txBox="1"/>
          <p:nvPr/>
        </p:nvSpPr>
        <p:spPr>
          <a:xfrm>
            <a:off x="7753350" y="2997200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</a:t>
            </a: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坏</a:t>
            </a:r>
          </a:p>
        </p:txBody>
      </p:sp>
      <p:sp>
        <p:nvSpPr>
          <p:cNvPr id="229" name="不高不低"/>
          <p:cNvSpPr txBox="1"/>
          <p:nvPr/>
        </p:nvSpPr>
        <p:spPr>
          <a:xfrm>
            <a:off x="7753350" y="4521200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高</a:t>
            </a: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低</a:t>
            </a:r>
          </a:p>
        </p:txBody>
      </p:sp>
      <p:sp>
        <p:nvSpPr>
          <p:cNvPr id="230" name="不新不旧"/>
          <p:cNvSpPr txBox="1"/>
          <p:nvPr/>
        </p:nvSpPr>
        <p:spPr>
          <a:xfrm>
            <a:off x="2416993" y="6184900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新</a:t>
            </a: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旧</a:t>
            </a:r>
          </a:p>
        </p:txBody>
      </p:sp>
      <p:sp>
        <p:nvSpPr>
          <p:cNvPr id="231" name="不胖不瘦"/>
          <p:cNvSpPr txBox="1"/>
          <p:nvPr/>
        </p:nvSpPr>
        <p:spPr>
          <a:xfrm>
            <a:off x="7753350" y="6045200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胖</a:t>
            </a: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瘦</a:t>
            </a:r>
          </a:p>
        </p:txBody>
      </p:sp>
      <p:sp>
        <p:nvSpPr>
          <p:cNvPr id="232" name="不冷不热"/>
          <p:cNvSpPr txBox="1"/>
          <p:nvPr/>
        </p:nvSpPr>
        <p:spPr>
          <a:xfrm>
            <a:off x="2416993" y="7778750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冷</a:t>
            </a: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热</a:t>
            </a:r>
          </a:p>
        </p:txBody>
      </p:sp>
      <p:sp>
        <p:nvSpPr>
          <p:cNvPr id="233" name="不多不少"/>
          <p:cNvSpPr txBox="1"/>
          <p:nvPr/>
        </p:nvSpPr>
        <p:spPr>
          <a:xfrm>
            <a:off x="7753350" y="7778750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多</a:t>
            </a:r>
            <a:r>
              <a:t>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又adj.又adj.还"/>
          <p:cNvSpPr txBox="1"/>
          <p:nvPr/>
        </p:nvSpPr>
        <p:spPr>
          <a:xfrm>
            <a:off x="12750" y="330199"/>
            <a:ext cx="4724300" cy="10922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又adj.又adj.还</a:t>
            </a:r>
          </a:p>
        </p:txBody>
      </p:sp>
      <p:sp>
        <p:nvSpPr>
          <p:cNvPr id="236" name="我的房间又大又新，还很干净。"/>
          <p:cNvSpPr txBox="1"/>
          <p:nvPr/>
        </p:nvSpPr>
        <p:spPr>
          <a:xfrm>
            <a:off x="1657746" y="7962900"/>
            <a:ext cx="900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我的房间又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大</a:t>
            </a:r>
            <a:r>
              <a:t>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新</a:t>
            </a:r>
            <a:r>
              <a:t>，还很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干净</a:t>
            </a:r>
            <a:r>
              <a:t>。</a:t>
            </a:r>
          </a:p>
        </p:txBody>
      </p:sp>
      <p:pic>
        <p:nvPicPr>
          <p:cNvPr id="237" name="v2-45a5bb31fd2c3df1a57a4ec47098dd63_1200x500.jpg" descr="v2-45a5bb31fd2c3df1a57a4ec47098dd63_1200x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896" y="1657350"/>
            <a:ext cx="9144001" cy="607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大"/>
          <p:cNvSpPr txBox="1"/>
          <p:nvPr/>
        </p:nvSpPr>
        <p:spPr>
          <a:xfrm>
            <a:off x="5553049" y="609599"/>
            <a:ext cx="876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大</a:t>
            </a:r>
          </a:p>
        </p:txBody>
      </p:sp>
      <p:sp>
        <p:nvSpPr>
          <p:cNvPr id="239" name="新"/>
          <p:cNvSpPr txBox="1"/>
          <p:nvPr/>
        </p:nvSpPr>
        <p:spPr>
          <a:xfrm>
            <a:off x="7245349" y="609599"/>
            <a:ext cx="876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新</a:t>
            </a:r>
          </a:p>
        </p:txBody>
      </p:sp>
      <p:sp>
        <p:nvSpPr>
          <p:cNvPr id="240" name="干净"/>
          <p:cNvSpPr txBox="1"/>
          <p:nvPr/>
        </p:nvSpPr>
        <p:spPr>
          <a:xfrm>
            <a:off x="8731250" y="609599"/>
            <a:ext cx="1638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干净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又adj.又adj.还"/>
          <p:cNvSpPr txBox="1"/>
          <p:nvPr/>
        </p:nvSpPr>
        <p:spPr>
          <a:xfrm>
            <a:off x="12750" y="330199"/>
            <a:ext cx="4724300" cy="10922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又adj.又adj.还</a:t>
            </a:r>
          </a:p>
        </p:txBody>
      </p:sp>
      <p:pic>
        <p:nvPicPr>
          <p:cNvPr id="243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8873" y="2440518"/>
            <a:ext cx="8213054" cy="563700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老"/>
          <p:cNvSpPr txBox="1"/>
          <p:nvPr/>
        </p:nvSpPr>
        <p:spPr>
          <a:xfrm>
            <a:off x="5549899" y="1036109"/>
            <a:ext cx="9144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老</a:t>
            </a:r>
          </a:p>
        </p:txBody>
      </p:sp>
      <p:sp>
        <p:nvSpPr>
          <p:cNvPr id="245" name="旧"/>
          <p:cNvSpPr txBox="1"/>
          <p:nvPr/>
        </p:nvSpPr>
        <p:spPr>
          <a:xfrm>
            <a:off x="7137450" y="1050190"/>
            <a:ext cx="9144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旧</a:t>
            </a:r>
          </a:p>
        </p:txBody>
      </p:sp>
      <p:sp>
        <p:nvSpPr>
          <p:cNvPr id="246" name="肮脏"/>
          <p:cNvSpPr txBox="1"/>
          <p:nvPr/>
        </p:nvSpPr>
        <p:spPr>
          <a:xfrm>
            <a:off x="9048749" y="1050190"/>
            <a:ext cx="17145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肮脏</a:t>
            </a:r>
          </a:p>
        </p:txBody>
      </p:sp>
      <p:sp>
        <p:nvSpPr>
          <p:cNvPr id="247" name="这栋房子又老又旧，还很肮脏。"/>
          <p:cNvSpPr txBox="1"/>
          <p:nvPr/>
        </p:nvSpPr>
        <p:spPr>
          <a:xfrm>
            <a:off x="2139949" y="8445499"/>
            <a:ext cx="84709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这栋房子又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老</a:t>
            </a:r>
            <a:r>
              <a:t>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旧</a:t>
            </a:r>
            <a:r>
              <a:t>，还很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肮脏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只好"/>
          <p:cNvSpPr txBox="1"/>
          <p:nvPr/>
        </p:nvSpPr>
        <p:spPr>
          <a:xfrm>
            <a:off x="6350" y="196849"/>
            <a:ext cx="2120901" cy="15113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只好</a:t>
            </a:r>
          </a:p>
        </p:txBody>
      </p:sp>
      <p:sp>
        <p:nvSpPr>
          <p:cNvPr id="127" name="马太和魏涂梦去酒吧，但是酒吧关了。"/>
          <p:cNvSpPr txBox="1"/>
          <p:nvPr/>
        </p:nvSpPr>
        <p:spPr>
          <a:xfrm>
            <a:off x="2546349" y="2317749"/>
            <a:ext cx="83185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马太和魏涂梦去酒吧，但是酒吧关了。</a:t>
            </a:r>
          </a:p>
        </p:txBody>
      </p:sp>
      <p:sp>
        <p:nvSpPr>
          <p:cNvPr id="128" name="文字方塊 2"/>
          <p:cNvSpPr txBox="1"/>
          <p:nvPr/>
        </p:nvSpPr>
        <p:spPr>
          <a:xfrm>
            <a:off x="657225" y="665479"/>
            <a:ext cx="1149667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0" sz="3300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have to ; be force to; have no choice but</a:t>
            </a:r>
          </a:p>
        </p:txBody>
      </p:sp>
      <p:sp>
        <p:nvSpPr>
          <p:cNvPr id="129" name="马太："/>
          <p:cNvSpPr txBox="1"/>
          <p:nvPr/>
        </p:nvSpPr>
        <p:spPr>
          <a:xfrm>
            <a:off x="2597149" y="3555104"/>
            <a:ext cx="15621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马太：</a:t>
            </a:r>
          </a:p>
        </p:txBody>
      </p:sp>
      <p:sp>
        <p:nvSpPr>
          <p:cNvPr id="130" name="酒吧关了，我们只好下次再来吧！"/>
          <p:cNvSpPr txBox="1"/>
          <p:nvPr/>
        </p:nvSpPr>
        <p:spPr>
          <a:xfrm>
            <a:off x="4184650" y="3575049"/>
            <a:ext cx="73533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酒吧关了，我们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只好</a:t>
            </a:r>
            <a:r>
              <a:t>下次再来吧！</a:t>
            </a:r>
          </a:p>
        </p:txBody>
      </p:sp>
      <p:pic>
        <p:nvPicPr>
          <p:cNvPr id="131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7943" y="5567779"/>
            <a:ext cx="5429965" cy="2714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EST_Brno_Nightlife_17-(1).jpg" descr="PEST_Brno_Nightlife_17-(1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596" y="4792459"/>
            <a:ext cx="6629008" cy="4265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又adj.又adj.还"/>
          <p:cNvSpPr txBox="1"/>
          <p:nvPr/>
        </p:nvSpPr>
        <p:spPr>
          <a:xfrm>
            <a:off x="3469894" y="2933699"/>
            <a:ext cx="6700013" cy="15240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又adj.又adj.还</a:t>
            </a:r>
          </a:p>
        </p:txBody>
      </p:sp>
      <p:sp>
        <p:nvSpPr>
          <p:cNvPr id="250" name="请造句"/>
          <p:cNvSpPr txBox="1"/>
          <p:nvPr/>
        </p:nvSpPr>
        <p:spPr>
          <a:xfrm>
            <a:off x="6045199" y="5060950"/>
            <a:ext cx="1828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V下来"/>
          <p:cNvSpPr txBox="1"/>
          <p:nvPr/>
        </p:nvSpPr>
        <p:spPr>
          <a:xfrm>
            <a:off x="4836096" y="2803524"/>
            <a:ext cx="3688208" cy="1993901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700">
                <a:solidFill>
                  <a:srgbClr val="FFFFFF"/>
                </a:solidFill>
              </a:defRPr>
            </a:lvl1pPr>
          </a:lstStyle>
          <a:p>
            <a:pPr/>
            <a:r>
              <a:t>V下来</a:t>
            </a:r>
          </a:p>
        </p:txBody>
      </p:sp>
      <p:sp>
        <p:nvSpPr>
          <p:cNvPr id="253" name="Long-term activity"/>
          <p:cNvSpPr txBox="1"/>
          <p:nvPr/>
        </p:nvSpPr>
        <p:spPr>
          <a:xfrm>
            <a:off x="3610921" y="691510"/>
            <a:ext cx="3657207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Long-term activity </a:t>
            </a:r>
          </a:p>
        </p:txBody>
      </p:sp>
      <p:sp>
        <p:nvSpPr>
          <p:cNvPr id="254" name="＋result"/>
          <p:cNvSpPr txBox="1"/>
          <p:nvPr/>
        </p:nvSpPr>
        <p:spPr>
          <a:xfrm>
            <a:off x="7287259" y="571500"/>
            <a:ext cx="19862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＋result</a:t>
            </a:r>
          </a:p>
        </p:txBody>
      </p:sp>
      <p:sp>
        <p:nvSpPr>
          <p:cNvPr id="255" name="Topic+Time+V下来+result"/>
          <p:cNvSpPr txBox="1"/>
          <p:nvPr/>
        </p:nvSpPr>
        <p:spPr>
          <a:xfrm>
            <a:off x="2324277" y="6216650"/>
            <a:ext cx="8356246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Topic+Time+V下来+result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V下来"/>
          <p:cNvSpPr txBox="1"/>
          <p:nvPr/>
        </p:nvSpPr>
        <p:spPr>
          <a:xfrm>
            <a:off x="175513" y="126999"/>
            <a:ext cx="2519173" cy="1371601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/>
            <a:r>
              <a:t>V下来</a:t>
            </a:r>
          </a:p>
        </p:txBody>
      </p:sp>
      <p:pic>
        <p:nvPicPr>
          <p:cNvPr id="258" name="日历-6月-2019-77ss.jpg" descr="日历-6月-2019-77ss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557383" y="1504345"/>
            <a:ext cx="8347155" cy="626036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租房子"/>
          <p:cNvSpPr txBox="1"/>
          <p:nvPr/>
        </p:nvSpPr>
        <p:spPr>
          <a:xfrm>
            <a:off x="9404349" y="2686050"/>
            <a:ext cx="1028701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60" name="租房子"/>
          <p:cNvSpPr txBox="1"/>
          <p:nvPr/>
        </p:nvSpPr>
        <p:spPr>
          <a:xfrm>
            <a:off x="5124449" y="34734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61" name="租房子"/>
          <p:cNvSpPr txBox="1"/>
          <p:nvPr/>
        </p:nvSpPr>
        <p:spPr>
          <a:xfrm>
            <a:off x="2940049" y="34734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62" name="租房子"/>
          <p:cNvSpPr txBox="1"/>
          <p:nvPr/>
        </p:nvSpPr>
        <p:spPr>
          <a:xfrm>
            <a:off x="4032249" y="34734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63" name="租房子"/>
          <p:cNvSpPr txBox="1"/>
          <p:nvPr/>
        </p:nvSpPr>
        <p:spPr>
          <a:xfrm>
            <a:off x="9404349" y="34734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64" name="租房子"/>
          <p:cNvSpPr txBox="1"/>
          <p:nvPr/>
        </p:nvSpPr>
        <p:spPr>
          <a:xfrm>
            <a:off x="7258049" y="34734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65" name="租房子"/>
          <p:cNvSpPr txBox="1"/>
          <p:nvPr/>
        </p:nvSpPr>
        <p:spPr>
          <a:xfrm>
            <a:off x="6150173" y="34734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66" name="租房子"/>
          <p:cNvSpPr txBox="1"/>
          <p:nvPr/>
        </p:nvSpPr>
        <p:spPr>
          <a:xfrm>
            <a:off x="8365926" y="34734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67" name="租房子"/>
          <p:cNvSpPr txBox="1"/>
          <p:nvPr/>
        </p:nvSpPr>
        <p:spPr>
          <a:xfrm>
            <a:off x="5124449" y="432430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68" name="租房子"/>
          <p:cNvSpPr txBox="1"/>
          <p:nvPr/>
        </p:nvSpPr>
        <p:spPr>
          <a:xfrm>
            <a:off x="4032249" y="432430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69" name="租房子"/>
          <p:cNvSpPr txBox="1"/>
          <p:nvPr/>
        </p:nvSpPr>
        <p:spPr>
          <a:xfrm>
            <a:off x="2940049" y="42227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70" name="租房子"/>
          <p:cNvSpPr txBox="1"/>
          <p:nvPr/>
        </p:nvSpPr>
        <p:spPr>
          <a:xfrm>
            <a:off x="5124449" y="51751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71" name="租房子"/>
          <p:cNvSpPr txBox="1"/>
          <p:nvPr/>
        </p:nvSpPr>
        <p:spPr>
          <a:xfrm>
            <a:off x="4032249" y="51751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72" name="租房子"/>
          <p:cNvSpPr txBox="1"/>
          <p:nvPr/>
        </p:nvSpPr>
        <p:spPr>
          <a:xfrm>
            <a:off x="2940049" y="51117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73" name="租房子"/>
          <p:cNvSpPr txBox="1"/>
          <p:nvPr/>
        </p:nvSpPr>
        <p:spPr>
          <a:xfrm>
            <a:off x="9391649" y="432430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74" name="租房子"/>
          <p:cNvSpPr txBox="1"/>
          <p:nvPr/>
        </p:nvSpPr>
        <p:spPr>
          <a:xfrm>
            <a:off x="8274049" y="432430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75" name="租房子"/>
          <p:cNvSpPr txBox="1"/>
          <p:nvPr/>
        </p:nvSpPr>
        <p:spPr>
          <a:xfrm>
            <a:off x="6216649" y="432430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76" name="租房子"/>
          <p:cNvSpPr txBox="1"/>
          <p:nvPr/>
        </p:nvSpPr>
        <p:spPr>
          <a:xfrm>
            <a:off x="7258049" y="432430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77" name="租房子"/>
          <p:cNvSpPr txBox="1"/>
          <p:nvPr/>
        </p:nvSpPr>
        <p:spPr>
          <a:xfrm>
            <a:off x="4032249" y="58990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78" name="租房子"/>
          <p:cNvSpPr txBox="1"/>
          <p:nvPr/>
        </p:nvSpPr>
        <p:spPr>
          <a:xfrm>
            <a:off x="2940049" y="58990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79" name="租房子"/>
          <p:cNvSpPr txBox="1"/>
          <p:nvPr/>
        </p:nvSpPr>
        <p:spPr>
          <a:xfrm>
            <a:off x="9473803" y="51117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80" name="租房子"/>
          <p:cNvSpPr txBox="1"/>
          <p:nvPr/>
        </p:nvSpPr>
        <p:spPr>
          <a:xfrm>
            <a:off x="8365926" y="51117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81" name="租房子"/>
          <p:cNvSpPr txBox="1"/>
          <p:nvPr/>
        </p:nvSpPr>
        <p:spPr>
          <a:xfrm>
            <a:off x="7258049" y="51117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82" name="租房子"/>
          <p:cNvSpPr txBox="1"/>
          <p:nvPr/>
        </p:nvSpPr>
        <p:spPr>
          <a:xfrm>
            <a:off x="6150173" y="51117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83" name="租房子"/>
          <p:cNvSpPr txBox="1"/>
          <p:nvPr/>
        </p:nvSpPr>
        <p:spPr>
          <a:xfrm>
            <a:off x="9473803" y="58990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84" name="租房子"/>
          <p:cNvSpPr txBox="1"/>
          <p:nvPr/>
        </p:nvSpPr>
        <p:spPr>
          <a:xfrm>
            <a:off x="8274049" y="5899199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85" name="租房子"/>
          <p:cNvSpPr txBox="1"/>
          <p:nvPr/>
        </p:nvSpPr>
        <p:spPr>
          <a:xfrm>
            <a:off x="7308849" y="58990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86" name="租房子"/>
          <p:cNvSpPr txBox="1"/>
          <p:nvPr/>
        </p:nvSpPr>
        <p:spPr>
          <a:xfrm>
            <a:off x="6150173" y="5899199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87" name="租房子"/>
          <p:cNvSpPr txBox="1"/>
          <p:nvPr/>
        </p:nvSpPr>
        <p:spPr>
          <a:xfrm>
            <a:off x="5124449" y="58990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88" name="租房子"/>
          <p:cNvSpPr txBox="1"/>
          <p:nvPr/>
        </p:nvSpPr>
        <p:spPr>
          <a:xfrm>
            <a:off x="2940049" y="668650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租房子</a:t>
            </a:r>
          </a:p>
        </p:txBody>
      </p:sp>
      <p:sp>
        <p:nvSpPr>
          <p:cNvPr id="289" name="Long-term activity"/>
          <p:cNvSpPr txBox="1"/>
          <p:nvPr/>
        </p:nvSpPr>
        <p:spPr>
          <a:xfrm>
            <a:off x="3610921" y="691510"/>
            <a:ext cx="3657207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Long-term activity </a:t>
            </a:r>
          </a:p>
        </p:txBody>
      </p:sp>
      <p:sp>
        <p:nvSpPr>
          <p:cNvPr id="290" name="A：房子一个月租下来要多少钱？"/>
          <p:cNvSpPr txBox="1"/>
          <p:nvPr/>
        </p:nvSpPr>
        <p:spPr>
          <a:xfrm>
            <a:off x="2622010" y="7701910"/>
            <a:ext cx="776078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A：房子一个月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租下来</a:t>
            </a:r>
            <a:r>
              <a:t>要多少钱？</a:t>
            </a:r>
          </a:p>
        </p:txBody>
      </p:sp>
      <p:sp>
        <p:nvSpPr>
          <p:cNvPr id="291" name="7000元"/>
          <p:cNvSpPr txBox="1"/>
          <p:nvPr/>
        </p:nvSpPr>
        <p:spPr>
          <a:xfrm>
            <a:off x="461416" y="3733800"/>
            <a:ext cx="175209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7000元</a:t>
            </a:r>
          </a:p>
        </p:txBody>
      </p:sp>
      <p:sp>
        <p:nvSpPr>
          <p:cNvPr id="292" name="B：房子一个月租下来要七千元。"/>
          <p:cNvSpPr txBox="1"/>
          <p:nvPr/>
        </p:nvSpPr>
        <p:spPr>
          <a:xfrm>
            <a:off x="2617063" y="8629009"/>
            <a:ext cx="777067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B：房子一个月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租下来</a:t>
            </a:r>
            <a:r>
              <a:t>要七千元。</a:t>
            </a:r>
          </a:p>
        </p:txBody>
      </p:sp>
      <p:sp>
        <p:nvSpPr>
          <p:cNvPr id="293" name="＋result"/>
          <p:cNvSpPr txBox="1"/>
          <p:nvPr/>
        </p:nvSpPr>
        <p:spPr>
          <a:xfrm>
            <a:off x="7287259" y="571500"/>
            <a:ext cx="19862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＋result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V下来"/>
          <p:cNvSpPr txBox="1"/>
          <p:nvPr/>
        </p:nvSpPr>
        <p:spPr>
          <a:xfrm>
            <a:off x="175513" y="126999"/>
            <a:ext cx="2519173" cy="1371601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/>
            <a:r>
              <a:t>V下来</a:t>
            </a:r>
          </a:p>
        </p:txBody>
      </p:sp>
      <p:sp>
        <p:nvSpPr>
          <p:cNvPr id="296" name="在捷克工作十个月做下来，我认识了不少捷克人。"/>
          <p:cNvSpPr txBox="1"/>
          <p:nvPr/>
        </p:nvSpPr>
        <p:spPr>
          <a:xfrm>
            <a:off x="1035049" y="8343900"/>
            <a:ext cx="11290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在捷克工作十个月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做下来</a:t>
            </a:r>
            <a:r>
              <a:t>，我认识了不少捷克人。</a:t>
            </a:r>
          </a:p>
        </p:txBody>
      </p:sp>
      <p:pic>
        <p:nvPicPr>
          <p:cNvPr id="297" name="69930420_425434804762043_5437871248950427648_n.jpg" descr="69930420_425434804762043_5437871248950427648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647" y="2862596"/>
            <a:ext cx="6736906" cy="5052679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在捷克工作做了十個月"/>
          <p:cNvSpPr txBox="1"/>
          <p:nvPr/>
        </p:nvSpPr>
        <p:spPr>
          <a:xfrm>
            <a:off x="1758949" y="1824998"/>
            <a:ext cx="44323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在捷克工作做了十個月</a:t>
            </a:r>
          </a:p>
        </p:txBody>
      </p:sp>
      <p:sp>
        <p:nvSpPr>
          <p:cNvPr id="299" name="Result结果"/>
          <p:cNvSpPr txBox="1"/>
          <p:nvPr/>
        </p:nvSpPr>
        <p:spPr>
          <a:xfrm>
            <a:off x="9326041" y="1799598"/>
            <a:ext cx="248071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Result结果</a:t>
            </a:r>
          </a:p>
        </p:txBody>
      </p:sp>
      <p:sp>
        <p:nvSpPr>
          <p:cNvPr id="300" name="认识不少捷克人"/>
          <p:cNvSpPr txBox="1"/>
          <p:nvPr/>
        </p:nvSpPr>
        <p:spPr>
          <a:xfrm>
            <a:off x="8369299" y="4146550"/>
            <a:ext cx="4114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认识不少捷克人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V下来"/>
          <p:cNvSpPr txBox="1"/>
          <p:nvPr/>
        </p:nvSpPr>
        <p:spPr>
          <a:xfrm>
            <a:off x="175513" y="126999"/>
            <a:ext cx="2519173" cy="1371601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/>
            <a:r>
              <a:t>V下来</a:t>
            </a:r>
          </a:p>
        </p:txBody>
      </p:sp>
      <p:sp>
        <p:nvSpPr>
          <p:cNvPr id="303" name="这个旅馆一个月住下来只花了我两万克朗。"/>
          <p:cNvSpPr txBox="1"/>
          <p:nvPr/>
        </p:nvSpPr>
        <p:spPr>
          <a:xfrm>
            <a:off x="1289050" y="8439149"/>
            <a:ext cx="112141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这个旅馆一个月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住下来</a:t>
            </a:r>
            <a:r>
              <a:t>只花了我两万克朗。</a:t>
            </a:r>
          </a:p>
        </p:txBody>
      </p:sp>
      <p:pic>
        <p:nvPicPr>
          <p:cNvPr id="304" name="163532_16061420500043563749.jpg" descr="163532_160614205000435637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664" y="3052961"/>
            <a:ext cx="6890751" cy="5168064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住了一个月"/>
          <p:cNvSpPr txBox="1"/>
          <p:nvPr/>
        </p:nvSpPr>
        <p:spPr>
          <a:xfrm>
            <a:off x="2318639" y="2031999"/>
            <a:ext cx="30988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住了一个月</a:t>
            </a:r>
          </a:p>
        </p:txBody>
      </p:sp>
      <p:sp>
        <p:nvSpPr>
          <p:cNvPr id="306" name="Result结果"/>
          <p:cNvSpPr txBox="1"/>
          <p:nvPr/>
        </p:nvSpPr>
        <p:spPr>
          <a:xfrm>
            <a:off x="9326041" y="1799598"/>
            <a:ext cx="248071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Result结果</a:t>
            </a:r>
          </a:p>
        </p:txBody>
      </p:sp>
      <p:sp>
        <p:nvSpPr>
          <p:cNvPr id="307" name="只花了我两万克朗"/>
          <p:cNvSpPr txBox="1"/>
          <p:nvPr/>
        </p:nvSpPr>
        <p:spPr>
          <a:xfrm>
            <a:off x="7791450" y="4159250"/>
            <a:ext cx="4787900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只花了我两万克朗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中文两年___下来，我_______________________。"/>
          <p:cNvSpPr txBox="1"/>
          <p:nvPr/>
        </p:nvSpPr>
        <p:spPr>
          <a:xfrm>
            <a:off x="565150" y="8058150"/>
            <a:ext cx="1268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中文两年___下来，我_______________________。</a:t>
            </a:r>
          </a:p>
        </p:txBody>
      </p:sp>
      <p:sp>
        <p:nvSpPr>
          <p:cNvPr id="310" name="V下来"/>
          <p:cNvSpPr txBox="1"/>
          <p:nvPr/>
        </p:nvSpPr>
        <p:spPr>
          <a:xfrm>
            <a:off x="175513" y="126999"/>
            <a:ext cx="2519173" cy="1371601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/>
            <a:r>
              <a:t>V下来</a:t>
            </a:r>
          </a:p>
        </p:txBody>
      </p:sp>
      <p:sp>
        <p:nvSpPr>
          <p:cNvPr id="311" name="学"/>
          <p:cNvSpPr txBox="1"/>
          <p:nvPr/>
        </p:nvSpPr>
        <p:spPr>
          <a:xfrm>
            <a:off x="3035299" y="7956550"/>
            <a:ext cx="685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学</a:t>
            </a:r>
          </a:p>
        </p:txBody>
      </p:sp>
      <p:pic>
        <p:nvPicPr>
          <p:cNvPr id="3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958" y="3113087"/>
            <a:ext cx="7143751" cy="4086226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中文学了两年了"/>
          <p:cNvSpPr txBox="1"/>
          <p:nvPr/>
        </p:nvSpPr>
        <p:spPr>
          <a:xfrm>
            <a:off x="1949450" y="2292349"/>
            <a:ext cx="3848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中文学了两年了</a:t>
            </a:r>
          </a:p>
        </p:txBody>
      </p:sp>
      <p:sp>
        <p:nvSpPr>
          <p:cNvPr id="314" name="Result结果"/>
          <p:cNvSpPr txBox="1"/>
          <p:nvPr/>
        </p:nvSpPr>
        <p:spPr>
          <a:xfrm>
            <a:off x="9287941" y="1964698"/>
            <a:ext cx="248071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Result结果</a:t>
            </a:r>
          </a:p>
        </p:txBody>
      </p:sp>
      <p:sp>
        <p:nvSpPr>
          <p:cNvPr id="315" name="?"/>
          <p:cNvSpPr txBox="1"/>
          <p:nvPr/>
        </p:nvSpPr>
        <p:spPr>
          <a:xfrm>
            <a:off x="10283875" y="4147208"/>
            <a:ext cx="869850" cy="1713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700"/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V下来"/>
          <p:cNvSpPr txBox="1"/>
          <p:nvPr/>
        </p:nvSpPr>
        <p:spPr>
          <a:xfrm>
            <a:off x="4860289" y="2565400"/>
            <a:ext cx="4122421" cy="2235201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>
                <a:solidFill>
                  <a:srgbClr val="FFFFFF"/>
                </a:solidFill>
              </a:defRPr>
            </a:lvl1pPr>
          </a:lstStyle>
          <a:p>
            <a:pPr/>
            <a:r>
              <a:t>V下来</a:t>
            </a:r>
          </a:p>
        </p:txBody>
      </p:sp>
      <p:sp>
        <p:nvSpPr>
          <p:cNvPr id="318" name="请造句"/>
          <p:cNvSpPr txBox="1"/>
          <p:nvPr/>
        </p:nvSpPr>
        <p:spPr>
          <a:xfrm>
            <a:off x="6045199" y="5060950"/>
            <a:ext cx="1828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只好"/>
          <p:cNvSpPr txBox="1"/>
          <p:nvPr/>
        </p:nvSpPr>
        <p:spPr>
          <a:xfrm>
            <a:off x="1301750" y="603249"/>
            <a:ext cx="2120901" cy="15113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只好</a:t>
            </a:r>
          </a:p>
        </p:txBody>
      </p:sp>
      <p:sp>
        <p:nvSpPr>
          <p:cNvPr id="321" name="是...就是..."/>
          <p:cNvSpPr txBox="1"/>
          <p:nvPr/>
        </p:nvSpPr>
        <p:spPr>
          <a:xfrm>
            <a:off x="3836847" y="603249"/>
            <a:ext cx="4797706" cy="15113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是...就是...</a:t>
            </a:r>
          </a:p>
        </p:txBody>
      </p:sp>
      <p:sp>
        <p:nvSpPr>
          <p:cNvPr id="322" name="万一…怎么办？"/>
          <p:cNvSpPr txBox="1"/>
          <p:nvPr/>
        </p:nvSpPr>
        <p:spPr>
          <a:xfrm>
            <a:off x="1409700" y="2241549"/>
            <a:ext cx="7137401" cy="15113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万一…怎么办？</a:t>
            </a:r>
          </a:p>
        </p:txBody>
      </p:sp>
      <p:sp>
        <p:nvSpPr>
          <p:cNvPr id="323" name="划得来/划不来"/>
          <p:cNvSpPr txBox="1"/>
          <p:nvPr/>
        </p:nvSpPr>
        <p:spPr>
          <a:xfrm>
            <a:off x="1962854" y="3879849"/>
            <a:ext cx="4888092" cy="11557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划得来/划不来</a:t>
            </a:r>
          </a:p>
        </p:txBody>
      </p:sp>
      <p:sp>
        <p:nvSpPr>
          <p:cNvPr id="324" name="不A不B"/>
          <p:cNvSpPr txBox="1"/>
          <p:nvPr/>
        </p:nvSpPr>
        <p:spPr>
          <a:xfrm>
            <a:off x="2112740" y="7121524"/>
            <a:ext cx="3847007" cy="12573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不A不B</a:t>
            </a:r>
          </a:p>
        </p:txBody>
      </p:sp>
      <p:sp>
        <p:nvSpPr>
          <p:cNvPr id="325" name="又adj.又adj.还"/>
          <p:cNvSpPr txBox="1"/>
          <p:nvPr/>
        </p:nvSpPr>
        <p:spPr>
          <a:xfrm>
            <a:off x="3304794" y="5162549"/>
            <a:ext cx="6700013" cy="15240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又adj.又adj.还</a:t>
            </a:r>
          </a:p>
        </p:txBody>
      </p:sp>
      <p:sp>
        <p:nvSpPr>
          <p:cNvPr id="326" name="V下来"/>
          <p:cNvSpPr txBox="1"/>
          <p:nvPr/>
        </p:nvSpPr>
        <p:spPr>
          <a:xfrm>
            <a:off x="7579296" y="6813549"/>
            <a:ext cx="3688208" cy="1993901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700">
                <a:solidFill>
                  <a:srgbClr val="FFFFFF"/>
                </a:solidFill>
              </a:defRPr>
            </a:lvl1pPr>
          </a:lstStyle>
          <a:p>
            <a:pPr/>
            <a:r>
              <a:t>V下来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只好"/>
          <p:cNvSpPr txBox="1"/>
          <p:nvPr/>
        </p:nvSpPr>
        <p:spPr>
          <a:xfrm>
            <a:off x="6350" y="196849"/>
            <a:ext cx="2120901" cy="15113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只好</a:t>
            </a:r>
          </a:p>
        </p:txBody>
      </p:sp>
      <p:sp>
        <p:nvSpPr>
          <p:cNvPr id="135" name="电车坏了，你得走路回家。"/>
          <p:cNvSpPr txBox="1"/>
          <p:nvPr/>
        </p:nvSpPr>
        <p:spPr>
          <a:xfrm>
            <a:off x="3587749" y="971549"/>
            <a:ext cx="71247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电车坏了，你得走路回家。</a:t>
            </a:r>
          </a:p>
        </p:txBody>
      </p:sp>
      <p:sp>
        <p:nvSpPr>
          <p:cNvPr id="136" name="Marta:"/>
          <p:cNvSpPr txBox="1"/>
          <p:nvPr/>
        </p:nvSpPr>
        <p:spPr>
          <a:xfrm>
            <a:off x="3315893" y="2216799"/>
            <a:ext cx="1597814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Marta:</a:t>
            </a:r>
          </a:p>
        </p:txBody>
      </p:sp>
      <p:sp>
        <p:nvSpPr>
          <p:cNvPr id="137" name="电车坏了，我只好走路回家。"/>
          <p:cNvSpPr txBox="1"/>
          <p:nvPr/>
        </p:nvSpPr>
        <p:spPr>
          <a:xfrm>
            <a:off x="5022849" y="2165349"/>
            <a:ext cx="63881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电车坏了，我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只好</a:t>
            </a:r>
            <a:r>
              <a:t>走路回家。</a:t>
            </a:r>
          </a:p>
        </p:txBody>
      </p:sp>
      <p:pic>
        <p:nvPicPr>
          <p:cNvPr id="138" name="0541.jpg_wh860.jpg" descr="0541.jpg_wh86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63" y="4863386"/>
            <a:ext cx="6388101" cy="4181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8b385c4c-b848-4789-a15d-f235ab23812e.jpg" descr="8b385c4c-b848-4789-a15d-f235ab23812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7895" y="5498302"/>
            <a:ext cx="6062208" cy="3478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只好"/>
          <p:cNvSpPr txBox="1"/>
          <p:nvPr/>
        </p:nvSpPr>
        <p:spPr>
          <a:xfrm>
            <a:off x="6350" y="196849"/>
            <a:ext cx="2120901" cy="15113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只好</a:t>
            </a:r>
          </a:p>
        </p:txBody>
      </p:sp>
      <p:sp>
        <p:nvSpPr>
          <p:cNvPr id="142" name="艾默：唉！我画错了，只好重画。"/>
          <p:cNvSpPr txBox="1"/>
          <p:nvPr/>
        </p:nvSpPr>
        <p:spPr>
          <a:xfrm>
            <a:off x="2882900" y="7639049"/>
            <a:ext cx="83058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艾默：唉！我画错了，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只好</a:t>
            </a:r>
            <a:r>
              <a:t>重画。</a:t>
            </a:r>
          </a:p>
        </p:txBody>
      </p:sp>
      <p:pic>
        <p:nvPicPr>
          <p:cNvPr id="143" name="0.jpeg" descr="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3300" y="2644632"/>
            <a:ext cx="6985000" cy="394314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画错了"/>
          <p:cNvSpPr txBox="1"/>
          <p:nvPr/>
        </p:nvSpPr>
        <p:spPr>
          <a:xfrm>
            <a:off x="4533899" y="1301749"/>
            <a:ext cx="1752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画错了</a:t>
            </a:r>
          </a:p>
        </p:txBody>
      </p:sp>
      <p:grpSp>
        <p:nvGrpSpPr>
          <p:cNvPr id="147" name="群組"/>
          <p:cNvGrpSpPr/>
          <p:nvPr/>
        </p:nvGrpSpPr>
        <p:grpSpPr>
          <a:xfrm>
            <a:off x="6400800" y="1104900"/>
            <a:ext cx="2736851" cy="1270000"/>
            <a:chOff x="0" y="0"/>
            <a:chExt cx="2736850" cy="1270000"/>
          </a:xfrm>
        </p:grpSpPr>
        <p:sp>
          <p:nvSpPr>
            <p:cNvPr id="145" name="重画"/>
            <p:cNvSpPr txBox="1"/>
            <p:nvPr/>
          </p:nvSpPr>
          <p:spPr>
            <a:xfrm>
              <a:off x="1530350" y="196850"/>
              <a:ext cx="12065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/>
              </a:lvl1pPr>
            </a:lstStyle>
            <a:p>
              <a:pPr/>
              <a:r>
                <a:t>重画</a:t>
              </a:r>
            </a:p>
          </p:txBody>
        </p:sp>
        <p:sp>
          <p:nvSpPr>
            <p:cNvPr id="146" name="箭頭"/>
            <p:cNvSpPr/>
            <p:nvPr/>
          </p:nvSpPr>
          <p:spPr>
            <a:xfrm>
              <a:off x="0" y="0"/>
              <a:ext cx="1270000" cy="1270000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3"/>
      <p:bldP build="whole" bldLvl="1" animBg="1" rev="0" advAuto="0" spid="144" grpId="1"/>
      <p:bldP build="whole" bldLvl="1" animBg="1" rev="0" advAuto="0" spid="14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涂梦：我成绩太差了，只好重考。"/>
          <p:cNvSpPr txBox="1"/>
          <p:nvPr/>
        </p:nvSpPr>
        <p:spPr>
          <a:xfrm>
            <a:off x="1777999" y="7359650"/>
            <a:ext cx="94488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涂梦：我成绩太差了，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只好</a:t>
            </a:r>
            <a:r>
              <a:t>重考。</a:t>
            </a:r>
          </a:p>
        </p:txBody>
      </p:sp>
      <p:sp>
        <p:nvSpPr>
          <p:cNvPr id="150" name="只好"/>
          <p:cNvSpPr txBox="1"/>
          <p:nvPr/>
        </p:nvSpPr>
        <p:spPr>
          <a:xfrm>
            <a:off x="6350" y="196849"/>
            <a:ext cx="2120901" cy="15113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只好</a:t>
            </a:r>
          </a:p>
        </p:txBody>
      </p:sp>
      <p:pic>
        <p:nvPicPr>
          <p:cNvPr id="151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4959" y="2546581"/>
            <a:ext cx="7854882" cy="398978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成绩太差了"/>
          <p:cNvSpPr txBox="1"/>
          <p:nvPr/>
        </p:nvSpPr>
        <p:spPr>
          <a:xfrm>
            <a:off x="3225799" y="1454149"/>
            <a:ext cx="28448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成绩太差了</a:t>
            </a:r>
          </a:p>
        </p:txBody>
      </p:sp>
      <p:grpSp>
        <p:nvGrpSpPr>
          <p:cNvPr id="155" name="群組"/>
          <p:cNvGrpSpPr/>
          <p:nvPr/>
        </p:nvGrpSpPr>
        <p:grpSpPr>
          <a:xfrm>
            <a:off x="6286500" y="1257300"/>
            <a:ext cx="2990851" cy="1270000"/>
            <a:chOff x="0" y="0"/>
            <a:chExt cx="2990850" cy="1270000"/>
          </a:xfrm>
        </p:grpSpPr>
        <p:sp>
          <p:nvSpPr>
            <p:cNvPr id="153" name="箭頭"/>
            <p:cNvSpPr/>
            <p:nvPr/>
          </p:nvSpPr>
          <p:spPr>
            <a:xfrm>
              <a:off x="0" y="0"/>
              <a:ext cx="1270000" cy="1270000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4" name="重考"/>
            <p:cNvSpPr txBox="1"/>
            <p:nvPr/>
          </p:nvSpPr>
          <p:spPr>
            <a:xfrm>
              <a:off x="1784350" y="82550"/>
              <a:ext cx="12065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/>
              </a:lvl1pPr>
            </a:lstStyle>
            <a:p>
              <a:pPr/>
              <a:r>
                <a:t>重考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  <p:bldP build="whole" bldLvl="1" animBg="1" rev="0" advAuto="0" spid="14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只好"/>
          <p:cNvSpPr txBox="1"/>
          <p:nvPr/>
        </p:nvSpPr>
        <p:spPr>
          <a:xfrm>
            <a:off x="6350" y="196849"/>
            <a:ext cx="2120901" cy="15113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只好</a:t>
            </a:r>
          </a:p>
        </p:txBody>
      </p:sp>
      <p:sp>
        <p:nvSpPr>
          <p:cNvPr id="158" name="功课和考试太多"/>
          <p:cNvSpPr txBox="1"/>
          <p:nvPr/>
        </p:nvSpPr>
        <p:spPr>
          <a:xfrm>
            <a:off x="4648200" y="1809750"/>
            <a:ext cx="44704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功课和考试太多</a:t>
            </a:r>
          </a:p>
        </p:txBody>
      </p:sp>
      <p:sp>
        <p:nvSpPr>
          <p:cNvPr id="159" name="朋友：你为什么今天要熬夜？"/>
          <p:cNvSpPr txBox="1"/>
          <p:nvPr/>
        </p:nvSpPr>
        <p:spPr>
          <a:xfrm>
            <a:off x="3587749" y="793749"/>
            <a:ext cx="63881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朋友：你为什么今天要熬夜？</a:t>
            </a:r>
          </a:p>
        </p:txBody>
      </p:sp>
      <p:sp>
        <p:nvSpPr>
          <p:cNvPr id="160" name="Dima:功课和考试太多，我只好熬夜。"/>
          <p:cNvSpPr txBox="1"/>
          <p:nvPr/>
        </p:nvSpPr>
        <p:spPr>
          <a:xfrm>
            <a:off x="3024085" y="3384549"/>
            <a:ext cx="8201229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Dima:功课和考试太多，我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只好</a:t>
            </a:r>
            <a:r>
              <a:t>熬夜。</a:t>
            </a:r>
          </a:p>
        </p:txBody>
      </p:sp>
      <p:pic>
        <p:nvPicPr>
          <p:cNvPr id="161" name="0d6be0d43415d41aa73dba3558e7ad21b3f96a2d.jpg" descr="0d6be0d43415d41aa73dba3558e7ad21b3f96a2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4642" y="4756149"/>
            <a:ext cx="7366001" cy="469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  <p:bldP build="whole" bldLvl="1" animBg="1" rev="0" advAuto="0" spid="16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只好"/>
          <p:cNvSpPr txBox="1"/>
          <p:nvPr/>
        </p:nvSpPr>
        <p:spPr>
          <a:xfrm>
            <a:off x="4768849" y="1682750"/>
            <a:ext cx="3721101" cy="26289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200">
                <a:solidFill>
                  <a:srgbClr val="FFFFFF"/>
                </a:solidFill>
              </a:defRPr>
            </a:lvl1pPr>
          </a:lstStyle>
          <a:p>
            <a:pPr/>
            <a:r>
              <a:t>只好</a:t>
            </a:r>
          </a:p>
        </p:txBody>
      </p:sp>
      <p:sp>
        <p:nvSpPr>
          <p:cNvPr id="164" name="请造句"/>
          <p:cNvSpPr txBox="1"/>
          <p:nvPr/>
        </p:nvSpPr>
        <p:spPr>
          <a:xfrm>
            <a:off x="5695949" y="4921249"/>
            <a:ext cx="1866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是...就是..."/>
          <p:cNvSpPr txBox="1"/>
          <p:nvPr/>
        </p:nvSpPr>
        <p:spPr>
          <a:xfrm>
            <a:off x="14147" y="234949"/>
            <a:ext cx="4797706" cy="15113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是...就是...</a:t>
            </a:r>
          </a:p>
        </p:txBody>
      </p:sp>
      <p:sp>
        <p:nvSpPr>
          <p:cNvPr id="167" name="文字方塊 3"/>
          <p:cNvSpPr txBox="1"/>
          <p:nvPr/>
        </p:nvSpPr>
        <p:spPr>
          <a:xfrm>
            <a:off x="2527300" y="717550"/>
            <a:ext cx="12192001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b="0" sz="3800">
                <a:latin typeface="Calibri"/>
                <a:ea typeface="Calibri"/>
                <a:cs typeface="Calibri"/>
                <a:sym typeface="Calibri"/>
              </a:defRPr>
            </a:pPr>
            <a:r>
              <a:t>Usage</a:t>
            </a:r>
            <a:r>
              <a:t>：</a:t>
            </a:r>
            <a:r>
              <a:rPr>
                <a:solidFill>
                  <a:srgbClr val="0070C0"/>
                </a:solidFill>
              </a:rPr>
              <a:t>adj.</a:t>
            </a:r>
            <a:r>
              <a:t>+</a:t>
            </a:r>
            <a:r>
              <a:rPr>
                <a:solidFill>
                  <a:srgbClr val="FF0000"/>
                </a:solidFill>
                <a:latin typeface="標楷體"/>
                <a:ea typeface="標楷體"/>
                <a:cs typeface="標楷體"/>
                <a:sym typeface="標楷體"/>
              </a:rPr>
              <a:t>是</a:t>
            </a:r>
            <a:r>
              <a:t>+ </a:t>
            </a:r>
            <a:r>
              <a:rPr>
                <a:solidFill>
                  <a:srgbClr val="0070C0"/>
                </a:solidFill>
              </a:rPr>
              <a:t>adj</a:t>
            </a:r>
            <a:r>
              <a:t>.</a:t>
            </a:r>
            <a:r>
              <a:t>，</a:t>
            </a:r>
            <a:r>
              <a:rPr>
                <a:solidFill>
                  <a:srgbClr val="FF0000"/>
                </a:solidFill>
                <a:latin typeface="標楷體"/>
                <a:ea typeface="標楷體"/>
                <a:cs typeface="標楷體"/>
                <a:sym typeface="標楷體"/>
              </a:rPr>
              <a:t>就是</a:t>
            </a:r>
            <a:r>
              <a:rPr>
                <a:solidFill>
                  <a:srgbClr val="FF0000"/>
                </a:solidFill>
              </a:rPr>
              <a:t>….</a:t>
            </a:r>
          </a:p>
        </p:txBody>
      </p:sp>
      <p:pic>
        <p:nvPicPr>
          <p:cNvPr id="168" name="0232215F4-1.jpg" descr="0232215F4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718" y="3060824"/>
            <a:ext cx="4259288" cy="4259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7350" y="3964850"/>
            <a:ext cx="4567506" cy="294677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哇！你的女朋友很漂亮。"/>
          <p:cNvSpPr txBox="1"/>
          <p:nvPr/>
        </p:nvSpPr>
        <p:spPr>
          <a:xfrm>
            <a:off x="3270250" y="1959037"/>
            <a:ext cx="6261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哇！你的女朋友很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漂亮</a:t>
            </a:r>
            <a:r>
              <a:t>。</a:t>
            </a:r>
          </a:p>
        </p:txBody>
      </p:sp>
      <p:sp>
        <p:nvSpPr>
          <p:cNvPr id="171" name="她漂亮是漂亮，就是爱生气了点儿。"/>
          <p:cNvSpPr txBox="1"/>
          <p:nvPr/>
        </p:nvSpPr>
        <p:spPr>
          <a:xfrm>
            <a:off x="2076449" y="8028441"/>
            <a:ext cx="9055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她漂亮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是</a:t>
            </a:r>
            <a:r>
              <a:t>漂亮，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就是</a:t>
            </a:r>
            <a:r>
              <a:t>爱生气了点儿。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2"/>
      <p:bldP build="whole" bldLvl="1" animBg="1" rev="0" advAuto="0" spid="171" grpId="3"/>
      <p:bldP build="whole" bldLvl="1" animBg="1" rev="0" advAuto="0" spid="17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是...就是..."/>
          <p:cNvSpPr txBox="1"/>
          <p:nvPr/>
        </p:nvSpPr>
        <p:spPr>
          <a:xfrm>
            <a:off x="14147" y="234949"/>
            <a:ext cx="4797706" cy="15113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pPr/>
            <a:r>
              <a:t>是...就是...</a:t>
            </a:r>
          </a:p>
        </p:txBody>
      </p:sp>
      <p:pic>
        <p:nvPicPr>
          <p:cNvPr id="174" name="4e7700034f6f7cbd5a7b.jpeg" descr="4e7700034f6f7cbd5a7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8391" y="2798119"/>
            <a:ext cx="6688018" cy="446216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新"/>
          <p:cNvSpPr txBox="1"/>
          <p:nvPr/>
        </p:nvSpPr>
        <p:spPr>
          <a:xfrm>
            <a:off x="3460749" y="1808634"/>
            <a:ext cx="6985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新</a:t>
            </a:r>
          </a:p>
        </p:txBody>
      </p:sp>
      <p:sp>
        <p:nvSpPr>
          <p:cNvPr id="176" name="16500000克朗"/>
          <p:cNvSpPr txBox="1"/>
          <p:nvPr/>
        </p:nvSpPr>
        <p:spPr>
          <a:xfrm>
            <a:off x="6973671" y="2070099"/>
            <a:ext cx="281665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16500000克朗</a:t>
            </a:r>
          </a:p>
        </p:txBody>
      </p:sp>
      <p:sp>
        <p:nvSpPr>
          <p:cNvPr id="177" name="房子新是新，就是太贵了。"/>
          <p:cNvSpPr txBox="1"/>
          <p:nvPr/>
        </p:nvSpPr>
        <p:spPr>
          <a:xfrm>
            <a:off x="2711450" y="7677150"/>
            <a:ext cx="75819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房子</a:t>
            </a:r>
            <a:r>
              <a:t>新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是</a:t>
            </a:r>
            <a:r>
              <a:t>新，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就是</a:t>
            </a:r>
            <a:r>
              <a:t>太贵了。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