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6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出了车祸"/>
          <p:cNvSpPr txBox="1"/>
          <p:nvPr/>
        </p:nvSpPr>
        <p:spPr>
          <a:xfrm>
            <a:off x="2805509" y="203200"/>
            <a:ext cx="7393782" cy="17653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</a:defRPr>
            </a:lvl1pPr>
          </a:lstStyle>
          <a:p>
            <a:pPr/>
            <a:r>
              <a:t>出了车祸</a:t>
            </a:r>
          </a:p>
        </p:txBody>
      </p:sp>
      <p:pic>
        <p:nvPicPr>
          <p:cNvPr id="120" name="v2-5e1a70040ecce28ffddf9b15e4abafa2_1200x500.jpg" descr="v2-5e1a70040ecce28ffddf9b15e4abafa2_1200x5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35706"/>
            <a:ext cx="13004800" cy="541866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😨"/>
          <p:cNvSpPr txBox="1"/>
          <p:nvPr/>
        </p:nvSpPr>
        <p:spPr>
          <a:xfrm>
            <a:off x="4152354" y="2528391"/>
            <a:ext cx="1993901" cy="25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8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Apple Color Emoji"/>
                <a:ea typeface="Apple Color Emoji"/>
                <a:cs typeface="Apple Color Emoji"/>
                <a:sym typeface="Apple Color Emoji"/>
              </a:rPr>
              <a:t>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负责"/>
          <p:cNvSpPr txBox="1"/>
          <p:nvPr/>
        </p:nvSpPr>
        <p:spPr>
          <a:xfrm>
            <a:off x="19049" y="63500"/>
            <a:ext cx="2019301" cy="1447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负责</a:t>
            </a:r>
          </a:p>
        </p:txBody>
      </p:sp>
      <p:sp>
        <p:nvSpPr>
          <p:cNvPr id="175" name="Take responsibility for….."/>
          <p:cNvSpPr txBox="1"/>
          <p:nvPr/>
        </p:nvSpPr>
        <p:spPr>
          <a:xfrm>
            <a:off x="3012725" y="610065"/>
            <a:ext cx="576015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Take responsibility for…..</a:t>
            </a:r>
          </a:p>
        </p:txBody>
      </p:sp>
      <p:pic>
        <p:nvPicPr>
          <p:cNvPr id="176" name="mta-bus-driver-shutterstock.jpg" descr="mta-bus-driver-shuttersto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265" y="2725407"/>
            <a:ext cx="9339002" cy="430278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他是司机，他负责载客人。"/>
          <p:cNvSpPr txBox="1"/>
          <p:nvPr/>
        </p:nvSpPr>
        <p:spPr>
          <a:xfrm>
            <a:off x="1720850" y="8089899"/>
            <a:ext cx="98679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/>
            </a:pPr>
            <a:r>
              <a:t>他是司机，他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负责</a:t>
            </a:r>
            <a:r>
              <a:t>载客人。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负责"/>
          <p:cNvSpPr txBox="1"/>
          <p:nvPr/>
        </p:nvSpPr>
        <p:spPr>
          <a:xfrm>
            <a:off x="-227856" y="2374899"/>
            <a:ext cx="13460512" cy="20574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>
                <a:solidFill>
                  <a:srgbClr val="FFFFFF"/>
                </a:solidFill>
              </a:defRPr>
            </a:lvl1pPr>
          </a:lstStyle>
          <a:p>
            <a:pPr/>
            <a:r>
              <a:t>负责</a:t>
            </a:r>
          </a:p>
        </p:txBody>
      </p:sp>
      <p:sp>
        <p:nvSpPr>
          <p:cNvPr id="180" name="请造句"/>
          <p:cNvSpPr txBox="1"/>
          <p:nvPr/>
        </p:nvSpPr>
        <p:spPr>
          <a:xfrm>
            <a:off x="5054600" y="5841999"/>
            <a:ext cx="28956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据(sb.)说"/>
          <p:cNvSpPr txBox="1"/>
          <p:nvPr/>
        </p:nvSpPr>
        <p:spPr>
          <a:xfrm>
            <a:off x="48234" y="114300"/>
            <a:ext cx="4094532" cy="14986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据(sb.)说</a:t>
            </a:r>
          </a:p>
        </p:txBody>
      </p:sp>
      <p:sp>
        <p:nvSpPr>
          <p:cNvPr id="183" name="According to sb."/>
          <p:cNvSpPr txBox="1"/>
          <p:nvPr/>
        </p:nvSpPr>
        <p:spPr>
          <a:xfrm>
            <a:off x="5256828" y="629851"/>
            <a:ext cx="419294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According to sb.</a:t>
            </a:r>
          </a:p>
        </p:txBody>
      </p:sp>
      <p:sp>
        <p:nvSpPr>
          <p:cNvPr id="184" name="据爷爷说，咖啡喝太多会心悸。"/>
          <p:cNvSpPr txBox="1"/>
          <p:nvPr/>
        </p:nvSpPr>
        <p:spPr>
          <a:xfrm>
            <a:off x="1847849" y="8447910"/>
            <a:ext cx="9537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据爷爷说，咖啡喝太多会心悸。</a:t>
            </a:r>
          </a:p>
        </p:txBody>
      </p:sp>
      <p:pic>
        <p:nvPicPr>
          <p:cNvPr id="18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6017" y="3081765"/>
            <a:ext cx="4483121" cy="359007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爷爷"/>
          <p:cNvSpPr txBox="1"/>
          <p:nvPr/>
        </p:nvSpPr>
        <p:spPr>
          <a:xfrm>
            <a:off x="2101850" y="2000250"/>
            <a:ext cx="14605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爷爷</a:t>
            </a:r>
          </a:p>
        </p:txBody>
      </p:sp>
      <p:pic>
        <p:nvPicPr>
          <p:cNvPr id="187" name="065-1_lvvrhy.jpg" descr="065-1_lvvrh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1650" y="1539478"/>
            <a:ext cx="4383300" cy="3198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心臟撲通狂跳？可能患有心悸的3原因-1024x640.jpg" descr="心臟撲通狂跳？可能患有心悸的3原因-1024x64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9713" y="4722847"/>
            <a:ext cx="5333974" cy="333373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咖啡喝太多"/>
          <p:cNvSpPr txBox="1"/>
          <p:nvPr/>
        </p:nvSpPr>
        <p:spPr>
          <a:xfrm>
            <a:off x="9766299" y="2635249"/>
            <a:ext cx="220980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咖啡喝太多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据(sb.)说"/>
          <p:cNvSpPr txBox="1"/>
          <p:nvPr/>
        </p:nvSpPr>
        <p:spPr>
          <a:xfrm>
            <a:off x="48234" y="114300"/>
            <a:ext cx="4094532" cy="14986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据(sb.)说</a:t>
            </a:r>
          </a:p>
        </p:txBody>
      </p:sp>
      <p:sp>
        <p:nvSpPr>
          <p:cNvPr id="192" name="据我朋友说，捷克人二十五岁以前都不用付学费。"/>
          <p:cNvSpPr txBox="1"/>
          <p:nvPr/>
        </p:nvSpPr>
        <p:spPr>
          <a:xfrm>
            <a:off x="438149" y="7823200"/>
            <a:ext cx="12128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据</a:t>
            </a:r>
            <a:r>
              <a:t>我朋友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说</a:t>
            </a:r>
            <a:r>
              <a:t>，捷克人二十五岁以前都不用付学费。</a:t>
            </a:r>
          </a:p>
        </p:txBody>
      </p:sp>
      <p:pic>
        <p:nvPicPr>
          <p:cNvPr id="19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599" y="2763490"/>
            <a:ext cx="6027038" cy="401072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Ｘ"/>
          <p:cNvSpPr txBox="1"/>
          <p:nvPr/>
        </p:nvSpPr>
        <p:spPr>
          <a:xfrm>
            <a:off x="8254999" y="3898900"/>
            <a:ext cx="2387601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Ｘ</a:t>
            </a:r>
          </a:p>
        </p:txBody>
      </p:sp>
      <p:pic>
        <p:nvPicPr>
          <p:cNvPr id="195" name="5905873995e4d_610.jpg" descr="5905873995e4d_610.jpg"/>
          <p:cNvPicPr>
            <a:picLocks noChangeAspect="1"/>
          </p:cNvPicPr>
          <p:nvPr/>
        </p:nvPicPr>
        <p:blipFill>
          <a:blip r:embed="rId3">
            <a:extLst/>
          </a:blip>
          <a:srcRect l="35499" t="0" r="20673" b="0"/>
          <a:stretch>
            <a:fillRect/>
          </a:stretch>
        </p:blipFill>
        <p:spPr>
          <a:xfrm>
            <a:off x="1221581" y="2224087"/>
            <a:ext cx="2230554" cy="508944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朋友"/>
          <p:cNvSpPr txBox="1"/>
          <p:nvPr/>
        </p:nvSpPr>
        <p:spPr>
          <a:xfrm>
            <a:off x="2457449" y="1676399"/>
            <a:ext cx="1435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朋友</a:t>
            </a:r>
          </a:p>
        </p:txBody>
      </p:sp>
      <p:pic>
        <p:nvPicPr>
          <p:cNvPr id="197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4337" y="700434"/>
            <a:ext cx="2251995" cy="1498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Before 25"/>
          <p:cNvSpPr txBox="1"/>
          <p:nvPr/>
        </p:nvSpPr>
        <p:spPr>
          <a:xfrm>
            <a:off x="3943661" y="3532170"/>
            <a:ext cx="2602878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Before 25</a:t>
            </a:r>
          </a:p>
        </p:txBody>
      </p:sp>
      <p:sp>
        <p:nvSpPr>
          <p:cNvPr id="199" name="捷克人"/>
          <p:cNvSpPr txBox="1"/>
          <p:nvPr/>
        </p:nvSpPr>
        <p:spPr>
          <a:xfrm>
            <a:off x="10153650" y="1117599"/>
            <a:ext cx="1943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捷克人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据(sb.)说"/>
          <p:cNvSpPr txBox="1"/>
          <p:nvPr/>
        </p:nvSpPr>
        <p:spPr>
          <a:xfrm>
            <a:off x="48234" y="114300"/>
            <a:ext cx="4094532" cy="14986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据(sb.)说</a:t>
            </a:r>
          </a:p>
        </p:txBody>
      </p:sp>
      <p:sp>
        <p:nvSpPr>
          <p:cNvPr id="202" name="According to sb."/>
          <p:cNvSpPr txBox="1"/>
          <p:nvPr/>
        </p:nvSpPr>
        <p:spPr>
          <a:xfrm>
            <a:off x="5256828" y="629851"/>
            <a:ext cx="419294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According to sb.</a:t>
            </a:r>
          </a:p>
        </p:txBody>
      </p:sp>
      <p:sp>
        <p:nvSpPr>
          <p:cNvPr id="203" name="据说中国女生以前都穿旗袍。"/>
          <p:cNvSpPr txBox="1"/>
          <p:nvPr/>
        </p:nvSpPr>
        <p:spPr>
          <a:xfrm>
            <a:off x="2476500" y="8172449"/>
            <a:ext cx="9194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据说</a:t>
            </a:r>
            <a:r>
              <a:t>中国女生以前都穿旗袍。</a:t>
            </a:r>
          </a:p>
        </p:txBody>
      </p:sp>
      <p:pic>
        <p:nvPicPr>
          <p:cNvPr id="204" name="9f26-icmpfwz8023554.jpg" descr="9f26-icmpfwz80235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6513" y="1576094"/>
            <a:ext cx="3572655" cy="587631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箭頭"/>
          <p:cNvSpPr/>
          <p:nvPr/>
        </p:nvSpPr>
        <p:spPr>
          <a:xfrm>
            <a:off x="5143500" y="5473700"/>
            <a:ext cx="1270000" cy="721497"/>
          </a:xfrm>
          <a:prstGeom prst="rightArrow">
            <a:avLst>
              <a:gd name="adj1" fmla="val 32000"/>
              <a:gd name="adj2" fmla="val 112655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旗袍"/>
          <p:cNvSpPr txBox="1"/>
          <p:nvPr/>
        </p:nvSpPr>
        <p:spPr>
          <a:xfrm>
            <a:off x="3067049" y="5264150"/>
            <a:ext cx="18669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/>
            </a:lvl1pPr>
          </a:lstStyle>
          <a:p>
            <a:pPr/>
            <a:r>
              <a:t>旗袍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据(sb.)说"/>
          <p:cNvSpPr txBox="1"/>
          <p:nvPr/>
        </p:nvSpPr>
        <p:spPr>
          <a:xfrm>
            <a:off x="48234" y="114300"/>
            <a:ext cx="4094532" cy="14986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据(sb.)说</a:t>
            </a:r>
          </a:p>
        </p:txBody>
      </p:sp>
      <p:sp>
        <p:nvSpPr>
          <p:cNvPr id="209" name="According to sb."/>
          <p:cNvSpPr txBox="1"/>
          <p:nvPr/>
        </p:nvSpPr>
        <p:spPr>
          <a:xfrm>
            <a:off x="5256828" y="629851"/>
            <a:ext cx="419294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According to sb.</a:t>
            </a:r>
          </a:p>
        </p:txBody>
      </p:sp>
      <p:sp>
        <p:nvSpPr>
          <p:cNvPr id="210" name="据说捷克的啤酒比水还便宜。"/>
          <p:cNvSpPr txBox="1"/>
          <p:nvPr/>
        </p:nvSpPr>
        <p:spPr>
          <a:xfrm>
            <a:off x="2108200" y="7480299"/>
            <a:ext cx="9194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据说</a:t>
            </a:r>
            <a:r>
              <a:t>捷克的啤酒比水还便宜。</a:t>
            </a:r>
          </a:p>
        </p:txBody>
      </p:sp>
      <p:pic>
        <p:nvPicPr>
          <p:cNvPr id="211" name="dealership_07effb36c2.png" descr="dealership_07effb36c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" y="2576920"/>
            <a:ext cx="5909038" cy="3939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72679852_398786484368663_8102752577554219008_n.jpg" descr="72679852_398786484368663_8102752577554219008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2450" y="2282671"/>
            <a:ext cx="3637796" cy="485039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Cheaper"/>
          <p:cNvSpPr txBox="1"/>
          <p:nvPr/>
        </p:nvSpPr>
        <p:spPr>
          <a:xfrm>
            <a:off x="1942442" y="1690817"/>
            <a:ext cx="2535328" cy="80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Cheaper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据(sb.)说"/>
          <p:cNvSpPr txBox="1"/>
          <p:nvPr/>
        </p:nvSpPr>
        <p:spPr>
          <a:xfrm>
            <a:off x="-186604" y="2501900"/>
            <a:ext cx="13598671" cy="22352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据(sb.)说</a:t>
            </a:r>
          </a:p>
        </p:txBody>
      </p:sp>
      <p:sp>
        <p:nvSpPr>
          <p:cNvPr id="216" name="请造句"/>
          <p:cNvSpPr txBox="1"/>
          <p:nvPr/>
        </p:nvSpPr>
        <p:spPr>
          <a:xfrm>
            <a:off x="5054600" y="5841999"/>
            <a:ext cx="28956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….加上...."/>
          <p:cNvSpPr txBox="1"/>
          <p:nvPr/>
        </p:nvSpPr>
        <p:spPr>
          <a:xfrm>
            <a:off x="16383" y="19050"/>
            <a:ext cx="4463035" cy="14986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….加上....</a:t>
            </a:r>
          </a:p>
        </p:txBody>
      </p:sp>
      <p:sp>
        <p:nvSpPr>
          <p:cNvPr id="219" name="…,in addition,…"/>
          <p:cNvSpPr txBox="1"/>
          <p:nvPr/>
        </p:nvSpPr>
        <p:spPr>
          <a:xfrm>
            <a:off x="5311495" y="271401"/>
            <a:ext cx="471861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…,in addition,…</a:t>
            </a:r>
          </a:p>
        </p:txBody>
      </p:sp>
      <p:sp>
        <p:nvSpPr>
          <p:cNvPr id="220" name="線條"/>
          <p:cNvSpPr/>
          <p:nvPr/>
        </p:nvSpPr>
        <p:spPr>
          <a:xfrm flipV="1">
            <a:off x="5676899" y="1035049"/>
            <a:ext cx="1" cy="56294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First reason"/>
          <p:cNvSpPr txBox="1"/>
          <p:nvPr/>
        </p:nvSpPr>
        <p:spPr>
          <a:xfrm>
            <a:off x="4648142" y="1630573"/>
            <a:ext cx="2057516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First reason</a:t>
            </a:r>
          </a:p>
        </p:txBody>
      </p:sp>
      <p:sp>
        <p:nvSpPr>
          <p:cNvPr id="222" name="線條"/>
          <p:cNvSpPr/>
          <p:nvPr/>
        </p:nvSpPr>
        <p:spPr>
          <a:xfrm flipV="1">
            <a:off x="9626600" y="1035049"/>
            <a:ext cx="1" cy="56294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Second reason"/>
          <p:cNvSpPr txBox="1"/>
          <p:nvPr/>
        </p:nvSpPr>
        <p:spPr>
          <a:xfrm>
            <a:off x="8682990" y="1655420"/>
            <a:ext cx="229362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Second reason</a:t>
            </a:r>
          </a:p>
        </p:txBody>
      </p:sp>
      <p:sp>
        <p:nvSpPr>
          <p:cNvPr id="224" name="….再说…."/>
          <p:cNvSpPr txBox="1"/>
          <p:nvPr/>
        </p:nvSpPr>
        <p:spPr>
          <a:xfrm>
            <a:off x="714603" y="1746250"/>
            <a:ext cx="266019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5E5E5E"/>
                </a:solidFill>
              </a:defRPr>
            </a:lvl1pPr>
          </a:lstStyle>
          <a:p>
            <a:pPr/>
            <a:r>
              <a:t>….再说….</a:t>
            </a:r>
          </a:p>
        </p:txBody>
      </p:sp>
      <p:sp>
        <p:nvSpPr>
          <p:cNvPr id="225" name="吃素是因为我不喜欢吃肉，再加上多吃蔬菜对身体有好处。"/>
          <p:cNvSpPr txBox="1"/>
          <p:nvPr/>
        </p:nvSpPr>
        <p:spPr>
          <a:xfrm>
            <a:off x="19049" y="8263841"/>
            <a:ext cx="129667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吃素是因为我不喜欢吃肉，再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加上</a:t>
            </a:r>
            <a:r>
              <a:t>多吃蔬菜对身体有好处。</a:t>
            </a:r>
          </a:p>
        </p:txBody>
      </p:sp>
      <p:sp>
        <p:nvSpPr>
          <p:cNvPr id="226" name="你为什么吃素？"/>
          <p:cNvSpPr txBox="1"/>
          <p:nvPr/>
        </p:nvSpPr>
        <p:spPr>
          <a:xfrm>
            <a:off x="4489449" y="2400580"/>
            <a:ext cx="4025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你为什么吃素？</a:t>
            </a:r>
          </a:p>
        </p:txBody>
      </p:sp>
      <p:pic>
        <p:nvPicPr>
          <p:cNvPr id="227" name="tip-4.jpg" descr="tip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922" y="3700533"/>
            <a:ext cx="4152356" cy="415235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1. 我不喜欢吃肉"/>
          <p:cNvSpPr txBox="1"/>
          <p:nvPr/>
        </p:nvSpPr>
        <p:spPr>
          <a:xfrm>
            <a:off x="6522618" y="4092171"/>
            <a:ext cx="399816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1. 我不喜欢吃肉</a:t>
            </a:r>
          </a:p>
        </p:txBody>
      </p:sp>
      <p:sp>
        <p:nvSpPr>
          <p:cNvPr id="229" name="2. 多吃蔬菜对身体有好处"/>
          <p:cNvSpPr txBox="1"/>
          <p:nvPr/>
        </p:nvSpPr>
        <p:spPr>
          <a:xfrm>
            <a:off x="6535318" y="5753100"/>
            <a:ext cx="618256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2. 多吃蔬菜对身体有好处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….加上...."/>
          <p:cNvSpPr txBox="1"/>
          <p:nvPr/>
        </p:nvSpPr>
        <p:spPr>
          <a:xfrm>
            <a:off x="16383" y="19050"/>
            <a:ext cx="4463035" cy="14986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….加上....</a:t>
            </a:r>
          </a:p>
        </p:txBody>
      </p:sp>
      <p:sp>
        <p:nvSpPr>
          <p:cNvPr id="232" name="你为什么要学中文？"/>
          <p:cNvSpPr txBox="1"/>
          <p:nvPr/>
        </p:nvSpPr>
        <p:spPr>
          <a:xfrm>
            <a:off x="3270249" y="1574799"/>
            <a:ext cx="5372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你为什么要学中文？</a:t>
            </a:r>
          </a:p>
        </p:txBody>
      </p:sp>
      <p:sp>
        <p:nvSpPr>
          <p:cNvPr id="233" name="因为我觉得中文很有意思，加上我想去中国找工作。"/>
          <p:cNvSpPr txBox="1"/>
          <p:nvPr/>
        </p:nvSpPr>
        <p:spPr>
          <a:xfrm>
            <a:off x="457199" y="7937500"/>
            <a:ext cx="120904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因为我觉得中文很有意思，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加上</a:t>
            </a:r>
            <a:r>
              <a:t>我想去中国找工作。</a:t>
            </a:r>
          </a:p>
        </p:txBody>
      </p:sp>
      <p:sp>
        <p:nvSpPr>
          <p:cNvPr id="234" name="Interesting"/>
          <p:cNvSpPr/>
          <p:nvPr/>
        </p:nvSpPr>
        <p:spPr>
          <a:xfrm>
            <a:off x="215899" y="4343400"/>
            <a:ext cx="5994600" cy="16266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Interesting</a:t>
            </a:r>
          </a:p>
        </p:txBody>
      </p:sp>
      <p:pic>
        <p:nvPicPr>
          <p:cNvPr id="235" name="1493187399109_cWesternChinaBnR1-p11_476521.jpg" descr="1493187399109_cWesternChinaBnR1-p11_4765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937" y="3639387"/>
            <a:ext cx="6199398" cy="3859126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去中国找工作"/>
          <p:cNvSpPr txBox="1"/>
          <p:nvPr/>
        </p:nvSpPr>
        <p:spPr>
          <a:xfrm>
            <a:off x="8566150" y="2889250"/>
            <a:ext cx="3543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去中国找工作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….加上...."/>
          <p:cNvSpPr txBox="1"/>
          <p:nvPr/>
        </p:nvSpPr>
        <p:spPr>
          <a:xfrm>
            <a:off x="16383" y="19050"/>
            <a:ext cx="4463035" cy="14986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….加上....</a:t>
            </a:r>
          </a:p>
        </p:txBody>
      </p:sp>
      <p:sp>
        <p:nvSpPr>
          <p:cNvPr id="239" name="我不喜欢这件毛衣的颜色，加上这件毛衣太贵了。"/>
          <p:cNvSpPr txBox="1"/>
          <p:nvPr/>
        </p:nvSpPr>
        <p:spPr>
          <a:xfrm>
            <a:off x="209549" y="7905750"/>
            <a:ext cx="12407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我不喜欢这件毛衣的颜色，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加上</a:t>
            </a:r>
            <a:r>
              <a:t>这件毛衣太贵了。</a:t>
            </a:r>
          </a:p>
        </p:txBody>
      </p:sp>
      <p:pic>
        <p:nvPicPr>
          <p:cNvPr id="240" name="A1ZSK845-HERO-F19 copy-300x300.jpg" descr="A1ZSK845-HERO-F19 copy-3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8042" y="2738288"/>
            <a:ext cx="4824860" cy="4824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933" y="3454400"/>
            <a:ext cx="2844801" cy="284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Don’t like color"/>
          <p:cNvSpPr txBox="1"/>
          <p:nvPr/>
        </p:nvSpPr>
        <p:spPr>
          <a:xfrm>
            <a:off x="375844" y="2927815"/>
            <a:ext cx="350697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Don’t like color</a:t>
            </a:r>
          </a:p>
        </p:txBody>
      </p:sp>
      <p:sp>
        <p:nvSpPr>
          <p:cNvPr id="243" name="1000kč"/>
          <p:cNvSpPr txBox="1"/>
          <p:nvPr/>
        </p:nvSpPr>
        <p:spPr>
          <a:xfrm>
            <a:off x="8613139" y="3171509"/>
            <a:ext cx="225552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1000kč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你有没有出车祸的经验？"/>
          <p:cNvSpPr txBox="1"/>
          <p:nvPr/>
        </p:nvSpPr>
        <p:spPr>
          <a:xfrm>
            <a:off x="1801901" y="1765300"/>
            <a:ext cx="899459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 你有没有出车祸的经验？</a:t>
            </a:r>
          </a:p>
        </p:txBody>
      </p:sp>
      <p:sp>
        <p:nvSpPr>
          <p:cNvPr id="124" name="在捷克需要买医疗保险吗？"/>
          <p:cNvSpPr txBox="1"/>
          <p:nvPr/>
        </p:nvSpPr>
        <p:spPr>
          <a:xfrm>
            <a:off x="1809749" y="4013200"/>
            <a:ext cx="9563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在捷克需要买医疗保险吗？</a:t>
            </a:r>
          </a:p>
        </p:txBody>
      </p:sp>
      <p:sp>
        <p:nvSpPr>
          <p:cNvPr id="125" name="你觉得车应该要让行人吗？"/>
          <p:cNvSpPr txBox="1"/>
          <p:nvPr/>
        </p:nvSpPr>
        <p:spPr>
          <a:xfrm>
            <a:off x="1809749" y="6591300"/>
            <a:ext cx="9563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你觉得车应该要让行人吗？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….加上...."/>
          <p:cNvSpPr txBox="1"/>
          <p:nvPr/>
        </p:nvSpPr>
        <p:spPr>
          <a:xfrm>
            <a:off x="16383" y="19050"/>
            <a:ext cx="4463035" cy="14986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….加上....</a:t>
            </a:r>
          </a:p>
        </p:txBody>
      </p:sp>
      <p:sp>
        <p:nvSpPr>
          <p:cNvPr id="246" name="我走路去学校，因为我的公寓离学校不远，加上我喜欢走路。"/>
          <p:cNvSpPr txBox="1"/>
          <p:nvPr/>
        </p:nvSpPr>
        <p:spPr>
          <a:xfrm>
            <a:off x="101600" y="7893049"/>
            <a:ext cx="128016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我走路去学校，因为我的公寓离学校不远，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加上</a:t>
            </a:r>
            <a:r>
              <a:t>我喜欢走路。</a:t>
            </a:r>
          </a:p>
        </p:txBody>
      </p:sp>
      <p:sp>
        <p:nvSpPr>
          <p:cNvPr id="247" name="你怎么去学校的？"/>
          <p:cNvSpPr txBox="1"/>
          <p:nvPr/>
        </p:nvSpPr>
        <p:spPr>
          <a:xfrm>
            <a:off x="4083050" y="1549399"/>
            <a:ext cx="44831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你怎么去学校的？</a:t>
            </a:r>
          </a:p>
        </p:txBody>
      </p:sp>
      <p:pic>
        <p:nvPicPr>
          <p:cNvPr id="248" name="311123_medium.jpg" descr="311123_medi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4783" y="3738557"/>
            <a:ext cx="4970017" cy="382846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公寓离学校不远"/>
          <p:cNvSpPr txBox="1"/>
          <p:nvPr/>
        </p:nvSpPr>
        <p:spPr>
          <a:xfrm>
            <a:off x="1212850" y="4664075"/>
            <a:ext cx="4559301" cy="990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公寓离学校不远</a:t>
            </a:r>
          </a:p>
        </p:txBody>
      </p:sp>
      <p:sp>
        <p:nvSpPr>
          <p:cNvPr id="250" name="我喜欢走路"/>
          <p:cNvSpPr txBox="1"/>
          <p:nvPr/>
        </p:nvSpPr>
        <p:spPr>
          <a:xfrm>
            <a:off x="8534399" y="2882900"/>
            <a:ext cx="2717801" cy="825501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我喜欢走路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3"/>
      <p:bldP build="whole" bldLvl="1" animBg="1" rev="0" advAuto="0" spid="248" grpId="1"/>
      <p:bldP build="whole" bldLvl="1" animBg="1" rev="0" advAuto="0" spid="246" grpId="4"/>
      <p:bldP build="whole" bldLvl="1" animBg="1" rev="0" advAuto="0" spid="24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耽误"/>
          <p:cNvSpPr txBox="1"/>
          <p:nvPr/>
        </p:nvSpPr>
        <p:spPr>
          <a:xfrm>
            <a:off x="57150" y="158750"/>
            <a:ext cx="20955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耽误</a:t>
            </a:r>
          </a:p>
        </p:txBody>
      </p:sp>
      <p:sp>
        <p:nvSpPr>
          <p:cNvPr id="253" name="To delay; to hold up"/>
          <p:cNvSpPr txBox="1"/>
          <p:nvPr/>
        </p:nvSpPr>
        <p:spPr>
          <a:xfrm>
            <a:off x="2484437" y="631509"/>
            <a:ext cx="618172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 To delay; to hold up</a:t>
            </a:r>
          </a:p>
        </p:txBody>
      </p:sp>
      <p:sp>
        <p:nvSpPr>
          <p:cNvPr id="254" name="我们今天早点儿结束吧！我不想耽误你的时间。"/>
          <p:cNvSpPr txBox="1"/>
          <p:nvPr/>
        </p:nvSpPr>
        <p:spPr>
          <a:xfrm>
            <a:off x="311150" y="7734299"/>
            <a:ext cx="1238250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我们今天早点儿结束吧！我不想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耽误</a:t>
            </a:r>
            <a:r>
              <a:t>你的时间。</a:t>
            </a:r>
          </a:p>
        </p:txBody>
      </p:sp>
      <p:sp>
        <p:nvSpPr>
          <p:cNvPr id="255" name="你的老板跟你开会，她想早一点结束，因为她不想浪费你的时间。"/>
          <p:cNvSpPr txBox="1"/>
          <p:nvPr/>
        </p:nvSpPr>
        <p:spPr>
          <a:xfrm>
            <a:off x="368300" y="2190749"/>
            <a:ext cx="1226820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你的老板跟你开会，她想早一点结束，因为她不想浪费你的时间。</a:t>
            </a:r>
          </a:p>
        </p:txBody>
      </p:sp>
      <p:pic>
        <p:nvPicPr>
          <p:cNvPr id="256" name="bigstock-Hispanic-Businesswoman-Leading-114271007.jpg" descr="bigstock-Hispanic-Businesswoman-Leading-114271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140" y="2979932"/>
            <a:ext cx="6708520" cy="4472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5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耽误"/>
          <p:cNvSpPr txBox="1"/>
          <p:nvPr/>
        </p:nvSpPr>
        <p:spPr>
          <a:xfrm>
            <a:off x="57150" y="158750"/>
            <a:ext cx="20955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耽误</a:t>
            </a:r>
          </a:p>
        </p:txBody>
      </p:sp>
      <p:sp>
        <p:nvSpPr>
          <p:cNvPr id="259" name="To delay; to hold up"/>
          <p:cNvSpPr txBox="1"/>
          <p:nvPr/>
        </p:nvSpPr>
        <p:spPr>
          <a:xfrm>
            <a:off x="2484437" y="631509"/>
            <a:ext cx="618172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 To delay; to hold up</a:t>
            </a:r>
          </a:p>
        </p:txBody>
      </p:sp>
      <p:sp>
        <p:nvSpPr>
          <p:cNvPr id="260" name="对不起，能耽误你几分钟的时间吗？"/>
          <p:cNvSpPr txBox="1"/>
          <p:nvPr/>
        </p:nvSpPr>
        <p:spPr>
          <a:xfrm>
            <a:off x="1022350" y="8216899"/>
            <a:ext cx="106807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对不起，能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耽误</a:t>
            </a:r>
            <a:r>
              <a:t>你几分钟的时间吗？</a:t>
            </a:r>
          </a:p>
        </p:txBody>
      </p:sp>
      <p:sp>
        <p:nvSpPr>
          <p:cNvPr id="261" name="你到台湾，你迷路了，所以你想问路。…"/>
          <p:cNvSpPr txBox="1"/>
          <p:nvPr/>
        </p:nvSpPr>
        <p:spPr>
          <a:xfrm>
            <a:off x="1664500" y="2139310"/>
            <a:ext cx="10056801" cy="1347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你到台湾，你迷路了，所以你想问路。</a:t>
            </a:r>
          </a:p>
          <a:p>
            <a:pPr>
              <a:defRPr sz="3100"/>
            </a:pPr>
            <a:r>
              <a:t>Excuse me can you give me some few more minutes.</a:t>
            </a:r>
          </a:p>
        </p:txBody>
      </p:sp>
      <p:pic>
        <p:nvPicPr>
          <p:cNvPr id="262" name="dst-1-2.png" descr="dst-1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899" y="3821558"/>
            <a:ext cx="4718064" cy="4167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耽误"/>
          <p:cNvSpPr txBox="1"/>
          <p:nvPr/>
        </p:nvSpPr>
        <p:spPr>
          <a:xfrm>
            <a:off x="57150" y="158750"/>
            <a:ext cx="20955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耽误</a:t>
            </a:r>
          </a:p>
        </p:txBody>
      </p:sp>
      <p:sp>
        <p:nvSpPr>
          <p:cNvPr id="265" name="To delay; to hold up"/>
          <p:cNvSpPr txBox="1"/>
          <p:nvPr/>
        </p:nvSpPr>
        <p:spPr>
          <a:xfrm>
            <a:off x="2484437" y="631509"/>
            <a:ext cx="618172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 To delay; to hold up</a:t>
            </a:r>
          </a:p>
        </p:txBody>
      </p:sp>
      <p:sp>
        <p:nvSpPr>
          <p:cNvPr id="266" name="我感冒请了三天假，恐怕课业会被耽误了。"/>
          <p:cNvSpPr txBox="1"/>
          <p:nvPr/>
        </p:nvSpPr>
        <p:spPr>
          <a:xfrm>
            <a:off x="387349" y="7962899"/>
            <a:ext cx="126619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我感冒请了三天假，恐怕课业会被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耽误</a:t>
            </a:r>
            <a:r>
              <a:t>了。</a:t>
            </a:r>
          </a:p>
        </p:txBody>
      </p:sp>
      <p:pic>
        <p:nvPicPr>
          <p:cNvPr id="267" name="20171027003416.jpg" descr="201710270034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978" y="3033837"/>
            <a:ext cx="5520066" cy="41339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请了三天假"/>
          <p:cNvSpPr txBox="1"/>
          <p:nvPr/>
        </p:nvSpPr>
        <p:spPr>
          <a:xfrm>
            <a:off x="1613361" y="2044699"/>
            <a:ext cx="3035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请了三天假</a:t>
            </a:r>
          </a:p>
        </p:txBody>
      </p:sp>
      <p:sp>
        <p:nvSpPr>
          <p:cNvPr id="269" name="Learning will be delayed"/>
          <p:cNvSpPr txBox="1"/>
          <p:nvPr/>
        </p:nvSpPr>
        <p:spPr>
          <a:xfrm>
            <a:off x="6243897" y="4534733"/>
            <a:ext cx="582560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Learning will be delayed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耽误"/>
          <p:cNvSpPr txBox="1"/>
          <p:nvPr/>
        </p:nvSpPr>
        <p:spPr>
          <a:xfrm>
            <a:off x="57150" y="158750"/>
            <a:ext cx="2095501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耽误</a:t>
            </a:r>
          </a:p>
        </p:txBody>
      </p:sp>
      <p:sp>
        <p:nvSpPr>
          <p:cNvPr id="272" name="To delay; to hold up"/>
          <p:cNvSpPr txBox="1"/>
          <p:nvPr/>
        </p:nvSpPr>
        <p:spPr>
          <a:xfrm>
            <a:off x="2484437" y="631509"/>
            <a:ext cx="618172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 To delay; to hold up</a:t>
            </a:r>
          </a:p>
        </p:txBody>
      </p:sp>
      <p:sp>
        <p:nvSpPr>
          <p:cNvPr id="273" name="如果你不喜欢他，就别耽误他的青春。"/>
          <p:cNvSpPr txBox="1"/>
          <p:nvPr/>
        </p:nvSpPr>
        <p:spPr>
          <a:xfrm>
            <a:off x="717549" y="6794500"/>
            <a:ext cx="11772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如果你不喜欢他，就别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耽误</a:t>
            </a:r>
            <a:r>
              <a:t>他的青春。</a:t>
            </a:r>
          </a:p>
        </p:txBody>
      </p:sp>
      <p:sp>
        <p:nvSpPr>
          <p:cNvPr id="274" name="（时间）"/>
          <p:cNvSpPr txBox="1"/>
          <p:nvPr/>
        </p:nvSpPr>
        <p:spPr>
          <a:xfrm>
            <a:off x="10064749" y="7873999"/>
            <a:ext cx="20447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（时间）</a:t>
            </a:r>
          </a:p>
        </p:txBody>
      </p:sp>
      <p:sp>
        <p:nvSpPr>
          <p:cNvPr id="275" name="你的朋友不喜欢她的男朋友，你说：…"/>
          <p:cNvSpPr txBox="1"/>
          <p:nvPr/>
        </p:nvSpPr>
        <p:spPr>
          <a:xfrm>
            <a:off x="863523" y="3729020"/>
            <a:ext cx="11277754" cy="169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你的朋友不喜欢她的男朋友，你说：</a:t>
            </a:r>
          </a:p>
          <a:p>
            <a:pPr>
              <a:defRPr sz="4300"/>
            </a:pPr>
            <a:r>
              <a:t>If you don’t like him, don’t wast his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3"/>
      <p:bldP build="whole" bldLvl="1" animBg="1" rev="0" advAuto="0" spid="275" grpId="1"/>
      <p:bldP build="whole" bldLvl="1" animBg="1" rev="0" advAuto="0" spid="27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耽误"/>
          <p:cNvSpPr txBox="1"/>
          <p:nvPr/>
        </p:nvSpPr>
        <p:spPr>
          <a:xfrm>
            <a:off x="5257" y="2508249"/>
            <a:ext cx="12994285" cy="2336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</a:defRPr>
            </a:lvl1pPr>
          </a:lstStyle>
          <a:p>
            <a:pPr/>
            <a:r>
              <a:t>耽误</a:t>
            </a:r>
          </a:p>
        </p:txBody>
      </p:sp>
      <p:sp>
        <p:nvSpPr>
          <p:cNvPr id="278" name="请造句"/>
          <p:cNvSpPr txBox="1"/>
          <p:nvPr/>
        </p:nvSpPr>
        <p:spPr>
          <a:xfrm>
            <a:off x="5054600" y="5841999"/>
            <a:ext cx="28956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….. 无所谓，最要紧的是….."/>
          <p:cNvSpPr txBox="1"/>
          <p:nvPr/>
        </p:nvSpPr>
        <p:spPr>
          <a:xfrm>
            <a:off x="7366" y="285749"/>
            <a:ext cx="8926069" cy="10922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….. 无所谓，最要紧的是…..</a:t>
            </a:r>
          </a:p>
        </p:txBody>
      </p:sp>
      <p:sp>
        <p:nvSpPr>
          <p:cNvPr id="281" name="It doesn’t matter that…., what’s most important is….."/>
          <p:cNvSpPr txBox="1"/>
          <p:nvPr/>
        </p:nvSpPr>
        <p:spPr>
          <a:xfrm>
            <a:off x="137350" y="1555846"/>
            <a:ext cx="113077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It doesn’t matter that…., what’s most important is…..</a:t>
            </a:r>
          </a:p>
        </p:txBody>
      </p:sp>
      <p:sp>
        <p:nvSpPr>
          <p:cNvPr id="282" name="这次考不好无所谓，最要紧的是期末考要考好。"/>
          <p:cNvSpPr txBox="1"/>
          <p:nvPr/>
        </p:nvSpPr>
        <p:spPr>
          <a:xfrm>
            <a:off x="254000" y="8140700"/>
            <a:ext cx="12115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这次考不好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无所谓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最要紧的是</a:t>
            </a:r>
            <a:r>
              <a:t>期末考要考好。</a:t>
            </a:r>
          </a:p>
        </p:txBody>
      </p:sp>
      <p:sp>
        <p:nvSpPr>
          <p:cNvPr id="283" name="你的朋友这次考试考不好，你说"/>
          <p:cNvSpPr txBox="1"/>
          <p:nvPr/>
        </p:nvSpPr>
        <p:spPr>
          <a:xfrm>
            <a:off x="1860550" y="2700649"/>
            <a:ext cx="86487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你的朋友这次考试考不好，你说</a:t>
            </a:r>
          </a:p>
        </p:txBody>
      </p:sp>
      <p:pic>
        <p:nvPicPr>
          <p:cNvPr id="284" name="final-exam-900x675.jpg" descr="final-exam-900x6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0920" y="3473946"/>
            <a:ext cx="5262960" cy="3947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….. 无所谓，最要紧的是….."/>
          <p:cNvSpPr txBox="1"/>
          <p:nvPr/>
        </p:nvSpPr>
        <p:spPr>
          <a:xfrm>
            <a:off x="7366" y="285749"/>
            <a:ext cx="8926069" cy="10922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….. 无所谓，最要紧的是…..</a:t>
            </a:r>
          </a:p>
        </p:txBody>
      </p:sp>
      <p:sp>
        <p:nvSpPr>
          <p:cNvPr id="287" name="It doesn’t matter that…., what’s most important is….."/>
          <p:cNvSpPr txBox="1"/>
          <p:nvPr/>
        </p:nvSpPr>
        <p:spPr>
          <a:xfrm>
            <a:off x="137350" y="1555846"/>
            <a:ext cx="113077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It doesn’t matter that…., what’s most important is…..</a:t>
            </a:r>
          </a:p>
        </p:txBody>
      </p:sp>
      <p:sp>
        <p:nvSpPr>
          <p:cNvPr id="288" name="汉字写的丑无所谓，最要紧的是要让别人明白你的意思。"/>
          <p:cNvSpPr txBox="1"/>
          <p:nvPr/>
        </p:nvSpPr>
        <p:spPr>
          <a:xfrm>
            <a:off x="95249" y="7854950"/>
            <a:ext cx="1281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汉字写的丑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无所谓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最要紧的是</a:t>
            </a:r>
            <a:r>
              <a:t>要让别人明白你的意思。</a:t>
            </a:r>
          </a:p>
        </p:txBody>
      </p:sp>
      <p:sp>
        <p:nvSpPr>
          <p:cNvPr id="289" name="你的朋友汉字写的很丑"/>
          <p:cNvSpPr txBox="1"/>
          <p:nvPr/>
        </p:nvSpPr>
        <p:spPr>
          <a:xfrm>
            <a:off x="196849" y="4203700"/>
            <a:ext cx="5321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你的朋友汉字写的很丑</a:t>
            </a:r>
          </a:p>
        </p:txBody>
      </p:sp>
      <p:sp>
        <p:nvSpPr>
          <p:cNvPr id="290" name="要让别人明白你的意思"/>
          <p:cNvSpPr txBox="1"/>
          <p:nvPr/>
        </p:nvSpPr>
        <p:spPr>
          <a:xfrm>
            <a:off x="6508749" y="4203700"/>
            <a:ext cx="5321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要让别人明白你的意思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….. 无所谓，最要紧的是….."/>
          <p:cNvSpPr txBox="1"/>
          <p:nvPr/>
        </p:nvSpPr>
        <p:spPr>
          <a:xfrm>
            <a:off x="7366" y="285749"/>
            <a:ext cx="8926069" cy="10922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….. 无所谓，最要紧的是…..</a:t>
            </a:r>
          </a:p>
        </p:txBody>
      </p:sp>
      <p:sp>
        <p:nvSpPr>
          <p:cNvPr id="293" name="It doesn’t matter that…., what’s most important is….."/>
          <p:cNvSpPr txBox="1"/>
          <p:nvPr/>
        </p:nvSpPr>
        <p:spPr>
          <a:xfrm>
            <a:off x="137350" y="1555846"/>
            <a:ext cx="1130770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It doesn’t matter that…., what’s most important is…..</a:t>
            </a:r>
          </a:p>
        </p:txBody>
      </p:sp>
      <p:sp>
        <p:nvSpPr>
          <p:cNvPr id="294" name="没去上课无所谓，最要紧的是要记得请假。"/>
          <p:cNvSpPr txBox="1"/>
          <p:nvPr/>
        </p:nvSpPr>
        <p:spPr>
          <a:xfrm>
            <a:off x="1130299" y="8432799"/>
            <a:ext cx="104902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没去上课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无所谓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最要紧的是</a:t>
            </a:r>
            <a:r>
              <a:t>要记得请假。</a:t>
            </a:r>
          </a:p>
        </p:txBody>
      </p:sp>
      <p:sp>
        <p:nvSpPr>
          <p:cNvPr id="295" name="你的朋友没去上课"/>
          <p:cNvSpPr txBox="1"/>
          <p:nvPr/>
        </p:nvSpPr>
        <p:spPr>
          <a:xfrm>
            <a:off x="603249" y="4190999"/>
            <a:ext cx="49911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你的朋友没去上课</a:t>
            </a:r>
          </a:p>
        </p:txBody>
      </p:sp>
      <p:pic>
        <p:nvPicPr>
          <p:cNvPr id="296" name="48727614_S-320x196.jpg" descr="48727614_S-320x1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7365" y="4089400"/>
            <a:ext cx="4991101" cy="305704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要记得请假"/>
          <p:cNvSpPr txBox="1"/>
          <p:nvPr/>
        </p:nvSpPr>
        <p:spPr>
          <a:xfrm>
            <a:off x="7575549" y="3251199"/>
            <a:ext cx="31623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要记得请假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….. 无所谓，最要紧的是….."/>
          <p:cNvSpPr txBox="1"/>
          <p:nvPr/>
        </p:nvSpPr>
        <p:spPr>
          <a:xfrm>
            <a:off x="-16447" y="2800349"/>
            <a:ext cx="12859894" cy="15494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100">
                <a:solidFill>
                  <a:srgbClr val="FFFFFF"/>
                </a:solidFill>
              </a:defRPr>
            </a:lvl1pPr>
          </a:lstStyle>
          <a:p>
            <a:pPr/>
            <a:r>
              <a:t>….. 无所谓，最要紧的是…..</a:t>
            </a:r>
          </a:p>
        </p:txBody>
      </p:sp>
      <p:sp>
        <p:nvSpPr>
          <p:cNvPr id="300" name="请造句"/>
          <p:cNvSpPr txBox="1"/>
          <p:nvPr/>
        </p:nvSpPr>
        <p:spPr>
          <a:xfrm>
            <a:off x="5054600" y="5841999"/>
            <a:ext cx="28956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好在.....要不然....."/>
          <p:cNvSpPr txBox="1"/>
          <p:nvPr/>
        </p:nvSpPr>
        <p:spPr>
          <a:xfrm>
            <a:off x="33655" y="107949"/>
            <a:ext cx="6536691" cy="1257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好在.....要不然.....</a:t>
            </a:r>
          </a:p>
        </p:txBody>
      </p:sp>
      <p:sp>
        <p:nvSpPr>
          <p:cNvPr id="128" name="Luckily…., otherwise…"/>
          <p:cNvSpPr txBox="1"/>
          <p:nvPr/>
        </p:nvSpPr>
        <p:spPr>
          <a:xfrm>
            <a:off x="7063867" y="705130"/>
            <a:ext cx="5100067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Luckily…., otherwise…</a:t>
            </a:r>
          </a:p>
        </p:txBody>
      </p:sp>
      <p:sp>
        <p:nvSpPr>
          <p:cNvPr id="129" name="好在我会说中文，要不然他说什么我都不知道。"/>
          <p:cNvSpPr txBox="1"/>
          <p:nvPr/>
        </p:nvSpPr>
        <p:spPr>
          <a:xfrm>
            <a:off x="444500" y="8223250"/>
            <a:ext cx="12115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好在</a:t>
            </a:r>
            <a:r>
              <a:t>我会说中文，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要不然</a:t>
            </a:r>
            <a:r>
              <a:t>他说什么我都不知道。</a:t>
            </a:r>
          </a:p>
        </p:txBody>
      </p:sp>
      <p:sp>
        <p:nvSpPr>
          <p:cNvPr id="130" name="你到了中国，迷路了，你问了一位阿姨但她只会说中文。"/>
          <p:cNvSpPr txBox="1"/>
          <p:nvPr/>
        </p:nvSpPr>
        <p:spPr>
          <a:xfrm>
            <a:off x="571499" y="2197099"/>
            <a:ext cx="11861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你到了中国，迷路了，你问了一位阿姨但她只会说中文。</a:t>
            </a:r>
          </a:p>
        </p:txBody>
      </p:sp>
      <p:pic>
        <p:nvPicPr>
          <p:cNvPr id="131" name="600_phpfAT0Rz.jpg" descr="600_phpfAT0R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3631356"/>
            <a:ext cx="7620000" cy="417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泡泡引言框"/>
          <p:cNvSpPr/>
          <p:nvPr/>
        </p:nvSpPr>
        <p:spPr>
          <a:xfrm>
            <a:off x="31551" y="3048595"/>
            <a:ext cx="4282679" cy="3098305"/>
          </a:xfrm>
          <a:prstGeom prst="wedgeEllipseCallout">
            <a:avLst>
              <a:gd name="adj1" fmla="val 65265"/>
              <a:gd name="adj2" fmla="val 928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我会说中文！"/>
          <p:cNvSpPr txBox="1"/>
          <p:nvPr/>
        </p:nvSpPr>
        <p:spPr>
          <a:xfrm>
            <a:off x="374650" y="4102496"/>
            <a:ext cx="392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我会说中文！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不必"/>
          <p:cNvSpPr txBox="1"/>
          <p:nvPr/>
        </p:nvSpPr>
        <p:spPr>
          <a:xfrm>
            <a:off x="133350" y="323850"/>
            <a:ext cx="2095501" cy="14986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不必</a:t>
            </a:r>
          </a:p>
        </p:txBody>
      </p:sp>
      <p:sp>
        <p:nvSpPr>
          <p:cNvPr id="303" name="speaking:不用"/>
          <p:cNvSpPr txBox="1"/>
          <p:nvPr/>
        </p:nvSpPr>
        <p:spPr>
          <a:xfrm>
            <a:off x="2708275" y="869950"/>
            <a:ext cx="431165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speaking:不用</a:t>
            </a:r>
          </a:p>
        </p:txBody>
      </p:sp>
      <p:sp>
        <p:nvSpPr>
          <p:cNvPr id="304" name="十月二十八号你不必来上课。"/>
          <p:cNvSpPr txBox="1"/>
          <p:nvPr/>
        </p:nvSpPr>
        <p:spPr>
          <a:xfrm>
            <a:off x="1822450" y="7461249"/>
            <a:ext cx="93599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十月二十八号你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不必</a:t>
            </a:r>
            <a:r>
              <a:t>来上课。</a:t>
            </a:r>
          </a:p>
        </p:txBody>
      </p:sp>
      <p:sp>
        <p:nvSpPr>
          <p:cNvPr id="305" name="十月二十八号是什么日子？"/>
          <p:cNvSpPr txBox="1"/>
          <p:nvPr/>
        </p:nvSpPr>
        <p:spPr>
          <a:xfrm>
            <a:off x="2330449" y="3289300"/>
            <a:ext cx="8343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十月二十八号是什么日子？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  <p:bldP build="whole" bldLvl="1" animBg="1" rev="0" advAuto="0" spid="304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不必"/>
          <p:cNvSpPr txBox="1"/>
          <p:nvPr/>
        </p:nvSpPr>
        <p:spPr>
          <a:xfrm>
            <a:off x="133350" y="323850"/>
            <a:ext cx="2095501" cy="14986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不必</a:t>
            </a:r>
          </a:p>
        </p:txBody>
      </p:sp>
      <p:sp>
        <p:nvSpPr>
          <p:cNvPr id="308" name="speaking:不用"/>
          <p:cNvSpPr txBox="1"/>
          <p:nvPr/>
        </p:nvSpPr>
        <p:spPr>
          <a:xfrm>
            <a:off x="2708275" y="869950"/>
            <a:ext cx="431165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speaking:不用</a:t>
            </a:r>
          </a:p>
        </p:txBody>
      </p:sp>
      <p:sp>
        <p:nvSpPr>
          <p:cNvPr id="309" name="在中国你不必用现金买东西。"/>
          <p:cNvSpPr txBox="1"/>
          <p:nvPr/>
        </p:nvSpPr>
        <p:spPr>
          <a:xfrm>
            <a:off x="1676399" y="7677149"/>
            <a:ext cx="101854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在中国你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不必</a:t>
            </a:r>
            <a:r>
              <a:t>用现金买东西。</a:t>
            </a:r>
          </a:p>
        </p:txBody>
      </p:sp>
      <p:pic>
        <p:nvPicPr>
          <p:cNvPr id="310" name="112870.jpg" descr="1128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625" y="3571745"/>
            <a:ext cx="7159158" cy="261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1200px-Alipay_logo.svg.png" descr="1200px-Alipay_logo.sv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0121" y="3894364"/>
            <a:ext cx="4769637" cy="167334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现金"/>
          <p:cNvSpPr txBox="1"/>
          <p:nvPr/>
        </p:nvSpPr>
        <p:spPr>
          <a:xfrm>
            <a:off x="2940049" y="2546350"/>
            <a:ext cx="138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现金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1"/>
      <p:bldP build="whole" bldLvl="1" animBg="1" rev="0" advAuto="0" spid="309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不必"/>
          <p:cNvSpPr txBox="1"/>
          <p:nvPr/>
        </p:nvSpPr>
        <p:spPr>
          <a:xfrm>
            <a:off x="133350" y="323850"/>
            <a:ext cx="2095501" cy="14986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不必</a:t>
            </a:r>
          </a:p>
        </p:txBody>
      </p:sp>
      <p:sp>
        <p:nvSpPr>
          <p:cNvPr id="315" name="speaking:不用"/>
          <p:cNvSpPr txBox="1"/>
          <p:nvPr/>
        </p:nvSpPr>
        <p:spPr>
          <a:xfrm>
            <a:off x="2708275" y="869950"/>
            <a:ext cx="431165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speaking:不用</a:t>
            </a:r>
          </a:p>
        </p:txBody>
      </p:sp>
      <p:sp>
        <p:nvSpPr>
          <p:cNvPr id="316" name="你不必担心会耽误我的时间，…"/>
          <p:cNvSpPr txBox="1"/>
          <p:nvPr/>
        </p:nvSpPr>
        <p:spPr>
          <a:xfrm>
            <a:off x="1737347" y="4400549"/>
            <a:ext cx="10063506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不必</a:t>
            </a:r>
            <a:r>
              <a:t>担心会耽误我的时间，</a:t>
            </a:r>
          </a:p>
          <a:p>
            <a:pPr>
              <a:defRPr sz="5900"/>
            </a:pPr>
            <a:r>
              <a:t>因为我今天只有一堂课。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不必"/>
          <p:cNvSpPr txBox="1"/>
          <p:nvPr/>
        </p:nvSpPr>
        <p:spPr>
          <a:xfrm>
            <a:off x="4248150" y="1949449"/>
            <a:ext cx="4279901" cy="30226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400">
                <a:solidFill>
                  <a:srgbClr val="FFFFFF"/>
                </a:solidFill>
              </a:defRPr>
            </a:lvl1pPr>
          </a:lstStyle>
          <a:p>
            <a:pPr/>
            <a:r>
              <a:t>不必</a:t>
            </a:r>
          </a:p>
        </p:txBody>
      </p:sp>
      <p:sp>
        <p:nvSpPr>
          <p:cNvPr id="319" name="请造句"/>
          <p:cNvSpPr txBox="1"/>
          <p:nvPr/>
        </p:nvSpPr>
        <p:spPr>
          <a:xfrm>
            <a:off x="5454650" y="6121399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千万"/>
          <p:cNvSpPr txBox="1"/>
          <p:nvPr/>
        </p:nvSpPr>
        <p:spPr>
          <a:xfrm>
            <a:off x="171450" y="260350"/>
            <a:ext cx="2095501" cy="14986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千万</a:t>
            </a:r>
          </a:p>
        </p:txBody>
      </p:sp>
      <p:sp>
        <p:nvSpPr>
          <p:cNvPr id="322" name="一个人在国外千万要小心！"/>
          <p:cNvSpPr txBox="1"/>
          <p:nvPr/>
        </p:nvSpPr>
        <p:spPr>
          <a:xfrm>
            <a:off x="1530349" y="7861300"/>
            <a:ext cx="95631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t>一个人在国外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千万</a:t>
            </a:r>
            <a:r>
              <a:t>要小心！</a:t>
            </a:r>
          </a:p>
        </p:txBody>
      </p:sp>
      <p:sp>
        <p:nvSpPr>
          <p:cNvPr id="323" name="Be sure to; must to"/>
          <p:cNvSpPr txBox="1"/>
          <p:nvPr/>
        </p:nvSpPr>
        <p:spPr>
          <a:xfrm>
            <a:off x="3853395" y="673749"/>
            <a:ext cx="44852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Be sure to; must to</a:t>
            </a:r>
          </a:p>
        </p:txBody>
      </p:sp>
      <p:pic>
        <p:nvPicPr>
          <p:cNvPr id="324" name="china-flag-map-624x468.png" descr="china-flag-map-624x4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199" y="3034952"/>
            <a:ext cx="5930774" cy="444808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你的朋友在中国。"/>
          <p:cNvSpPr txBox="1"/>
          <p:nvPr/>
        </p:nvSpPr>
        <p:spPr>
          <a:xfrm>
            <a:off x="3651250" y="1856585"/>
            <a:ext cx="5702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你的朋友在中国。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千万"/>
          <p:cNvSpPr txBox="1"/>
          <p:nvPr/>
        </p:nvSpPr>
        <p:spPr>
          <a:xfrm>
            <a:off x="171450" y="260350"/>
            <a:ext cx="2095501" cy="14986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千万</a:t>
            </a:r>
          </a:p>
        </p:txBody>
      </p:sp>
      <p:sp>
        <p:nvSpPr>
          <p:cNvPr id="328" name="Be sure to; must to"/>
          <p:cNvSpPr txBox="1"/>
          <p:nvPr/>
        </p:nvSpPr>
        <p:spPr>
          <a:xfrm>
            <a:off x="3853395" y="673749"/>
            <a:ext cx="44852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Be sure to; must to</a:t>
            </a:r>
          </a:p>
        </p:txBody>
      </p:sp>
      <p:sp>
        <p:nvSpPr>
          <p:cNvPr id="329" name="你千万别把护照弄丢了！"/>
          <p:cNvSpPr txBox="1"/>
          <p:nvPr/>
        </p:nvSpPr>
        <p:spPr>
          <a:xfrm>
            <a:off x="2324100" y="7899399"/>
            <a:ext cx="83566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千万</a:t>
            </a:r>
            <a:r>
              <a:t>别把护照弄丢了！</a:t>
            </a:r>
          </a:p>
        </p:txBody>
      </p:sp>
      <p:pic>
        <p:nvPicPr>
          <p:cNvPr id="330" name="v2-3aae70ffc5faf86057d7c4d69d9ff43d_hd.jpg" descr="v2-3aae70ffc5faf86057d7c4d69d9ff43d_h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512" y="2930078"/>
            <a:ext cx="6264687" cy="417972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Don’t lose your passport"/>
          <p:cNvSpPr txBox="1"/>
          <p:nvPr/>
        </p:nvSpPr>
        <p:spPr>
          <a:xfrm>
            <a:off x="2963655" y="1855770"/>
            <a:ext cx="6506401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Don’t lose your passport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千万"/>
          <p:cNvSpPr txBox="1"/>
          <p:nvPr/>
        </p:nvSpPr>
        <p:spPr>
          <a:xfrm>
            <a:off x="171450" y="260350"/>
            <a:ext cx="2095501" cy="14986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千万</a:t>
            </a:r>
          </a:p>
        </p:txBody>
      </p:sp>
      <p:sp>
        <p:nvSpPr>
          <p:cNvPr id="334" name="Be sure to; must to"/>
          <p:cNvSpPr txBox="1"/>
          <p:nvPr/>
        </p:nvSpPr>
        <p:spPr>
          <a:xfrm>
            <a:off x="3853395" y="673749"/>
            <a:ext cx="44852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Be sure to; must to</a:t>
            </a:r>
          </a:p>
        </p:txBody>
      </p:sp>
      <p:sp>
        <p:nvSpPr>
          <p:cNvPr id="335" name="千万别买太多东西，不然会带不回来。"/>
          <p:cNvSpPr txBox="1"/>
          <p:nvPr/>
        </p:nvSpPr>
        <p:spPr>
          <a:xfrm>
            <a:off x="1022349" y="8204199"/>
            <a:ext cx="11341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千万</a:t>
            </a:r>
            <a:r>
              <a:t>别买太多东西，不然会带不回来。</a:t>
            </a:r>
          </a:p>
        </p:txBody>
      </p:sp>
      <p:sp>
        <p:nvSpPr>
          <p:cNvPr id="336" name="Don’t buy to much, otherwise you can’t bring them back."/>
          <p:cNvSpPr txBox="1"/>
          <p:nvPr/>
        </p:nvSpPr>
        <p:spPr>
          <a:xfrm>
            <a:off x="363378" y="3117946"/>
            <a:ext cx="1210024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Don’t buy to much, otherwise you can’t bring them back.</a:t>
            </a:r>
          </a:p>
        </p:txBody>
      </p:sp>
      <p:pic>
        <p:nvPicPr>
          <p:cNvPr id="337" name="blog-03.jpg" descr="blog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8147" y="4152761"/>
            <a:ext cx="5745500" cy="344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千万"/>
          <p:cNvSpPr txBox="1"/>
          <p:nvPr/>
        </p:nvSpPr>
        <p:spPr>
          <a:xfrm>
            <a:off x="4832350" y="2171699"/>
            <a:ext cx="3898901" cy="27559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900">
                <a:solidFill>
                  <a:srgbClr val="FFFFFF"/>
                </a:solidFill>
              </a:defRPr>
            </a:lvl1pPr>
          </a:lstStyle>
          <a:p>
            <a:pPr/>
            <a:r>
              <a:t>千万</a:t>
            </a:r>
          </a:p>
        </p:txBody>
      </p:sp>
      <p:sp>
        <p:nvSpPr>
          <p:cNvPr id="340" name="请造句"/>
          <p:cNvSpPr txBox="1"/>
          <p:nvPr/>
        </p:nvSpPr>
        <p:spPr>
          <a:xfrm>
            <a:off x="5886450" y="6134099"/>
            <a:ext cx="2095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在.....要不然....."/>
          <p:cNvSpPr txBox="1"/>
          <p:nvPr/>
        </p:nvSpPr>
        <p:spPr>
          <a:xfrm>
            <a:off x="33655" y="107949"/>
            <a:ext cx="6536691" cy="1257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好在.....要不然.....</a:t>
            </a:r>
          </a:p>
        </p:txBody>
      </p:sp>
      <p:sp>
        <p:nvSpPr>
          <p:cNvPr id="136" name="Luckily…., otherwise…"/>
          <p:cNvSpPr txBox="1"/>
          <p:nvPr/>
        </p:nvSpPr>
        <p:spPr>
          <a:xfrm>
            <a:off x="7063867" y="705130"/>
            <a:ext cx="5100067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Luckily…., otherwise…</a:t>
            </a:r>
          </a:p>
        </p:txBody>
      </p:sp>
      <p:sp>
        <p:nvSpPr>
          <p:cNvPr id="137" name="你出了车祸，但是还好你买了保险"/>
          <p:cNvSpPr txBox="1"/>
          <p:nvPr/>
        </p:nvSpPr>
        <p:spPr>
          <a:xfrm>
            <a:off x="2082800" y="1898650"/>
            <a:ext cx="83058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你出了车祸，但是还好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你买了保险</a:t>
            </a:r>
          </a:p>
        </p:txBody>
      </p:sp>
      <p:sp>
        <p:nvSpPr>
          <p:cNvPr id="138" name="因为医疗费很贵，付不起。"/>
          <p:cNvSpPr txBox="1"/>
          <p:nvPr/>
        </p:nvSpPr>
        <p:spPr>
          <a:xfrm>
            <a:off x="2470149" y="2997199"/>
            <a:ext cx="72771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因为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医疗费很贵，付不起。</a:t>
            </a:r>
          </a:p>
        </p:txBody>
      </p:sp>
      <p:sp>
        <p:nvSpPr>
          <p:cNvPr id="139" name="好在我有买保险，要不然付不起医疗费。"/>
          <p:cNvSpPr txBox="1"/>
          <p:nvPr/>
        </p:nvSpPr>
        <p:spPr>
          <a:xfrm>
            <a:off x="844550" y="8197850"/>
            <a:ext cx="113157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好在</a:t>
            </a:r>
            <a:r>
              <a:t>我有买保险，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要不然</a:t>
            </a:r>
            <a:r>
              <a:t>付不起医疗费。</a:t>
            </a:r>
          </a:p>
        </p:txBody>
      </p:sp>
      <p:pic>
        <p:nvPicPr>
          <p:cNvPr id="140" name="health-insurance.jpg" descr="health-insuran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98" y="3991024"/>
            <a:ext cx="5667204" cy="3778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0563" y="4159250"/>
            <a:ext cx="3681264" cy="3681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69881.png" descr="698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0975" y="5473551"/>
            <a:ext cx="2190850" cy="2190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好在.....要不然....."/>
          <p:cNvSpPr txBox="1"/>
          <p:nvPr/>
        </p:nvSpPr>
        <p:spPr>
          <a:xfrm>
            <a:off x="33655" y="107949"/>
            <a:ext cx="6536691" cy="1257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好在.....要不然.....</a:t>
            </a:r>
          </a:p>
        </p:txBody>
      </p:sp>
      <p:sp>
        <p:nvSpPr>
          <p:cNvPr id="145" name="好在警察来了，要不然小偷就会继续偷东西。"/>
          <p:cNvSpPr txBox="1"/>
          <p:nvPr/>
        </p:nvSpPr>
        <p:spPr>
          <a:xfrm>
            <a:off x="349250" y="8147050"/>
            <a:ext cx="123063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好在</a:t>
            </a:r>
            <a:r>
              <a:t>警察来了，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要不然</a:t>
            </a:r>
            <a:r>
              <a:t>小偷就会继续偷东西。</a:t>
            </a:r>
          </a:p>
        </p:txBody>
      </p:sp>
      <p:sp>
        <p:nvSpPr>
          <p:cNvPr id="146" name="有一个小偷在偷东西，还好警察来了。"/>
          <p:cNvSpPr txBox="1"/>
          <p:nvPr/>
        </p:nvSpPr>
        <p:spPr>
          <a:xfrm>
            <a:off x="2019300" y="1473200"/>
            <a:ext cx="89662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有一个小偷在偷东西，还好警察来了。</a:t>
            </a:r>
          </a:p>
        </p:txBody>
      </p:sp>
      <p:sp>
        <p:nvSpPr>
          <p:cNvPr id="147" name="小偷继续偷东西。"/>
          <p:cNvSpPr txBox="1"/>
          <p:nvPr/>
        </p:nvSpPr>
        <p:spPr>
          <a:xfrm>
            <a:off x="4362450" y="2335179"/>
            <a:ext cx="42799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小偷继续偷东西。</a:t>
            </a:r>
          </a:p>
        </p:txBody>
      </p:sp>
      <p:pic>
        <p:nvPicPr>
          <p:cNvPr id="148" name="the-cop-speaks-to-a-man-prague-czech-republic-PPHNWN.jpg" descr="the-cop-speaks-to-a-man-prague-czech-republic-PPHNWN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530"/>
          <a:stretch>
            <a:fillRect/>
          </a:stretch>
        </p:blipFill>
        <p:spPr>
          <a:xfrm>
            <a:off x="2695376" y="3197159"/>
            <a:ext cx="6960982" cy="463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4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好在.....要不然....."/>
          <p:cNvSpPr txBox="1"/>
          <p:nvPr/>
        </p:nvSpPr>
        <p:spPr>
          <a:xfrm>
            <a:off x="33655" y="107949"/>
            <a:ext cx="6536691" cy="12573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好在.....要不然.....</a:t>
            </a:r>
          </a:p>
        </p:txBody>
      </p:sp>
      <p:sp>
        <p:nvSpPr>
          <p:cNvPr id="151" name="还好今天天气很好"/>
          <p:cNvSpPr txBox="1"/>
          <p:nvPr/>
        </p:nvSpPr>
        <p:spPr>
          <a:xfrm>
            <a:off x="3651249" y="1708150"/>
            <a:ext cx="49911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还好今天天气很好</a:t>
            </a:r>
          </a:p>
        </p:txBody>
      </p:sp>
      <p:sp>
        <p:nvSpPr>
          <p:cNvPr id="152" name="好在今天天气很好，要不然_________________________。"/>
          <p:cNvSpPr txBox="1"/>
          <p:nvPr/>
        </p:nvSpPr>
        <p:spPr>
          <a:xfrm>
            <a:off x="130175" y="7912099"/>
            <a:ext cx="1274445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好在今天天气很好，要不然_________________________。</a:t>
            </a:r>
          </a:p>
        </p:txBody>
      </p:sp>
      <p:pic>
        <p:nvPicPr>
          <p:cNvPr id="153" name="good-weather-to-return-this-weekend.jpg" descr="good-weather-to-return-this-weeke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99" y="3262312"/>
            <a:ext cx="6947318" cy="347366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?"/>
          <p:cNvSpPr txBox="1"/>
          <p:nvPr/>
        </p:nvSpPr>
        <p:spPr>
          <a:xfrm>
            <a:off x="9110218" y="3158372"/>
            <a:ext cx="1667765" cy="343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好在.....要不然....."/>
          <p:cNvSpPr txBox="1"/>
          <p:nvPr/>
        </p:nvSpPr>
        <p:spPr>
          <a:xfrm>
            <a:off x="-24774" y="1981199"/>
            <a:ext cx="13054349" cy="20574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0">
                <a:solidFill>
                  <a:srgbClr val="FFFFFF"/>
                </a:solidFill>
              </a:defRPr>
            </a:lvl1pPr>
          </a:lstStyle>
          <a:p>
            <a:pPr/>
            <a:r>
              <a:t>好在.....要不然.....</a:t>
            </a:r>
          </a:p>
        </p:txBody>
      </p:sp>
      <p:sp>
        <p:nvSpPr>
          <p:cNvPr id="157" name="请造句"/>
          <p:cNvSpPr txBox="1"/>
          <p:nvPr/>
        </p:nvSpPr>
        <p:spPr>
          <a:xfrm>
            <a:off x="5054600" y="5880099"/>
            <a:ext cx="28956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负责"/>
          <p:cNvSpPr txBox="1"/>
          <p:nvPr/>
        </p:nvSpPr>
        <p:spPr>
          <a:xfrm>
            <a:off x="19049" y="63500"/>
            <a:ext cx="2019301" cy="1447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负责</a:t>
            </a:r>
          </a:p>
        </p:txBody>
      </p:sp>
      <p:sp>
        <p:nvSpPr>
          <p:cNvPr id="160" name="Take responsibility for….."/>
          <p:cNvSpPr txBox="1"/>
          <p:nvPr/>
        </p:nvSpPr>
        <p:spPr>
          <a:xfrm>
            <a:off x="3012725" y="610065"/>
            <a:ext cx="576015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Take responsibility for…..</a:t>
            </a:r>
          </a:p>
        </p:txBody>
      </p:sp>
      <p:sp>
        <p:nvSpPr>
          <p:cNvPr id="161" name="她是日文老师"/>
          <p:cNvSpPr txBox="1"/>
          <p:nvPr/>
        </p:nvSpPr>
        <p:spPr>
          <a:xfrm>
            <a:off x="4464049" y="1577891"/>
            <a:ext cx="40767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她是日文老师</a:t>
            </a:r>
          </a:p>
        </p:txBody>
      </p:sp>
      <p:pic>
        <p:nvPicPr>
          <p:cNvPr id="162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76" y="2648247"/>
            <a:ext cx="8651598" cy="486652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她负责教日文。"/>
          <p:cNvSpPr txBox="1"/>
          <p:nvPr/>
        </p:nvSpPr>
        <p:spPr>
          <a:xfrm>
            <a:off x="4387849" y="8115299"/>
            <a:ext cx="50927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负责</a:t>
            </a:r>
            <a:r>
              <a:t>教日文。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负责"/>
          <p:cNvSpPr txBox="1"/>
          <p:nvPr/>
        </p:nvSpPr>
        <p:spPr>
          <a:xfrm>
            <a:off x="19049" y="63500"/>
            <a:ext cx="2019301" cy="1447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负责</a:t>
            </a:r>
          </a:p>
        </p:txBody>
      </p:sp>
      <p:sp>
        <p:nvSpPr>
          <p:cNvPr id="166" name="Take responsibility for….."/>
          <p:cNvSpPr txBox="1"/>
          <p:nvPr/>
        </p:nvSpPr>
        <p:spPr>
          <a:xfrm>
            <a:off x="3012725" y="610065"/>
            <a:ext cx="576015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Take responsibility for…..</a:t>
            </a:r>
          </a:p>
        </p:txBody>
      </p:sp>
      <p:sp>
        <p:nvSpPr>
          <p:cNvPr id="167" name="他开车撞了你"/>
          <p:cNvSpPr txBox="1"/>
          <p:nvPr/>
        </p:nvSpPr>
        <p:spPr>
          <a:xfrm>
            <a:off x="2343149" y="1733550"/>
            <a:ext cx="3771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他开车撞了你</a:t>
            </a:r>
          </a:p>
        </p:txBody>
      </p:sp>
      <p:pic>
        <p:nvPicPr>
          <p:cNvPr id="16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0163" y="2756365"/>
            <a:ext cx="5053074" cy="472636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他开车撞了你，应该要负责你的医疗费用。"/>
          <p:cNvSpPr txBox="1"/>
          <p:nvPr/>
        </p:nvSpPr>
        <p:spPr>
          <a:xfrm>
            <a:off x="774699" y="8089899"/>
            <a:ext cx="11455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他开车撞了你，应该要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负责</a:t>
            </a:r>
            <a:r>
              <a:t>你的医疗费用。</a:t>
            </a:r>
          </a:p>
        </p:txBody>
      </p:sp>
      <p:pic>
        <p:nvPicPr>
          <p:cNvPr id="170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1363" y="3549650"/>
            <a:ext cx="3681264" cy="3681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69881.png" descr="698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1775" y="4863951"/>
            <a:ext cx="2190850" cy="21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你的医疗费用"/>
          <p:cNvSpPr txBox="1"/>
          <p:nvPr/>
        </p:nvSpPr>
        <p:spPr>
          <a:xfrm>
            <a:off x="8235950" y="1746249"/>
            <a:ext cx="369570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你的医疗费用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