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第四课    旗袍和筷子"/>
          <p:cNvSpPr txBox="1"/>
          <p:nvPr/>
        </p:nvSpPr>
        <p:spPr>
          <a:xfrm>
            <a:off x="1644649" y="774700"/>
            <a:ext cx="97155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8400">
                <a:solidFill>
                  <a:srgbClr val="94110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第四课    旗袍和筷子</a:t>
            </a:r>
          </a:p>
        </p:txBody>
      </p:sp>
      <p:pic>
        <p:nvPicPr>
          <p:cNvPr id="120" name="Cheongsam DSK8301-600x600_0.jpg" descr="Cheongsam DSK8301-600x600_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2144" y="2735245"/>
            <a:ext cx="6034857" cy="6034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74c8bcf147022220105d092aacb61f45_b.jpg" descr="74c8bcf147022220105d092aacb61f45_b.jpg"/>
          <p:cNvPicPr>
            <a:picLocks noChangeAspect="1"/>
          </p:cNvPicPr>
          <p:nvPr/>
        </p:nvPicPr>
        <p:blipFill>
          <a:blip r:embed="rId3">
            <a:extLst/>
          </a:blip>
          <a:srcRect l="26774" t="0" r="0" b="0"/>
          <a:stretch>
            <a:fillRect/>
          </a:stretch>
        </p:blipFill>
        <p:spPr>
          <a:xfrm>
            <a:off x="8670024" y="4569102"/>
            <a:ext cx="4419080" cy="452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230px-Dragon_from_Chinese_Dragon_Banner_Red_Version.svg.png" descr="230px-Dragon_from_Chinese_Dragon_Banner_Red_Version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572" y="6327390"/>
            <a:ext cx="2547549" cy="3555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接受"/>
          <p:cNvSpPr txBox="1"/>
          <p:nvPr/>
        </p:nvSpPr>
        <p:spPr>
          <a:xfrm>
            <a:off x="31749" y="114300"/>
            <a:ext cx="3264993" cy="17653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接受</a:t>
            </a:r>
          </a:p>
        </p:txBody>
      </p:sp>
      <p:sp>
        <p:nvSpPr>
          <p:cNvPr id="198" name="To accept; to receive"/>
          <p:cNvSpPr txBox="1"/>
          <p:nvPr/>
        </p:nvSpPr>
        <p:spPr>
          <a:xfrm>
            <a:off x="3686301" y="424994"/>
            <a:ext cx="41335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accept; to receive</a:t>
            </a:r>
          </a:p>
        </p:txBody>
      </p:sp>
      <p:sp>
        <p:nvSpPr>
          <p:cNvPr id="199" name="接受+something"/>
          <p:cNvSpPr txBox="1"/>
          <p:nvPr/>
        </p:nvSpPr>
        <p:spPr>
          <a:xfrm>
            <a:off x="3961066" y="1154121"/>
            <a:ext cx="457466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接受+something</a:t>
            </a:r>
          </a:p>
        </p:txBody>
      </p:sp>
      <p:sp>
        <p:nvSpPr>
          <p:cNvPr id="200" name="如果你造的句子是对的，我都能接受。"/>
          <p:cNvSpPr txBox="1"/>
          <p:nvPr/>
        </p:nvSpPr>
        <p:spPr>
          <a:xfrm>
            <a:off x="393700" y="4629149"/>
            <a:ext cx="11988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如果你造的句子是对的，我都</a:t>
            </a:r>
            <a:r>
              <a:rPr>
                <a:solidFill>
                  <a:srgbClr val="0433FF"/>
                </a:solidFill>
              </a:rPr>
              <a:t>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接受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接受"/>
          <p:cNvSpPr txBox="1"/>
          <p:nvPr/>
        </p:nvSpPr>
        <p:spPr>
          <a:xfrm>
            <a:off x="2953897" y="1454150"/>
            <a:ext cx="7097006" cy="24130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0">
                <a:solidFill>
                  <a:srgbClr val="FFFFFF"/>
                </a:solidFill>
              </a:defRPr>
            </a:lvl1pPr>
          </a:lstStyle>
          <a:p>
            <a:pPr/>
            <a:r>
              <a:t>接受</a:t>
            </a:r>
          </a:p>
        </p:txBody>
      </p:sp>
      <p:sp>
        <p:nvSpPr>
          <p:cNvPr id="203" name="To accept; to receive"/>
          <p:cNvSpPr txBox="1"/>
          <p:nvPr/>
        </p:nvSpPr>
        <p:spPr>
          <a:xfrm>
            <a:off x="4613401" y="5886450"/>
            <a:ext cx="41335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accept; to receive</a:t>
            </a:r>
          </a:p>
        </p:txBody>
      </p:sp>
      <p:sp>
        <p:nvSpPr>
          <p:cNvPr id="204" name="接受+something"/>
          <p:cNvSpPr txBox="1"/>
          <p:nvPr/>
        </p:nvSpPr>
        <p:spPr>
          <a:xfrm>
            <a:off x="4392866" y="4413249"/>
            <a:ext cx="457466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接受+something</a:t>
            </a:r>
          </a:p>
        </p:txBody>
      </p:sp>
      <p:sp>
        <p:nvSpPr>
          <p:cNvPr id="205" name="造句"/>
          <p:cNvSpPr txBox="1"/>
          <p:nvPr/>
        </p:nvSpPr>
        <p:spPr>
          <a:xfrm>
            <a:off x="5505449" y="6838949"/>
            <a:ext cx="19939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V掉"/>
          <p:cNvSpPr txBox="1"/>
          <p:nvPr/>
        </p:nvSpPr>
        <p:spPr>
          <a:xfrm>
            <a:off x="30099" y="95250"/>
            <a:ext cx="3370737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200"/>
            </a:lvl1pPr>
          </a:lstStyle>
          <a:p>
            <a:pPr/>
            <a:r>
              <a:t>V掉</a:t>
            </a:r>
          </a:p>
        </p:txBody>
      </p:sp>
      <p:sp>
        <p:nvSpPr>
          <p:cNvPr id="208" name="V away"/>
          <p:cNvSpPr txBox="1"/>
          <p:nvPr/>
        </p:nvSpPr>
        <p:spPr>
          <a:xfrm>
            <a:off x="3754221" y="804064"/>
            <a:ext cx="2524558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V away</a:t>
            </a:r>
          </a:p>
        </p:txBody>
      </p:sp>
      <p:sp>
        <p:nvSpPr>
          <p:cNvPr id="209" name="我要睡觉了，请你关掉电灯。"/>
          <p:cNvSpPr txBox="1"/>
          <p:nvPr/>
        </p:nvSpPr>
        <p:spPr>
          <a:xfrm>
            <a:off x="1987549" y="8197850"/>
            <a:ext cx="9029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我要睡觉了，请你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关掉</a:t>
            </a:r>
            <a:r>
              <a:t>电灯。</a:t>
            </a:r>
          </a:p>
        </p:txBody>
      </p:sp>
      <p:pic>
        <p:nvPicPr>
          <p:cNvPr id="210" name="d6a8be59b149802bdc2472f650dd2739.jpg" descr="d6a8be59b149802bdc2472f650dd27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4503" y="3500346"/>
            <a:ext cx="6230244" cy="404767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关掉电灯"/>
          <p:cNvSpPr txBox="1"/>
          <p:nvPr/>
        </p:nvSpPr>
        <p:spPr>
          <a:xfrm>
            <a:off x="4806949" y="2110140"/>
            <a:ext cx="2806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关掉</a:t>
            </a:r>
            <a:r>
              <a:t>电灯</a:t>
            </a:r>
          </a:p>
        </p:txBody>
      </p:sp>
      <p:sp>
        <p:nvSpPr>
          <p:cNvPr id="212" name="線條"/>
          <p:cNvSpPr/>
          <p:nvPr/>
        </p:nvSpPr>
        <p:spPr>
          <a:xfrm flipH="1">
            <a:off x="1046857" y="1676400"/>
            <a:ext cx="1" cy="16576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Can be finished"/>
          <p:cNvSpPr txBox="1"/>
          <p:nvPr/>
        </p:nvSpPr>
        <p:spPr>
          <a:xfrm>
            <a:off x="-24004" y="3428175"/>
            <a:ext cx="29436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Can be finished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  <p:bldP build="whole" bldLvl="1" animBg="1" rev="0" advAuto="0" spid="20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V掉"/>
          <p:cNvSpPr txBox="1"/>
          <p:nvPr/>
        </p:nvSpPr>
        <p:spPr>
          <a:xfrm>
            <a:off x="30099" y="-120650"/>
            <a:ext cx="3370737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200"/>
            </a:lvl1pPr>
          </a:lstStyle>
          <a:p>
            <a:pPr/>
            <a:r>
              <a:t>V掉</a:t>
            </a:r>
          </a:p>
        </p:txBody>
      </p:sp>
      <p:sp>
        <p:nvSpPr>
          <p:cNvPr id="216" name="V away"/>
          <p:cNvSpPr txBox="1"/>
          <p:nvPr/>
        </p:nvSpPr>
        <p:spPr>
          <a:xfrm>
            <a:off x="3728821" y="448464"/>
            <a:ext cx="2524558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V away</a:t>
            </a:r>
          </a:p>
        </p:txBody>
      </p:sp>
      <p:pic>
        <p:nvPicPr>
          <p:cNvPr id="217" name="600_phpZfSEoa.jpg" descr="600_phpZfSEo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2591" y="3238400"/>
            <a:ext cx="7620001" cy="4241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群組"/>
          <p:cNvGrpSpPr/>
          <p:nvPr/>
        </p:nvGrpSpPr>
        <p:grpSpPr>
          <a:xfrm>
            <a:off x="6052641" y="1610867"/>
            <a:ext cx="1739901" cy="1715516"/>
            <a:chOff x="0" y="0"/>
            <a:chExt cx="1739900" cy="1715514"/>
          </a:xfrm>
        </p:grpSpPr>
        <p:sp>
          <p:nvSpPr>
            <p:cNvPr id="218" name="剃掉"/>
            <p:cNvSpPr txBox="1"/>
            <p:nvPr/>
          </p:nvSpPr>
          <p:spPr>
            <a:xfrm>
              <a:off x="0" y="0"/>
              <a:ext cx="1739900" cy="1244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pPr/>
              <a:r>
                <a:t>剃掉</a:t>
              </a:r>
            </a:p>
          </p:txBody>
        </p:sp>
        <p:sp>
          <p:nvSpPr>
            <p:cNvPr id="219" name="tì"/>
            <p:cNvSpPr txBox="1"/>
            <p:nvPr/>
          </p:nvSpPr>
          <p:spPr>
            <a:xfrm>
              <a:off x="237668" y="1006349"/>
              <a:ext cx="424181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tì</a:t>
              </a:r>
            </a:p>
          </p:txBody>
        </p:sp>
      </p:grpSp>
      <p:sp>
        <p:nvSpPr>
          <p:cNvPr id="221" name="你的胡子太长了，请你剃掉。"/>
          <p:cNvSpPr txBox="1"/>
          <p:nvPr/>
        </p:nvSpPr>
        <p:spPr>
          <a:xfrm>
            <a:off x="2470150" y="7918449"/>
            <a:ext cx="8699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你的胡子太长了，请你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剃掉</a:t>
            </a:r>
            <a:r>
              <a:t>。</a:t>
            </a:r>
          </a:p>
        </p:txBody>
      </p:sp>
      <p:sp>
        <p:nvSpPr>
          <p:cNvPr id="222" name="胡子"/>
          <p:cNvSpPr txBox="1"/>
          <p:nvPr/>
        </p:nvSpPr>
        <p:spPr>
          <a:xfrm>
            <a:off x="9124950" y="4838600"/>
            <a:ext cx="1460501" cy="1041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胡子</a:t>
            </a:r>
          </a:p>
        </p:txBody>
      </p:sp>
      <p:sp>
        <p:nvSpPr>
          <p:cNvPr id="223" name="線條"/>
          <p:cNvSpPr/>
          <p:nvPr/>
        </p:nvSpPr>
        <p:spPr>
          <a:xfrm flipH="1">
            <a:off x="1046857" y="1676400"/>
            <a:ext cx="1" cy="16576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Can be finished"/>
          <p:cNvSpPr txBox="1"/>
          <p:nvPr/>
        </p:nvSpPr>
        <p:spPr>
          <a:xfrm>
            <a:off x="-24004" y="3428175"/>
            <a:ext cx="29436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Can be finished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  <p:bldP build="whole" bldLvl="1" animBg="1" rev="0" advAuto="0" spid="221" grpId="3"/>
      <p:bldP build="whole" bldLvl="1" animBg="1" rev="0" advAuto="0" spid="2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V掉"/>
          <p:cNvSpPr txBox="1"/>
          <p:nvPr/>
        </p:nvSpPr>
        <p:spPr>
          <a:xfrm>
            <a:off x="30099" y="-120650"/>
            <a:ext cx="3370737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200"/>
            </a:lvl1pPr>
          </a:lstStyle>
          <a:p>
            <a:pPr/>
            <a:r>
              <a:t>V掉</a:t>
            </a:r>
          </a:p>
        </p:txBody>
      </p:sp>
      <p:sp>
        <p:nvSpPr>
          <p:cNvPr id="227" name="V away"/>
          <p:cNvSpPr txBox="1"/>
          <p:nvPr/>
        </p:nvSpPr>
        <p:spPr>
          <a:xfrm>
            <a:off x="3728821" y="448464"/>
            <a:ext cx="2524558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V away</a:t>
            </a:r>
          </a:p>
        </p:txBody>
      </p:sp>
      <p:pic>
        <p:nvPicPr>
          <p:cNvPr id="228" name="20190124131017-dabb2468.jpg" descr="20190124131017-dabb24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9277" y="2227631"/>
            <a:ext cx="8366246" cy="470478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饮料"/>
          <p:cNvSpPr txBox="1"/>
          <p:nvPr/>
        </p:nvSpPr>
        <p:spPr>
          <a:xfrm>
            <a:off x="3486150" y="5333999"/>
            <a:ext cx="1638301" cy="1168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饮料</a:t>
            </a:r>
          </a:p>
        </p:txBody>
      </p:sp>
      <p:sp>
        <p:nvSpPr>
          <p:cNvPr id="230" name="这杯饮料太多了，请你帮我__________。"/>
          <p:cNvSpPr txBox="1"/>
          <p:nvPr/>
        </p:nvSpPr>
        <p:spPr>
          <a:xfrm>
            <a:off x="717550" y="8210550"/>
            <a:ext cx="110871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这杯饮料太多了，请你帮我__________。</a:t>
            </a:r>
          </a:p>
        </p:txBody>
      </p:sp>
      <p:sp>
        <p:nvSpPr>
          <p:cNvPr id="231" name="喝掉"/>
          <p:cNvSpPr txBox="1"/>
          <p:nvPr/>
        </p:nvSpPr>
        <p:spPr>
          <a:xfrm>
            <a:off x="8934450" y="8121650"/>
            <a:ext cx="13335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喝掉</a:t>
            </a:r>
          </a:p>
        </p:txBody>
      </p:sp>
      <p:sp>
        <p:nvSpPr>
          <p:cNvPr id="232" name="線條"/>
          <p:cNvSpPr/>
          <p:nvPr/>
        </p:nvSpPr>
        <p:spPr>
          <a:xfrm flipH="1">
            <a:off x="1046857" y="1676400"/>
            <a:ext cx="1" cy="16576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Can be finished"/>
          <p:cNvSpPr txBox="1"/>
          <p:nvPr/>
        </p:nvSpPr>
        <p:spPr>
          <a:xfrm>
            <a:off x="-24004" y="3428175"/>
            <a:ext cx="29436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Can be finished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31" grpId="3"/>
      <p:bldP build="whole" bldLvl="1" animBg="1" rev="0" advAuto="0" spid="2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V掉"/>
          <p:cNvSpPr txBox="1"/>
          <p:nvPr/>
        </p:nvSpPr>
        <p:spPr>
          <a:xfrm>
            <a:off x="30099" y="-120650"/>
            <a:ext cx="3370737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200"/>
            </a:lvl1pPr>
          </a:lstStyle>
          <a:p>
            <a:pPr/>
            <a:r>
              <a:t>V掉</a:t>
            </a:r>
          </a:p>
        </p:txBody>
      </p:sp>
      <p:sp>
        <p:nvSpPr>
          <p:cNvPr id="236" name="V away"/>
          <p:cNvSpPr txBox="1"/>
          <p:nvPr/>
        </p:nvSpPr>
        <p:spPr>
          <a:xfrm>
            <a:off x="3728821" y="448464"/>
            <a:ext cx="2524558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V away</a:t>
            </a:r>
          </a:p>
        </p:txBody>
      </p:sp>
      <p:sp>
        <p:nvSpPr>
          <p:cNvPr id="237" name="線條"/>
          <p:cNvSpPr/>
          <p:nvPr/>
        </p:nvSpPr>
        <p:spPr>
          <a:xfrm flipH="1">
            <a:off x="1046857" y="1676400"/>
            <a:ext cx="1" cy="16576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Can be finished"/>
          <p:cNvSpPr txBox="1"/>
          <p:nvPr/>
        </p:nvSpPr>
        <p:spPr>
          <a:xfrm>
            <a:off x="-24004" y="3428175"/>
            <a:ext cx="29436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Can be finished</a:t>
            </a:r>
          </a:p>
        </p:txBody>
      </p:sp>
      <p:pic>
        <p:nvPicPr>
          <p:cNvPr id="239" name="photo.php.jpeg" descr="photo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6160" y="2292457"/>
            <a:ext cx="6879648" cy="456457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咖啡坏了，请你帮我______。"/>
          <p:cNvSpPr txBox="1"/>
          <p:nvPr/>
        </p:nvSpPr>
        <p:spPr>
          <a:xfrm>
            <a:off x="1822450" y="7835899"/>
            <a:ext cx="93599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咖啡坏了，请你帮我</a:t>
            </a:r>
            <a:r>
              <a:t>______</a:t>
            </a:r>
            <a:r>
              <a:t>。</a:t>
            </a:r>
          </a:p>
        </p:txBody>
      </p:sp>
      <p:sp>
        <p:nvSpPr>
          <p:cNvPr id="241" name="倒掉"/>
          <p:cNvSpPr txBox="1"/>
          <p:nvPr/>
        </p:nvSpPr>
        <p:spPr>
          <a:xfrm>
            <a:off x="8566149" y="7743749"/>
            <a:ext cx="15367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倒掉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  <p:bldP build="whole" bldLvl="1" animBg="1" rev="0" advAuto="0" spid="24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V掉"/>
          <p:cNvSpPr txBox="1"/>
          <p:nvPr/>
        </p:nvSpPr>
        <p:spPr>
          <a:xfrm>
            <a:off x="3864605" y="2051049"/>
            <a:ext cx="5097790" cy="27305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800"/>
            </a:lvl1pPr>
          </a:lstStyle>
          <a:p>
            <a:pPr/>
            <a:r>
              <a:t>V掉</a:t>
            </a:r>
          </a:p>
        </p:txBody>
      </p:sp>
      <p:sp>
        <p:nvSpPr>
          <p:cNvPr id="244" name="V away"/>
          <p:cNvSpPr txBox="1"/>
          <p:nvPr/>
        </p:nvSpPr>
        <p:spPr>
          <a:xfrm>
            <a:off x="5240121" y="5045864"/>
            <a:ext cx="2524558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V away</a:t>
            </a:r>
          </a:p>
        </p:txBody>
      </p:sp>
      <p:sp>
        <p:nvSpPr>
          <p:cNvPr id="245" name="造句"/>
          <p:cNvSpPr txBox="1"/>
          <p:nvPr/>
        </p:nvSpPr>
        <p:spPr>
          <a:xfrm>
            <a:off x="5416549" y="6457949"/>
            <a:ext cx="19939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…尤其是..."/>
          <p:cNvSpPr txBox="1"/>
          <p:nvPr/>
        </p:nvSpPr>
        <p:spPr>
          <a:xfrm>
            <a:off x="-381" y="-1"/>
            <a:ext cx="5639563" cy="17018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pPr/>
            <a:r>
              <a:t>…尤其是...</a:t>
            </a:r>
          </a:p>
        </p:txBody>
      </p:sp>
      <p:sp>
        <p:nvSpPr>
          <p:cNvPr id="248" name="…Especially…"/>
          <p:cNvSpPr txBox="1"/>
          <p:nvPr/>
        </p:nvSpPr>
        <p:spPr>
          <a:xfrm>
            <a:off x="5724055" y="876212"/>
            <a:ext cx="305529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…Especially…</a:t>
            </a:r>
          </a:p>
        </p:txBody>
      </p:sp>
      <p:sp>
        <p:nvSpPr>
          <p:cNvPr id="249" name="=特别是"/>
          <p:cNvSpPr txBox="1"/>
          <p:nvPr/>
        </p:nvSpPr>
        <p:spPr>
          <a:xfrm>
            <a:off x="9302749" y="730250"/>
            <a:ext cx="21717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=特别是</a:t>
            </a:r>
          </a:p>
        </p:txBody>
      </p:sp>
      <p:sp>
        <p:nvSpPr>
          <p:cNvPr id="250" name="我喜欢吃中国菜，尤其是饺子。"/>
          <p:cNvSpPr txBox="1"/>
          <p:nvPr/>
        </p:nvSpPr>
        <p:spPr>
          <a:xfrm>
            <a:off x="1644649" y="8007350"/>
            <a:ext cx="97155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我喜欢吃中国菜，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尤其是</a:t>
            </a:r>
            <a:r>
              <a:t>饺子。</a:t>
            </a:r>
          </a:p>
        </p:txBody>
      </p:sp>
      <p:pic>
        <p:nvPicPr>
          <p:cNvPr id="251" name="v2-f7cd686764c77f849dbdfcf6d3d122ed_b.jpg" descr="v2-f7cd686764c77f849dbdfcf6d3d122ed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572" y="3092450"/>
            <a:ext cx="6997701" cy="42037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我喜欢中国菜"/>
          <p:cNvSpPr txBox="1"/>
          <p:nvPr/>
        </p:nvSpPr>
        <p:spPr>
          <a:xfrm>
            <a:off x="4219872" y="2063750"/>
            <a:ext cx="42291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我喜欢中国菜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  <p:bldP build="whole" bldLvl="1" animBg="1" rev="0" advAuto="0" spid="25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…尤其是..."/>
          <p:cNvSpPr txBox="1"/>
          <p:nvPr/>
        </p:nvSpPr>
        <p:spPr>
          <a:xfrm>
            <a:off x="-381" y="-1"/>
            <a:ext cx="5639563" cy="17018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pPr/>
            <a:r>
              <a:t>…尤其是...</a:t>
            </a:r>
          </a:p>
        </p:txBody>
      </p:sp>
      <p:sp>
        <p:nvSpPr>
          <p:cNvPr id="255" name="…Especially…"/>
          <p:cNvSpPr txBox="1"/>
          <p:nvPr/>
        </p:nvSpPr>
        <p:spPr>
          <a:xfrm>
            <a:off x="5724055" y="876212"/>
            <a:ext cx="305529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…Especially…</a:t>
            </a:r>
          </a:p>
        </p:txBody>
      </p:sp>
      <p:sp>
        <p:nvSpPr>
          <p:cNvPr id="256" name="我喜欢看比赛，尤其是美国的篮球比赛。"/>
          <p:cNvSpPr txBox="1"/>
          <p:nvPr/>
        </p:nvSpPr>
        <p:spPr>
          <a:xfrm>
            <a:off x="1073149" y="8242299"/>
            <a:ext cx="108585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我喜欢看比赛，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尤其是</a:t>
            </a:r>
            <a:r>
              <a:t>美国的篮球比赛。</a:t>
            </a:r>
          </a:p>
        </p:txBody>
      </p:sp>
      <p:pic>
        <p:nvPicPr>
          <p:cNvPr id="257" name="v2-46f3a598e790e8873d86bb1908206b29_1200x500.jpg" descr="v2-46f3a598e790e8873d86bb1908206b29_12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3125" y="3123328"/>
            <a:ext cx="8241359" cy="463724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我喜欢看比赛"/>
          <p:cNvSpPr txBox="1"/>
          <p:nvPr/>
        </p:nvSpPr>
        <p:spPr>
          <a:xfrm>
            <a:off x="4921249" y="1834757"/>
            <a:ext cx="36957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我喜欢看比赛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…尤其是..."/>
          <p:cNvSpPr txBox="1"/>
          <p:nvPr/>
        </p:nvSpPr>
        <p:spPr>
          <a:xfrm>
            <a:off x="-381" y="-1"/>
            <a:ext cx="5639563" cy="17018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pPr/>
            <a:r>
              <a:t>…尤其是...</a:t>
            </a:r>
          </a:p>
        </p:txBody>
      </p:sp>
      <p:sp>
        <p:nvSpPr>
          <p:cNvPr id="261" name="…Especially…"/>
          <p:cNvSpPr txBox="1"/>
          <p:nvPr/>
        </p:nvSpPr>
        <p:spPr>
          <a:xfrm>
            <a:off x="5724055" y="876212"/>
            <a:ext cx="305529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…Especially…</a:t>
            </a:r>
          </a:p>
        </p:txBody>
      </p:sp>
      <p:sp>
        <p:nvSpPr>
          <p:cNvPr id="262" name="捷克的冬天很冷，尤其是一月的时候。"/>
          <p:cNvSpPr txBox="1"/>
          <p:nvPr/>
        </p:nvSpPr>
        <p:spPr>
          <a:xfrm>
            <a:off x="1701800" y="8204199"/>
            <a:ext cx="10261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捷克的冬天很冷，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尤其是</a:t>
            </a:r>
            <a:r>
              <a:t>一月的时候。</a:t>
            </a:r>
          </a:p>
        </p:txBody>
      </p:sp>
      <p:pic>
        <p:nvPicPr>
          <p:cNvPr id="263" name="869265146_m.jpg" descr="869265146_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7367" y="2873850"/>
            <a:ext cx="6510466" cy="488284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捷克的冬天很冷"/>
          <p:cNvSpPr txBox="1"/>
          <p:nvPr/>
        </p:nvSpPr>
        <p:spPr>
          <a:xfrm>
            <a:off x="95250" y="4508500"/>
            <a:ext cx="33147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捷克的冬天很冷</a:t>
            </a:r>
          </a:p>
        </p:txBody>
      </p:sp>
      <p:sp>
        <p:nvSpPr>
          <p:cNvPr id="265" name="一月的时候"/>
          <p:cNvSpPr txBox="1"/>
          <p:nvPr/>
        </p:nvSpPr>
        <p:spPr>
          <a:xfrm>
            <a:off x="10255250" y="4241800"/>
            <a:ext cx="24003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一月的时候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值得V"/>
          <p:cNvSpPr txBox="1"/>
          <p:nvPr/>
        </p:nvSpPr>
        <p:spPr>
          <a:xfrm>
            <a:off x="-6351" y="6585"/>
            <a:ext cx="4110733" cy="1765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值得V</a:t>
            </a:r>
          </a:p>
        </p:txBody>
      </p:sp>
      <p:sp>
        <p:nvSpPr>
          <p:cNvPr id="125" name="Deserve to be V-ed; worth V-ing"/>
          <p:cNvSpPr txBox="1"/>
          <p:nvPr/>
        </p:nvSpPr>
        <p:spPr>
          <a:xfrm>
            <a:off x="4300220" y="235967"/>
            <a:ext cx="77825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Deserve</a:t>
            </a:r>
            <a:r>
              <a:t> to be V-ed; worth V-ing</a:t>
            </a:r>
          </a:p>
        </p:txBody>
      </p:sp>
      <p:sp>
        <p:nvSpPr>
          <p:cNvPr id="126" name="期末考结束了，值得庆祝一下。"/>
          <p:cNvSpPr txBox="1"/>
          <p:nvPr/>
        </p:nvSpPr>
        <p:spPr>
          <a:xfrm>
            <a:off x="1111250" y="7893049"/>
            <a:ext cx="10782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期末考结束了，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值得</a:t>
            </a:r>
            <a:r>
              <a:rPr>
                <a:solidFill>
                  <a:srgbClr val="0433FF"/>
                </a:solidFill>
              </a:rPr>
              <a:t>庆祝</a:t>
            </a:r>
            <a:r>
              <a:t>一下。</a:t>
            </a:r>
          </a:p>
        </p:txBody>
      </p:sp>
      <p:pic>
        <p:nvPicPr>
          <p:cNvPr id="127" name="music_phases3.jpg" descr="music_phases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368" y="2741300"/>
            <a:ext cx="4494045" cy="4420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972854-443143-14.jpg" descr="972854-443143-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8501" y="2741300"/>
            <a:ext cx="8086704" cy="348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elebrate it"/>
          <p:cNvSpPr txBox="1"/>
          <p:nvPr/>
        </p:nvSpPr>
        <p:spPr>
          <a:xfrm>
            <a:off x="6322364" y="1848683"/>
            <a:ext cx="2773072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celebrate it</a:t>
            </a:r>
          </a:p>
        </p:txBody>
      </p:sp>
      <p:sp>
        <p:nvSpPr>
          <p:cNvPr id="130" name="It’s OVER"/>
          <p:cNvSpPr txBox="1"/>
          <p:nvPr/>
        </p:nvSpPr>
        <p:spPr>
          <a:xfrm>
            <a:off x="115245" y="6578793"/>
            <a:ext cx="4632291" cy="11553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It’s OVER</a:t>
            </a:r>
          </a:p>
        </p:txBody>
      </p:sp>
      <p:sp>
        <p:nvSpPr>
          <p:cNvPr id="131" name="Worth"/>
          <p:cNvSpPr txBox="1"/>
          <p:nvPr/>
        </p:nvSpPr>
        <p:spPr>
          <a:xfrm>
            <a:off x="4455921" y="985267"/>
            <a:ext cx="155295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Worth</a:t>
            </a:r>
          </a:p>
        </p:txBody>
      </p:sp>
      <p:sp>
        <p:nvSpPr>
          <p:cNvPr id="132" name="庆祝一下"/>
          <p:cNvSpPr txBox="1"/>
          <p:nvPr/>
        </p:nvSpPr>
        <p:spPr>
          <a:xfrm>
            <a:off x="9163049" y="1746250"/>
            <a:ext cx="2349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庆祝一下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…尤其是..."/>
          <p:cNvSpPr txBox="1"/>
          <p:nvPr/>
        </p:nvSpPr>
        <p:spPr>
          <a:xfrm>
            <a:off x="-381" y="-1"/>
            <a:ext cx="5639563" cy="17018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pPr/>
            <a:r>
              <a:t>…尤其是...</a:t>
            </a:r>
          </a:p>
        </p:txBody>
      </p:sp>
      <p:sp>
        <p:nvSpPr>
          <p:cNvPr id="268" name="…Especially…"/>
          <p:cNvSpPr txBox="1"/>
          <p:nvPr/>
        </p:nvSpPr>
        <p:spPr>
          <a:xfrm>
            <a:off x="5724055" y="876212"/>
            <a:ext cx="305529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…Especially…</a:t>
            </a:r>
          </a:p>
        </p:txBody>
      </p:sp>
      <p:sp>
        <p:nvSpPr>
          <p:cNvPr id="269" name="我每天都很累，尤其是上课的时候。"/>
          <p:cNvSpPr txBox="1"/>
          <p:nvPr/>
        </p:nvSpPr>
        <p:spPr>
          <a:xfrm>
            <a:off x="1441450" y="7924872"/>
            <a:ext cx="104775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我每天都很累，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尤其是</a:t>
            </a:r>
            <a:r>
              <a:t>上课的时候。</a:t>
            </a:r>
          </a:p>
        </p:txBody>
      </p:sp>
      <p:pic>
        <p:nvPicPr>
          <p:cNvPr id="270" name="Why-Does-Diabetes-Make-Me-So-Tired-1440x810.jpg" descr="Why-Does-Diabetes-Make-Me-So-Tired-1440x8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554" y="3019631"/>
            <a:ext cx="5996263" cy="337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ca567aac_E651527_9dd912ee.jpg" descr="ca567aac_E651527_9dd912ee.jpg"/>
          <p:cNvPicPr>
            <a:picLocks noChangeAspect="1"/>
          </p:cNvPicPr>
          <p:nvPr/>
        </p:nvPicPr>
        <p:blipFill>
          <a:blip r:embed="rId3">
            <a:extLst/>
          </a:blip>
          <a:srcRect l="0" t="65034" r="69131" b="0"/>
          <a:stretch>
            <a:fillRect/>
          </a:stretch>
        </p:blipFill>
        <p:spPr>
          <a:xfrm>
            <a:off x="7206026" y="3019702"/>
            <a:ext cx="4762519" cy="337160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每天都很累"/>
          <p:cNvSpPr txBox="1"/>
          <p:nvPr/>
        </p:nvSpPr>
        <p:spPr>
          <a:xfrm>
            <a:off x="1984535" y="2095500"/>
            <a:ext cx="2908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每天都很累</a:t>
            </a:r>
          </a:p>
        </p:txBody>
      </p:sp>
      <p:sp>
        <p:nvSpPr>
          <p:cNvPr id="273" name="上课"/>
          <p:cNvSpPr txBox="1"/>
          <p:nvPr/>
        </p:nvSpPr>
        <p:spPr>
          <a:xfrm>
            <a:off x="8985249" y="2038349"/>
            <a:ext cx="14097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上课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…尤其是..."/>
          <p:cNvSpPr txBox="1"/>
          <p:nvPr/>
        </p:nvSpPr>
        <p:spPr>
          <a:xfrm>
            <a:off x="2424086" y="2095500"/>
            <a:ext cx="8156627" cy="24384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solidFill>
                  <a:srgbClr val="FFFFFF"/>
                </a:solidFill>
              </a:defRPr>
            </a:lvl1pPr>
          </a:lstStyle>
          <a:p>
            <a:pPr/>
            <a:r>
              <a:t>…尤其是...</a:t>
            </a:r>
          </a:p>
        </p:txBody>
      </p:sp>
      <p:sp>
        <p:nvSpPr>
          <p:cNvPr id="276" name="…Especially…"/>
          <p:cNvSpPr txBox="1"/>
          <p:nvPr/>
        </p:nvSpPr>
        <p:spPr>
          <a:xfrm>
            <a:off x="4585506" y="4897420"/>
            <a:ext cx="3833788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…Especially…</a:t>
            </a:r>
          </a:p>
        </p:txBody>
      </p:sp>
      <p:sp>
        <p:nvSpPr>
          <p:cNvPr id="277" name="造句"/>
          <p:cNvSpPr txBox="1"/>
          <p:nvPr/>
        </p:nvSpPr>
        <p:spPr>
          <a:xfrm>
            <a:off x="5505449" y="6203949"/>
            <a:ext cx="19939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这个小偷偷了我的钱和护照，简直太可恶了。"/>
          <p:cNvSpPr txBox="1"/>
          <p:nvPr/>
        </p:nvSpPr>
        <p:spPr>
          <a:xfrm>
            <a:off x="249405" y="8264990"/>
            <a:ext cx="123063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这个小偷偷了我的钱和护照，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简直</a:t>
            </a:r>
            <a:r>
              <a:t>太</a:t>
            </a:r>
            <a:r>
              <a:t>可恶</a:t>
            </a:r>
            <a:r>
              <a:t>了。</a:t>
            </a:r>
          </a:p>
        </p:txBody>
      </p:sp>
      <p:sp>
        <p:nvSpPr>
          <p:cNvPr id="280" name="简直"/>
          <p:cNvSpPr txBox="1"/>
          <p:nvPr/>
        </p:nvSpPr>
        <p:spPr>
          <a:xfrm>
            <a:off x="57149" y="95250"/>
            <a:ext cx="2705101" cy="1917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简直</a:t>
            </a:r>
          </a:p>
        </p:txBody>
      </p:sp>
      <p:sp>
        <p:nvSpPr>
          <p:cNvPr id="281" name="+太adj了"/>
          <p:cNvSpPr txBox="1"/>
          <p:nvPr/>
        </p:nvSpPr>
        <p:spPr>
          <a:xfrm>
            <a:off x="3022328" y="484257"/>
            <a:ext cx="38295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+太adj了</a:t>
            </a:r>
          </a:p>
        </p:txBody>
      </p:sp>
      <p:sp>
        <p:nvSpPr>
          <p:cNvPr id="282" name="Add this word in order to exaggerate"/>
          <p:cNvSpPr txBox="1"/>
          <p:nvPr/>
        </p:nvSpPr>
        <p:spPr>
          <a:xfrm>
            <a:off x="2953131" y="1806891"/>
            <a:ext cx="7098539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Add this word in order to exaggerate </a:t>
            </a:r>
          </a:p>
        </p:txBody>
      </p:sp>
      <p:pic>
        <p:nvPicPr>
          <p:cNvPr id="283" name="thief.png" descr="thie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6816" y="2356486"/>
            <a:ext cx="5564968" cy="5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15857_0.jpg" descr="15857_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1699" y="2635640"/>
            <a:ext cx="1984284" cy="2168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v2-3aae70ffc5faf86057d7c4d69d9ff43d_hd.jpg" descr="v2-3aae70ffc5faf86057d7c4d69d9ff43d_h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0615" y="4752884"/>
            <a:ext cx="2994061" cy="199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简直"/>
          <p:cNvSpPr txBox="1"/>
          <p:nvPr/>
        </p:nvSpPr>
        <p:spPr>
          <a:xfrm>
            <a:off x="57149" y="95250"/>
            <a:ext cx="2705101" cy="1917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简直</a:t>
            </a:r>
          </a:p>
        </p:txBody>
      </p:sp>
      <p:sp>
        <p:nvSpPr>
          <p:cNvPr id="288" name="+太adj了"/>
          <p:cNvSpPr txBox="1"/>
          <p:nvPr/>
        </p:nvSpPr>
        <p:spPr>
          <a:xfrm>
            <a:off x="2844528" y="484257"/>
            <a:ext cx="38295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+太adj了</a:t>
            </a:r>
          </a:p>
        </p:txBody>
      </p:sp>
      <p:sp>
        <p:nvSpPr>
          <p:cNvPr id="289" name="Add this word in order to exaggerate"/>
          <p:cNvSpPr txBox="1"/>
          <p:nvPr/>
        </p:nvSpPr>
        <p:spPr>
          <a:xfrm>
            <a:off x="2953131" y="1806891"/>
            <a:ext cx="7098539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Add this word in order to exaggerate </a:t>
            </a:r>
          </a:p>
        </p:txBody>
      </p:sp>
      <p:sp>
        <p:nvSpPr>
          <p:cNvPr id="290" name="他穿着睡衣去学校，简直太搞笑了。"/>
          <p:cNvSpPr txBox="1"/>
          <p:nvPr/>
        </p:nvSpPr>
        <p:spPr>
          <a:xfrm>
            <a:off x="387349" y="8051799"/>
            <a:ext cx="116967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他穿着睡衣去学校，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简直</a:t>
            </a:r>
            <a:r>
              <a:t>太搞笑了。</a:t>
            </a:r>
          </a:p>
        </p:txBody>
      </p:sp>
      <p:pic>
        <p:nvPicPr>
          <p:cNvPr id="291" name="20151119120436246.jpg" descr="201511191204362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154" y="3045076"/>
            <a:ext cx="7800256" cy="434132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搞笑…"/>
          <p:cNvSpPr txBox="1"/>
          <p:nvPr/>
        </p:nvSpPr>
        <p:spPr>
          <a:xfrm>
            <a:off x="9699193" y="4471224"/>
            <a:ext cx="2586207" cy="148902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600"/>
            </a:pPr>
            <a:r>
              <a:t>搞笑</a:t>
            </a:r>
          </a:p>
          <a:p>
            <a:pPr>
              <a:defRPr sz="2600"/>
            </a:pPr>
            <a:r>
              <a:t>gǎoxiào</a:t>
            </a:r>
          </a:p>
        </p:txBody>
      </p:sp>
      <p:sp>
        <p:nvSpPr>
          <p:cNvPr id="293" name="Funny"/>
          <p:cNvSpPr txBox="1"/>
          <p:nvPr/>
        </p:nvSpPr>
        <p:spPr>
          <a:xfrm>
            <a:off x="10310979" y="6210212"/>
            <a:ext cx="1362635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Funny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简直"/>
          <p:cNvSpPr txBox="1"/>
          <p:nvPr/>
        </p:nvSpPr>
        <p:spPr>
          <a:xfrm>
            <a:off x="57149" y="95250"/>
            <a:ext cx="2705101" cy="1917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简直</a:t>
            </a:r>
          </a:p>
        </p:txBody>
      </p:sp>
      <p:sp>
        <p:nvSpPr>
          <p:cNvPr id="296" name="Add this word in order to exaggerate"/>
          <p:cNvSpPr txBox="1"/>
          <p:nvPr/>
        </p:nvSpPr>
        <p:spPr>
          <a:xfrm>
            <a:off x="2838831" y="2177410"/>
            <a:ext cx="7098539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Add this word in order to exaggerate </a:t>
            </a:r>
          </a:p>
        </p:txBody>
      </p:sp>
      <p:sp>
        <p:nvSpPr>
          <p:cNvPr id="297" name="她长得很漂亮，简直就像天使一样。"/>
          <p:cNvSpPr txBox="1"/>
          <p:nvPr/>
        </p:nvSpPr>
        <p:spPr>
          <a:xfrm>
            <a:off x="1352550" y="8534688"/>
            <a:ext cx="100711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她长得很漂亮，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简直</a:t>
            </a:r>
            <a:r>
              <a:t>就像天使一样。</a:t>
            </a:r>
          </a:p>
        </p:txBody>
      </p:sp>
      <p:pic>
        <p:nvPicPr>
          <p:cNvPr id="298" name="mahdis2.jpg" descr="mahdi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9059" y="3140058"/>
            <a:ext cx="6898291" cy="518256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+feel like"/>
          <p:cNvSpPr txBox="1"/>
          <p:nvPr/>
        </p:nvSpPr>
        <p:spPr>
          <a:xfrm>
            <a:off x="3016142" y="683599"/>
            <a:ext cx="3213316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+feel like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简直"/>
          <p:cNvSpPr txBox="1"/>
          <p:nvPr/>
        </p:nvSpPr>
        <p:spPr>
          <a:xfrm>
            <a:off x="57149" y="95250"/>
            <a:ext cx="2705101" cy="1917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简直</a:t>
            </a:r>
          </a:p>
        </p:txBody>
      </p:sp>
      <p:sp>
        <p:nvSpPr>
          <p:cNvPr id="302" name="Add this word in order to exaggerate"/>
          <p:cNvSpPr txBox="1"/>
          <p:nvPr/>
        </p:nvSpPr>
        <p:spPr>
          <a:xfrm>
            <a:off x="2838831" y="2151579"/>
            <a:ext cx="7098539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Add this word in order to exaggerate </a:t>
            </a:r>
          </a:p>
        </p:txBody>
      </p:sp>
      <p:sp>
        <p:nvSpPr>
          <p:cNvPr id="303" name="昨天我遇到了Brad Pitt，简直像在做梦一样。"/>
          <p:cNvSpPr txBox="1"/>
          <p:nvPr/>
        </p:nvSpPr>
        <p:spPr>
          <a:xfrm>
            <a:off x="563086" y="8455433"/>
            <a:ext cx="116500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昨天我遇到了Brad Pitt，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简直</a:t>
            </a:r>
            <a:r>
              <a:t>像在做梦一样。</a:t>
            </a:r>
          </a:p>
        </p:txBody>
      </p:sp>
      <p:pic>
        <p:nvPicPr>
          <p:cNvPr id="304" name="sa-1564373710.jpg" descr="sa-15643737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3995" y="3222737"/>
            <a:ext cx="5079222" cy="505541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+feel like"/>
          <p:cNvSpPr txBox="1"/>
          <p:nvPr/>
        </p:nvSpPr>
        <p:spPr>
          <a:xfrm>
            <a:off x="3016142" y="683599"/>
            <a:ext cx="3213316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+feel like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简直"/>
          <p:cNvSpPr txBox="1"/>
          <p:nvPr/>
        </p:nvSpPr>
        <p:spPr>
          <a:xfrm>
            <a:off x="1771649" y="2952749"/>
            <a:ext cx="4025901" cy="2832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400">
                <a:solidFill>
                  <a:srgbClr val="FFFFFF"/>
                </a:solidFill>
              </a:defRPr>
            </a:lvl1pPr>
          </a:lstStyle>
          <a:p>
            <a:pPr/>
            <a:r>
              <a:t>简直</a:t>
            </a:r>
          </a:p>
        </p:txBody>
      </p:sp>
      <p:sp>
        <p:nvSpPr>
          <p:cNvPr id="308" name="+太adj了"/>
          <p:cNvSpPr txBox="1"/>
          <p:nvPr/>
        </p:nvSpPr>
        <p:spPr>
          <a:xfrm>
            <a:off x="6540228" y="3036957"/>
            <a:ext cx="38295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+太adj了</a:t>
            </a:r>
          </a:p>
        </p:txBody>
      </p:sp>
      <p:sp>
        <p:nvSpPr>
          <p:cNvPr id="309" name="+就像"/>
          <p:cNvSpPr txBox="1"/>
          <p:nvPr/>
        </p:nvSpPr>
        <p:spPr>
          <a:xfrm>
            <a:off x="6659879" y="4781549"/>
            <a:ext cx="199644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+就像</a:t>
            </a:r>
          </a:p>
        </p:txBody>
      </p:sp>
      <p:sp>
        <p:nvSpPr>
          <p:cNvPr id="310" name="造句"/>
          <p:cNvSpPr txBox="1"/>
          <p:nvPr/>
        </p:nvSpPr>
        <p:spPr>
          <a:xfrm>
            <a:off x="5505449" y="6711949"/>
            <a:ext cx="19939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说明"/>
          <p:cNvSpPr txBox="1"/>
          <p:nvPr/>
        </p:nvSpPr>
        <p:spPr>
          <a:xfrm>
            <a:off x="120649" y="196850"/>
            <a:ext cx="2705101" cy="1917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说明</a:t>
            </a:r>
          </a:p>
        </p:txBody>
      </p:sp>
      <p:sp>
        <p:nvSpPr>
          <p:cNvPr id="313" name="1"/>
          <p:cNvSpPr/>
          <p:nvPr/>
        </p:nvSpPr>
        <p:spPr>
          <a:xfrm>
            <a:off x="3784600" y="167878"/>
            <a:ext cx="702717" cy="74652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14" name="Explain"/>
          <p:cNvSpPr txBox="1"/>
          <p:nvPr/>
        </p:nvSpPr>
        <p:spPr>
          <a:xfrm>
            <a:off x="4711750" y="130880"/>
            <a:ext cx="223510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Explain</a:t>
            </a:r>
          </a:p>
        </p:txBody>
      </p:sp>
      <p:sp>
        <p:nvSpPr>
          <p:cNvPr id="315" name="2"/>
          <p:cNvSpPr/>
          <p:nvPr/>
        </p:nvSpPr>
        <p:spPr>
          <a:xfrm>
            <a:off x="3736181" y="1257300"/>
            <a:ext cx="799555" cy="820518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16" name="Shows that"/>
          <p:cNvSpPr txBox="1"/>
          <p:nvPr/>
        </p:nvSpPr>
        <p:spPr>
          <a:xfrm>
            <a:off x="4635855" y="1257299"/>
            <a:ext cx="337749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Shows that</a:t>
            </a:r>
          </a:p>
        </p:txBody>
      </p:sp>
      <p:sp>
        <p:nvSpPr>
          <p:cNvPr id="317" name="他一吃到洋葱就会吐，"/>
          <p:cNvSpPr txBox="1"/>
          <p:nvPr/>
        </p:nvSpPr>
        <p:spPr>
          <a:xfrm>
            <a:off x="1094308" y="7847232"/>
            <a:ext cx="60833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他一吃到洋葱就会吐，</a:t>
            </a:r>
          </a:p>
        </p:txBody>
      </p:sp>
      <p:pic>
        <p:nvPicPr>
          <p:cNvPr id="318" name="紫洋蔥-600x600_0.jpg" descr="紫洋蔥-600x600_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627" y="2860600"/>
            <a:ext cx="4102250" cy="410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28024342-cartoon-man-spitting-water.jpg" descr="28024342-cartoon-man-spitting-wat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9216" y="2753173"/>
            <a:ext cx="4280372" cy="4280372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说明他不喜欢洋葱。"/>
          <p:cNvSpPr txBox="1"/>
          <p:nvPr/>
        </p:nvSpPr>
        <p:spPr>
          <a:xfrm>
            <a:off x="7188199" y="7847232"/>
            <a:ext cx="5486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说明</a:t>
            </a:r>
            <a:r>
              <a:t>他不喜欢洋葱。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说明"/>
          <p:cNvSpPr txBox="1"/>
          <p:nvPr/>
        </p:nvSpPr>
        <p:spPr>
          <a:xfrm>
            <a:off x="120649" y="196850"/>
            <a:ext cx="2705101" cy="1917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说明</a:t>
            </a:r>
          </a:p>
        </p:txBody>
      </p:sp>
      <p:sp>
        <p:nvSpPr>
          <p:cNvPr id="323" name="2"/>
          <p:cNvSpPr/>
          <p:nvPr/>
        </p:nvSpPr>
        <p:spPr>
          <a:xfrm>
            <a:off x="3228181" y="745441"/>
            <a:ext cx="799555" cy="820518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24" name="Shows that"/>
          <p:cNvSpPr txBox="1"/>
          <p:nvPr/>
        </p:nvSpPr>
        <p:spPr>
          <a:xfrm>
            <a:off x="4585055" y="745441"/>
            <a:ext cx="337749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Shows that</a:t>
            </a:r>
          </a:p>
        </p:txBody>
      </p:sp>
      <p:pic>
        <p:nvPicPr>
          <p:cNvPr id="325" name="599eca47192f5_610.jpg" descr="599eca47192f5_6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9714" y="2858740"/>
            <a:ext cx="4459959" cy="4709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5bade281f3880_610.jpg" descr="5bade281f3880_610.jpg"/>
          <p:cNvPicPr>
            <a:picLocks noChangeAspect="1"/>
          </p:cNvPicPr>
          <p:nvPr/>
        </p:nvPicPr>
        <p:blipFill>
          <a:blip r:embed="rId3">
            <a:extLst/>
          </a:blip>
          <a:srcRect l="10805" t="0" r="10805" b="0"/>
          <a:stretch>
            <a:fillRect/>
          </a:stretch>
        </p:blipFill>
        <p:spPr>
          <a:xfrm>
            <a:off x="1623764" y="3521323"/>
            <a:ext cx="3149266" cy="371456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ockroach"/>
          <p:cNvSpPr txBox="1"/>
          <p:nvPr/>
        </p:nvSpPr>
        <p:spPr>
          <a:xfrm>
            <a:off x="4111193" y="2634057"/>
            <a:ext cx="191221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cockroach</a:t>
            </a:r>
          </a:p>
        </p:txBody>
      </p:sp>
      <p:sp>
        <p:nvSpPr>
          <p:cNvPr id="328" name="蟑螂…"/>
          <p:cNvSpPr txBox="1"/>
          <p:nvPr/>
        </p:nvSpPr>
        <p:spPr>
          <a:xfrm>
            <a:off x="2302228" y="2023720"/>
            <a:ext cx="1792276" cy="148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蟑螂</a:t>
            </a:r>
          </a:p>
          <a:p>
            <a:pPr/>
            <a:r>
              <a:t>zhāngláng</a:t>
            </a:r>
          </a:p>
        </p:txBody>
      </p:sp>
      <p:sp>
        <p:nvSpPr>
          <p:cNvPr id="329" name="尖叫"/>
          <p:cNvSpPr txBox="1"/>
          <p:nvPr/>
        </p:nvSpPr>
        <p:spPr>
          <a:xfrm>
            <a:off x="9048750" y="1555749"/>
            <a:ext cx="176530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尖叫</a:t>
            </a:r>
          </a:p>
        </p:txBody>
      </p:sp>
      <p:sp>
        <p:nvSpPr>
          <p:cNvPr id="330" name="她一看到蟑螂就尖叫，"/>
          <p:cNvSpPr txBox="1"/>
          <p:nvPr/>
        </p:nvSpPr>
        <p:spPr>
          <a:xfrm>
            <a:off x="1073150" y="8166099"/>
            <a:ext cx="60833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她一看到蟑螂就尖叫，</a:t>
            </a:r>
          </a:p>
        </p:txBody>
      </p:sp>
      <p:sp>
        <p:nvSpPr>
          <p:cNvPr id="331" name="说明她怕蟑螂。"/>
          <p:cNvSpPr txBox="1"/>
          <p:nvPr/>
        </p:nvSpPr>
        <p:spPr>
          <a:xfrm>
            <a:off x="7086599" y="8166099"/>
            <a:ext cx="429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说明</a:t>
            </a:r>
            <a:r>
              <a:t>她怕蟑螂。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2"/>
      <p:bldP build="whole" bldLvl="1" animBg="1" rev="0" advAuto="0" spid="330" grpId="4"/>
      <p:bldP build="whole" bldLvl="1" animBg="1" rev="0" advAuto="0" spid="329" grpId="3"/>
      <p:bldP build="whole" bldLvl="1" animBg="1" rev="0" advAuto="0" spid="32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说明"/>
          <p:cNvSpPr txBox="1"/>
          <p:nvPr/>
        </p:nvSpPr>
        <p:spPr>
          <a:xfrm>
            <a:off x="120649" y="196850"/>
            <a:ext cx="2705101" cy="1917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说明</a:t>
            </a:r>
          </a:p>
        </p:txBody>
      </p:sp>
      <p:sp>
        <p:nvSpPr>
          <p:cNvPr id="334" name="2"/>
          <p:cNvSpPr/>
          <p:nvPr/>
        </p:nvSpPr>
        <p:spPr>
          <a:xfrm>
            <a:off x="3228181" y="745441"/>
            <a:ext cx="799555" cy="820518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35" name="Shows that"/>
          <p:cNvSpPr txBox="1"/>
          <p:nvPr/>
        </p:nvSpPr>
        <p:spPr>
          <a:xfrm>
            <a:off x="4585055" y="745441"/>
            <a:ext cx="337749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Shows that</a:t>
            </a:r>
          </a:p>
        </p:txBody>
      </p:sp>
      <p:pic>
        <p:nvPicPr>
          <p:cNvPr id="336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9290" y="2249627"/>
            <a:ext cx="7386220" cy="4924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这家店很多人排队，"/>
          <p:cNvSpPr txBox="1"/>
          <p:nvPr/>
        </p:nvSpPr>
        <p:spPr>
          <a:xfrm>
            <a:off x="787399" y="7673291"/>
            <a:ext cx="5486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这家店很多人排队，</a:t>
            </a:r>
          </a:p>
        </p:txBody>
      </p:sp>
      <p:sp>
        <p:nvSpPr>
          <p:cNvPr id="338" name="说明他们的东西很好吃。"/>
          <p:cNvSpPr txBox="1"/>
          <p:nvPr/>
        </p:nvSpPr>
        <p:spPr>
          <a:xfrm>
            <a:off x="6159499" y="7673291"/>
            <a:ext cx="66802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说明他们的东西很好吃。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1"/>
      <p:bldP build="whole" bldLvl="1" animBg="1" rev="0" advAuto="0" spid="33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值得V"/>
          <p:cNvSpPr txBox="1"/>
          <p:nvPr/>
        </p:nvSpPr>
        <p:spPr>
          <a:xfrm>
            <a:off x="-6351" y="6585"/>
            <a:ext cx="4110733" cy="1765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值得V</a:t>
            </a:r>
          </a:p>
        </p:txBody>
      </p:sp>
      <p:sp>
        <p:nvSpPr>
          <p:cNvPr id="135" name="Deserve to be V-ed; worth V-ing"/>
          <p:cNvSpPr txBox="1"/>
          <p:nvPr/>
        </p:nvSpPr>
        <p:spPr>
          <a:xfrm>
            <a:off x="4363720" y="274067"/>
            <a:ext cx="77825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Deserve</a:t>
            </a:r>
            <a:r>
              <a:t> to be V-ed; worth V-ing</a:t>
            </a:r>
          </a:p>
        </p:txBody>
      </p:sp>
      <p:sp>
        <p:nvSpPr>
          <p:cNvPr id="136" name="Worth"/>
          <p:cNvSpPr txBox="1"/>
          <p:nvPr/>
        </p:nvSpPr>
        <p:spPr>
          <a:xfrm>
            <a:off x="4455921" y="985267"/>
            <a:ext cx="155295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Worth</a:t>
            </a:r>
          </a:p>
        </p:txBody>
      </p:sp>
      <p:pic>
        <p:nvPicPr>
          <p:cNvPr id="137" name="Cheongsam DSK8301-600x600_0.jpg" descr="Cheongsam DSK8301-600x600_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8374" y="3134675"/>
            <a:ext cx="4403527" cy="440352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旗袍是中国文化的代表，所以值得买一件。"/>
          <p:cNvSpPr txBox="1"/>
          <p:nvPr/>
        </p:nvSpPr>
        <p:spPr>
          <a:xfrm>
            <a:off x="412749" y="8172450"/>
            <a:ext cx="1217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旗袍是中国文化的代表，所以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值得</a:t>
            </a:r>
            <a:r>
              <a:rPr>
                <a:solidFill>
                  <a:srgbClr val="0433FF"/>
                </a:solidFill>
              </a:rPr>
              <a:t>买</a:t>
            </a:r>
            <a:r>
              <a:t>一件。</a:t>
            </a:r>
          </a:p>
        </p:txBody>
      </p:sp>
      <p:sp>
        <p:nvSpPr>
          <p:cNvPr id="139" name="情境:…"/>
          <p:cNvSpPr txBox="1"/>
          <p:nvPr/>
        </p:nvSpPr>
        <p:spPr>
          <a:xfrm>
            <a:off x="2038584" y="1920020"/>
            <a:ext cx="1380288" cy="11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情境:</a:t>
            </a:r>
          </a:p>
          <a:p>
            <a: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qíngjìng</a:t>
            </a:r>
          </a:p>
        </p:txBody>
      </p:sp>
      <p:sp>
        <p:nvSpPr>
          <p:cNvPr id="140" name="你的朋友问你旗袍值不值得买。"/>
          <p:cNvSpPr txBox="1"/>
          <p:nvPr/>
        </p:nvSpPr>
        <p:spPr>
          <a:xfrm>
            <a:off x="3638550" y="1818114"/>
            <a:ext cx="8115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你的朋友问你旗袍值不值得买。</a:t>
            </a:r>
          </a:p>
        </p:txBody>
      </p:sp>
      <p:sp>
        <p:nvSpPr>
          <p:cNvPr id="141" name="箭頭"/>
          <p:cNvSpPr/>
          <p:nvPr/>
        </p:nvSpPr>
        <p:spPr>
          <a:xfrm>
            <a:off x="4686300" y="5278864"/>
            <a:ext cx="1270000" cy="734587"/>
          </a:xfrm>
          <a:prstGeom prst="rightArrow">
            <a:avLst>
              <a:gd name="adj1" fmla="val 32000"/>
              <a:gd name="adj2" fmla="val 110647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中国文化的代表"/>
          <p:cNvSpPr txBox="1"/>
          <p:nvPr/>
        </p:nvSpPr>
        <p:spPr>
          <a:xfrm>
            <a:off x="965199" y="5189435"/>
            <a:ext cx="37592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中国文化的代表</a:t>
            </a:r>
          </a:p>
        </p:txBody>
      </p:sp>
      <p:sp>
        <p:nvSpPr>
          <p:cNvPr id="143" name="买一件"/>
          <p:cNvSpPr txBox="1"/>
          <p:nvPr/>
        </p:nvSpPr>
        <p:spPr>
          <a:xfrm>
            <a:off x="9144000" y="5144985"/>
            <a:ext cx="2286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买一件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说明"/>
          <p:cNvSpPr txBox="1"/>
          <p:nvPr/>
        </p:nvSpPr>
        <p:spPr>
          <a:xfrm>
            <a:off x="120649" y="196850"/>
            <a:ext cx="2705101" cy="1917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FFFFFF"/>
                </a:solidFill>
              </a:defRPr>
            </a:lvl1pPr>
          </a:lstStyle>
          <a:p>
            <a:pPr/>
            <a:r>
              <a:t>说明</a:t>
            </a:r>
          </a:p>
        </p:txBody>
      </p:sp>
      <p:sp>
        <p:nvSpPr>
          <p:cNvPr id="341" name="2"/>
          <p:cNvSpPr/>
          <p:nvPr/>
        </p:nvSpPr>
        <p:spPr>
          <a:xfrm>
            <a:off x="3331025" y="745441"/>
            <a:ext cx="799556" cy="820518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42" name="Shows that"/>
          <p:cNvSpPr txBox="1"/>
          <p:nvPr/>
        </p:nvSpPr>
        <p:spPr>
          <a:xfrm>
            <a:off x="4635855" y="745441"/>
            <a:ext cx="337749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Shows that</a:t>
            </a:r>
          </a:p>
        </p:txBody>
      </p:sp>
      <p:sp>
        <p:nvSpPr>
          <p:cNvPr id="343" name="他一般早上八点有课，但是今天早上八点他还在睡觉，"/>
          <p:cNvSpPr txBox="1"/>
          <p:nvPr/>
        </p:nvSpPr>
        <p:spPr>
          <a:xfrm>
            <a:off x="806449" y="3403599"/>
            <a:ext cx="113919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他一般早上八点有课，但是今天早上八点他还在睡觉，</a:t>
            </a:r>
          </a:p>
        </p:txBody>
      </p:sp>
      <p:sp>
        <p:nvSpPr>
          <p:cNvPr id="344" name="说明他睡过头了。"/>
          <p:cNvSpPr txBox="1"/>
          <p:nvPr/>
        </p:nvSpPr>
        <p:spPr>
          <a:xfrm>
            <a:off x="806450" y="4279899"/>
            <a:ext cx="38735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说明他睡过头了。</a:t>
            </a:r>
          </a:p>
        </p:txBody>
      </p:sp>
      <p:pic>
        <p:nvPicPr>
          <p:cNvPr id="345" name="photo.php.jpeg" descr="photo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585" y="5454650"/>
            <a:ext cx="6561906" cy="437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说明"/>
          <p:cNvSpPr txBox="1"/>
          <p:nvPr/>
        </p:nvSpPr>
        <p:spPr>
          <a:xfrm>
            <a:off x="4133850" y="2235200"/>
            <a:ext cx="4508501" cy="3175000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300">
                <a:solidFill>
                  <a:srgbClr val="FFFFFF"/>
                </a:solidFill>
              </a:defRPr>
            </a:lvl1pPr>
          </a:lstStyle>
          <a:p>
            <a:pPr/>
            <a:r>
              <a:t>说明</a:t>
            </a:r>
          </a:p>
        </p:txBody>
      </p:sp>
      <p:sp>
        <p:nvSpPr>
          <p:cNvPr id="348" name="2"/>
          <p:cNvSpPr/>
          <p:nvPr/>
        </p:nvSpPr>
        <p:spPr>
          <a:xfrm>
            <a:off x="4135218" y="6104841"/>
            <a:ext cx="799555" cy="820518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49" name="Shows that"/>
          <p:cNvSpPr txBox="1"/>
          <p:nvPr/>
        </p:nvSpPr>
        <p:spPr>
          <a:xfrm>
            <a:off x="5492092" y="6104841"/>
            <a:ext cx="337749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Shows that</a:t>
            </a:r>
          </a:p>
        </p:txBody>
      </p:sp>
      <p:sp>
        <p:nvSpPr>
          <p:cNvPr id="350" name="造句"/>
          <p:cNvSpPr txBox="1"/>
          <p:nvPr/>
        </p:nvSpPr>
        <p:spPr>
          <a:xfrm>
            <a:off x="5708649" y="7226300"/>
            <a:ext cx="18415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值得V"/>
          <p:cNvSpPr txBox="1"/>
          <p:nvPr/>
        </p:nvSpPr>
        <p:spPr>
          <a:xfrm>
            <a:off x="-6351" y="6585"/>
            <a:ext cx="4110733" cy="1765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值得V</a:t>
            </a:r>
          </a:p>
        </p:txBody>
      </p:sp>
      <p:sp>
        <p:nvSpPr>
          <p:cNvPr id="146" name="Deserve to be V-ed; worth V-ing"/>
          <p:cNvSpPr txBox="1"/>
          <p:nvPr/>
        </p:nvSpPr>
        <p:spPr>
          <a:xfrm>
            <a:off x="4363720" y="274067"/>
            <a:ext cx="77825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Deserve</a:t>
            </a:r>
            <a:r>
              <a:t> to be V-ed; worth V-ing</a:t>
            </a:r>
          </a:p>
        </p:txBody>
      </p:sp>
      <p:sp>
        <p:nvSpPr>
          <p:cNvPr id="147" name="Worth"/>
          <p:cNvSpPr txBox="1"/>
          <p:nvPr/>
        </p:nvSpPr>
        <p:spPr>
          <a:xfrm>
            <a:off x="4455921" y="985267"/>
            <a:ext cx="155295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Worth</a:t>
            </a:r>
          </a:p>
        </p:txBody>
      </p:sp>
      <p:pic>
        <p:nvPicPr>
          <p:cNvPr id="148" name="1_23127_02.jpg" descr="1_23127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69" y="4011340"/>
            <a:ext cx="6022217" cy="338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CYI00098.jpg" descr="CYI0009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0785" y="3800475"/>
            <a:ext cx="4724401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情境:…"/>
          <p:cNvSpPr txBox="1"/>
          <p:nvPr/>
        </p:nvSpPr>
        <p:spPr>
          <a:xfrm>
            <a:off x="2279884" y="1785362"/>
            <a:ext cx="1380288" cy="11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情境:</a:t>
            </a:r>
          </a:p>
          <a:p>
            <a: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qíngjìng</a:t>
            </a:r>
          </a:p>
        </p:txBody>
      </p:sp>
      <p:sp>
        <p:nvSpPr>
          <p:cNvPr id="151" name="你的朋友问你台湾怎么样。"/>
          <p:cNvSpPr txBox="1"/>
          <p:nvPr/>
        </p:nvSpPr>
        <p:spPr>
          <a:xfrm>
            <a:off x="3968750" y="1785362"/>
            <a:ext cx="6972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你的朋友问你台湾怎么样。</a:t>
            </a:r>
          </a:p>
        </p:txBody>
      </p:sp>
      <p:sp>
        <p:nvSpPr>
          <p:cNvPr id="152" name="台湾有很多漂亮的景点值得你去参观。"/>
          <p:cNvSpPr txBox="1"/>
          <p:nvPr/>
        </p:nvSpPr>
        <p:spPr>
          <a:xfrm>
            <a:off x="323849" y="8166100"/>
            <a:ext cx="11772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台湾有很多漂亮的景点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值得</a:t>
            </a:r>
            <a:r>
              <a:t>你去参观。</a:t>
            </a:r>
          </a:p>
        </p:txBody>
      </p:sp>
      <p:sp>
        <p:nvSpPr>
          <p:cNvPr id="153" name="很多漂亮的景点"/>
          <p:cNvSpPr txBox="1"/>
          <p:nvPr/>
        </p:nvSpPr>
        <p:spPr>
          <a:xfrm>
            <a:off x="1441450" y="3162299"/>
            <a:ext cx="34925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很多漂亮的景点</a:t>
            </a:r>
          </a:p>
        </p:txBody>
      </p:sp>
      <p:sp>
        <p:nvSpPr>
          <p:cNvPr id="154" name="你去参观"/>
          <p:cNvSpPr txBox="1"/>
          <p:nvPr/>
        </p:nvSpPr>
        <p:spPr>
          <a:xfrm>
            <a:off x="7981949" y="3031993"/>
            <a:ext cx="20447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你去参观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值得V"/>
          <p:cNvSpPr txBox="1"/>
          <p:nvPr/>
        </p:nvSpPr>
        <p:spPr>
          <a:xfrm>
            <a:off x="-6351" y="6585"/>
            <a:ext cx="4110733" cy="1765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值得V</a:t>
            </a:r>
          </a:p>
        </p:txBody>
      </p:sp>
      <p:sp>
        <p:nvSpPr>
          <p:cNvPr id="157" name="Deserve to be V-ed; worth V-ing"/>
          <p:cNvSpPr txBox="1"/>
          <p:nvPr/>
        </p:nvSpPr>
        <p:spPr>
          <a:xfrm>
            <a:off x="4147820" y="286767"/>
            <a:ext cx="77825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Deserve</a:t>
            </a:r>
            <a:r>
              <a:t> to be V-ed; worth V-ing</a:t>
            </a:r>
          </a:p>
        </p:txBody>
      </p:sp>
      <p:sp>
        <p:nvSpPr>
          <p:cNvPr id="158" name="你的朋友被她男朋友劈腿了。"/>
          <p:cNvSpPr txBox="1"/>
          <p:nvPr/>
        </p:nvSpPr>
        <p:spPr>
          <a:xfrm>
            <a:off x="3746499" y="1895063"/>
            <a:ext cx="7543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你的朋友被她男朋友劈腿了。</a:t>
            </a:r>
          </a:p>
        </p:txBody>
      </p:sp>
      <p:pic>
        <p:nvPicPr>
          <p:cNvPr id="159" name="8c4234b6-587f-b814-b369-0548239b4f18.jpg" descr="8c4234b6-587f-b814-b369-0548239b4f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802" y="2811755"/>
            <a:ext cx="5818061" cy="233892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劈腿…"/>
          <p:cNvSpPr txBox="1"/>
          <p:nvPr/>
        </p:nvSpPr>
        <p:spPr>
          <a:xfrm>
            <a:off x="329780" y="3015425"/>
            <a:ext cx="1474040" cy="139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劈腿</a:t>
            </a:r>
          </a:p>
          <a:p>
            <a:pPr>
              <a:defRPr sz="3000"/>
            </a:pPr>
            <a:r>
              <a:t>pītǔi</a:t>
            </a:r>
          </a:p>
        </p:txBody>
      </p:sp>
      <p:sp>
        <p:nvSpPr>
          <p:cNvPr id="161" name="pītǔi"/>
          <p:cNvSpPr txBox="1"/>
          <p:nvPr/>
        </p:nvSpPr>
        <p:spPr>
          <a:xfrm>
            <a:off x="9082404" y="2647125"/>
            <a:ext cx="91059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pītǔi</a:t>
            </a:r>
          </a:p>
        </p:txBody>
      </p:sp>
      <p:pic>
        <p:nvPicPr>
          <p:cNvPr id="162" name="523965-1170x590.jpg" descr="523965-1170x59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6995" y="3294593"/>
            <a:ext cx="7263580" cy="366283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情境:…"/>
          <p:cNvSpPr txBox="1"/>
          <p:nvPr/>
        </p:nvSpPr>
        <p:spPr>
          <a:xfrm>
            <a:off x="2038584" y="1920020"/>
            <a:ext cx="1380288" cy="11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情境:</a:t>
            </a:r>
          </a:p>
          <a:p>
            <a: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qíngjìng</a:t>
            </a:r>
          </a:p>
        </p:txBody>
      </p:sp>
      <p:sp>
        <p:nvSpPr>
          <p:cNvPr id="164" name="像他那样的人，不值得你对他那么好。"/>
          <p:cNvSpPr txBox="1"/>
          <p:nvPr/>
        </p:nvSpPr>
        <p:spPr>
          <a:xfrm>
            <a:off x="908049" y="8287104"/>
            <a:ext cx="1090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像他那样的人，不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值得</a:t>
            </a:r>
            <a:r>
              <a:t>你</a:t>
            </a:r>
            <a:r>
              <a:rPr>
                <a:solidFill>
                  <a:srgbClr val="0433FF"/>
                </a:solidFill>
              </a:rPr>
              <a:t>对</a:t>
            </a:r>
            <a:r>
              <a:t>他那么好。</a:t>
            </a:r>
          </a:p>
        </p:txBody>
      </p:sp>
      <p:sp>
        <p:nvSpPr>
          <p:cNvPr id="165" name="A person like him does not deserve such good treatment from you."/>
          <p:cNvSpPr txBox="1"/>
          <p:nvPr/>
        </p:nvSpPr>
        <p:spPr>
          <a:xfrm>
            <a:off x="141350" y="7430406"/>
            <a:ext cx="1221409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 person like him does not deserve such good treatment from you.</a:t>
            </a:r>
          </a:p>
        </p:txBody>
      </p:sp>
      <p:sp>
        <p:nvSpPr>
          <p:cNvPr id="166" name="Worth"/>
          <p:cNvSpPr txBox="1"/>
          <p:nvPr/>
        </p:nvSpPr>
        <p:spPr>
          <a:xfrm>
            <a:off x="4328921" y="959867"/>
            <a:ext cx="155295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Worth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4"/>
      <p:bldP build="whole" bldLvl="1" animBg="1" rev="0" advAuto="0" spid="159" grpId="1"/>
      <p:bldP build="whole" bldLvl="1" animBg="1" rev="0" advAuto="0" spid="160" grpId="2"/>
      <p:bldP build="whole" bldLvl="1" animBg="1" rev="0" advAuto="0" spid="162" grpId="3"/>
      <p:bldP build="whole" bldLvl="1" animBg="1" rev="0" advAuto="0" spid="164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值得V"/>
          <p:cNvSpPr txBox="1"/>
          <p:nvPr/>
        </p:nvSpPr>
        <p:spPr>
          <a:xfrm>
            <a:off x="4281933" y="1606785"/>
            <a:ext cx="4974334" cy="22987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FFFFFF"/>
                </a:solidFill>
              </a:defRPr>
            </a:lvl1pPr>
          </a:lstStyle>
          <a:p>
            <a:pPr/>
            <a:r>
              <a:t>值得V</a:t>
            </a:r>
          </a:p>
        </p:txBody>
      </p:sp>
      <p:sp>
        <p:nvSpPr>
          <p:cNvPr id="169" name="Deserve to be V-ed; worth V-ing"/>
          <p:cNvSpPr txBox="1"/>
          <p:nvPr/>
        </p:nvSpPr>
        <p:spPr>
          <a:xfrm>
            <a:off x="3042920" y="4261867"/>
            <a:ext cx="77825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Deserve</a:t>
            </a:r>
            <a:r>
              <a:t> to be V-ed; worth V-ing</a:t>
            </a:r>
          </a:p>
        </p:txBody>
      </p:sp>
      <p:sp>
        <p:nvSpPr>
          <p:cNvPr id="170" name="Worth"/>
          <p:cNvSpPr txBox="1"/>
          <p:nvPr/>
        </p:nvSpPr>
        <p:spPr>
          <a:xfrm>
            <a:off x="3185921" y="5176267"/>
            <a:ext cx="155295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Worth</a:t>
            </a:r>
          </a:p>
        </p:txBody>
      </p:sp>
      <p:sp>
        <p:nvSpPr>
          <p:cNvPr id="171" name="造句"/>
          <p:cNvSpPr txBox="1"/>
          <p:nvPr/>
        </p:nvSpPr>
        <p:spPr>
          <a:xfrm>
            <a:off x="5505449" y="6769099"/>
            <a:ext cx="19939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接受"/>
          <p:cNvSpPr txBox="1"/>
          <p:nvPr/>
        </p:nvSpPr>
        <p:spPr>
          <a:xfrm>
            <a:off x="31749" y="114300"/>
            <a:ext cx="3264993" cy="17653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接受</a:t>
            </a:r>
          </a:p>
        </p:txBody>
      </p:sp>
      <p:sp>
        <p:nvSpPr>
          <p:cNvPr id="174" name="To accept; to receive"/>
          <p:cNvSpPr txBox="1"/>
          <p:nvPr/>
        </p:nvSpPr>
        <p:spPr>
          <a:xfrm>
            <a:off x="3686301" y="424994"/>
            <a:ext cx="41335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accept; to receive</a:t>
            </a:r>
          </a:p>
        </p:txBody>
      </p:sp>
      <p:sp>
        <p:nvSpPr>
          <p:cNvPr id="175" name="接受+something"/>
          <p:cNvSpPr txBox="1"/>
          <p:nvPr/>
        </p:nvSpPr>
        <p:spPr>
          <a:xfrm>
            <a:off x="3961066" y="1283662"/>
            <a:ext cx="457466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接受+something</a:t>
            </a:r>
          </a:p>
        </p:txBody>
      </p:sp>
      <p:pic>
        <p:nvPicPr>
          <p:cNvPr id="176" name="43929723-errors-corrected-in-red-pen-in-a-notebook-bad-score-for-the-solution-of-mathematical-expressions-mar.jpg" descr="43929723-errors-corrected-in-red-pen-in-a-notebook-bad-score-for-the-solution-of-mathematical-expressions-m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080" y="2484319"/>
            <a:ext cx="7619640" cy="506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8b537166-806a-43cf-a06f-457f6ba1ff32_medium_thumb.jpg.png" descr="8b537166-806a-43cf-a06f-457f6ba1ff32_medium_thumb.jp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3172" y="2604591"/>
            <a:ext cx="3826311" cy="382631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我不能________这次的成绩。"/>
          <p:cNvSpPr txBox="1"/>
          <p:nvPr/>
        </p:nvSpPr>
        <p:spPr>
          <a:xfrm>
            <a:off x="1320799" y="8096249"/>
            <a:ext cx="98552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我不能________这次的成绩。</a:t>
            </a:r>
          </a:p>
        </p:txBody>
      </p:sp>
      <p:sp>
        <p:nvSpPr>
          <p:cNvPr id="179" name="接受"/>
          <p:cNvSpPr txBox="1"/>
          <p:nvPr/>
        </p:nvSpPr>
        <p:spPr>
          <a:xfrm>
            <a:off x="4400550" y="7994649"/>
            <a:ext cx="16129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接受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接受"/>
          <p:cNvSpPr txBox="1"/>
          <p:nvPr/>
        </p:nvSpPr>
        <p:spPr>
          <a:xfrm>
            <a:off x="31749" y="114300"/>
            <a:ext cx="3264993" cy="17653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接受</a:t>
            </a:r>
          </a:p>
        </p:txBody>
      </p:sp>
      <p:sp>
        <p:nvSpPr>
          <p:cNvPr id="182" name="To accept; to receive"/>
          <p:cNvSpPr txBox="1"/>
          <p:nvPr/>
        </p:nvSpPr>
        <p:spPr>
          <a:xfrm>
            <a:off x="3686301" y="424994"/>
            <a:ext cx="41335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accept; to receive</a:t>
            </a:r>
          </a:p>
        </p:txBody>
      </p:sp>
      <p:sp>
        <p:nvSpPr>
          <p:cNvPr id="183" name="接受+something"/>
          <p:cNvSpPr txBox="1"/>
          <p:nvPr/>
        </p:nvSpPr>
        <p:spPr>
          <a:xfrm>
            <a:off x="3961066" y="1283662"/>
            <a:ext cx="457466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接受+something</a:t>
            </a:r>
          </a:p>
        </p:txBody>
      </p:sp>
      <p:sp>
        <p:nvSpPr>
          <p:cNvPr id="184" name="我不能接受被朋友欺骗。"/>
          <p:cNvSpPr txBox="1"/>
          <p:nvPr/>
        </p:nvSpPr>
        <p:spPr>
          <a:xfrm>
            <a:off x="2254249" y="8280399"/>
            <a:ext cx="849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我不能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接受</a:t>
            </a:r>
            <a:r>
              <a:t>被朋友欺骗。</a:t>
            </a:r>
          </a:p>
        </p:txBody>
      </p:sp>
      <p:pic>
        <p:nvPicPr>
          <p:cNvPr id="18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9858" y="3278576"/>
            <a:ext cx="6845084" cy="465566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被朋友欺骗"/>
          <p:cNvSpPr txBox="1"/>
          <p:nvPr/>
        </p:nvSpPr>
        <p:spPr>
          <a:xfrm>
            <a:off x="4794249" y="2230319"/>
            <a:ext cx="34163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被朋友欺骗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接受"/>
          <p:cNvSpPr txBox="1"/>
          <p:nvPr/>
        </p:nvSpPr>
        <p:spPr>
          <a:xfrm>
            <a:off x="31749" y="114300"/>
            <a:ext cx="3264993" cy="17653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接受</a:t>
            </a:r>
          </a:p>
        </p:txBody>
      </p:sp>
      <p:sp>
        <p:nvSpPr>
          <p:cNvPr id="189" name="To accept; to receive"/>
          <p:cNvSpPr txBox="1"/>
          <p:nvPr/>
        </p:nvSpPr>
        <p:spPr>
          <a:xfrm>
            <a:off x="3686301" y="424994"/>
            <a:ext cx="41335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accept; to receive</a:t>
            </a:r>
          </a:p>
        </p:txBody>
      </p:sp>
      <p:sp>
        <p:nvSpPr>
          <p:cNvPr id="190" name="接受+something"/>
          <p:cNvSpPr txBox="1"/>
          <p:nvPr/>
        </p:nvSpPr>
        <p:spPr>
          <a:xfrm>
            <a:off x="3961066" y="1154121"/>
            <a:ext cx="457466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接受+something</a:t>
            </a:r>
          </a:p>
        </p:txBody>
      </p:sp>
      <p:pic>
        <p:nvPicPr>
          <p:cNvPr id="191" name="8510-1Q22G60535.jpg" descr="8510-1Q22G605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605" y="2912810"/>
            <a:ext cx="7415590" cy="494372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他的礼物"/>
          <p:cNvSpPr txBox="1"/>
          <p:nvPr/>
        </p:nvSpPr>
        <p:spPr>
          <a:xfrm>
            <a:off x="4972050" y="2022036"/>
            <a:ext cx="25527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他的礼物</a:t>
            </a:r>
          </a:p>
        </p:txBody>
      </p:sp>
      <p:sp>
        <p:nvSpPr>
          <p:cNvPr id="193" name="姐姐接受他的礼物。"/>
          <p:cNvSpPr txBox="1"/>
          <p:nvPr/>
        </p:nvSpPr>
        <p:spPr>
          <a:xfrm>
            <a:off x="4051300" y="8032750"/>
            <a:ext cx="5257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姐姐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接受</a:t>
            </a:r>
            <a:r>
              <a:t>他的礼物。</a:t>
            </a:r>
          </a:p>
        </p:txBody>
      </p:sp>
      <p:sp>
        <p:nvSpPr>
          <p:cNvPr id="194" name="他的礼物姐姐接受了。"/>
          <p:cNvSpPr txBox="1"/>
          <p:nvPr/>
        </p:nvSpPr>
        <p:spPr>
          <a:xfrm>
            <a:off x="3765549" y="8889748"/>
            <a:ext cx="5829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他的礼物姐姐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接受</a:t>
            </a:r>
            <a:r>
              <a:t>了。</a:t>
            </a:r>
          </a:p>
        </p:txBody>
      </p:sp>
      <p:sp>
        <p:nvSpPr>
          <p:cNvPr id="195" name="箭頭"/>
          <p:cNvSpPr/>
          <p:nvPr/>
        </p:nvSpPr>
        <p:spPr>
          <a:xfrm>
            <a:off x="2235200" y="9048042"/>
            <a:ext cx="1270000" cy="585112"/>
          </a:xfrm>
          <a:prstGeom prst="rightArrow">
            <a:avLst>
              <a:gd name="adj1" fmla="val 32000"/>
              <a:gd name="adj2" fmla="val 138914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3" grpId="1"/>
      <p:bldP build="whole" bldLvl="1" animBg="1" rev="0" advAuto="0" spid="19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