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3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第五课  一次性产品"/>
          <p:cNvSpPr txBox="1"/>
          <p:nvPr/>
        </p:nvSpPr>
        <p:spPr>
          <a:xfrm>
            <a:off x="2407132" y="977899"/>
            <a:ext cx="8698536" cy="1511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/>
            </a:lvl1pPr>
          </a:lstStyle>
          <a:p>
            <a:pPr/>
            <a:r>
              <a:t>第五课  一次性产品</a:t>
            </a:r>
          </a:p>
        </p:txBody>
      </p:sp>
      <p:pic>
        <p:nvPicPr>
          <p:cNvPr id="120" name="disposable-products-1836104.jpg" descr="disposable-products-18361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907" y="3073454"/>
            <a:ext cx="8265986" cy="5439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不如B"/>
          <p:cNvSpPr txBox="1"/>
          <p:nvPr/>
        </p:nvSpPr>
        <p:spPr>
          <a:xfrm>
            <a:off x="-16119" y="222250"/>
            <a:ext cx="3901323" cy="1651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A不如B</a:t>
            </a:r>
          </a:p>
        </p:txBody>
      </p:sp>
      <p:sp>
        <p:nvSpPr>
          <p:cNvPr id="190" name="Use tip:不如 means more or less the…"/>
          <p:cNvSpPr txBox="1"/>
          <p:nvPr/>
        </p:nvSpPr>
        <p:spPr>
          <a:xfrm>
            <a:off x="3957192" y="140339"/>
            <a:ext cx="8468615" cy="1230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Use tip: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不如 </a:t>
            </a:r>
            <a:r>
              <a:t>means more or less the </a:t>
            </a:r>
          </a:p>
          <a:p>
            <a:pPr>
              <a:defRPr sz="3100"/>
            </a:pPr>
            <a:r>
              <a:t>same thing as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没有 </a:t>
            </a:r>
            <a:r>
              <a:t>in comparative sentence.</a:t>
            </a:r>
          </a:p>
        </p:txBody>
      </p:sp>
      <p:sp>
        <p:nvSpPr>
          <p:cNvPr id="191" name="A+不如 +B(+adj, etc.)"/>
          <p:cNvSpPr txBox="1"/>
          <p:nvPr/>
        </p:nvSpPr>
        <p:spPr>
          <a:xfrm>
            <a:off x="5219039" y="1390649"/>
            <a:ext cx="437012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A+不如 +B(+adj, etc.)</a:t>
            </a:r>
          </a:p>
        </p:txBody>
      </p:sp>
      <p:sp>
        <p:nvSpPr>
          <p:cNvPr id="192" name="这次的考试不如上次的(考试)难。"/>
          <p:cNvSpPr txBox="1"/>
          <p:nvPr/>
        </p:nvSpPr>
        <p:spPr>
          <a:xfrm>
            <a:off x="2220804" y="8508999"/>
            <a:ext cx="975085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这次的考试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不如</a:t>
            </a:r>
            <a:r>
              <a:t>上次的</a:t>
            </a:r>
            <a:r>
              <a:rPr>
                <a:solidFill>
                  <a:srgbClr val="5E5E5E"/>
                </a:solidFill>
              </a:rPr>
              <a:t>(考试)</a:t>
            </a:r>
            <a:r>
              <a:rPr>
                <a:solidFill>
                  <a:srgbClr val="0433FF"/>
                </a:solidFill>
              </a:rPr>
              <a:t>难</a:t>
            </a:r>
            <a:r>
              <a:t>。</a:t>
            </a:r>
          </a:p>
        </p:txBody>
      </p:sp>
      <p:pic>
        <p:nvPicPr>
          <p:cNvPr id="193" name="estudante-que-mostra-resultados-da-análise-53723534.jpg" descr="estudante-que-mostra-resultados-da-análise-53723534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741"/>
          <a:stretch>
            <a:fillRect/>
          </a:stretch>
        </p:blipFill>
        <p:spPr>
          <a:xfrm>
            <a:off x="1410403" y="3026619"/>
            <a:ext cx="7307587" cy="48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上次的考试比较难。"/>
          <p:cNvSpPr/>
          <p:nvPr/>
        </p:nvSpPr>
        <p:spPr>
          <a:xfrm>
            <a:off x="7759699" y="2038350"/>
            <a:ext cx="4370271" cy="3007222"/>
          </a:xfrm>
          <a:prstGeom prst="wedgeEllipseCallout">
            <a:avLst>
              <a:gd name="adj1" fmla="val -58721"/>
              <a:gd name="adj2" fmla="val 28757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上次的考试比较难。</a:t>
            </a:r>
          </a:p>
        </p:txBody>
      </p:sp>
      <p:sp>
        <p:nvSpPr>
          <p:cNvPr id="195" name="箭頭"/>
          <p:cNvSpPr/>
          <p:nvPr/>
        </p:nvSpPr>
        <p:spPr>
          <a:xfrm>
            <a:off x="2755900" y="5387578"/>
            <a:ext cx="1270000" cy="711201"/>
          </a:xfrm>
          <a:prstGeom prst="rightArrow">
            <a:avLst>
              <a:gd name="adj1" fmla="val 32000"/>
              <a:gd name="adj2" fmla="val 114286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6" name="这次的考试"/>
          <p:cNvSpPr txBox="1"/>
          <p:nvPr/>
        </p:nvSpPr>
        <p:spPr>
          <a:xfrm>
            <a:off x="63499" y="5384800"/>
            <a:ext cx="2717801" cy="8255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</a:defRPr>
            </a:lvl1pPr>
          </a:lstStyle>
          <a:p>
            <a:pPr/>
            <a:r>
              <a:t>这次的考试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A不如B"/>
          <p:cNvSpPr txBox="1"/>
          <p:nvPr/>
        </p:nvSpPr>
        <p:spPr>
          <a:xfrm>
            <a:off x="-16119" y="222250"/>
            <a:ext cx="3901323" cy="1651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A不如B</a:t>
            </a:r>
          </a:p>
        </p:txBody>
      </p:sp>
      <p:sp>
        <p:nvSpPr>
          <p:cNvPr id="199" name="Use tip:不如 means more or less the…"/>
          <p:cNvSpPr txBox="1"/>
          <p:nvPr/>
        </p:nvSpPr>
        <p:spPr>
          <a:xfrm>
            <a:off x="3957192" y="140339"/>
            <a:ext cx="8468615" cy="1230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Use tip: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不如 </a:t>
            </a:r>
            <a:r>
              <a:t>means more or less the </a:t>
            </a:r>
          </a:p>
          <a:p>
            <a:pPr>
              <a:defRPr sz="3100"/>
            </a:pPr>
            <a:r>
              <a:t>same thing as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没有 </a:t>
            </a:r>
            <a:r>
              <a:t>in comparative sentence.</a:t>
            </a:r>
          </a:p>
        </p:txBody>
      </p:sp>
      <p:sp>
        <p:nvSpPr>
          <p:cNvPr id="200" name="A+不如 +B(+adj, etc.)"/>
          <p:cNvSpPr txBox="1"/>
          <p:nvPr/>
        </p:nvSpPr>
        <p:spPr>
          <a:xfrm>
            <a:off x="5219039" y="1390649"/>
            <a:ext cx="437012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A+不如 +B(+adj, etc.)</a:t>
            </a:r>
          </a:p>
        </p:txBody>
      </p:sp>
      <p:sp>
        <p:nvSpPr>
          <p:cNvPr id="201" name="Unlike 没有，不如does not always need to be followed by an adj"/>
          <p:cNvSpPr txBox="1"/>
          <p:nvPr/>
        </p:nvSpPr>
        <p:spPr>
          <a:xfrm>
            <a:off x="371709" y="2216150"/>
            <a:ext cx="1203278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Unlike 没有，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不如does not always need to be followed by an adj</a:t>
            </a:r>
          </a:p>
        </p:txBody>
      </p:sp>
      <p:sp>
        <p:nvSpPr>
          <p:cNvPr id="202" name="A不如B(好)"/>
          <p:cNvSpPr txBox="1"/>
          <p:nvPr/>
        </p:nvSpPr>
        <p:spPr>
          <a:xfrm>
            <a:off x="805529" y="2990850"/>
            <a:ext cx="296094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A不如B(</a:t>
            </a:r>
            <a:r>
              <a:rPr>
                <a:solidFill>
                  <a:srgbClr val="5E5E5E"/>
                </a:solidFill>
              </a:rPr>
              <a:t>好</a:t>
            </a:r>
            <a:r>
              <a:t>)</a:t>
            </a:r>
          </a:p>
        </p:txBody>
      </p:sp>
      <p:pic>
        <p:nvPicPr>
          <p:cNvPr id="203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960" y="5034607"/>
            <a:ext cx="9583817" cy="260769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我考的分数"/>
          <p:cNvSpPr txBox="1"/>
          <p:nvPr/>
        </p:nvSpPr>
        <p:spPr>
          <a:xfrm>
            <a:off x="2749550" y="4019078"/>
            <a:ext cx="29083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我考的分数</a:t>
            </a:r>
          </a:p>
        </p:txBody>
      </p:sp>
      <p:sp>
        <p:nvSpPr>
          <p:cNvPr id="205" name="姐姐"/>
          <p:cNvSpPr txBox="1"/>
          <p:nvPr/>
        </p:nvSpPr>
        <p:spPr>
          <a:xfrm>
            <a:off x="8705849" y="4019078"/>
            <a:ext cx="12319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姐姐</a:t>
            </a:r>
          </a:p>
        </p:txBody>
      </p:sp>
      <p:sp>
        <p:nvSpPr>
          <p:cNvPr id="206" name="好"/>
          <p:cNvSpPr txBox="1"/>
          <p:nvPr/>
        </p:nvSpPr>
        <p:spPr>
          <a:xfrm>
            <a:off x="10687050" y="6756400"/>
            <a:ext cx="749301" cy="990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好</a:t>
            </a:r>
          </a:p>
        </p:txBody>
      </p:sp>
      <p:sp>
        <p:nvSpPr>
          <p:cNvPr id="207" name="我考的分数不如姐姐。"/>
          <p:cNvSpPr txBox="1"/>
          <p:nvPr/>
        </p:nvSpPr>
        <p:spPr>
          <a:xfrm>
            <a:off x="3879850" y="7946625"/>
            <a:ext cx="62103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我考的分数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不如</a:t>
            </a:r>
            <a:r>
              <a:t>姐姐。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不如B"/>
          <p:cNvSpPr txBox="1"/>
          <p:nvPr/>
        </p:nvSpPr>
        <p:spPr>
          <a:xfrm>
            <a:off x="-16119" y="222250"/>
            <a:ext cx="3901323" cy="1651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A不如B</a:t>
            </a:r>
          </a:p>
        </p:txBody>
      </p:sp>
      <p:sp>
        <p:nvSpPr>
          <p:cNvPr id="210" name="A+不如 +B(+adj, etc.)"/>
          <p:cNvSpPr txBox="1"/>
          <p:nvPr/>
        </p:nvSpPr>
        <p:spPr>
          <a:xfrm>
            <a:off x="4787239" y="590549"/>
            <a:ext cx="437012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A+不如 +B(+adj, etc.)</a:t>
            </a:r>
          </a:p>
        </p:txBody>
      </p:sp>
      <p:sp>
        <p:nvSpPr>
          <p:cNvPr id="211" name="Unlike 没有，不如does not always need to be followed by an adj"/>
          <p:cNvSpPr txBox="1"/>
          <p:nvPr/>
        </p:nvSpPr>
        <p:spPr>
          <a:xfrm>
            <a:off x="371709" y="2076450"/>
            <a:ext cx="1203278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Unlike 没有，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不如does not always need to be followed by an adj</a:t>
            </a:r>
          </a:p>
        </p:txBody>
      </p:sp>
      <p:sp>
        <p:nvSpPr>
          <p:cNvPr id="212" name="他的中文不如我，我已经会写文章了，但是他一个句子都造不出来。"/>
          <p:cNvSpPr txBox="1"/>
          <p:nvPr/>
        </p:nvSpPr>
        <p:spPr>
          <a:xfrm>
            <a:off x="44449" y="7600950"/>
            <a:ext cx="129159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他的中文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不如</a:t>
            </a:r>
            <a:r>
              <a:t>我，我已经会写文章了，但是他一个句子都造不出来。</a:t>
            </a:r>
          </a:p>
        </p:txBody>
      </p:sp>
      <p:sp>
        <p:nvSpPr>
          <p:cNvPr id="213" name="A不如B(好)"/>
          <p:cNvSpPr txBox="1"/>
          <p:nvPr/>
        </p:nvSpPr>
        <p:spPr>
          <a:xfrm>
            <a:off x="805529" y="2990850"/>
            <a:ext cx="296094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A不如B(</a:t>
            </a:r>
            <a:r>
              <a:rPr>
                <a:solidFill>
                  <a:srgbClr val="5E5E5E"/>
                </a:solidFill>
              </a:rPr>
              <a:t>好</a:t>
            </a:r>
            <a:r>
              <a:t>)</a:t>
            </a:r>
          </a:p>
        </p:txBody>
      </p:sp>
      <p:sp>
        <p:nvSpPr>
          <p:cNvPr id="214" name="文字"/>
          <p:cNvSpPr txBox="1"/>
          <p:nvPr/>
        </p:nvSpPr>
        <p:spPr>
          <a:xfrm>
            <a:off x="6610350" y="1174750"/>
            <a:ext cx="723900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15" name="矩形"/>
          <p:cNvSpPr/>
          <p:nvPr/>
        </p:nvSpPr>
        <p:spPr>
          <a:xfrm>
            <a:off x="4076700" y="3658443"/>
            <a:ext cx="3185176" cy="379447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6" name="矩形"/>
          <p:cNvSpPr/>
          <p:nvPr/>
        </p:nvSpPr>
        <p:spPr>
          <a:xfrm>
            <a:off x="8356600" y="3658443"/>
            <a:ext cx="3185176" cy="379447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7" name="我的中文"/>
          <p:cNvSpPr txBox="1"/>
          <p:nvPr/>
        </p:nvSpPr>
        <p:spPr>
          <a:xfrm>
            <a:off x="4570737" y="2965450"/>
            <a:ext cx="21971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我的中文</a:t>
            </a:r>
          </a:p>
        </p:txBody>
      </p:sp>
      <p:sp>
        <p:nvSpPr>
          <p:cNvPr id="218" name="他的中文"/>
          <p:cNvSpPr txBox="1"/>
          <p:nvPr/>
        </p:nvSpPr>
        <p:spPr>
          <a:xfrm>
            <a:off x="8850637" y="2940050"/>
            <a:ext cx="21971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他的中文</a:t>
            </a:r>
          </a:p>
        </p:txBody>
      </p:sp>
      <p:sp>
        <p:nvSpPr>
          <p:cNvPr id="219" name="已经会写文章了"/>
          <p:cNvSpPr txBox="1"/>
          <p:nvPr/>
        </p:nvSpPr>
        <p:spPr>
          <a:xfrm>
            <a:off x="4234187" y="5225479"/>
            <a:ext cx="287020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已经会写文章了</a:t>
            </a:r>
          </a:p>
        </p:txBody>
      </p:sp>
      <p:sp>
        <p:nvSpPr>
          <p:cNvPr id="220" name="一个句子都造不出来"/>
          <p:cNvSpPr txBox="1"/>
          <p:nvPr/>
        </p:nvSpPr>
        <p:spPr>
          <a:xfrm>
            <a:off x="8348987" y="5263579"/>
            <a:ext cx="32004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一个句子都造不出来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A不如B"/>
          <p:cNvSpPr txBox="1"/>
          <p:nvPr/>
        </p:nvSpPr>
        <p:spPr>
          <a:xfrm>
            <a:off x="3616081" y="2863849"/>
            <a:ext cx="6886319" cy="27178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700">
                <a:solidFill>
                  <a:srgbClr val="FFFFFF"/>
                </a:solidFill>
              </a:defRPr>
            </a:lvl1pPr>
          </a:lstStyle>
          <a:p>
            <a:pPr/>
            <a:r>
              <a:t>A不如B</a:t>
            </a:r>
          </a:p>
        </p:txBody>
      </p:sp>
      <p:sp>
        <p:nvSpPr>
          <p:cNvPr id="223" name="A+不如 +B(+adj, etc.)"/>
          <p:cNvSpPr txBox="1"/>
          <p:nvPr/>
        </p:nvSpPr>
        <p:spPr>
          <a:xfrm>
            <a:off x="3985412" y="1752599"/>
            <a:ext cx="5872176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A+不如 +B(+adj, etc.)</a:t>
            </a:r>
          </a:p>
        </p:txBody>
      </p:sp>
      <p:sp>
        <p:nvSpPr>
          <p:cNvPr id="224" name="请造句"/>
          <p:cNvSpPr txBox="1"/>
          <p:nvPr/>
        </p:nvSpPr>
        <p:spPr>
          <a:xfrm>
            <a:off x="5975350" y="6546849"/>
            <a:ext cx="2400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尽管"/>
          <p:cNvSpPr txBox="1"/>
          <p:nvPr/>
        </p:nvSpPr>
        <p:spPr>
          <a:xfrm>
            <a:off x="-6350" y="406399"/>
            <a:ext cx="2425701" cy="17145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尽管</a:t>
            </a:r>
          </a:p>
        </p:txBody>
      </p:sp>
      <p:sp>
        <p:nvSpPr>
          <p:cNvPr id="227" name="even though; despite"/>
          <p:cNvSpPr txBox="1"/>
          <p:nvPr/>
        </p:nvSpPr>
        <p:spPr>
          <a:xfrm>
            <a:off x="2605817" y="921583"/>
            <a:ext cx="504996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even though; despite</a:t>
            </a:r>
          </a:p>
        </p:txBody>
      </p:sp>
      <p:sp>
        <p:nvSpPr>
          <p:cNvPr id="228" name="尽管他明天早上八点有课，他还是很晚睡。"/>
          <p:cNvSpPr txBox="1"/>
          <p:nvPr/>
        </p:nvSpPr>
        <p:spPr>
          <a:xfrm>
            <a:off x="730249" y="8039100"/>
            <a:ext cx="1217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尽管</a:t>
            </a:r>
            <a:r>
              <a:t>他明天早上八点有课，他还是很晚睡。</a:t>
            </a:r>
          </a:p>
        </p:txBody>
      </p:sp>
      <p:pic>
        <p:nvPicPr>
          <p:cNvPr id="229" name="1559805018213.png" descr="15598050182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5486" y="3120384"/>
            <a:ext cx="5755150" cy="3836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ca567aac_E651527_9dd912ee.jpg" descr="ca567aac_E651527_9dd912e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339" y="3202849"/>
            <a:ext cx="6006884" cy="3754302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Even though he has a lesson at 8am, he still sleep very lately."/>
          <p:cNvSpPr txBox="1"/>
          <p:nvPr/>
        </p:nvSpPr>
        <p:spPr>
          <a:xfrm>
            <a:off x="529802" y="2456373"/>
            <a:ext cx="12244731" cy="597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rPr>
                <a:solidFill>
                  <a:srgbClr val="FF2600"/>
                </a:solidFill>
              </a:rPr>
              <a:t>Even though</a:t>
            </a:r>
            <a:r>
              <a:t> he has a lesson at 8am, he still sleep very lately.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尽管"/>
          <p:cNvSpPr txBox="1"/>
          <p:nvPr/>
        </p:nvSpPr>
        <p:spPr>
          <a:xfrm>
            <a:off x="-6350" y="406399"/>
            <a:ext cx="2425701" cy="17145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尽管</a:t>
            </a:r>
          </a:p>
        </p:txBody>
      </p:sp>
      <p:sp>
        <p:nvSpPr>
          <p:cNvPr id="234" name="even though; despite"/>
          <p:cNvSpPr txBox="1"/>
          <p:nvPr/>
        </p:nvSpPr>
        <p:spPr>
          <a:xfrm>
            <a:off x="2605817" y="921583"/>
            <a:ext cx="504996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even though; despite</a:t>
            </a:r>
          </a:p>
        </p:txBody>
      </p:sp>
      <p:sp>
        <p:nvSpPr>
          <p:cNvPr id="235" name="尽管他已经二十二岁了，还是像个孩子一样。"/>
          <p:cNvSpPr txBox="1"/>
          <p:nvPr/>
        </p:nvSpPr>
        <p:spPr>
          <a:xfrm>
            <a:off x="844550" y="8216899"/>
            <a:ext cx="120523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尽管</a:t>
            </a:r>
            <a:r>
              <a:t>他已经二十二岁了，还是像个孩子一样。</a:t>
            </a:r>
          </a:p>
        </p:txBody>
      </p:sp>
      <p:pic>
        <p:nvPicPr>
          <p:cNvPr id="236" name="5ce5-hzmafvm6108936.jpg" descr="5ce5-hzmafvm61089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5169" y="3077811"/>
            <a:ext cx="3560763" cy="4448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handsome-young-man-laughing-against-color-background-140531415.jpg" descr="handsome-young-man-laughing-against-color-background-14053141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7535" y="3070820"/>
            <a:ext cx="6697720" cy="4462356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雙箭頭"/>
          <p:cNvSpPr/>
          <p:nvPr/>
        </p:nvSpPr>
        <p:spPr>
          <a:xfrm>
            <a:off x="7251700" y="4781550"/>
            <a:ext cx="1397000" cy="1270000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9" name="He is already 22"/>
          <p:cNvSpPr txBox="1"/>
          <p:nvPr/>
        </p:nvSpPr>
        <p:spPr>
          <a:xfrm>
            <a:off x="1836572" y="2377391"/>
            <a:ext cx="470885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He is already 22</a:t>
            </a:r>
          </a:p>
        </p:txBody>
      </p:sp>
      <p:sp>
        <p:nvSpPr>
          <p:cNvPr id="240" name="still like a child"/>
          <p:cNvSpPr txBox="1"/>
          <p:nvPr/>
        </p:nvSpPr>
        <p:spPr>
          <a:xfrm>
            <a:off x="7921061" y="2377391"/>
            <a:ext cx="43991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still like a child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尽管"/>
          <p:cNvSpPr txBox="1"/>
          <p:nvPr/>
        </p:nvSpPr>
        <p:spPr>
          <a:xfrm>
            <a:off x="-6350" y="63499"/>
            <a:ext cx="2425701" cy="17145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尽管</a:t>
            </a:r>
          </a:p>
        </p:txBody>
      </p:sp>
      <p:sp>
        <p:nvSpPr>
          <p:cNvPr id="243" name="even though; despite"/>
          <p:cNvSpPr txBox="1"/>
          <p:nvPr/>
        </p:nvSpPr>
        <p:spPr>
          <a:xfrm>
            <a:off x="2707417" y="484127"/>
            <a:ext cx="504996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even though; despite</a:t>
            </a:r>
          </a:p>
        </p:txBody>
      </p:sp>
      <p:pic>
        <p:nvPicPr>
          <p:cNvPr id="244" name="Fotolia_44630221_XS.jpg" descr="Fotolia_44630221_X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5193" y="3314839"/>
            <a:ext cx="6571614" cy="4969989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尽管她有了新的男朋友，她还是喜欢她的前男友。"/>
          <p:cNvSpPr txBox="1"/>
          <p:nvPr/>
        </p:nvSpPr>
        <p:spPr>
          <a:xfrm>
            <a:off x="527049" y="8223250"/>
            <a:ext cx="124079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尽管</a:t>
            </a:r>
            <a:r>
              <a:t>她有了新的男朋友，她还是喜欢她的前男友。</a:t>
            </a:r>
          </a:p>
        </p:txBody>
      </p:sp>
      <p:sp>
        <p:nvSpPr>
          <p:cNvPr id="246" name="She has a new boyfriend."/>
          <p:cNvSpPr txBox="1"/>
          <p:nvPr/>
        </p:nvSpPr>
        <p:spPr>
          <a:xfrm>
            <a:off x="3862908" y="1481684"/>
            <a:ext cx="5736184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She has a new boyfriend.</a:t>
            </a:r>
          </a:p>
        </p:txBody>
      </p:sp>
      <p:sp>
        <p:nvSpPr>
          <p:cNvPr id="247" name="She still likes her ex-boyfriend."/>
          <p:cNvSpPr txBox="1"/>
          <p:nvPr/>
        </p:nvSpPr>
        <p:spPr>
          <a:xfrm>
            <a:off x="3004877" y="2454577"/>
            <a:ext cx="6995046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She still likes her ex-boyfriend.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尽管"/>
          <p:cNvSpPr txBox="1"/>
          <p:nvPr/>
        </p:nvSpPr>
        <p:spPr>
          <a:xfrm>
            <a:off x="-6350" y="63499"/>
            <a:ext cx="2425701" cy="17145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尽管</a:t>
            </a:r>
          </a:p>
        </p:txBody>
      </p:sp>
      <p:sp>
        <p:nvSpPr>
          <p:cNvPr id="250" name="even though; despite"/>
          <p:cNvSpPr txBox="1"/>
          <p:nvPr/>
        </p:nvSpPr>
        <p:spPr>
          <a:xfrm>
            <a:off x="2707417" y="484127"/>
            <a:ext cx="504996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even though; despite</a:t>
            </a:r>
          </a:p>
        </p:txBody>
      </p:sp>
      <p:sp>
        <p:nvSpPr>
          <p:cNvPr id="251" name="I still went to drill lesson."/>
          <p:cNvSpPr txBox="1"/>
          <p:nvPr/>
        </p:nvSpPr>
        <p:spPr>
          <a:xfrm>
            <a:off x="2649740" y="3061376"/>
            <a:ext cx="8060920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I still went to drill lesson.</a:t>
            </a:r>
          </a:p>
        </p:txBody>
      </p:sp>
      <p:sp>
        <p:nvSpPr>
          <p:cNvPr id="252" name="I feel very tired."/>
          <p:cNvSpPr txBox="1"/>
          <p:nvPr/>
        </p:nvSpPr>
        <p:spPr>
          <a:xfrm>
            <a:off x="3751503" y="4271533"/>
            <a:ext cx="5501794" cy="994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I feel very tired.</a:t>
            </a:r>
          </a:p>
        </p:txBody>
      </p:sp>
      <p:sp>
        <p:nvSpPr>
          <p:cNvPr id="253" name="我还是来上drill课，尽管我很累。"/>
          <p:cNvSpPr txBox="1"/>
          <p:nvPr/>
        </p:nvSpPr>
        <p:spPr>
          <a:xfrm>
            <a:off x="620940" y="6750049"/>
            <a:ext cx="1155971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我还是来上drill课，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尽管</a:t>
            </a:r>
            <a:r>
              <a:t>我很累。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尽管"/>
          <p:cNvSpPr txBox="1"/>
          <p:nvPr/>
        </p:nvSpPr>
        <p:spPr>
          <a:xfrm>
            <a:off x="4578350" y="2317749"/>
            <a:ext cx="3848101" cy="2717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700">
                <a:solidFill>
                  <a:srgbClr val="FFFFFF"/>
                </a:solidFill>
              </a:defRPr>
            </a:lvl1pPr>
          </a:lstStyle>
          <a:p>
            <a:pPr/>
            <a:r>
              <a:t>尽管</a:t>
            </a:r>
          </a:p>
        </p:txBody>
      </p:sp>
      <p:sp>
        <p:nvSpPr>
          <p:cNvPr id="256" name="even though; despite"/>
          <p:cNvSpPr txBox="1"/>
          <p:nvPr/>
        </p:nvSpPr>
        <p:spPr>
          <a:xfrm>
            <a:off x="4117117" y="6122927"/>
            <a:ext cx="504996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even though; despite</a:t>
            </a:r>
          </a:p>
        </p:txBody>
      </p:sp>
      <p:sp>
        <p:nvSpPr>
          <p:cNvPr id="257" name="请造句"/>
          <p:cNvSpPr txBox="1"/>
          <p:nvPr/>
        </p:nvSpPr>
        <p:spPr>
          <a:xfrm>
            <a:off x="5441950" y="7575549"/>
            <a:ext cx="2400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难道…吗？"/>
          <p:cNvSpPr txBox="1"/>
          <p:nvPr/>
        </p:nvSpPr>
        <p:spPr>
          <a:xfrm>
            <a:off x="19049" y="120650"/>
            <a:ext cx="5067301" cy="1498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难道…吗？</a:t>
            </a:r>
          </a:p>
        </p:txBody>
      </p:sp>
      <p:sp>
        <p:nvSpPr>
          <p:cNvPr id="260" name="Could it be possible that…"/>
          <p:cNvSpPr txBox="1"/>
          <p:nvPr/>
        </p:nvSpPr>
        <p:spPr>
          <a:xfrm>
            <a:off x="5314003" y="206011"/>
            <a:ext cx="6669394" cy="721497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Could it be possible that…</a:t>
            </a:r>
          </a:p>
        </p:txBody>
      </p:sp>
      <p:sp>
        <p:nvSpPr>
          <p:cNvPr id="261" name="The speaker guess the reason"/>
          <p:cNvSpPr txBox="1"/>
          <p:nvPr/>
        </p:nvSpPr>
        <p:spPr>
          <a:xfrm>
            <a:off x="6627317" y="1858542"/>
            <a:ext cx="5947766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433FF"/>
                </a:solidFill>
              </a:defRPr>
            </a:lvl1pPr>
          </a:lstStyle>
          <a:p>
            <a:pPr/>
            <a:r>
              <a:t>The speaker guess the reason</a:t>
            </a:r>
          </a:p>
        </p:txBody>
      </p:sp>
      <p:sp>
        <p:nvSpPr>
          <p:cNvPr id="262" name="Is used in rhetorical questions."/>
          <p:cNvSpPr txBox="1"/>
          <p:nvPr/>
        </p:nvSpPr>
        <p:spPr>
          <a:xfrm>
            <a:off x="6071997" y="1008825"/>
            <a:ext cx="568680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Is used in rhetorical questions.</a:t>
            </a:r>
          </a:p>
        </p:txBody>
      </p:sp>
      <p:sp>
        <p:nvSpPr>
          <p:cNvPr id="263" name="Adverb"/>
          <p:cNvSpPr txBox="1"/>
          <p:nvPr/>
        </p:nvSpPr>
        <p:spPr>
          <a:xfrm>
            <a:off x="129222" y="1625745"/>
            <a:ext cx="1621156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Adverb</a:t>
            </a:r>
          </a:p>
        </p:txBody>
      </p:sp>
      <p:sp>
        <p:nvSpPr>
          <p:cNvPr id="264" name="你昨天没来上课，难道是生病了吗？"/>
          <p:cNvSpPr txBox="1"/>
          <p:nvPr/>
        </p:nvSpPr>
        <p:spPr>
          <a:xfrm>
            <a:off x="1009650" y="8234020"/>
            <a:ext cx="1047750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你昨天没来上课，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难道</a:t>
            </a:r>
            <a:r>
              <a:t>是生病了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吗</a:t>
            </a:r>
            <a:r>
              <a:t>？</a:t>
            </a:r>
          </a:p>
        </p:txBody>
      </p:sp>
      <p:pic>
        <p:nvPicPr>
          <p:cNvPr id="265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3508" y="3374689"/>
            <a:ext cx="5490027" cy="3720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ca567aac_E651527_9dd912ee.jpg" descr="ca567aac_E651527_9dd912e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339" y="3558449"/>
            <a:ext cx="6006884" cy="375430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你昨天没来上课"/>
          <p:cNvSpPr txBox="1"/>
          <p:nvPr/>
        </p:nvSpPr>
        <p:spPr>
          <a:xfrm>
            <a:off x="1168399" y="2552700"/>
            <a:ext cx="4114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你昨天没来上课</a:t>
            </a:r>
          </a:p>
        </p:txBody>
      </p:sp>
      <p:sp>
        <p:nvSpPr>
          <p:cNvPr id="268" name="是生病了吗？"/>
          <p:cNvSpPr txBox="1"/>
          <p:nvPr/>
        </p:nvSpPr>
        <p:spPr>
          <a:xfrm>
            <a:off x="8439150" y="2552700"/>
            <a:ext cx="3543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是生病了吗？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你喜欢用一次性产品吗？说说你对一次性产品的看法。"/>
          <p:cNvSpPr txBox="1"/>
          <p:nvPr/>
        </p:nvSpPr>
        <p:spPr>
          <a:xfrm>
            <a:off x="196849" y="1270000"/>
            <a:ext cx="126111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你喜欢用一次性产品吗？说说你对一次性产品的看法。</a:t>
            </a:r>
          </a:p>
        </p:txBody>
      </p:sp>
      <p:pic>
        <p:nvPicPr>
          <p:cNvPr id="123" name="yld1-500x500.jpg" descr="yld1-500x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3515" y="5715992"/>
            <a:ext cx="3924549" cy="3924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000001_1531368733.jpg" descr="000001_153136873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903" y="5336629"/>
            <a:ext cx="4332661" cy="433266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你的国家提倡环保吗？"/>
          <p:cNvSpPr txBox="1"/>
          <p:nvPr/>
        </p:nvSpPr>
        <p:spPr>
          <a:xfrm>
            <a:off x="2292349" y="2775446"/>
            <a:ext cx="7734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你的国家提倡环保吗？</a:t>
            </a:r>
          </a:p>
        </p:txBody>
      </p:sp>
      <p:pic>
        <p:nvPicPr>
          <p:cNvPr id="126" name="紅白塑膠袋好美！看完你會對它肅然起敬5-600x839.jpg" descr="紅白塑膠袋好美！看完你會對它肅然起敬5-600x83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00421" y="4759045"/>
            <a:ext cx="3924549" cy="548782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讨论discuss"/>
          <p:cNvSpPr txBox="1"/>
          <p:nvPr/>
        </p:nvSpPr>
        <p:spPr>
          <a:xfrm>
            <a:off x="4817434" y="50799"/>
            <a:ext cx="3556712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讨论discuss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难道…吗？"/>
          <p:cNvSpPr txBox="1"/>
          <p:nvPr/>
        </p:nvSpPr>
        <p:spPr>
          <a:xfrm>
            <a:off x="19049" y="120650"/>
            <a:ext cx="5067301" cy="1498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难道…吗？</a:t>
            </a:r>
          </a:p>
        </p:txBody>
      </p:sp>
      <p:sp>
        <p:nvSpPr>
          <p:cNvPr id="271" name="Is used in rhetorical questions."/>
          <p:cNvSpPr txBox="1"/>
          <p:nvPr/>
        </p:nvSpPr>
        <p:spPr>
          <a:xfrm>
            <a:off x="6164872" y="1021341"/>
            <a:ext cx="5501056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Is used in rhetorical questions.</a:t>
            </a:r>
          </a:p>
        </p:txBody>
      </p:sp>
      <p:sp>
        <p:nvSpPr>
          <p:cNvPr id="272" name="Adverb"/>
          <p:cNvSpPr txBox="1"/>
          <p:nvPr/>
        </p:nvSpPr>
        <p:spPr>
          <a:xfrm>
            <a:off x="129222" y="1625745"/>
            <a:ext cx="1621156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Adverb</a:t>
            </a:r>
          </a:p>
        </p:txBody>
      </p:sp>
      <p:sp>
        <p:nvSpPr>
          <p:cNvPr id="273" name="Could it be possible that…"/>
          <p:cNvSpPr txBox="1"/>
          <p:nvPr/>
        </p:nvSpPr>
        <p:spPr>
          <a:xfrm>
            <a:off x="5314003" y="206011"/>
            <a:ext cx="6669394" cy="721497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Could it be possible that…</a:t>
            </a:r>
          </a:p>
        </p:txBody>
      </p:sp>
      <p:sp>
        <p:nvSpPr>
          <p:cNvPr id="274" name="你没买那件毛衣，难道是觉得毛衣的质量不好吗？"/>
          <p:cNvSpPr txBox="1"/>
          <p:nvPr/>
        </p:nvSpPr>
        <p:spPr>
          <a:xfrm>
            <a:off x="158750" y="7886700"/>
            <a:ext cx="12687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你没买那件毛衣，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难道</a:t>
            </a:r>
            <a:r>
              <a:t>是觉得毛衣的质量不好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吗</a:t>
            </a:r>
            <a:r>
              <a:t>？</a:t>
            </a:r>
          </a:p>
        </p:txBody>
      </p:sp>
      <p:pic>
        <p:nvPicPr>
          <p:cNvPr id="275" name="U5246P622DT20111008155406.jpg" descr="U5246P622DT201110081554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8980" y="2792069"/>
            <a:ext cx="4363340" cy="4557267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质量不好"/>
          <p:cNvSpPr txBox="1"/>
          <p:nvPr/>
        </p:nvSpPr>
        <p:spPr>
          <a:xfrm>
            <a:off x="9480550" y="4125289"/>
            <a:ext cx="24511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质量不好</a:t>
            </a:r>
          </a:p>
        </p:txBody>
      </p:sp>
      <p:sp>
        <p:nvSpPr>
          <p:cNvPr id="277" name="你没买那件毛衣"/>
          <p:cNvSpPr txBox="1"/>
          <p:nvPr/>
        </p:nvSpPr>
        <p:spPr>
          <a:xfrm>
            <a:off x="533399" y="4356100"/>
            <a:ext cx="37592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你没买那件毛衣</a:t>
            </a:r>
          </a:p>
        </p:txBody>
      </p:sp>
      <p:sp>
        <p:nvSpPr>
          <p:cNvPr id="278" name="The speaker guess the reason"/>
          <p:cNvSpPr txBox="1"/>
          <p:nvPr/>
        </p:nvSpPr>
        <p:spPr>
          <a:xfrm>
            <a:off x="6957517" y="1881858"/>
            <a:ext cx="5947766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433FF"/>
                </a:solidFill>
              </a:defRPr>
            </a:lvl1pPr>
          </a:lstStyle>
          <a:p>
            <a:pPr/>
            <a:r>
              <a:t>The speaker guess the reason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1"/>
      <p:bldP build="whole" bldLvl="1" animBg="1" rev="0" advAuto="0" spid="276" grpId="2"/>
      <p:bldP build="whole" bldLvl="1" animBg="1" rev="0" advAuto="0" spid="274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难道…吗？"/>
          <p:cNvSpPr txBox="1"/>
          <p:nvPr/>
        </p:nvSpPr>
        <p:spPr>
          <a:xfrm>
            <a:off x="19049" y="120650"/>
            <a:ext cx="5067301" cy="1498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难道…吗？</a:t>
            </a:r>
          </a:p>
        </p:txBody>
      </p:sp>
      <p:sp>
        <p:nvSpPr>
          <p:cNvPr id="281" name="Is used in rhetorical questions."/>
          <p:cNvSpPr txBox="1"/>
          <p:nvPr/>
        </p:nvSpPr>
        <p:spPr>
          <a:xfrm>
            <a:off x="6257747" y="1027507"/>
            <a:ext cx="5315306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Is used in rhetorical questions.</a:t>
            </a:r>
          </a:p>
        </p:txBody>
      </p:sp>
      <p:sp>
        <p:nvSpPr>
          <p:cNvPr id="282" name="Adverb"/>
          <p:cNvSpPr txBox="1"/>
          <p:nvPr/>
        </p:nvSpPr>
        <p:spPr>
          <a:xfrm>
            <a:off x="129222" y="1625745"/>
            <a:ext cx="1621156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Adverb</a:t>
            </a:r>
          </a:p>
        </p:txBody>
      </p:sp>
      <p:sp>
        <p:nvSpPr>
          <p:cNvPr id="283" name="Could it be possible that…"/>
          <p:cNvSpPr txBox="1"/>
          <p:nvPr/>
        </p:nvSpPr>
        <p:spPr>
          <a:xfrm>
            <a:off x="5314003" y="206011"/>
            <a:ext cx="6669394" cy="721497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Could it be possible that…</a:t>
            </a:r>
          </a:p>
        </p:txBody>
      </p:sp>
      <p:sp>
        <p:nvSpPr>
          <p:cNvPr id="284" name="你为什么要带雨伞？难道今天会下雨吗？"/>
          <p:cNvSpPr txBox="1"/>
          <p:nvPr/>
        </p:nvSpPr>
        <p:spPr>
          <a:xfrm>
            <a:off x="1022350" y="8255000"/>
            <a:ext cx="113157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你为什么要带雨伞？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难道</a:t>
            </a:r>
            <a:r>
              <a:t>今天会下雨吗？</a:t>
            </a:r>
          </a:p>
        </p:txBody>
      </p:sp>
      <p:sp>
        <p:nvSpPr>
          <p:cNvPr id="285" name="The speaker guess the reason"/>
          <p:cNvSpPr txBox="1"/>
          <p:nvPr/>
        </p:nvSpPr>
        <p:spPr>
          <a:xfrm>
            <a:off x="6957517" y="1881858"/>
            <a:ext cx="5947766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433FF"/>
                </a:solidFill>
              </a:defRPr>
            </a:lvl1pPr>
          </a:lstStyle>
          <a:p>
            <a:pPr/>
            <a:r>
              <a:t>The speaker guess the reason</a:t>
            </a:r>
          </a:p>
        </p:txBody>
      </p:sp>
      <p:sp>
        <p:nvSpPr>
          <p:cNvPr id="286" name="Why you brought an umbrella?"/>
          <p:cNvSpPr txBox="1"/>
          <p:nvPr/>
        </p:nvSpPr>
        <p:spPr>
          <a:xfrm>
            <a:off x="142640" y="2909778"/>
            <a:ext cx="692832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Why you brought an umbrella?</a:t>
            </a:r>
          </a:p>
        </p:txBody>
      </p:sp>
      <p:sp>
        <p:nvSpPr>
          <p:cNvPr id="287" name="Is it going to rain today?"/>
          <p:cNvSpPr txBox="1"/>
          <p:nvPr/>
        </p:nvSpPr>
        <p:spPr>
          <a:xfrm>
            <a:off x="7212812" y="2897446"/>
            <a:ext cx="581817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Is it going to rain today?</a:t>
            </a:r>
          </a:p>
        </p:txBody>
      </p:sp>
      <p:pic>
        <p:nvPicPr>
          <p:cNvPr id="288" name="14.jpg" descr="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3218" y="4012056"/>
            <a:ext cx="5947767" cy="396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难道…吗？"/>
          <p:cNvSpPr txBox="1"/>
          <p:nvPr/>
        </p:nvSpPr>
        <p:spPr>
          <a:xfrm>
            <a:off x="19049" y="120650"/>
            <a:ext cx="5067301" cy="1498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难道…吗？</a:t>
            </a:r>
          </a:p>
        </p:txBody>
      </p:sp>
      <p:sp>
        <p:nvSpPr>
          <p:cNvPr id="291" name="Is used in rhetorical questions."/>
          <p:cNvSpPr txBox="1"/>
          <p:nvPr/>
        </p:nvSpPr>
        <p:spPr>
          <a:xfrm>
            <a:off x="6257747" y="1027507"/>
            <a:ext cx="5315306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Is used in rhetorical questions.</a:t>
            </a:r>
          </a:p>
        </p:txBody>
      </p:sp>
      <p:sp>
        <p:nvSpPr>
          <p:cNvPr id="292" name="Adverb"/>
          <p:cNvSpPr txBox="1"/>
          <p:nvPr/>
        </p:nvSpPr>
        <p:spPr>
          <a:xfrm>
            <a:off x="129222" y="1625745"/>
            <a:ext cx="1621156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Adverb</a:t>
            </a:r>
          </a:p>
        </p:txBody>
      </p:sp>
      <p:sp>
        <p:nvSpPr>
          <p:cNvPr id="293" name="Could it be possible that…"/>
          <p:cNvSpPr txBox="1"/>
          <p:nvPr/>
        </p:nvSpPr>
        <p:spPr>
          <a:xfrm>
            <a:off x="5314003" y="206011"/>
            <a:ext cx="6669394" cy="721497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Could it be possible that…</a:t>
            </a:r>
          </a:p>
        </p:txBody>
      </p:sp>
      <p:sp>
        <p:nvSpPr>
          <p:cNvPr id="294" name="the speaker expresses his doubt that something he considers"/>
          <p:cNvSpPr txBox="1"/>
          <p:nvPr/>
        </p:nvSpPr>
        <p:spPr>
          <a:xfrm>
            <a:off x="1133481" y="2211761"/>
            <a:ext cx="11779238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100">
                <a:solidFill>
                  <a:srgbClr val="0433FF"/>
                </a:solidFill>
              </a:defRPr>
            </a:lvl1pPr>
          </a:lstStyle>
          <a:p>
            <a:pPr/>
            <a:r>
              <a:t>the speaker expresses his doubt that something he considers </a:t>
            </a:r>
          </a:p>
        </p:txBody>
      </p:sp>
      <p:sp>
        <p:nvSpPr>
          <p:cNvPr id="295" name="你的课这么多，难道你不觉得累吗？"/>
          <p:cNvSpPr txBox="1"/>
          <p:nvPr/>
        </p:nvSpPr>
        <p:spPr>
          <a:xfrm>
            <a:off x="1365249" y="8337550"/>
            <a:ext cx="1027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你的课这么多，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难道</a:t>
            </a:r>
            <a:r>
              <a:t>你不觉得累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吗</a:t>
            </a:r>
            <a:r>
              <a:t>？</a:t>
            </a:r>
          </a:p>
        </p:txBody>
      </p:sp>
      <p:sp>
        <p:nvSpPr>
          <p:cNvPr id="296" name="你的功课这么多"/>
          <p:cNvSpPr txBox="1"/>
          <p:nvPr/>
        </p:nvSpPr>
        <p:spPr>
          <a:xfrm>
            <a:off x="831849" y="3257550"/>
            <a:ext cx="4381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你的功课这么多</a:t>
            </a:r>
          </a:p>
        </p:txBody>
      </p:sp>
      <p:sp>
        <p:nvSpPr>
          <p:cNvPr id="297" name="你不觉得累"/>
          <p:cNvSpPr txBox="1"/>
          <p:nvPr/>
        </p:nvSpPr>
        <p:spPr>
          <a:xfrm>
            <a:off x="8489950" y="3238500"/>
            <a:ext cx="328930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你不觉得累</a:t>
            </a:r>
          </a:p>
        </p:txBody>
      </p:sp>
      <p:pic>
        <p:nvPicPr>
          <p:cNvPr id="298" name="7e769400-5451-f76b-8ca3-c6e4c76e39c1.jpg" descr="7e769400-5451-f76b-8ca3-c6e4c76e39c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0796" y="4196655"/>
            <a:ext cx="6323608" cy="4135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难道…吗？"/>
          <p:cNvSpPr txBox="1"/>
          <p:nvPr/>
        </p:nvSpPr>
        <p:spPr>
          <a:xfrm>
            <a:off x="19049" y="120650"/>
            <a:ext cx="5067301" cy="1498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难道…吗？</a:t>
            </a:r>
          </a:p>
        </p:txBody>
      </p:sp>
      <p:sp>
        <p:nvSpPr>
          <p:cNvPr id="301" name="Is used in rhetorical questions."/>
          <p:cNvSpPr txBox="1"/>
          <p:nvPr/>
        </p:nvSpPr>
        <p:spPr>
          <a:xfrm>
            <a:off x="6257747" y="1027507"/>
            <a:ext cx="5315306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Is used in rhetorical questions.</a:t>
            </a:r>
          </a:p>
        </p:txBody>
      </p:sp>
      <p:sp>
        <p:nvSpPr>
          <p:cNvPr id="302" name="Adverb"/>
          <p:cNvSpPr txBox="1"/>
          <p:nvPr/>
        </p:nvSpPr>
        <p:spPr>
          <a:xfrm>
            <a:off x="129222" y="1625745"/>
            <a:ext cx="1621156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Adverb</a:t>
            </a:r>
          </a:p>
        </p:txBody>
      </p:sp>
      <p:sp>
        <p:nvSpPr>
          <p:cNvPr id="303" name="Could it be possible that…"/>
          <p:cNvSpPr txBox="1"/>
          <p:nvPr/>
        </p:nvSpPr>
        <p:spPr>
          <a:xfrm>
            <a:off x="5314003" y="206011"/>
            <a:ext cx="6669394" cy="721497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Could it be possible that…</a:t>
            </a:r>
          </a:p>
        </p:txBody>
      </p:sp>
      <p:sp>
        <p:nvSpPr>
          <p:cNvPr id="304" name="你这么反对用一次性产品，难道他们一点好处都没有吗？"/>
          <p:cNvSpPr txBox="1"/>
          <p:nvPr/>
        </p:nvSpPr>
        <p:spPr>
          <a:xfrm>
            <a:off x="95249" y="7943850"/>
            <a:ext cx="12814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你这么反对用一次性产品，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难道</a:t>
            </a:r>
            <a:r>
              <a:t>他们一点好处都没有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吗</a:t>
            </a:r>
            <a:r>
              <a:t>？</a:t>
            </a:r>
          </a:p>
        </p:txBody>
      </p:sp>
      <p:sp>
        <p:nvSpPr>
          <p:cNvPr id="305" name="反对…"/>
          <p:cNvSpPr txBox="1"/>
          <p:nvPr/>
        </p:nvSpPr>
        <p:spPr>
          <a:xfrm>
            <a:off x="41554" y="5427272"/>
            <a:ext cx="1618692" cy="1388159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solidFill>
                  <a:srgbClr val="FFFFFF"/>
                </a:solidFill>
              </a:defRPr>
            </a:pPr>
            <a:r>
              <a:t>反对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fǎndùi</a:t>
            </a:r>
          </a:p>
        </p:txBody>
      </p:sp>
      <p:sp>
        <p:nvSpPr>
          <p:cNvPr id="306" name="against"/>
          <p:cNvSpPr txBox="1"/>
          <p:nvPr/>
        </p:nvSpPr>
        <p:spPr>
          <a:xfrm>
            <a:off x="16097" y="4784797"/>
            <a:ext cx="166960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against</a:t>
            </a:r>
          </a:p>
        </p:txBody>
      </p:sp>
      <p:pic>
        <p:nvPicPr>
          <p:cNvPr id="307" name="disposable-products-1836104.jpg" descr="disposable-products-18361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07" y="4068796"/>
            <a:ext cx="4572305" cy="3008577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你这么反对用一次性产品"/>
          <p:cNvSpPr txBox="1"/>
          <p:nvPr/>
        </p:nvSpPr>
        <p:spPr>
          <a:xfrm>
            <a:off x="718009" y="2937127"/>
            <a:ext cx="54229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你这么反对用一次性产品</a:t>
            </a:r>
          </a:p>
        </p:txBody>
      </p:sp>
      <p:sp>
        <p:nvSpPr>
          <p:cNvPr id="309" name="No Benefit?"/>
          <p:cNvSpPr txBox="1"/>
          <p:nvPr/>
        </p:nvSpPr>
        <p:spPr>
          <a:xfrm>
            <a:off x="7397648" y="4869538"/>
            <a:ext cx="4661104" cy="106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No Benefit?</a:t>
            </a:r>
          </a:p>
        </p:txBody>
      </p:sp>
      <p:sp>
        <p:nvSpPr>
          <p:cNvPr id="310" name="他们一点好处都没有？"/>
          <p:cNvSpPr txBox="1"/>
          <p:nvPr/>
        </p:nvSpPr>
        <p:spPr>
          <a:xfrm>
            <a:off x="7473949" y="2918077"/>
            <a:ext cx="5194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他们一点好处都没有？</a:t>
            </a:r>
          </a:p>
        </p:txBody>
      </p:sp>
      <p:sp>
        <p:nvSpPr>
          <p:cNvPr id="311" name="the speaker expresses his doubt that something he considers"/>
          <p:cNvSpPr txBox="1"/>
          <p:nvPr/>
        </p:nvSpPr>
        <p:spPr>
          <a:xfrm>
            <a:off x="1133481" y="2211761"/>
            <a:ext cx="11779238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100">
                <a:solidFill>
                  <a:srgbClr val="0433FF"/>
                </a:solidFill>
              </a:defRPr>
            </a:lvl1pPr>
          </a:lstStyle>
          <a:p>
            <a:pPr/>
            <a:r>
              <a:t>the speaker expresses his doubt that something he considers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难道…吗？"/>
          <p:cNvSpPr txBox="1"/>
          <p:nvPr/>
        </p:nvSpPr>
        <p:spPr>
          <a:xfrm>
            <a:off x="2628900" y="2590800"/>
            <a:ext cx="8305801" cy="24003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900">
                <a:solidFill>
                  <a:srgbClr val="FFFFFF"/>
                </a:solidFill>
              </a:defRPr>
            </a:lvl1pPr>
          </a:lstStyle>
          <a:p>
            <a:pPr/>
            <a:r>
              <a:t>难道…吗？</a:t>
            </a:r>
          </a:p>
        </p:txBody>
      </p:sp>
      <p:sp>
        <p:nvSpPr>
          <p:cNvPr id="314" name="Is used in rhetorical questions."/>
          <p:cNvSpPr txBox="1"/>
          <p:nvPr/>
        </p:nvSpPr>
        <p:spPr>
          <a:xfrm>
            <a:off x="4454347" y="1954607"/>
            <a:ext cx="5315306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Is used in rhetorical questions.</a:t>
            </a:r>
          </a:p>
        </p:txBody>
      </p:sp>
      <p:sp>
        <p:nvSpPr>
          <p:cNvPr id="315" name="Could it be possible that…"/>
          <p:cNvSpPr txBox="1"/>
          <p:nvPr/>
        </p:nvSpPr>
        <p:spPr>
          <a:xfrm>
            <a:off x="3777303" y="879111"/>
            <a:ext cx="6669394" cy="721497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Could it be possible that…</a:t>
            </a:r>
          </a:p>
        </p:txBody>
      </p:sp>
      <p:sp>
        <p:nvSpPr>
          <p:cNvPr id="316" name="～+难道(guess the reason)吗？"/>
          <p:cNvSpPr txBox="1"/>
          <p:nvPr/>
        </p:nvSpPr>
        <p:spPr>
          <a:xfrm>
            <a:off x="2792984" y="5517641"/>
            <a:ext cx="741883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0433FF"/>
                </a:solidFill>
              </a:defRPr>
            </a:pPr>
            <a:r>
              <a:t>～+难道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(guess the reason)</a:t>
            </a:r>
            <a:r>
              <a:t>吗？</a:t>
            </a:r>
          </a:p>
        </p:txBody>
      </p:sp>
      <p:sp>
        <p:nvSpPr>
          <p:cNvPr id="317" name="～+难道(expresses your doubt that something you consider)吗？"/>
          <p:cNvSpPr txBox="1"/>
          <p:nvPr/>
        </p:nvSpPr>
        <p:spPr>
          <a:xfrm>
            <a:off x="505460" y="6742682"/>
            <a:ext cx="12273281" cy="1538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0433FF"/>
                </a:solidFill>
              </a:defRPr>
            </a:pPr>
            <a:r>
              <a:t>～+难道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(expresses your doubt that something you consider)</a:t>
            </a:r>
            <a:r>
              <a:t>吗？</a:t>
            </a:r>
          </a:p>
        </p:txBody>
      </p:sp>
      <p:sp>
        <p:nvSpPr>
          <p:cNvPr id="318" name="请造句"/>
          <p:cNvSpPr txBox="1"/>
          <p:nvPr/>
        </p:nvSpPr>
        <p:spPr>
          <a:xfrm>
            <a:off x="5441950" y="8261349"/>
            <a:ext cx="2400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以…来说"/>
          <p:cNvSpPr txBox="1"/>
          <p:nvPr/>
        </p:nvSpPr>
        <p:spPr>
          <a:xfrm>
            <a:off x="-31750" y="292099"/>
            <a:ext cx="4279901" cy="15621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以…来说</a:t>
            </a:r>
          </a:p>
        </p:txBody>
      </p:sp>
      <p:sp>
        <p:nvSpPr>
          <p:cNvPr id="321" name="based on…;as far as…concerned"/>
          <p:cNvSpPr txBox="1"/>
          <p:nvPr/>
        </p:nvSpPr>
        <p:spPr>
          <a:xfrm>
            <a:off x="4563262" y="737249"/>
            <a:ext cx="776447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based on…;as far as…concerned</a:t>
            </a:r>
          </a:p>
        </p:txBody>
      </p:sp>
      <p:sp>
        <p:nvSpPr>
          <p:cNvPr id="322" name="線條"/>
          <p:cNvSpPr/>
          <p:nvPr/>
        </p:nvSpPr>
        <p:spPr>
          <a:xfrm flipH="1">
            <a:off x="1600199" y="1555749"/>
            <a:ext cx="1" cy="95408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3" name="N. (big range)"/>
          <p:cNvSpPr txBox="1"/>
          <p:nvPr/>
        </p:nvSpPr>
        <p:spPr>
          <a:xfrm>
            <a:off x="204444" y="2603228"/>
            <a:ext cx="2791512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N. (big range)</a:t>
            </a:r>
          </a:p>
        </p:txBody>
      </p:sp>
      <p:sp>
        <p:nvSpPr>
          <p:cNvPr id="324" name="以交通来说，布拉格比布尔诺还方便。"/>
          <p:cNvSpPr txBox="1"/>
          <p:nvPr/>
        </p:nvSpPr>
        <p:spPr>
          <a:xfrm>
            <a:off x="1403349" y="8153400"/>
            <a:ext cx="1090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以</a:t>
            </a:r>
            <a:r>
              <a:t>交通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来说</a:t>
            </a:r>
            <a:r>
              <a:t>，布拉格比布尔诺还方便。</a:t>
            </a:r>
          </a:p>
        </p:txBody>
      </p:sp>
      <p:sp>
        <p:nvSpPr>
          <p:cNvPr id="325" name="Based on traffic"/>
          <p:cNvSpPr txBox="1"/>
          <p:nvPr/>
        </p:nvSpPr>
        <p:spPr>
          <a:xfrm>
            <a:off x="5071433" y="2109770"/>
            <a:ext cx="4233534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Based on</a:t>
            </a:r>
            <a:r>
              <a:t> traffic</a:t>
            </a:r>
          </a:p>
        </p:txBody>
      </p:sp>
      <p:sp>
        <p:nvSpPr>
          <p:cNvPr id="326" name="Prague is more convenient than Brno"/>
          <p:cNvSpPr txBox="1"/>
          <p:nvPr/>
        </p:nvSpPr>
        <p:spPr>
          <a:xfrm>
            <a:off x="3696385" y="3061349"/>
            <a:ext cx="7542430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Prague is more convenient than Brno</a:t>
            </a:r>
          </a:p>
        </p:txBody>
      </p:sp>
      <p:pic>
        <p:nvPicPr>
          <p:cNvPr id="327" name="31736195072_90c77b9b88_z.jpg" descr="31736195072_90c77b9b88_z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3337" y="3998520"/>
            <a:ext cx="5709326" cy="3815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以…来说"/>
          <p:cNvSpPr txBox="1"/>
          <p:nvPr/>
        </p:nvSpPr>
        <p:spPr>
          <a:xfrm>
            <a:off x="-31750" y="292099"/>
            <a:ext cx="4279901" cy="15621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以…来说</a:t>
            </a:r>
          </a:p>
        </p:txBody>
      </p:sp>
      <p:sp>
        <p:nvSpPr>
          <p:cNvPr id="330" name="based on…;as far as…concerned"/>
          <p:cNvSpPr txBox="1"/>
          <p:nvPr/>
        </p:nvSpPr>
        <p:spPr>
          <a:xfrm>
            <a:off x="4575962" y="495949"/>
            <a:ext cx="776447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based on…;as far as…concerned</a:t>
            </a:r>
          </a:p>
        </p:txBody>
      </p:sp>
      <p:sp>
        <p:nvSpPr>
          <p:cNvPr id="331" name="線條"/>
          <p:cNvSpPr/>
          <p:nvPr/>
        </p:nvSpPr>
        <p:spPr>
          <a:xfrm flipH="1">
            <a:off x="1600199" y="1555750"/>
            <a:ext cx="1" cy="95408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2" name="N. (big range)"/>
          <p:cNvSpPr txBox="1"/>
          <p:nvPr/>
        </p:nvSpPr>
        <p:spPr>
          <a:xfrm>
            <a:off x="204444" y="2603228"/>
            <a:ext cx="2791512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N. (big range)</a:t>
            </a:r>
          </a:p>
        </p:txBody>
      </p:sp>
      <p:sp>
        <p:nvSpPr>
          <p:cNvPr id="333" name="以公交来说，飞机是最快的。"/>
          <p:cNvSpPr txBox="1"/>
          <p:nvPr/>
        </p:nvSpPr>
        <p:spPr>
          <a:xfrm>
            <a:off x="1593850" y="8210549"/>
            <a:ext cx="106807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以</a:t>
            </a:r>
            <a:r>
              <a:t>公交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来说</a:t>
            </a:r>
            <a:r>
              <a:t>，飞机是最快的。</a:t>
            </a:r>
          </a:p>
        </p:txBody>
      </p:sp>
      <p:sp>
        <p:nvSpPr>
          <p:cNvPr id="334" name="Based on transport"/>
          <p:cNvSpPr txBox="1"/>
          <p:nvPr/>
        </p:nvSpPr>
        <p:spPr>
          <a:xfrm>
            <a:off x="5235193" y="1485764"/>
            <a:ext cx="5353813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Based on</a:t>
            </a:r>
            <a:r>
              <a:t> transport</a:t>
            </a:r>
          </a:p>
        </p:txBody>
      </p:sp>
      <p:sp>
        <p:nvSpPr>
          <p:cNvPr id="335" name="公交…"/>
          <p:cNvSpPr txBox="1"/>
          <p:nvPr/>
        </p:nvSpPr>
        <p:spPr>
          <a:xfrm>
            <a:off x="245783" y="4330195"/>
            <a:ext cx="2226234" cy="1868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300"/>
            </a:pPr>
            <a:r>
              <a:t>公交</a:t>
            </a:r>
          </a:p>
          <a:p>
            <a:pPr>
              <a:defRPr sz="3100"/>
            </a:pPr>
            <a:r>
              <a:t>gōngjiāo</a:t>
            </a:r>
          </a:p>
        </p:txBody>
      </p:sp>
      <p:sp>
        <p:nvSpPr>
          <p:cNvPr id="336" name="交通工具…"/>
          <p:cNvSpPr txBox="1"/>
          <p:nvPr/>
        </p:nvSpPr>
        <p:spPr>
          <a:xfrm>
            <a:off x="154431" y="6267013"/>
            <a:ext cx="3374137" cy="162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交通工具</a:t>
            </a:r>
          </a:p>
          <a:p>
            <a:pPr>
              <a:defRPr sz="3000"/>
            </a:pPr>
            <a:r>
              <a:t>jiāotōnggōngjù</a:t>
            </a:r>
          </a:p>
        </p:txBody>
      </p:sp>
      <p:pic>
        <p:nvPicPr>
          <p:cNvPr id="337" name="12457.jpg" descr="1245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8311" y="3349300"/>
            <a:ext cx="6347578" cy="4824159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Airplane is the fastest."/>
          <p:cNvSpPr txBox="1"/>
          <p:nvPr/>
        </p:nvSpPr>
        <p:spPr>
          <a:xfrm>
            <a:off x="4885766" y="2516354"/>
            <a:ext cx="6052668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Airplane is the fastest.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以…来说"/>
          <p:cNvSpPr txBox="1"/>
          <p:nvPr/>
        </p:nvSpPr>
        <p:spPr>
          <a:xfrm>
            <a:off x="-31750" y="292099"/>
            <a:ext cx="4279901" cy="15621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以…来说</a:t>
            </a:r>
          </a:p>
        </p:txBody>
      </p:sp>
      <p:sp>
        <p:nvSpPr>
          <p:cNvPr id="341" name="based on…;as far as…concerned"/>
          <p:cNvSpPr txBox="1"/>
          <p:nvPr/>
        </p:nvSpPr>
        <p:spPr>
          <a:xfrm>
            <a:off x="4563262" y="737249"/>
            <a:ext cx="776447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based on…;as far as…concerned</a:t>
            </a:r>
          </a:p>
        </p:txBody>
      </p:sp>
      <p:sp>
        <p:nvSpPr>
          <p:cNvPr id="342" name="線條"/>
          <p:cNvSpPr/>
          <p:nvPr/>
        </p:nvSpPr>
        <p:spPr>
          <a:xfrm flipH="1">
            <a:off x="1600199" y="1555749"/>
            <a:ext cx="1" cy="95408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3" name="N. (big range)"/>
          <p:cNvSpPr txBox="1"/>
          <p:nvPr/>
        </p:nvSpPr>
        <p:spPr>
          <a:xfrm>
            <a:off x="204444" y="2603228"/>
            <a:ext cx="2791512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N. (big range)</a:t>
            </a:r>
          </a:p>
        </p:txBody>
      </p:sp>
      <p:sp>
        <p:nvSpPr>
          <p:cNvPr id="344" name="以价钱来说，台湾的电影票比捷克的还贵。"/>
          <p:cNvSpPr txBox="1"/>
          <p:nvPr/>
        </p:nvSpPr>
        <p:spPr>
          <a:xfrm>
            <a:off x="298449" y="7880349"/>
            <a:ext cx="126619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以</a:t>
            </a:r>
            <a:r>
              <a:t>价钱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来说</a:t>
            </a:r>
            <a:r>
              <a:t>，台湾的电影票比捷克的还贵。</a:t>
            </a:r>
          </a:p>
        </p:txBody>
      </p:sp>
      <p:sp>
        <p:nvSpPr>
          <p:cNvPr id="345" name="Based on price"/>
          <p:cNvSpPr txBox="1"/>
          <p:nvPr/>
        </p:nvSpPr>
        <p:spPr>
          <a:xfrm>
            <a:off x="4971173" y="2295490"/>
            <a:ext cx="4027654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Based on</a:t>
            </a:r>
            <a:r>
              <a:t> price</a:t>
            </a:r>
          </a:p>
        </p:txBody>
      </p:sp>
      <p:pic>
        <p:nvPicPr>
          <p:cNvPr id="346" name="cinema-movie-movie-tickets-1974733-988x416.jpg" descr="cinema-movie-movie-tickets-1974733-988x416.jpg"/>
          <p:cNvPicPr>
            <a:picLocks noChangeAspect="1"/>
          </p:cNvPicPr>
          <p:nvPr/>
        </p:nvPicPr>
        <p:blipFill>
          <a:blip r:embed="rId2">
            <a:extLst/>
          </a:blip>
          <a:srcRect l="17778" t="0" r="22085" b="0"/>
          <a:stretch>
            <a:fillRect/>
          </a:stretch>
        </p:blipFill>
        <p:spPr>
          <a:xfrm>
            <a:off x="4330251" y="4245933"/>
            <a:ext cx="5111651" cy="3578968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文字"/>
          <p:cNvSpPr txBox="1"/>
          <p:nvPr/>
        </p:nvSpPr>
        <p:spPr>
          <a:xfrm>
            <a:off x="6140450" y="4552950"/>
            <a:ext cx="723900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348" name="Taiwan’s movie tickets are more expensive than the Czech"/>
          <p:cNvSpPr txBox="1"/>
          <p:nvPr/>
        </p:nvSpPr>
        <p:spPr>
          <a:xfrm>
            <a:off x="1084088" y="3504744"/>
            <a:ext cx="11395559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200"/>
            </a:lvl1pPr>
          </a:lstStyle>
          <a:p>
            <a:pPr/>
            <a:r>
              <a:t>Taiwan’s movie tickets are more expensive than the Czech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以…来说"/>
          <p:cNvSpPr txBox="1"/>
          <p:nvPr/>
        </p:nvSpPr>
        <p:spPr>
          <a:xfrm>
            <a:off x="-31750" y="292099"/>
            <a:ext cx="4279901" cy="15621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以…来说</a:t>
            </a:r>
          </a:p>
        </p:txBody>
      </p:sp>
      <p:sp>
        <p:nvSpPr>
          <p:cNvPr id="351" name="based on…;as far as…concerned"/>
          <p:cNvSpPr txBox="1"/>
          <p:nvPr/>
        </p:nvSpPr>
        <p:spPr>
          <a:xfrm>
            <a:off x="4563262" y="737249"/>
            <a:ext cx="776447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based on…;as far as…concerned</a:t>
            </a:r>
          </a:p>
        </p:txBody>
      </p:sp>
      <p:sp>
        <p:nvSpPr>
          <p:cNvPr id="352" name="線條"/>
          <p:cNvSpPr/>
          <p:nvPr/>
        </p:nvSpPr>
        <p:spPr>
          <a:xfrm flipH="1">
            <a:off x="1600199" y="1555749"/>
            <a:ext cx="1" cy="95408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3" name="N. (big range)"/>
          <p:cNvSpPr txBox="1"/>
          <p:nvPr/>
        </p:nvSpPr>
        <p:spPr>
          <a:xfrm>
            <a:off x="204444" y="2603228"/>
            <a:ext cx="2791512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N. (big range)</a:t>
            </a:r>
          </a:p>
        </p:txBody>
      </p:sp>
      <p:sp>
        <p:nvSpPr>
          <p:cNvPr id="354" name="以语言来说，斯拉夫语比中文更难学。"/>
          <p:cNvSpPr txBox="1"/>
          <p:nvPr/>
        </p:nvSpPr>
        <p:spPr>
          <a:xfrm>
            <a:off x="400050" y="8064499"/>
            <a:ext cx="122047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以</a:t>
            </a:r>
            <a:r>
              <a:t>语言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来说</a:t>
            </a:r>
            <a:r>
              <a:t>，斯拉夫语比中文更难学。</a:t>
            </a:r>
          </a:p>
        </p:txBody>
      </p:sp>
      <p:sp>
        <p:nvSpPr>
          <p:cNvPr id="355" name="Based on language"/>
          <p:cNvSpPr txBox="1"/>
          <p:nvPr/>
        </p:nvSpPr>
        <p:spPr>
          <a:xfrm>
            <a:off x="4651527" y="2251860"/>
            <a:ext cx="4412946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Based on</a:t>
            </a:r>
            <a:r>
              <a:t> language</a:t>
            </a:r>
          </a:p>
        </p:txBody>
      </p:sp>
      <p:sp>
        <p:nvSpPr>
          <p:cNvPr id="356" name="Slavic language is more difficult than Chinese"/>
          <p:cNvSpPr txBox="1"/>
          <p:nvPr/>
        </p:nvSpPr>
        <p:spPr>
          <a:xfrm>
            <a:off x="1985137" y="3294062"/>
            <a:ext cx="9745727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Slavic language is more difficult than Chinese</a:t>
            </a:r>
          </a:p>
        </p:txBody>
      </p:sp>
      <p:pic>
        <p:nvPicPr>
          <p:cNvPr id="357" name="f73cd3e4016d7799edfff6e782ee1b22.jpg" descr="f73cd3e4016d7799edfff6e782ee1b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139" y="4213578"/>
            <a:ext cx="4679125" cy="3810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1200px-Chineselanguage.svg.png" descr="1200px-Chineselanguage.sv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0592" y="4024090"/>
            <a:ext cx="2564586" cy="3945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以…来说"/>
          <p:cNvSpPr txBox="1"/>
          <p:nvPr/>
        </p:nvSpPr>
        <p:spPr>
          <a:xfrm>
            <a:off x="3740149" y="2730364"/>
            <a:ext cx="6565901" cy="23622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700">
                <a:solidFill>
                  <a:srgbClr val="FFFFFF"/>
                </a:solidFill>
              </a:defRPr>
            </a:lvl1pPr>
          </a:lstStyle>
          <a:p>
            <a:pPr/>
            <a:r>
              <a:t>以…来说</a:t>
            </a:r>
          </a:p>
        </p:txBody>
      </p:sp>
      <p:sp>
        <p:nvSpPr>
          <p:cNvPr id="361" name="based on…; as far as…concerned"/>
          <p:cNvSpPr txBox="1"/>
          <p:nvPr/>
        </p:nvSpPr>
        <p:spPr>
          <a:xfrm>
            <a:off x="3073781" y="1321449"/>
            <a:ext cx="7898639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based on…; as far as…concerned</a:t>
            </a:r>
          </a:p>
        </p:txBody>
      </p:sp>
      <p:sp>
        <p:nvSpPr>
          <p:cNvPr id="362" name="線條"/>
          <p:cNvSpPr/>
          <p:nvPr/>
        </p:nvSpPr>
        <p:spPr>
          <a:xfrm>
            <a:off x="6311899" y="4686164"/>
            <a:ext cx="1" cy="95408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3" name="N. (big range)"/>
          <p:cNvSpPr txBox="1"/>
          <p:nvPr/>
        </p:nvSpPr>
        <p:spPr>
          <a:xfrm>
            <a:off x="4916144" y="5733642"/>
            <a:ext cx="2791512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N. (big range)</a:t>
            </a:r>
          </a:p>
        </p:txBody>
      </p:sp>
      <p:sp>
        <p:nvSpPr>
          <p:cNvPr id="364" name="请造句"/>
          <p:cNvSpPr txBox="1"/>
          <p:nvPr/>
        </p:nvSpPr>
        <p:spPr>
          <a:xfrm>
            <a:off x="5111750" y="7575549"/>
            <a:ext cx="2400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Not necessarily！"/>
          <p:cNvSpPr txBox="1"/>
          <p:nvPr/>
        </p:nvSpPr>
        <p:spPr>
          <a:xfrm>
            <a:off x="3700002" y="488950"/>
            <a:ext cx="436575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Not necessarily！</a:t>
            </a:r>
          </a:p>
        </p:txBody>
      </p:sp>
      <p:sp>
        <p:nvSpPr>
          <p:cNvPr id="130" name="不见得"/>
          <p:cNvSpPr txBox="1"/>
          <p:nvPr/>
        </p:nvSpPr>
        <p:spPr>
          <a:xfrm>
            <a:off x="25399" y="69850"/>
            <a:ext cx="3429001" cy="16510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不见得</a:t>
            </a:r>
          </a:p>
        </p:txBody>
      </p:sp>
      <p:sp>
        <p:nvSpPr>
          <p:cNvPr id="131" name="不会说中文的人住在台湾十年，就会说中文。"/>
          <p:cNvSpPr txBox="1"/>
          <p:nvPr/>
        </p:nvSpPr>
        <p:spPr>
          <a:xfrm>
            <a:off x="857249" y="1929891"/>
            <a:ext cx="112903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不会说中文的人住在台湾十年，就会说中文。</a:t>
            </a:r>
          </a:p>
        </p:txBody>
      </p:sp>
      <p:pic>
        <p:nvPicPr>
          <p:cNvPr id="132" name="台灣旅遊地圖.jpg" descr="台灣旅遊地圖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584" y="5231010"/>
            <a:ext cx="3392339" cy="4523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ngtree-cartoon-alien-travels-image_1464459.jpg" descr="pngtree-cartoon-alien-travels-image_1464459.jpg"/>
          <p:cNvPicPr>
            <a:picLocks noChangeAspect="1"/>
          </p:cNvPicPr>
          <p:nvPr/>
        </p:nvPicPr>
        <p:blipFill>
          <a:blip r:embed="rId3">
            <a:extLst/>
          </a:blip>
          <a:srcRect l="35211" t="0" r="35211" b="0"/>
          <a:stretch>
            <a:fillRect/>
          </a:stretch>
        </p:blipFill>
        <p:spPr>
          <a:xfrm>
            <a:off x="2904306" y="5520597"/>
            <a:ext cx="1337767" cy="452308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箭頭"/>
          <p:cNvSpPr/>
          <p:nvPr/>
        </p:nvSpPr>
        <p:spPr>
          <a:xfrm>
            <a:off x="5329063" y="7251548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5" name="住在台湾十年"/>
          <p:cNvSpPr txBox="1"/>
          <p:nvPr/>
        </p:nvSpPr>
        <p:spPr>
          <a:xfrm>
            <a:off x="4377928" y="5439039"/>
            <a:ext cx="30099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住在台湾十年</a:t>
            </a:r>
          </a:p>
        </p:txBody>
      </p:sp>
      <p:sp>
        <p:nvSpPr>
          <p:cNvPr id="136" name="不见得会说中文。"/>
          <p:cNvSpPr txBox="1"/>
          <p:nvPr/>
        </p:nvSpPr>
        <p:spPr>
          <a:xfrm>
            <a:off x="8629650" y="1961641"/>
            <a:ext cx="4279901" cy="825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不见得</a:t>
            </a:r>
            <a:r>
              <a:t>会说中文。</a:t>
            </a:r>
          </a:p>
        </p:txBody>
      </p:sp>
      <p:sp>
        <p:nvSpPr>
          <p:cNvPr id="137" name="線條"/>
          <p:cNvSpPr/>
          <p:nvPr/>
        </p:nvSpPr>
        <p:spPr>
          <a:xfrm>
            <a:off x="3101131" y="2721082"/>
            <a:ext cx="421036" cy="278828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8" name="不一定"/>
          <p:cNvSpPr txBox="1"/>
          <p:nvPr/>
        </p:nvSpPr>
        <p:spPr>
          <a:xfrm>
            <a:off x="8311356" y="431799"/>
            <a:ext cx="1866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不一定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甚至(于)"/>
          <p:cNvSpPr txBox="1"/>
          <p:nvPr/>
        </p:nvSpPr>
        <p:spPr>
          <a:xfrm>
            <a:off x="-6351" y="158749"/>
            <a:ext cx="4101903" cy="15621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甚至(于)　　</a:t>
            </a:r>
          </a:p>
        </p:txBody>
      </p:sp>
      <p:sp>
        <p:nvSpPr>
          <p:cNvPr id="367" name="Even to the point that"/>
          <p:cNvSpPr txBox="1"/>
          <p:nvPr/>
        </p:nvSpPr>
        <p:spPr>
          <a:xfrm>
            <a:off x="4461986" y="762465"/>
            <a:ext cx="491902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Even to the point that</a:t>
            </a:r>
          </a:p>
        </p:txBody>
      </p:sp>
      <p:sp>
        <p:nvSpPr>
          <p:cNvPr id="368" name="爸爸很喜欢哈利波特，甚至把所有哈利波特的书都买下了。"/>
          <p:cNvSpPr txBox="1"/>
          <p:nvPr/>
        </p:nvSpPr>
        <p:spPr>
          <a:xfrm>
            <a:off x="19049" y="8039099"/>
            <a:ext cx="129667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爸爸很喜欢哈利波特，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甚至</a:t>
            </a:r>
            <a:r>
              <a:t>把所有哈利波特的书都买下了。</a:t>
            </a:r>
          </a:p>
        </p:txBody>
      </p:sp>
      <p:pic>
        <p:nvPicPr>
          <p:cNvPr id="369" name="9780545162074_p0_v2_s550x406.jpg" descr="9780545162074_p0_v2_s550x4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5565" y="3723886"/>
            <a:ext cx="4805870" cy="429776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Father likes Harry Potter very much"/>
          <p:cNvSpPr txBox="1"/>
          <p:nvPr/>
        </p:nvSpPr>
        <p:spPr>
          <a:xfrm>
            <a:off x="3559098" y="1879144"/>
            <a:ext cx="6978804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Father likes Harry Potter very much</a:t>
            </a:r>
          </a:p>
        </p:txBody>
      </p:sp>
      <p:sp>
        <p:nvSpPr>
          <p:cNvPr id="371" name="把所有哈利波特的书都买下了"/>
          <p:cNvSpPr txBox="1"/>
          <p:nvPr/>
        </p:nvSpPr>
        <p:spPr>
          <a:xfrm>
            <a:off x="3644900" y="2622550"/>
            <a:ext cx="65532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把所有哈利波特的书都买下了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8" grpId="2"/>
      <p:bldP build="whole" bldLvl="1" animBg="1" rev="0" advAuto="0" spid="37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甚至(于)"/>
          <p:cNvSpPr txBox="1"/>
          <p:nvPr/>
        </p:nvSpPr>
        <p:spPr>
          <a:xfrm>
            <a:off x="19049" y="857249"/>
            <a:ext cx="4101903" cy="15621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甚至(于)　　</a:t>
            </a:r>
          </a:p>
        </p:txBody>
      </p:sp>
      <p:sp>
        <p:nvSpPr>
          <p:cNvPr id="374" name="Even to the point that"/>
          <p:cNvSpPr txBox="1"/>
          <p:nvPr/>
        </p:nvSpPr>
        <p:spPr>
          <a:xfrm>
            <a:off x="55086" y="241765"/>
            <a:ext cx="491902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Even to the point that</a:t>
            </a:r>
          </a:p>
        </p:txBody>
      </p:sp>
      <p:sp>
        <p:nvSpPr>
          <p:cNvPr id="375" name="她很喜欢去旅游，甚至连南极她都去过了。"/>
          <p:cNvSpPr txBox="1"/>
          <p:nvPr/>
        </p:nvSpPr>
        <p:spPr>
          <a:xfrm>
            <a:off x="953045" y="8508999"/>
            <a:ext cx="114554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她很喜欢去旅游，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甚至</a:t>
            </a:r>
            <a:r>
              <a:rPr>
                <a:solidFill>
                  <a:srgbClr val="0433FF"/>
                </a:solidFill>
              </a:rPr>
              <a:t>连</a:t>
            </a:r>
            <a:r>
              <a:t>南极她都去过了。</a:t>
            </a:r>
          </a:p>
        </p:txBody>
      </p:sp>
      <p:sp>
        <p:nvSpPr>
          <p:cNvPr id="376" name="+连"/>
          <p:cNvSpPr txBox="1"/>
          <p:nvPr/>
        </p:nvSpPr>
        <p:spPr>
          <a:xfrm>
            <a:off x="4212590" y="1041399"/>
            <a:ext cx="135382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+连</a:t>
            </a:r>
          </a:p>
        </p:txBody>
      </p:sp>
      <p:sp>
        <p:nvSpPr>
          <p:cNvPr id="377" name="She like to travel very much"/>
          <p:cNvSpPr txBox="1"/>
          <p:nvPr/>
        </p:nvSpPr>
        <p:spPr>
          <a:xfrm>
            <a:off x="4318761" y="2152514"/>
            <a:ext cx="5967477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She like to travel very much</a:t>
            </a:r>
          </a:p>
        </p:txBody>
      </p:sp>
      <p:sp>
        <p:nvSpPr>
          <p:cNvPr id="378" name="南极她都去过了。"/>
          <p:cNvSpPr txBox="1"/>
          <p:nvPr/>
        </p:nvSpPr>
        <p:spPr>
          <a:xfrm>
            <a:off x="4718050" y="2742734"/>
            <a:ext cx="488950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南极她都去过了。</a:t>
            </a:r>
          </a:p>
        </p:txBody>
      </p:sp>
      <p:pic>
        <p:nvPicPr>
          <p:cNvPr id="379" name="U3332P704DT20100121104912.jpg" descr="U3332P704DT201001211049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745" y="3841517"/>
            <a:ext cx="6350001" cy="4508501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Antarctic"/>
          <p:cNvSpPr txBox="1"/>
          <p:nvPr/>
        </p:nvSpPr>
        <p:spPr>
          <a:xfrm>
            <a:off x="1041883" y="4657269"/>
            <a:ext cx="1875232" cy="161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200"/>
            </a:pPr>
          </a:p>
          <a:p>
            <a:pPr algn="l">
              <a:spcBef>
                <a:spcPts val="4200"/>
              </a:spcBef>
              <a:defRPr sz="3200"/>
            </a:pPr>
            <a:r>
              <a:t>Antarctic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1"/>
      <p:bldP build="whole" bldLvl="1" animBg="1" rev="0" advAuto="0" spid="375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甚至(于)"/>
          <p:cNvSpPr txBox="1"/>
          <p:nvPr/>
        </p:nvSpPr>
        <p:spPr>
          <a:xfrm>
            <a:off x="19049" y="857249"/>
            <a:ext cx="4101903" cy="15621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甚至(于)　　</a:t>
            </a:r>
          </a:p>
        </p:txBody>
      </p:sp>
      <p:sp>
        <p:nvSpPr>
          <p:cNvPr id="383" name="Even to the point that"/>
          <p:cNvSpPr txBox="1"/>
          <p:nvPr/>
        </p:nvSpPr>
        <p:spPr>
          <a:xfrm>
            <a:off x="55086" y="241765"/>
            <a:ext cx="491902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Even to the point that</a:t>
            </a:r>
          </a:p>
        </p:txBody>
      </p:sp>
      <p:sp>
        <p:nvSpPr>
          <p:cNvPr id="384" name="+连"/>
          <p:cNvSpPr txBox="1"/>
          <p:nvPr/>
        </p:nvSpPr>
        <p:spPr>
          <a:xfrm>
            <a:off x="4212590" y="1041400"/>
            <a:ext cx="135382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+连</a:t>
            </a:r>
          </a:p>
        </p:txBody>
      </p:sp>
      <p:sp>
        <p:nvSpPr>
          <p:cNvPr id="385" name="他什么东西都是名牌的，甚至连内裤也是名牌的。"/>
          <p:cNvSpPr txBox="1"/>
          <p:nvPr/>
        </p:nvSpPr>
        <p:spPr>
          <a:xfrm>
            <a:off x="577850" y="8439149"/>
            <a:ext cx="11849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他什么东西都是名牌的，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甚至</a:t>
            </a:r>
            <a:r>
              <a:rPr>
                <a:solidFill>
                  <a:srgbClr val="0433FF"/>
                </a:solidFill>
              </a:rPr>
              <a:t>连</a:t>
            </a:r>
            <a:r>
              <a:t>内裤也是名牌的。</a:t>
            </a:r>
          </a:p>
        </p:txBody>
      </p:sp>
      <p:sp>
        <p:nvSpPr>
          <p:cNvPr id="386" name="All of his stuff are famous brand"/>
          <p:cNvSpPr txBox="1"/>
          <p:nvPr/>
        </p:nvSpPr>
        <p:spPr>
          <a:xfrm>
            <a:off x="3008058" y="2375365"/>
            <a:ext cx="7242684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All of his stuff are famous brand</a:t>
            </a:r>
          </a:p>
        </p:txBody>
      </p:sp>
      <p:sp>
        <p:nvSpPr>
          <p:cNvPr id="387" name="Underpants are also famous brand"/>
          <p:cNvSpPr txBox="1"/>
          <p:nvPr/>
        </p:nvSpPr>
        <p:spPr>
          <a:xfrm>
            <a:off x="2983903" y="3175000"/>
            <a:ext cx="7036995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Underpants are also famous brand</a:t>
            </a:r>
          </a:p>
        </p:txBody>
      </p:sp>
      <p:pic>
        <p:nvPicPr>
          <p:cNvPr id="388" name="日本名牌中古店.jpg" descr="日本名牌中古店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630" y="4315425"/>
            <a:ext cx="5116382" cy="382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Captain-Underpants-Principal-Krupp.jpg" descr="Captain-Underpants-Principal-Krup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1009" y="4315425"/>
            <a:ext cx="3573616" cy="3666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甚至(于)"/>
          <p:cNvSpPr txBox="1"/>
          <p:nvPr/>
        </p:nvSpPr>
        <p:spPr>
          <a:xfrm>
            <a:off x="2725985" y="3619500"/>
            <a:ext cx="5470030" cy="19812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600">
                <a:solidFill>
                  <a:srgbClr val="FFFFFF"/>
                </a:solidFill>
              </a:defRPr>
            </a:lvl1pPr>
          </a:lstStyle>
          <a:p>
            <a:pPr/>
            <a:r>
              <a:t>甚至(于)　　</a:t>
            </a:r>
          </a:p>
        </p:txBody>
      </p:sp>
      <p:sp>
        <p:nvSpPr>
          <p:cNvPr id="392" name="Even to the point that"/>
          <p:cNvSpPr txBox="1"/>
          <p:nvPr/>
        </p:nvSpPr>
        <p:spPr>
          <a:xfrm>
            <a:off x="3953986" y="2248365"/>
            <a:ext cx="491902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Even to the point that</a:t>
            </a:r>
          </a:p>
        </p:txBody>
      </p:sp>
      <p:sp>
        <p:nvSpPr>
          <p:cNvPr id="393" name="+连"/>
          <p:cNvSpPr txBox="1"/>
          <p:nvPr/>
        </p:nvSpPr>
        <p:spPr>
          <a:xfrm>
            <a:off x="8454390" y="4013199"/>
            <a:ext cx="135382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+连</a:t>
            </a:r>
          </a:p>
        </p:txBody>
      </p:sp>
      <p:sp>
        <p:nvSpPr>
          <p:cNvPr id="394" name="请造句"/>
          <p:cNvSpPr txBox="1"/>
          <p:nvPr/>
        </p:nvSpPr>
        <p:spPr>
          <a:xfrm>
            <a:off x="5530850" y="6838949"/>
            <a:ext cx="2400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“in terms of…”"/>
          <p:cNvSpPr txBox="1"/>
          <p:nvPr/>
        </p:nvSpPr>
        <p:spPr>
          <a:xfrm>
            <a:off x="4446809" y="675775"/>
            <a:ext cx="4492182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“in terms of…”</a:t>
            </a:r>
          </a:p>
        </p:txBody>
      </p:sp>
      <p:sp>
        <p:nvSpPr>
          <p:cNvPr id="397" name="(在)…上"/>
          <p:cNvSpPr txBox="1"/>
          <p:nvPr/>
        </p:nvSpPr>
        <p:spPr>
          <a:xfrm>
            <a:off x="3353561" y="1847850"/>
            <a:ext cx="6500877" cy="2590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grpSp>
        <p:nvGrpSpPr>
          <p:cNvPr id="400" name="群組"/>
          <p:cNvGrpSpPr/>
          <p:nvPr/>
        </p:nvGrpSpPr>
        <p:grpSpPr>
          <a:xfrm>
            <a:off x="5666003" y="4197349"/>
            <a:ext cx="3145994" cy="1530071"/>
            <a:chOff x="0" y="0"/>
            <a:chExt cx="3145993" cy="1530069"/>
          </a:xfrm>
        </p:grpSpPr>
        <p:sp>
          <p:nvSpPr>
            <p:cNvPr id="398" name="線條"/>
            <p:cNvSpPr/>
            <p:nvPr/>
          </p:nvSpPr>
          <p:spPr>
            <a:xfrm flipH="1">
              <a:off x="1445996" y="0"/>
              <a:ext cx="1" cy="79585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99" name="abstract noun"/>
            <p:cNvSpPr txBox="1"/>
            <p:nvPr/>
          </p:nvSpPr>
          <p:spPr>
            <a:xfrm>
              <a:off x="0" y="882931"/>
              <a:ext cx="3145994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abstract noun</a:t>
              </a:r>
            </a:p>
          </p:txBody>
        </p:sp>
      </p:grpSp>
      <p:sp>
        <p:nvSpPr>
          <p:cNvPr id="401" name="(character; interest; studies; work; life, etc.)"/>
          <p:cNvSpPr txBox="1"/>
          <p:nvPr/>
        </p:nvSpPr>
        <p:spPr>
          <a:xfrm>
            <a:off x="2863443" y="6170095"/>
            <a:ext cx="8497114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433FF"/>
                </a:solidFill>
              </a:defRPr>
            </a:lvl1pPr>
          </a:lstStyle>
          <a:p>
            <a:pPr/>
            <a:r>
              <a:t>(character; interest; studies; work; life, etc.)</a:t>
            </a:r>
          </a:p>
        </p:txBody>
      </p:sp>
      <p:sp>
        <p:nvSpPr>
          <p:cNvPr id="402" name="性格"/>
          <p:cNvSpPr txBox="1"/>
          <p:nvPr/>
        </p:nvSpPr>
        <p:spPr>
          <a:xfrm>
            <a:off x="3168649" y="6832600"/>
            <a:ext cx="1257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性格</a:t>
            </a:r>
          </a:p>
        </p:txBody>
      </p:sp>
      <p:sp>
        <p:nvSpPr>
          <p:cNvPr id="403" name="兴趣爱好"/>
          <p:cNvSpPr txBox="1"/>
          <p:nvPr/>
        </p:nvSpPr>
        <p:spPr>
          <a:xfrm>
            <a:off x="4883149" y="7016749"/>
            <a:ext cx="18415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兴趣爱好</a:t>
            </a:r>
          </a:p>
        </p:txBody>
      </p:sp>
      <p:sp>
        <p:nvSpPr>
          <p:cNvPr id="404" name="学习"/>
          <p:cNvSpPr txBox="1"/>
          <p:nvPr/>
        </p:nvSpPr>
        <p:spPr>
          <a:xfrm>
            <a:off x="6940550" y="6934200"/>
            <a:ext cx="12065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学习</a:t>
            </a:r>
          </a:p>
        </p:txBody>
      </p:sp>
      <p:sp>
        <p:nvSpPr>
          <p:cNvPr id="405" name="工作"/>
          <p:cNvSpPr txBox="1"/>
          <p:nvPr/>
        </p:nvSpPr>
        <p:spPr>
          <a:xfrm>
            <a:off x="8362949" y="7010400"/>
            <a:ext cx="10033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工作</a:t>
            </a:r>
          </a:p>
        </p:txBody>
      </p:sp>
      <p:sp>
        <p:nvSpPr>
          <p:cNvPr id="406" name="生活"/>
          <p:cNvSpPr txBox="1"/>
          <p:nvPr/>
        </p:nvSpPr>
        <p:spPr>
          <a:xfrm>
            <a:off x="9544050" y="7016749"/>
            <a:ext cx="977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生活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0" grpId="2"/>
      <p:bldP build="whole" bldLvl="1" animBg="1" rev="0" advAuto="0" spid="403" grpId="5"/>
      <p:bldP build="whole" bldLvl="1" animBg="1" rev="0" advAuto="0" spid="397" grpId="1"/>
      <p:bldP build="whole" bldLvl="1" animBg="1" rev="0" advAuto="0" spid="404" grpId="6"/>
      <p:bldP build="whole" bldLvl="1" animBg="1" rev="0" advAuto="0" spid="402" grpId="4"/>
      <p:bldP build="whole" bldLvl="1" animBg="1" rev="0" advAuto="0" spid="401" grpId="3"/>
      <p:bldP build="whole" bldLvl="1" animBg="1" rev="0" advAuto="0" spid="406" grpId="8"/>
      <p:bldP build="whole" bldLvl="1" animBg="1" rev="0" advAuto="0" spid="405" grpId="7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(在)…上"/>
          <p:cNvSpPr txBox="1"/>
          <p:nvPr/>
        </p:nvSpPr>
        <p:spPr>
          <a:xfrm>
            <a:off x="23876" y="101600"/>
            <a:ext cx="4448049" cy="1790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sp>
        <p:nvSpPr>
          <p:cNvPr id="409" name="“in terms of…”"/>
          <p:cNvSpPr txBox="1"/>
          <p:nvPr/>
        </p:nvSpPr>
        <p:spPr>
          <a:xfrm>
            <a:off x="4682426" y="764122"/>
            <a:ext cx="4224148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“in terms of…”</a:t>
            </a:r>
          </a:p>
        </p:txBody>
      </p:sp>
      <p:sp>
        <p:nvSpPr>
          <p:cNvPr id="410" name="In terms of Chinese grammar"/>
          <p:cNvSpPr txBox="1"/>
          <p:nvPr/>
        </p:nvSpPr>
        <p:spPr>
          <a:xfrm>
            <a:off x="2226227" y="2098728"/>
            <a:ext cx="8552346" cy="89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In terms of </a:t>
            </a:r>
            <a:r>
              <a: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Chinese grammar</a:t>
            </a:r>
          </a:p>
        </p:txBody>
      </p:sp>
      <p:pic>
        <p:nvPicPr>
          <p:cNvPr id="411" name="linguistics-jowanglin-1-1.jpg" descr="linguistics-jowanglin-1-1.jpg"/>
          <p:cNvPicPr>
            <a:picLocks noChangeAspect="1"/>
          </p:cNvPicPr>
          <p:nvPr/>
        </p:nvPicPr>
        <p:blipFill>
          <a:blip r:embed="rId2">
            <a:extLst/>
          </a:blip>
          <a:srcRect l="13365" t="0" r="10038" b="0"/>
          <a:stretch>
            <a:fillRect/>
          </a:stretch>
        </p:blipFill>
        <p:spPr>
          <a:xfrm>
            <a:off x="4278312" y="4217761"/>
            <a:ext cx="4448223" cy="3701531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I have a lot of questions"/>
          <p:cNvSpPr txBox="1"/>
          <p:nvPr/>
        </p:nvSpPr>
        <p:spPr>
          <a:xfrm>
            <a:off x="3409695" y="3200399"/>
            <a:ext cx="5880609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I have a lot of questions</a:t>
            </a:r>
          </a:p>
        </p:txBody>
      </p:sp>
      <p:sp>
        <p:nvSpPr>
          <p:cNvPr id="413" name="在中文语法上，"/>
          <p:cNvSpPr txBox="1"/>
          <p:nvPr/>
        </p:nvSpPr>
        <p:spPr>
          <a:xfrm>
            <a:off x="958850" y="8227611"/>
            <a:ext cx="5448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在</a:t>
            </a:r>
            <a:r>
              <a:rPr>
                <a:solidFill>
                  <a:srgbClr val="0433FF"/>
                </a:solidFill>
              </a:rPr>
              <a:t>中文语法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上</a:t>
            </a:r>
            <a:r>
              <a:t>，</a:t>
            </a:r>
          </a:p>
        </p:txBody>
      </p:sp>
      <p:sp>
        <p:nvSpPr>
          <p:cNvPr id="414" name="我有很多问题。"/>
          <p:cNvSpPr txBox="1"/>
          <p:nvPr/>
        </p:nvSpPr>
        <p:spPr>
          <a:xfrm>
            <a:off x="6369050" y="8227611"/>
            <a:ext cx="5448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我有很多问题。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0" grpId="1"/>
      <p:bldP build="whole" bldLvl="1" animBg="1" rev="0" advAuto="0" spid="412" grpId="3"/>
      <p:bldP build="whole" bldLvl="1" animBg="1" rev="0" advAuto="0" spid="413" grpId="2"/>
      <p:bldP build="whole" bldLvl="1" animBg="1" rev="0" advAuto="0" spid="414" grpId="4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(在)…上"/>
          <p:cNvSpPr txBox="1"/>
          <p:nvPr/>
        </p:nvSpPr>
        <p:spPr>
          <a:xfrm>
            <a:off x="23876" y="101600"/>
            <a:ext cx="4448049" cy="1790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sp>
        <p:nvSpPr>
          <p:cNvPr id="417" name="“in terms of…”"/>
          <p:cNvSpPr txBox="1"/>
          <p:nvPr/>
        </p:nvSpPr>
        <p:spPr>
          <a:xfrm>
            <a:off x="4682426" y="764122"/>
            <a:ext cx="4224148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“in terms of…”</a:t>
            </a:r>
          </a:p>
        </p:txBody>
      </p:sp>
      <p:sp>
        <p:nvSpPr>
          <p:cNvPr id="418" name="In terms of character,"/>
          <p:cNvSpPr txBox="1"/>
          <p:nvPr/>
        </p:nvSpPr>
        <p:spPr>
          <a:xfrm>
            <a:off x="3596404" y="1982770"/>
            <a:ext cx="5989791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In terms of </a:t>
            </a:r>
            <a:r>
              <a:rPr>
                <a:solidFill>
                  <a:srgbClr val="0433FF"/>
                </a:solidFill>
              </a:rPr>
              <a:t>character</a:t>
            </a:r>
            <a:r>
              <a:t>,  </a:t>
            </a:r>
          </a:p>
        </p:txBody>
      </p:sp>
      <p:pic>
        <p:nvPicPr>
          <p:cNvPr id="419" name="55307_01.jpg" descr="55307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3017" y="3481793"/>
            <a:ext cx="5989791" cy="4197391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older sister is more extroverted than younger sister."/>
          <p:cNvSpPr txBox="1"/>
          <p:nvPr/>
        </p:nvSpPr>
        <p:spPr>
          <a:xfrm>
            <a:off x="696471" y="2769460"/>
            <a:ext cx="11982883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older sister is more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extroverted</a:t>
            </a:r>
            <a:r>
              <a:t> than younger sister.</a:t>
            </a:r>
          </a:p>
        </p:txBody>
      </p:sp>
      <p:sp>
        <p:nvSpPr>
          <p:cNvPr id="421" name="在性格上，"/>
          <p:cNvSpPr txBox="1"/>
          <p:nvPr/>
        </p:nvSpPr>
        <p:spPr>
          <a:xfrm>
            <a:off x="1650999" y="8384123"/>
            <a:ext cx="37338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在</a:t>
            </a:r>
            <a:r>
              <a:rPr>
                <a:solidFill>
                  <a:srgbClr val="0433FF"/>
                </a:solidFill>
              </a:rPr>
              <a:t>性格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上</a:t>
            </a:r>
            <a:r>
              <a:t>，</a:t>
            </a:r>
          </a:p>
        </p:txBody>
      </p:sp>
      <p:sp>
        <p:nvSpPr>
          <p:cNvPr id="422" name="姐姐比妹妹还开朗。"/>
          <p:cNvSpPr txBox="1"/>
          <p:nvPr/>
        </p:nvSpPr>
        <p:spPr>
          <a:xfrm>
            <a:off x="5308600" y="8384123"/>
            <a:ext cx="66294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pPr/>
            <a:r>
              <a:t>姐姐比妹妹还开朗。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1"/>
      <p:bldP build="whole" bldLvl="1" animBg="1" rev="0" advAuto="0" spid="420" grpId="3"/>
      <p:bldP build="whole" bldLvl="1" animBg="1" rev="0" advAuto="0" spid="421" grpId="2"/>
      <p:bldP build="whole" bldLvl="1" animBg="1" rev="0" advAuto="0" spid="422" grpId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(在)…上"/>
          <p:cNvSpPr txBox="1"/>
          <p:nvPr/>
        </p:nvSpPr>
        <p:spPr>
          <a:xfrm>
            <a:off x="23876" y="101600"/>
            <a:ext cx="4448049" cy="1790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sp>
        <p:nvSpPr>
          <p:cNvPr id="425" name="“in terms of…”"/>
          <p:cNvSpPr txBox="1"/>
          <p:nvPr/>
        </p:nvSpPr>
        <p:spPr>
          <a:xfrm>
            <a:off x="4682426" y="764122"/>
            <a:ext cx="4224148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“in terms of…”</a:t>
            </a:r>
          </a:p>
        </p:txBody>
      </p:sp>
      <p:sp>
        <p:nvSpPr>
          <p:cNvPr id="426" name="In terms of shopping,"/>
          <p:cNvSpPr txBox="1"/>
          <p:nvPr/>
        </p:nvSpPr>
        <p:spPr>
          <a:xfrm>
            <a:off x="240792" y="2471167"/>
            <a:ext cx="525881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In terms of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shopping</a:t>
            </a:r>
            <a:r>
              <a:t>,</a:t>
            </a:r>
          </a:p>
        </p:txBody>
      </p:sp>
      <p:sp>
        <p:nvSpPr>
          <p:cNvPr id="427" name="the standard of my mom and I are totally different."/>
          <p:cNvSpPr txBox="1"/>
          <p:nvPr/>
        </p:nvSpPr>
        <p:spPr>
          <a:xfrm>
            <a:off x="222503" y="3406547"/>
            <a:ext cx="1220419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the </a:t>
            </a:r>
            <a:r>
              <a:t>standard</a:t>
            </a:r>
            <a:r>
              <a:t> of my mom and I are totally </a:t>
            </a:r>
            <a:r>
              <a:t>different</a:t>
            </a:r>
            <a:r>
              <a:t>.</a:t>
            </a:r>
          </a:p>
        </p:txBody>
      </p:sp>
      <p:sp>
        <p:nvSpPr>
          <p:cNvPr id="428" name="在购物上，"/>
          <p:cNvSpPr txBox="1"/>
          <p:nvPr/>
        </p:nvSpPr>
        <p:spPr>
          <a:xfrm>
            <a:off x="819150" y="6921500"/>
            <a:ext cx="3543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在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购物</a:t>
            </a:r>
            <a:r>
              <a:t>上，</a:t>
            </a:r>
          </a:p>
        </p:txBody>
      </p:sp>
      <p:sp>
        <p:nvSpPr>
          <p:cNvPr id="429" name="我和妈妈的标准完全不同。"/>
          <p:cNvSpPr txBox="1"/>
          <p:nvPr/>
        </p:nvSpPr>
        <p:spPr>
          <a:xfrm>
            <a:off x="4171949" y="6921500"/>
            <a:ext cx="83439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我和妈妈的</a:t>
            </a:r>
            <a:r>
              <a:t>标准</a:t>
            </a:r>
            <a:r>
              <a:t>完全</a:t>
            </a:r>
            <a:r>
              <a:t>不同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8" grpId="1"/>
      <p:bldP build="whole" bldLvl="1" animBg="1" rev="0" advAuto="0" spid="427" grpId="2"/>
      <p:bldP build="whole" bldLvl="1" animBg="1" rev="0" advAuto="0" spid="429" grpId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(在)…上"/>
          <p:cNvSpPr txBox="1"/>
          <p:nvPr/>
        </p:nvSpPr>
        <p:spPr>
          <a:xfrm>
            <a:off x="1700276" y="50800"/>
            <a:ext cx="4448049" cy="1790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sp>
        <p:nvSpPr>
          <p:cNvPr id="432" name="S+"/>
          <p:cNvSpPr txBox="1"/>
          <p:nvPr/>
        </p:nvSpPr>
        <p:spPr>
          <a:xfrm>
            <a:off x="108407" y="349811"/>
            <a:ext cx="1256386" cy="1192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S+</a:t>
            </a:r>
          </a:p>
        </p:txBody>
      </p:sp>
      <p:sp>
        <p:nvSpPr>
          <p:cNvPr id="433" name="My father has had a lot of problems with his job."/>
          <p:cNvSpPr txBox="1"/>
          <p:nvPr/>
        </p:nvSpPr>
        <p:spPr>
          <a:xfrm>
            <a:off x="197053" y="3551036"/>
            <a:ext cx="12331295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My father has had a lot of problems with his </a:t>
            </a:r>
            <a:r>
              <a:rPr>
                <a:solidFill>
                  <a:srgbClr val="0433FF"/>
                </a:solidFill>
              </a:rPr>
              <a:t>job</a:t>
            </a:r>
            <a:r>
              <a:t>.</a:t>
            </a:r>
          </a:p>
        </p:txBody>
      </p:sp>
      <p:sp>
        <p:nvSpPr>
          <p:cNvPr id="434" name="我爸爸在工作上有很多问题。"/>
          <p:cNvSpPr txBox="1"/>
          <p:nvPr/>
        </p:nvSpPr>
        <p:spPr>
          <a:xfrm>
            <a:off x="857249" y="5886450"/>
            <a:ext cx="11010901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/>
            </a:pPr>
            <a:r>
              <a:t>我爸爸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在</a:t>
            </a:r>
            <a:r>
              <a:rPr>
                <a:solidFill>
                  <a:srgbClr val="0433FF"/>
                </a:solidFill>
              </a:rPr>
              <a:t>工作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上</a:t>
            </a:r>
            <a:r>
              <a:t>有很多问题。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4" grpId="2"/>
      <p:bldP build="whole" bldLvl="1" animBg="1" rev="0" advAuto="0" spid="43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“in terms of…”"/>
          <p:cNvSpPr txBox="1"/>
          <p:nvPr/>
        </p:nvSpPr>
        <p:spPr>
          <a:xfrm>
            <a:off x="4434109" y="383675"/>
            <a:ext cx="4492182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“in terms of…”</a:t>
            </a:r>
          </a:p>
        </p:txBody>
      </p:sp>
      <p:sp>
        <p:nvSpPr>
          <p:cNvPr id="437" name="(在)…上"/>
          <p:cNvSpPr txBox="1"/>
          <p:nvPr/>
        </p:nvSpPr>
        <p:spPr>
          <a:xfrm>
            <a:off x="3340861" y="1555750"/>
            <a:ext cx="6500877" cy="2590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sp>
        <p:nvSpPr>
          <p:cNvPr id="438" name="線條"/>
          <p:cNvSpPr/>
          <p:nvPr/>
        </p:nvSpPr>
        <p:spPr>
          <a:xfrm>
            <a:off x="7099300" y="3905249"/>
            <a:ext cx="1" cy="7958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9" name="abstract noun"/>
          <p:cNvSpPr txBox="1"/>
          <p:nvPr/>
        </p:nvSpPr>
        <p:spPr>
          <a:xfrm>
            <a:off x="5653303" y="4788180"/>
            <a:ext cx="314599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abstract noun</a:t>
            </a:r>
          </a:p>
        </p:txBody>
      </p:sp>
      <p:sp>
        <p:nvSpPr>
          <p:cNvPr id="440" name="(character; interest; studies; work; life, etc.)"/>
          <p:cNvSpPr txBox="1"/>
          <p:nvPr/>
        </p:nvSpPr>
        <p:spPr>
          <a:xfrm>
            <a:off x="2850743" y="5877995"/>
            <a:ext cx="8497114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433FF"/>
                </a:solidFill>
              </a:defRPr>
            </a:lvl1pPr>
          </a:lstStyle>
          <a:p>
            <a:pPr/>
            <a:r>
              <a:t>(character; interest; studies; work; life, etc.)</a:t>
            </a:r>
          </a:p>
        </p:txBody>
      </p:sp>
      <p:sp>
        <p:nvSpPr>
          <p:cNvPr id="441" name="性格"/>
          <p:cNvSpPr txBox="1"/>
          <p:nvPr/>
        </p:nvSpPr>
        <p:spPr>
          <a:xfrm>
            <a:off x="3155949" y="6540500"/>
            <a:ext cx="1257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性格</a:t>
            </a:r>
          </a:p>
        </p:txBody>
      </p:sp>
      <p:sp>
        <p:nvSpPr>
          <p:cNvPr id="442" name="兴趣爱好"/>
          <p:cNvSpPr txBox="1"/>
          <p:nvPr/>
        </p:nvSpPr>
        <p:spPr>
          <a:xfrm>
            <a:off x="4870449" y="6724649"/>
            <a:ext cx="18415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兴趣爱好</a:t>
            </a:r>
          </a:p>
        </p:txBody>
      </p:sp>
      <p:sp>
        <p:nvSpPr>
          <p:cNvPr id="443" name="学习"/>
          <p:cNvSpPr txBox="1"/>
          <p:nvPr/>
        </p:nvSpPr>
        <p:spPr>
          <a:xfrm>
            <a:off x="6927850" y="6642100"/>
            <a:ext cx="12065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学习</a:t>
            </a:r>
          </a:p>
        </p:txBody>
      </p:sp>
      <p:sp>
        <p:nvSpPr>
          <p:cNvPr id="444" name="工作"/>
          <p:cNvSpPr txBox="1"/>
          <p:nvPr/>
        </p:nvSpPr>
        <p:spPr>
          <a:xfrm>
            <a:off x="8350249" y="6718300"/>
            <a:ext cx="10033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工作</a:t>
            </a:r>
          </a:p>
        </p:txBody>
      </p:sp>
      <p:sp>
        <p:nvSpPr>
          <p:cNvPr id="445" name="生活"/>
          <p:cNvSpPr txBox="1"/>
          <p:nvPr/>
        </p:nvSpPr>
        <p:spPr>
          <a:xfrm>
            <a:off x="9531350" y="6724649"/>
            <a:ext cx="977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生活</a:t>
            </a:r>
          </a:p>
        </p:txBody>
      </p:sp>
      <p:sp>
        <p:nvSpPr>
          <p:cNvPr id="446" name="请造句"/>
          <p:cNvSpPr txBox="1"/>
          <p:nvPr/>
        </p:nvSpPr>
        <p:spPr>
          <a:xfrm>
            <a:off x="5029200" y="7896103"/>
            <a:ext cx="3505201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Not necessarily!"/>
          <p:cNvSpPr txBox="1"/>
          <p:nvPr/>
        </p:nvSpPr>
        <p:spPr>
          <a:xfrm>
            <a:off x="3537712" y="540767"/>
            <a:ext cx="399897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Not necessarily!</a:t>
            </a:r>
          </a:p>
        </p:txBody>
      </p:sp>
      <p:sp>
        <p:nvSpPr>
          <p:cNvPr id="141" name="不见得"/>
          <p:cNvSpPr txBox="1"/>
          <p:nvPr/>
        </p:nvSpPr>
        <p:spPr>
          <a:xfrm>
            <a:off x="25399" y="69850"/>
            <a:ext cx="3429001" cy="16510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不见得</a:t>
            </a:r>
          </a:p>
        </p:txBody>
      </p:sp>
      <p:sp>
        <p:nvSpPr>
          <p:cNvPr id="142" name="每个捷克人都喜欢喝啤酒。"/>
          <p:cNvSpPr txBox="1"/>
          <p:nvPr/>
        </p:nvSpPr>
        <p:spPr>
          <a:xfrm>
            <a:off x="2673350" y="1735992"/>
            <a:ext cx="8496300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/>
            <a:r>
              <a:t>每个捷克人都喜欢喝啤酒。</a:t>
            </a:r>
          </a:p>
        </p:txBody>
      </p:sp>
      <p:grpSp>
        <p:nvGrpSpPr>
          <p:cNvPr id="145" name="群組"/>
          <p:cNvGrpSpPr/>
          <p:nvPr/>
        </p:nvGrpSpPr>
        <p:grpSpPr>
          <a:xfrm>
            <a:off x="186977" y="4867114"/>
            <a:ext cx="4481901" cy="2692348"/>
            <a:chOff x="0" y="0"/>
            <a:chExt cx="4481899" cy="2692347"/>
          </a:xfrm>
        </p:grpSpPr>
        <p:sp>
          <p:nvSpPr>
            <p:cNvPr id="143" name="🤔"/>
            <p:cNvSpPr txBox="1"/>
            <p:nvPr/>
          </p:nvSpPr>
          <p:spPr>
            <a:xfrm>
              <a:off x="-1" y="0"/>
              <a:ext cx="1291092" cy="1650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11300">
                  <a:latin typeface="Apple Color Emoji"/>
                  <a:ea typeface="Apple Color Emoji"/>
                  <a:cs typeface="Apple Color Emoji"/>
                  <a:sym typeface="Apple Color Emoji"/>
                </a:defRPr>
              </a:lvl1pPr>
            </a:lstStyle>
            <a:p>
              <a:pPr>
                <a:defRPr b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b="0">
                  <a:latin typeface="Apple Color Emoji"/>
                  <a:ea typeface="Apple Color Emoji"/>
                  <a:cs typeface="Apple Color Emoji"/>
                  <a:sym typeface="Apple Color Emoji"/>
                </a:rPr>
                <a:t>🤔</a:t>
              </a:r>
            </a:p>
          </p:txBody>
        </p:sp>
        <p:sp>
          <p:nvSpPr>
            <p:cNvPr id="144" name="Not necessarily"/>
            <p:cNvSpPr/>
            <p:nvPr/>
          </p:nvSpPr>
          <p:spPr>
            <a:xfrm>
              <a:off x="1706750" y="1062032"/>
              <a:ext cx="2775150" cy="1630316"/>
            </a:xfrm>
            <a:prstGeom prst="wedgeEllipseCallout">
              <a:avLst>
                <a:gd name="adj1" fmla="val -70841"/>
                <a:gd name="adj2" fmla="val -60285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Not necessarily</a:t>
              </a:r>
            </a:p>
          </p:txBody>
        </p:sp>
      </p:grpSp>
      <p:pic>
        <p:nvPicPr>
          <p:cNvPr id="146" name="nti33aykcsvxsvzlmo7i.jpg" descr="nti33aykcsvxsvzlmo7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563" y="5651209"/>
            <a:ext cx="7898709" cy="255371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每个捷克人不见得都喜欢喝啤酒。"/>
          <p:cNvSpPr txBox="1"/>
          <p:nvPr/>
        </p:nvSpPr>
        <p:spPr>
          <a:xfrm>
            <a:off x="2006600" y="3339653"/>
            <a:ext cx="98298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每个捷克人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不见得</a:t>
            </a:r>
            <a:r>
              <a:t>都喜欢喝啤酒。</a:t>
            </a:r>
          </a:p>
        </p:txBody>
      </p:sp>
      <p:sp>
        <p:nvSpPr>
          <p:cNvPr id="148" name="不一定"/>
          <p:cNvSpPr txBox="1"/>
          <p:nvPr/>
        </p:nvSpPr>
        <p:spPr>
          <a:xfrm>
            <a:off x="8311356" y="431799"/>
            <a:ext cx="1866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不一定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  <p:bldP build="whole" bldLvl="1" animBg="1" rev="0" advAuto="0" spid="147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靠…为生"/>
          <p:cNvSpPr txBox="1"/>
          <p:nvPr/>
        </p:nvSpPr>
        <p:spPr>
          <a:xfrm>
            <a:off x="57150" y="387349"/>
            <a:ext cx="4279901" cy="15621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pPr/>
            <a:r>
              <a:t>靠…为生</a:t>
            </a:r>
          </a:p>
        </p:txBody>
      </p:sp>
      <p:sp>
        <p:nvSpPr>
          <p:cNvPr id="449" name="make a living by…"/>
          <p:cNvSpPr txBox="1"/>
          <p:nvPr/>
        </p:nvSpPr>
        <p:spPr>
          <a:xfrm>
            <a:off x="5324094" y="813817"/>
            <a:ext cx="451561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make a living by…</a:t>
            </a:r>
          </a:p>
        </p:txBody>
      </p:sp>
      <p:sp>
        <p:nvSpPr>
          <p:cNvPr id="450" name="她是靠卖花为生的，所以她每天不得不在街上卖花。"/>
          <p:cNvSpPr txBox="1"/>
          <p:nvPr/>
        </p:nvSpPr>
        <p:spPr>
          <a:xfrm>
            <a:off x="450850" y="8129017"/>
            <a:ext cx="123825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她是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靠</a:t>
            </a:r>
            <a:r>
              <a:t>卖花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为生</a:t>
            </a:r>
            <a:r>
              <a:t>的，所以她每天不得不在街上卖花。</a:t>
            </a:r>
          </a:p>
        </p:txBody>
      </p:sp>
      <p:pic>
        <p:nvPicPr>
          <p:cNvPr id="451" name="1_1548631760.jpg" descr="1_154863176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7370" y="3150617"/>
            <a:ext cx="7334659" cy="4882133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She make a living by selling flower"/>
          <p:cNvSpPr txBox="1"/>
          <p:nvPr/>
        </p:nvSpPr>
        <p:spPr>
          <a:xfrm>
            <a:off x="3074200" y="2220299"/>
            <a:ext cx="782160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She make a living by selling flower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0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靠…为生"/>
          <p:cNvSpPr txBox="1"/>
          <p:nvPr/>
        </p:nvSpPr>
        <p:spPr>
          <a:xfrm>
            <a:off x="57150" y="387349"/>
            <a:ext cx="4279901" cy="15621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pPr/>
            <a:r>
              <a:t>靠…为生</a:t>
            </a:r>
          </a:p>
        </p:txBody>
      </p:sp>
      <p:sp>
        <p:nvSpPr>
          <p:cNvPr id="455" name="make a living by…"/>
          <p:cNvSpPr txBox="1"/>
          <p:nvPr/>
        </p:nvSpPr>
        <p:spPr>
          <a:xfrm>
            <a:off x="5324094" y="813817"/>
            <a:ext cx="451561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make a living by…</a:t>
            </a:r>
          </a:p>
        </p:txBody>
      </p:sp>
      <p:sp>
        <p:nvSpPr>
          <p:cNvPr id="456" name="她以前是靠唱歌为生的，但现在她退休了。"/>
          <p:cNvSpPr txBox="1"/>
          <p:nvPr/>
        </p:nvSpPr>
        <p:spPr>
          <a:xfrm>
            <a:off x="1015999" y="8426450"/>
            <a:ext cx="10972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她以前是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靠</a:t>
            </a:r>
            <a:r>
              <a:t>唱歌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为生</a:t>
            </a:r>
            <a:r>
              <a:t>的，但现在她退休了。</a:t>
            </a:r>
          </a:p>
        </p:txBody>
      </p:sp>
      <p:sp>
        <p:nvSpPr>
          <p:cNvPr id="457" name="Verb phrase"/>
          <p:cNvSpPr txBox="1"/>
          <p:nvPr/>
        </p:nvSpPr>
        <p:spPr>
          <a:xfrm>
            <a:off x="364013" y="2921096"/>
            <a:ext cx="2650174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Verb phrase</a:t>
            </a:r>
          </a:p>
        </p:txBody>
      </p:sp>
      <p:sp>
        <p:nvSpPr>
          <p:cNvPr id="458" name="線條"/>
          <p:cNvSpPr/>
          <p:nvPr/>
        </p:nvSpPr>
        <p:spPr>
          <a:xfrm flipH="1">
            <a:off x="1689099" y="1765299"/>
            <a:ext cx="1" cy="10668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9" name="She made a living by singing before"/>
          <p:cNvSpPr txBox="1"/>
          <p:nvPr/>
        </p:nvSpPr>
        <p:spPr>
          <a:xfrm>
            <a:off x="3617988" y="2342878"/>
            <a:ext cx="7191224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She made a living by singing before</a:t>
            </a:r>
          </a:p>
        </p:txBody>
      </p:sp>
      <p:sp>
        <p:nvSpPr>
          <p:cNvPr id="460" name="but now she has retired"/>
          <p:cNvSpPr txBox="1"/>
          <p:nvPr/>
        </p:nvSpPr>
        <p:spPr>
          <a:xfrm>
            <a:off x="4808442" y="3155949"/>
            <a:ext cx="4810316" cy="597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but now she has retired</a:t>
            </a:r>
          </a:p>
        </p:txBody>
      </p:sp>
      <p:pic>
        <p:nvPicPr>
          <p:cNvPr id="461" name="A0946478.jpg" descr="A094647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5839" y="3969021"/>
            <a:ext cx="7029059" cy="4217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靠…为生"/>
          <p:cNvSpPr txBox="1"/>
          <p:nvPr/>
        </p:nvSpPr>
        <p:spPr>
          <a:xfrm>
            <a:off x="3194049" y="1866900"/>
            <a:ext cx="6616701" cy="23876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/>
            </a:lvl1pPr>
          </a:lstStyle>
          <a:p>
            <a:pPr/>
            <a:r>
              <a:t>靠…为生</a:t>
            </a:r>
          </a:p>
        </p:txBody>
      </p:sp>
      <p:sp>
        <p:nvSpPr>
          <p:cNvPr id="464" name="make a living by…"/>
          <p:cNvSpPr txBox="1"/>
          <p:nvPr/>
        </p:nvSpPr>
        <p:spPr>
          <a:xfrm>
            <a:off x="4244594" y="928117"/>
            <a:ext cx="451561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make a living by…</a:t>
            </a:r>
          </a:p>
        </p:txBody>
      </p:sp>
      <p:sp>
        <p:nvSpPr>
          <p:cNvPr id="465" name="Verb phrase"/>
          <p:cNvSpPr txBox="1"/>
          <p:nvPr/>
        </p:nvSpPr>
        <p:spPr>
          <a:xfrm>
            <a:off x="4478813" y="5321396"/>
            <a:ext cx="2650174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Verb phrase</a:t>
            </a:r>
          </a:p>
        </p:txBody>
      </p:sp>
      <p:sp>
        <p:nvSpPr>
          <p:cNvPr id="466" name="線條"/>
          <p:cNvSpPr/>
          <p:nvPr/>
        </p:nvSpPr>
        <p:spPr>
          <a:xfrm>
            <a:off x="5803899" y="3975100"/>
            <a:ext cx="1" cy="10668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7" name="请造句"/>
          <p:cNvSpPr txBox="1"/>
          <p:nvPr/>
        </p:nvSpPr>
        <p:spPr>
          <a:xfrm>
            <a:off x="5029200" y="7896103"/>
            <a:ext cx="3505201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不见得"/>
          <p:cNvSpPr txBox="1"/>
          <p:nvPr/>
        </p:nvSpPr>
        <p:spPr>
          <a:xfrm>
            <a:off x="25399" y="69850"/>
            <a:ext cx="3429001" cy="16510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不见得</a:t>
            </a:r>
          </a:p>
        </p:txBody>
      </p:sp>
      <p:sp>
        <p:nvSpPr>
          <p:cNvPr id="151" name="喝咖啡可以提神。"/>
          <p:cNvSpPr txBox="1"/>
          <p:nvPr/>
        </p:nvSpPr>
        <p:spPr>
          <a:xfrm>
            <a:off x="4362450" y="1859855"/>
            <a:ext cx="54991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喝咖啡可以提神。</a:t>
            </a:r>
          </a:p>
        </p:txBody>
      </p:sp>
      <p:grpSp>
        <p:nvGrpSpPr>
          <p:cNvPr id="154" name="群組"/>
          <p:cNvGrpSpPr/>
          <p:nvPr/>
        </p:nvGrpSpPr>
        <p:grpSpPr>
          <a:xfrm>
            <a:off x="-28923" y="4930614"/>
            <a:ext cx="4781273" cy="2872186"/>
            <a:chOff x="0" y="0"/>
            <a:chExt cx="4781271" cy="2872185"/>
          </a:xfrm>
        </p:grpSpPr>
        <p:sp>
          <p:nvSpPr>
            <p:cNvPr id="152" name="🤔"/>
            <p:cNvSpPr txBox="1"/>
            <p:nvPr/>
          </p:nvSpPr>
          <p:spPr>
            <a:xfrm>
              <a:off x="-1" y="0"/>
              <a:ext cx="1377331" cy="1761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11300">
                  <a:latin typeface="Apple Color Emoji"/>
                  <a:ea typeface="Apple Color Emoji"/>
                  <a:cs typeface="Apple Color Emoji"/>
                  <a:sym typeface="Apple Color Emoji"/>
                </a:defRPr>
              </a:lvl1pPr>
            </a:lstStyle>
            <a:p>
              <a:pPr>
                <a:defRPr b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b="0">
                  <a:latin typeface="Apple Color Emoji"/>
                  <a:ea typeface="Apple Color Emoji"/>
                  <a:cs typeface="Apple Color Emoji"/>
                  <a:sym typeface="Apple Color Emoji"/>
                </a:rPr>
                <a:t>🤔</a:t>
              </a:r>
            </a:p>
          </p:txBody>
        </p:sp>
        <p:sp>
          <p:nvSpPr>
            <p:cNvPr id="153" name="Not necessarily"/>
            <p:cNvSpPr/>
            <p:nvPr/>
          </p:nvSpPr>
          <p:spPr>
            <a:xfrm>
              <a:off x="1820754" y="1132971"/>
              <a:ext cx="2960518" cy="1739215"/>
            </a:xfrm>
            <a:prstGeom prst="wedgeEllipseCallout">
              <a:avLst>
                <a:gd name="adj1" fmla="val -70841"/>
                <a:gd name="adj2" fmla="val -60285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Not necessarily</a:t>
              </a:r>
            </a:p>
          </p:txBody>
        </p:sp>
      </p:grpSp>
      <p:sp>
        <p:nvSpPr>
          <p:cNvPr id="155" name="喝咖啡不见得可以提神。"/>
          <p:cNvSpPr txBox="1"/>
          <p:nvPr/>
        </p:nvSpPr>
        <p:spPr>
          <a:xfrm>
            <a:off x="3162299" y="3092077"/>
            <a:ext cx="75184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喝咖啡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不见得</a:t>
            </a:r>
            <a:r>
              <a:t>可以提神。</a:t>
            </a:r>
          </a:p>
        </p:txBody>
      </p:sp>
      <p:sp>
        <p:nvSpPr>
          <p:cNvPr id="156" name="不一定"/>
          <p:cNvSpPr txBox="1"/>
          <p:nvPr/>
        </p:nvSpPr>
        <p:spPr>
          <a:xfrm>
            <a:off x="8311356" y="431799"/>
            <a:ext cx="1866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不一定</a:t>
            </a:r>
          </a:p>
        </p:txBody>
      </p:sp>
      <p:sp>
        <p:nvSpPr>
          <p:cNvPr id="157" name="Not necessarily!"/>
          <p:cNvSpPr txBox="1"/>
          <p:nvPr/>
        </p:nvSpPr>
        <p:spPr>
          <a:xfrm>
            <a:off x="3794490" y="540767"/>
            <a:ext cx="399897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Not necessarily!</a:t>
            </a:r>
          </a:p>
        </p:txBody>
      </p:sp>
      <p:pic>
        <p:nvPicPr>
          <p:cNvPr id="158" name="3-1F413152350237.jpg" descr="3-1F4131523502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8443" y="4324300"/>
            <a:ext cx="3998977" cy="5483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  <p:bldP build="whole" bldLvl="1" animBg="1" rev="0" advAuto="0" spid="15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不见得"/>
          <p:cNvSpPr txBox="1"/>
          <p:nvPr/>
        </p:nvSpPr>
        <p:spPr>
          <a:xfrm>
            <a:off x="25399" y="69850"/>
            <a:ext cx="3429001" cy="16510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不见得</a:t>
            </a:r>
          </a:p>
        </p:txBody>
      </p:sp>
      <p:sp>
        <p:nvSpPr>
          <p:cNvPr id="161" name="不一定"/>
          <p:cNvSpPr txBox="1"/>
          <p:nvPr/>
        </p:nvSpPr>
        <p:spPr>
          <a:xfrm>
            <a:off x="8311356" y="431799"/>
            <a:ext cx="1866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不一定</a:t>
            </a:r>
          </a:p>
        </p:txBody>
      </p:sp>
      <p:sp>
        <p:nvSpPr>
          <p:cNvPr id="162" name="Not necessarily!"/>
          <p:cNvSpPr txBox="1"/>
          <p:nvPr/>
        </p:nvSpPr>
        <p:spPr>
          <a:xfrm>
            <a:off x="3794490" y="540767"/>
            <a:ext cx="399897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Not necessarily!</a:t>
            </a:r>
          </a:p>
        </p:txBody>
      </p:sp>
      <p:sp>
        <p:nvSpPr>
          <p:cNvPr id="163" name="中国人一定会用筷子。"/>
          <p:cNvSpPr txBox="1"/>
          <p:nvPr/>
        </p:nvSpPr>
        <p:spPr>
          <a:xfrm>
            <a:off x="3473449" y="1701800"/>
            <a:ext cx="65913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中国人一定会用筷子。</a:t>
            </a:r>
          </a:p>
        </p:txBody>
      </p:sp>
      <p:sp>
        <p:nvSpPr>
          <p:cNvPr id="164" name="中国人不见得会用筷子。"/>
          <p:cNvSpPr txBox="1"/>
          <p:nvPr/>
        </p:nvSpPr>
        <p:spPr>
          <a:xfrm>
            <a:off x="3149600" y="2857500"/>
            <a:ext cx="72390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中国人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不见得</a:t>
            </a:r>
            <a:r>
              <a:t>会用筷子。</a:t>
            </a:r>
          </a:p>
        </p:txBody>
      </p:sp>
      <p:pic>
        <p:nvPicPr>
          <p:cNvPr id="165" name="0_3365e7056d755eccb331eac3fe3a00c2_583x585.jpg" descr="0_3365e7056d755eccb331eac3fe3a00c2_583x58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4777" y="4169568"/>
            <a:ext cx="7404101" cy="462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不见得"/>
          <p:cNvSpPr txBox="1"/>
          <p:nvPr/>
        </p:nvSpPr>
        <p:spPr>
          <a:xfrm>
            <a:off x="25399" y="69850"/>
            <a:ext cx="3429001" cy="16510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不见得</a:t>
            </a:r>
          </a:p>
        </p:txBody>
      </p:sp>
      <p:sp>
        <p:nvSpPr>
          <p:cNvPr id="168" name="不一定"/>
          <p:cNvSpPr txBox="1"/>
          <p:nvPr/>
        </p:nvSpPr>
        <p:spPr>
          <a:xfrm>
            <a:off x="8311356" y="431799"/>
            <a:ext cx="1866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不一定</a:t>
            </a:r>
          </a:p>
        </p:txBody>
      </p:sp>
      <p:sp>
        <p:nvSpPr>
          <p:cNvPr id="169" name="Not necessarily!"/>
          <p:cNvSpPr txBox="1"/>
          <p:nvPr/>
        </p:nvSpPr>
        <p:spPr>
          <a:xfrm>
            <a:off x="3794490" y="540767"/>
            <a:ext cx="399897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Not necessarily!</a:t>
            </a:r>
          </a:p>
        </p:txBody>
      </p:sp>
      <p:sp>
        <p:nvSpPr>
          <p:cNvPr id="170" name="听中文歌中文一定会变好。"/>
          <p:cNvSpPr txBox="1"/>
          <p:nvPr/>
        </p:nvSpPr>
        <p:spPr>
          <a:xfrm>
            <a:off x="2597150" y="1831975"/>
            <a:ext cx="80391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听中文歌中文一定会变好。</a:t>
            </a:r>
          </a:p>
        </p:txBody>
      </p:sp>
      <p:sp>
        <p:nvSpPr>
          <p:cNvPr id="171" name="听中文歌中文不见得会变好。"/>
          <p:cNvSpPr txBox="1"/>
          <p:nvPr/>
        </p:nvSpPr>
        <p:spPr>
          <a:xfrm>
            <a:off x="2266950" y="3092450"/>
            <a:ext cx="8699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听中文歌中文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不见得</a:t>
            </a:r>
            <a:r>
              <a:t>会变好。</a:t>
            </a:r>
          </a:p>
        </p:txBody>
      </p:sp>
      <p:pic>
        <p:nvPicPr>
          <p:cNvPr id="172" name="maxresdefault.jpg" descr="maxresdefaul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7149" y="4753074"/>
            <a:ext cx="8039101" cy="4521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不见得"/>
          <p:cNvSpPr txBox="1"/>
          <p:nvPr/>
        </p:nvSpPr>
        <p:spPr>
          <a:xfrm>
            <a:off x="3933428" y="3098799"/>
            <a:ext cx="5676901" cy="27051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600">
                <a:solidFill>
                  <a:srgbClr val="FFFFFF"/>
                </a:solidFill>
              </a:defRPr>
            </a:lvl1pPr>
          </a:lstStyle>
          <a:p>
            <a:pPr/>
            <a:r>
              <a:t>不见得</a:t>
            </a:r>
          </a:p>
        </p:txBody>
      </p:sp>
      <p:sp>
        <p:nvSpPr>
          <p:cNvPr id="175" name="Not necessarily!"/>
          <p:cNvSpPr txBox="1"/>
          <p:nvPr/>
        </p:nvSpPr>
        <p:spPr>
          <a:xfrm>
            <a:off x="4772390" y="2013967"/>
            <a:ext cx="399897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Not necessarily!</a:t>
            </a:r>
          </a:p>
        </p:txBody>
      </p:sp>
      <p:sp>
        <p:nvSpPr>
          <p:cNvPr id="176" name="请造句"/>
          <p:cNvSpPr txBox="1"/>
          <p:nvPr/>
        </p:nvSpPr>
        <p:spPr>
          <a:xfrm>
            <a:off x="5571728" y="6584949"/>
            <a:ext cx="2400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不如B"/>
          <p:cNvSpPr txBox="1"/>
          <p:nvPr/>
        </p:nvSpPr>
        <p:spPr>
          <a:xfrm>
            <a:off x="-16119" y="222250"/>
            <a:ext cx="3901323" cy="1651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A不如B</a:t>
            </a:r>
          </a:p>
        </p:txBody>
      </p:sp>
      <p:sp>
        <p:nvSpPr>
          <p:cNvPr id="179" name="Use tip:不如 means more or less the…"/>
          <p:cNvSpPr txBox="1"/>
          <p:nvPr/>
        </p:nvSpPr>
        <p:spPr>
          <a:xfrm>
            <a:off x="3957192" y="140339"/>
            <a:ext cx="8468615" cy="1230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Use tip: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不如 </a:t>
            </a:r>
            <a:r>
              <a:t>means more or less the </a:t>
            </a:r>
          </a:p>
          <a:p>
            <a:pPr>
              <a:defRPr sz="3100"/>
            </a:pPr>
            <a:r>
              <a:t>same thing as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没有 </a:t>
            </a:r>
            <a:r>
              <a:t>in comparative sentence.</a:t>
            </a:r>
          </a:p>
        </p:txBody>
      </p:sp>
      <p:pic>
        <p:nvPicPr>
          <p:cNvPr id="180" name="9a2d0873-c204-462c-9d2b-55498c4844fb.jpg" descr="9a2d0873-c204-462c-9d2b-55498c4844f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222" y="2953082"/>
            <a:ext cx="6300675" cy="3654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長距離與短距離跑步大解析-1.jpg" descr="長距離與短距離跑步大解析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7458" y="2953082"/>
            <a:ext cx="5786120" cy="365439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我跑得很快"/>
          <p:cNvSpPr txBox="1"/>
          <p:nvPr/>
        </p:nvSpPr>
        <p:spPr>
          <a:xfrm>
            <a:off x="1845659" y="2070100"/>
            <a:ext cx="2971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我跑得很快</a:t>
            </a:r>
          </a:p>
        </p:txBody>
      </p:sp>
      <p:sp>
        <p:nvSpPr>
          <p:cNvPr id="183" name="弟弟跑得更快"/>
          <p:cNvSpPr txBox="1"/>
          <p:nvPr/>
        </p:nvSpPr>
        <p:spPr>
          <a:xfrm>
            <a:off x="7965727" y="2070100"/>
            <a:ext cx="3543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弟弟跑得更快</a:t>
            </a:r>
          </a:p>
        </p:txBody>
      </p:sp>
      <p:sp>
        <p:nvSpPr>
          <p:cNvPr id="184" name="I’m not faster than 弟弟"/>
          <p:cNvSpPr txBox="1"/>
          <p:nvPr/>
        </p:nvSpPr>
        <p:spPr>
          <a:xfrm>
            <a:off x="3992748" y="6610349"/>
            <a:ext cx="529165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I’m not faster than 弟弟</a:t>
            </a:r>
          </a:p>
        </p:txBody>
      </p:sp>
      <p:sp>
        <p:nvSpPr>
          <p:cNvPr id="185" name="A+不如 +B(+adj, etc.)"/>
          <p:cNvSpPr txBox="1"/>
          <p:nvPr/>
        </p:nvSpPr>
        <p:spPr>
          <a:xfrm>
            <a:off x="5219039" y="1390649"/>
            <a:ext cx="437012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A+不如 +B(+adj, etc.)</a:t>
            </a:r>
          </a:p>
        </p:txBody>
      </p:sp>
      <p:sp>
        <p:nvSpPr>
          <p:cNvPr id="186" name="我跑得不如弟弟(跑得)快。"/>
          <p:cNvSpPr txBox="1"/>
          <p:nvPr/>
        </p:nvSpPr>
        <p:spPr>
          <a:xfrm>
            <a:off x="2924030" y="8599159"/>
            <a:ext cx="8064095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我</a:t>
            </a:r>
            <a:r>
              <a:rPr>
                <a:solidFill>
                  <a:srgbClr val="0433FF"/>
                </a:solidFill>
              </a:rPr>
              <a:t>跑得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不如</a:t>
            </a:r>
            <a:r>
              <a:t>弟弟</a:t>
            </a:r>
            <a:r>
              <a:rPr>
                <a:solidFill>
                  <a:srgbClr val="5E5E5E"/>
                </a:solidFill>
              </a:rPr>
              <a:t>(跑得)</a:t>
            </a:r>
            <a:r>
              <a:t>快。</a:t>
            </a:r>
          </a:p>
        </p:txBody>
      </p:sp>
      <p:sp>
        <p:nvSpPr>
          <p:cNvPr id="187" name="我跑得没有弟弟快。"/>
          <p:cNvSpPr txBox="1"/>
          <p:nvPr/>
        </p:nvSpPr>
        <p:spPr>
          <a:xfrm>
            <a:off x="3829049" y="7490454"/>
            <a:ext cx="582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我跑得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没有</a:t>
            </a:r>
            <a:r>
              <a:t>弟弟快。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