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7" r:id="rId2"/>
    <p:sldId id="324" r:id="rId3"/>
    <p:sldId id="337" r:id="rId4"/>
    <p:sldId id="328" r:id="rId5"/>
    <p:sldId id="335" r:id="rId6"/>
    <p:sldId id="315" r:id="rId7"/>
    <p:sldId id="332" r:id="rId8"/>
    <p:sldId id="321" r:id="rId9"/>
    <p:sldId id="330" r:id="rId10"/>
    <p:sldId id="333" r:id="rId11"/>
    <p:sldId id="320" r:id="rId12"/>
    <p:sldId id="331" r:id="rId13"/>
    <p:sldId id="336" r:id="rId14"/>
    <p:sldId id="323" r:id="rId15"/>
    <p:sldId id="327" r:id="rId16"/>
    <p:sldId id="302" r:id="rId17"/>
    <p:sldId id="299" r:id="rId18"/>
    <p:sldId id="270" r:id="rId19"/>
    <p:sldId id="334" r:id="rId20"/>
    <p:sldId id="318" r:id="rId21"/>
    <p:sldId id="314" r:id="rId22"/>
    <p:sldId id="309" r:id="rId23"/>
    <p:sldId id="311" r:id="rId24"/>
    <p:sldId id="338" r:id="rId25"/>
    <p:sldId id="289" r:id="rId26"/>
    <p:sldId id="272" r:id="rId27"/>
    <p:sldId id="300" r:id="rId28"/>
    <p:sldId id="301" r:id="rId29"/>
    <p:sldId id="313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0"/>
  </p:normalViewPr>
  <p:slideViewPr>
    <p:cSldViewPr snapToGrid="0" snapToObjects="1">
      <p:cViewPr varScale="1">
        <p:scale>
          <a:sx n="72" d="100"/>
          <a:sy n="72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Official</a:t>
            </a:r>
            <a:r>
              <a:rPr lang="cs-CZ" baseline="0" dirty="0"/>
              <a:t> web-</a:t>
            </a:r>
            <a:r>
              <a:rPr lang="cs-CZ" baseline="0" dirty="0" err="1"/>
              <a:t>pages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740666710545917"/>
          <c:y val="0.18664786083685944"/>
          <c:w val="0.35415750109986799"/>
          <c:h val="0.7569346497414198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Články - oficiální čínské webové stránky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54-D542-AEF9-E9C08AB1E46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854-D542-AEF9-E9C08AB1E46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54-D542-AEF9-E9C08AB1E46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54-D542-AEF9-E9C08AB1E4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Politika</c:v>
                </c:pt>
                <c:pt idx="1">
                  <c:v>Sociální dění</c:v>
                </c:pt>
                <c:pt idx="2">
                  <c:v>Kultura a vzdělávání</c:v>
                </c:pt>
                <c:pt idx="3">
                  <c:v>Víra/náboženství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10</c:v>
                </c:pt>
                <c:pt idx="1">
                  <c:v>33</c:v>
                </c:pt>
                <c:pt idx="2">
                  <c:v>31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54-D542-AEF9-E9C08AB1E46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Facebook</a:t>
            </a:r>
          </a:p>
        </c:rich>
      </c:tx>
      <c:layout>
        <c:manualLayout>
          <c:xMode val="edge"/>
          <c:yMode val="edge"/>
          <c:x val="0.128258056284631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Články- oficiální facebookové stránky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451-6E40-8602-939D35E4A67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451-6E40-8602-939D35E4A6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451-6E40-8602-939D35E4A67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451-6E40-8602-939D35E4A67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D5388E-7A59-4694-B431-B0234ACF4334}" type="PERCENTAGE">
                      <a:rPr lang="en-US" baseline="0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51-6E40-8602-939D35E4A67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C1C052-DD36-480E-BC51-95C1A3690F2E}" type="PERCENTAGE">
                      <a:rPr lang="en-US" baseline="0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451-6E40-8602-939D35E4A67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C5524E4-4EAE-4DE3-8FEB-A44A9DFFC71A}" type="PERCENTAGE">
                      <a:rPr lang="en-US" baseline="0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451-6E40-8602-939D35E4A67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D933DA2-52E3-4AB9-814E-491F87B21D60}" type="PERCENTAGE">
                      <a:rPr lang="en-US" baseline="0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451-6E40-8602-939D35E4A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Politika</c:v>
                </c:pt>
                <c:pt idx="1">
                  <c:v>Sociální dění</c:v>
                </c:pt>
                <c:pt idx="2">
                  <c:v>Kultura+vzdělávání</c:v>
                </c:pt>
                <c:pt idx="3">
                  <c:v>Víra/náboženství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100</c:v>
                </c:pt>
                <c:pt idx="1">
                  <c:v>140</c:v>
                </c:pt>
                <c:pt idx="2">
                  <c:v>89</c:v>
                </c:pt>
                <c:pt idx="3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51-6E40-8602-939D35E4A67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0556B-C2BB-4322-BF8C-0259A988C71B}" type="datetimeFigureOut">
              <a:rPr lang="cs-CZ" smtClean="0"/>
              <a:t>04.09.2019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14F79-5B35-46F5-BFC5-C5CD42222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46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080E9-D799-294A-9FAA-31AD952B8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76438A-2C7F-DA45-9ED3-B668C07C6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7E17755-4E21-7A45-952B-8723E1AA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892279-934C-DB44-91C8-EAB35FB3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BFCB9C-20AF-0543-9EB8-C3B701CE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845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90A4C-371A-514D-8DE4-9269BAA4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ACB83747-58F8-B944-BB0F-018E8F756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92C2DCD-5F10-7F48-ACAB-7DABC500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9C8849-524D-2348-8C9E-FDF09B06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21D608E-D3A4-2640-920A-BCF291C7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289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FD8F5B1-3CD8-7042-BDAA-90858EC4A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6EBF815-A262-8A49-B41E-EAB11454C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8A895A2-52E8-A945-953F-147FDFEE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EDE3874-E926-E04E-8A01-33D6DEE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BE535E-0C9B-D94E-A2AA-401C0F73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152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B4DD2-422D-D746-B39E-B616CF66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0CB2CA2-6115-4F46-A1DC-77FFE1094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70885E-1E27-8F43-9AF7-0C52759B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6A568C8-1E3C-C54E-9AAC-B0F326CD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6D0B4D5-40A4-CE41-B9B9-971B3E38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767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A787B-201F-7240-980F-B0A71EA0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539B8FC-C8B8-5645-92E3-5A7573B32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285876-8D12-6F45-9648-D96E6FF0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8E73C46-FB24-2848-95F6-33060DF5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D0933DB-468C-574A-9F80-240B7A83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194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A796B-E257-4344-A329-936BCADE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31C2B8-64B3-8443-B066-761E39386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7D93592-2BA7-7748-B0D5-4D755CD4E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0D4C51-7090-3845-BAA8-A6EB1597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D8FCEA9-8F28-FF4F-B3A5-C57B4A80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702412F-4302-1545-8142-3DC02D08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350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6B48-082F-C640-89C0-7130F54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114F3F2-33F5-8A48-B684-0481D4095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67EEC9D-FD48-284E-93EE-C0C455B89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D8BE901-1F22-BF49-9A70-BD23B1E0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298D3B9-8CB2-A146-A6DB-3F3A18B31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997C562-4A29-C54F-AE6B-A54F3CA9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0D051D97-5293-3346-AB9F-20DA6969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B7B6BFD-48B1-8A4F-96D2-B25D9862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422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B9615-8175-BF49-8CEA-8795BBDC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EEB54FD-0FDB-654C-8152-636375ED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2446CB6-CBFC-4543-B010-EC1D8170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05566F5-0304-EE42-B1D5-8A32310A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238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1DABAE7-CB65-584A-8850-F089D84A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5EF26C9-0701-B449-9642-54E08330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348388B-0854-9D42-B4AA-17E1CC7E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55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DD2D6-722F-BC4B-9B46-587E415C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08E1B8-C738-924A-BD12-A2482FE5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362DC441-58EA-1540-A9C5-CD19A500F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03F73A2-987C-674E-BF28-E85767FA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1F152A-277B-5040-9BB8-D28358DBB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70D3D6E-EC58-CE4E-9B59-FA2CDC7D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28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F5AA1-0E67-7F43-8B4C-6356295E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DE43B68-8198-F940-9C01-AE9D269C9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0C9854E1-40D6-4D4F-AB63-7DDE8A654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16629-BB94-B04D-BDFE-7F3A305E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CC86788-85B9-FA4E-86A7-E84097AF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A6D9C9-0BE4-F643-9C5B-F92D3D80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75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48E13EC-2241-964E-AFEC-A209215F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500AEEE-31AE-F14B-92DC-144D91492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8CF6867-AC9D-904B-A046-28D359BE3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99A0-AAAB-E240-97D8-501E7035436B}" type="datetimeFigureOut">
              <a:rPr lang="sk-SK" smtClean="0"/>
              <a:t>4. 9. 2019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DF28CF-5DA9-8547-BADF-F3609C484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485E4B3-5227-6D4F-96AF-5E9285AC6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8BF4-153B-C142-9586-D89C215B38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96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96dLpkDWCo" TargetMode="External"/><Relationship Id="rId2" Type="http://schemas.openxmlformats.org/officeDocument/2006/relationships/hyperlink" Target="https://www.youtube.com/watch?v=z4_ALYJ3Juo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65860-437F-CA4F-9068-C0D2D7858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sk-SK" sz="4500" b="1" dirty="0" err="1">
                <a:latin typeface="Times" panose="02020603050405020304" pitchFamily="18" charset="0"/>
                <a:cs typeface="Times" panose="02020603050405020304" pitchFamily="18" charset="0"/>
              </a:rPr>
              <a:t>Doing</a:t>
            </a:r>
            <a:r>
              <a:rPr lang="sk-SK" sz="45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k-SK" sz="4500" b="1" dirty="0" err="1">
                <a:latin typeface="Times" panose="02020603050405020304" pitchFamily="18" charset="0"/>
                <a:cs typeface="Times" panose="02020603050405020304" pitchFamily="18" charset="0"/>
              </a:rPr>
              <a:t>Research</a:t>
            </a:r>
            <a:r>
              <a:rPr lang="sk-SK" sz="4500" b="1" dirty="0">
                <a:latin typeface="Times" panose="02020603050405020304" pitchFamily="18" charset="0"/>
                <a:cs typeface="Times" panose="02020603050405020304" pitchFamily="18" charset="0"/>
              </a:rPr>
              <a:t> in </a:t>
            </a:r>
            <a:r>
              <a:rPr lang="sk-SK" sz="4500" b="1" dirty="0" err="1">
                <a:latin typeface="Times" panose="02020603050405020304" pitchFamily="18" charset="0"/>
                <a:cs typeface="Times" panose="02020603050405020304" pitchFamily="18" charset="0"/>
              </a:rPr>
              <a:t>Humanities</a:t>
            </a:r>
            <a:r>
              <a:rPr lang="sk-SK" sz="4500" b="1" dirty="0">
                <a:latin typeface="Times" panose="02020603050405020304" pitchFamily="18" charset="0"/>
                <a:cs typeface="Times" panose="02020603050405020304" pitchFamily="18" charset="0"/>
              </a:rPr>
              <a:t> in Taiwan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15D0E27-A781-8943-BD7F-341E004A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944"/>
            <a:ext cx="9144000" cy="1389749"/>
          </a:xfrm>
        </p:spPr>
        <p:txBody>
          <a:bodyPr>
            <a:normAutofit/>
          </a:bodyPr>
          <a:lstStyle/>
          <a:p>
            <a:r>
              <a:rPr lang="sk-SK" sz="4500" dirty="0" err="1">
                <a:latin typeface="Times" pitchFamily="2" charset="0"/>
              </a:rPr>
              <a:t>Christianity</a:t>
            </a:r>
            <a:r>
              <a:rPr lang="sk-SK" sz="4500" dirty="0">
                <a:latin typeface="Times" pitchFamily="2" charset="0"/>
              </a:rPr>
              <a:t> in Taiwan</a:t>
            </a:r>
          </a:p>
        </p:txBody>
      </p:sp>
    </p:spTree>
    <p:extLst>
      <p:ext uri="{BB962C8B-B14F-4D97-AF65-F5344CB8AC3E}">
        <p14:creationId xmlns:p14="http://schemas.microsoft.com/office/powerpoint/2010/main" val="25454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50D8F2-BD1C-AB42-B031-E72F79CA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44946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800" kern="1200" dirty="0" err="1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本土化</a:t>
            </a:r>
            <a:br>
              <a:rPr lang="en-US" sz="5800" kern="1200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</a:br>
            <a:br>
              <a:rPr lang="en-US" sz="58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en-US" sz="5800" dirty="0">
                <a:latin typeface="PMingLiU" panose="02020500000000000000" pitchFamily="18" charset="-120"/>
                <a:ea typeface="PMingLiU" panose="02020500000000000000" pitchFamily="18" charset="-120"/>
              </a:rPr>
              <a:t>VS</a:t>
            </a:r>
            <a:br>
              <a:rPr lang="en-US" sz="58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br>
              <a:rPr lang="en-US" sz="58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en-US" sz="58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中国化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62005075-0D0B-6749-B9B2-B1372856227C}"/>
              </a:ext>
            </a:extLst>
          </p:cNvPr>
          <p:cNvSpPr txBox="1">
            <a:spLocks/>
          </p:cNvSpPr>
          <p:nvPr/>
        </p:nvSpPr>
        <p:spPr>
          <a:xfrm>
            <a:off x="1524000" y="3695944"/>
            <a:ext cx="9144000" cy="138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5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" pitchFamily="2" charset="0"/>
              </a:rPr>
              <a:t>How to select the “correct” methodology?</a:t>
            </a:r>
          </a:p>
        </p:txBody>
      </p:sp>
    </p:spTree>
    <p:extLst>
      <p:ext uri="{BB962C8B-B14F-4D97-AF65-F5344CB8AC3E}">
        <p14:creationId xmlns:p14="http://schemas.microsoft.com/office/powerpoint/2010/main" val="2385198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" pitchFamily="2" charset="0"/>
              </a:rPr>
              <a:t>Conflict of interests?</a:t>
            </a:r>
          </a:p>
        </p:txBody>
      </p:sp>
    </p:spTree>
    <p:extLst>
      <p:ext uri="{BB962C8B-B14F-4D97-AF65-F5344CB8AC3E}">
        <p14:creationId xmlns:p14="http://schemas.microsoft.com/office/powerpoint/2010/main" val="98735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C094E-C84B-CB47-B5AD-0895D24C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7A4637-0277-464B-9FEA-D0742063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1C7D766-C787-A044-B494-52FA953E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2" y="365125"/>
            <a:ext cx="7112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" pitchFamily="2" charset="0"/>
              </a:rPr>
              <a:t>My research on Christianity in Taiwan (and the PRC)</a:t>
            </a:r>
          </a:p>
        </p:txBody>
      </p:sp>
    </p:spTree>
    <p:extLst>
      <p:ext uri="{BB962C8B-B14F-4D97-AF65-F5344CB8AC3E}">
        <p14:creationId xmlns:p14="http://schemas.microsoft.com/office/powerpoint/2010/main" val="287836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50D8F2-BD1C-AB42-B031-E72F79CA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83915"/>
            <a:ext cx="9144000" cy="18901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Times" pitchFamily="2" charset="0"/>
              </a:rPr>
              <a:t>Presbyterian Church in Taiwan as “a catalyst of discourse on civic Taiwanese nationalism” (Yoshihisa </a:t>
            </a:r>
            <a:r>
              <a:rPr lang="en-US" sz="3700" kern="1200" dirty="0" err="1">
                <a:solidFill>
                  <a:schemeClr val="tx1"/>
                </a:solidFill>
                <a:latin typeface="Times" pitchFamily="2" charset="0"/>
              </a:rPr>
              <a:t>Amae</a:t>
            </a:r>
            <a:r>
              <a:rPr lang="en-US" sz="3700" kern="1200" dirty="0">
                <a:solidFill>
                  <a:schemeClr val="tx1"/>
                </a:solidFill>
                <a:latin typeface="Times" pitchFamily="2" charset="0"/>
              </a:rPr>
              <a:t>, 2007) (?)</a:t>
            </a:r>
          </a:p>
        </p:txBody>
      </p:sp>
    </p:spTree>
    <p:extLst>
      <p:ext uri="{BB962C8B-B14F-4D97-AF65-F5344CB8AC3E}">
        <p14:creationId xmlns:p14="http://schemas.microsoft.com/office/powerpoint/2010/main" val="619234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1">
            <a:extLst>
              <a:ext uri="{FF2B5EF4-FFF2-40B4-BE49-F238E27FC236}">
                <a16:creationId xmlns:a16="http://schemas.microsoft.com/office/drawing/2014/main" id="{17CF91B8-F393-4C9A-9193-DAB9B243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95" y="1210825"/>
            <a:ext cx="5931610" cy="44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2">
            <a:extLst>
              <a:ext uri="{FF2B5EF4-FFF2-40B4-BE49-F238E27FC236}">
                <a16:creationId xmlns:a16="http://schemas.microsoft.com/office/drawing/2014/main" id="{AECA7219-7202-A849-8ECC-8DF44D0B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3205" r="14061" b="26410"/>
          <a:stretch/>
        </p:blipFill>
        <p:spPr>
          <a:xfrm>
            <a:off x="3004457" y="-10478"/>
            <a:ext cx="6173668" cy="68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61352" y="543908"/>
            <a:ext cx="6088046" cy="1143000"/>
          </a:xfrm>
        </p:spPr>
        <p:txBody>
          <a:bodyPr>
            <a:normAutofit fontScale="90000"/>
          </a:bodyPr>
          <a:lstStyle/>
          <a:p>
            <a:r>
              <a:rPr lang="sk-SK" sz="4000" dirty="0" err="1">
                <a:solidFill>
                  <a:srgbClr val="002060"/>
                </a:solidFill>
                <a:latin typeface="Times" pitchFamily="2" charset="0"/>
              </a:rPr>
              <a:t>Under</a:t>
            </a:r>
            <a:r>
              <a:rPr lang="sk-SK" sz="4000" dirty="0">
                <a:solidFill>
                  <a:srgbClr val="002060"/>
                </a:solidFill>
                <a:latin typeface="Times" pitchFamily="2" charset="0"/>
              </a:rPr>
              <a:t> </a:t>
            </a:r>
            <a:r>
              <a:rPr lang="sk-SK" sz="4000" dirty="0" err="1">
                <a:solidFill>
                  <a:srgbClr val="002060"/>
                </a:solidFill>
                <a:latin typeface="Times" pitchFamily="2" charset="0"/>
              </a:rPr>
              <a:t>Japanese</a:t>
            </a:r>
            <a:r>
              <a:rPr lang="sk-SK" sz="4000" dirty="0">
                <a:solidFill>
                  <a:srgbClr val="002060"/>
                </a:solidFill>
                <a:latin typeface="Times" pitchFamily="2" charset="0"/>
              </a:rPr>
              <a:t> rule </a:t>
            </a:r>
            <a:br>
              <a:rPr lang="sk-SK" sz="4000" dirty="0">
                <a:solidFill>
                  <a:srgbClr val="002060"/>
                </a:solidFill>
                <a:latin typeface="Times" pitchFamily="2" charset="0"/>
              </a:rPr>
            </a:br>
            <a:r>
              <a:rPr lang="sk-SK" sz="4000" dirty="0">
                <a:solidFill>
                  <a:srgbClr val="002060"/>
                </a:solidFill>
                <a:latin typeface="Times" pitchFamily="2" charset="0"/>
              </a:rPr>
              <a:t>1895-1945</a:t>
            </a:r>
          </a:p>
        </p:txBody>
      </p:sp>
      <p:sp>
        <p:nvSpPr>
          <p:cNvPr id="6" name="Zástupný symbol obsahu 3"/>
          <p:cNvSpPr>
            <a:spLocks noGrp="1"/>
          </p:cNvSpPr>
          <p:nvPr>
            <p:ph sz="half" idx="4294967295"/>
          </p:nvPr>
        </p:nvSpPr>
        <p:spPr>
          <a:xfrm>
            <a:off x="261352" y="1960268"/>
            <a:ext cx="5299475" cy="47063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5000"/>
              </a:lnSpc>
              <a:spcAft>
                <a:spcPts val="2038"/>
              </a:spcAft>
              <a:buClr>
                <a:schemeClr val="tx2"/>
              </a:buClr>
              <a:buNone/>
            </a:pPr>
            <a:r>
              <a:rPr lang="sk-SK" altLang="sk-SK" sz="2500" b="1" dirty="0" err="1">
                <a:latin typeface="Times New Roman" panose="02020603050405020304" pitchFamily="18" charset="0"/>
              </a:rPr>
              <a:t>First</a:t>
            </a:r>
            <a:r>
              <a:rPr lang="sk-SK" altLang="sk-SK" sz="2500" b="1" dirty="0">
                <a:latin typeface="Times New Roman" panose="02020603050405020304" pitchFamily="18" charset="0"/>
              </a:rPr>
              <a:t> </a:t>
            </a:r>
            <a:r>
              <a:rPr lang="sk-SK" altLang="sk-SK" sz="2500" b="1" dirty="0" err="1">
                <a:latin typeface="Times New Roman" panose="02020603050405020304" pitchFamily="18" charset="0"/>
              </a:rPr>
              <a:t>years</a:t>
            </a:r>
            <a:r>
              <a:rPr lang="sk-SK" altLang="sk-SK" sz="2500" b="1" dirty="0">
                <a:latin typeface="Times New Roman" panose="02020603050405020304" pitchFamily="18" charset="0"/>
              </a:rPr>
              <a:t>:                                                           </a:t>
            </a:r>
            <a:r>
              <a:rPr lang="sk-SK" altLang="sk-SK" sz="2500" dirty="0" err="1">
                <a:latin typeface="Times New Roman" panose="02020603050405020304" pitchFamily="18" charset="0"/>
              </a:rPr>
              <a:t>Good</a:t>
            </a:r>
            <a:r>
              <a:rPr lang="sk-SK" altLang="sk-SK" sz="2500" dirty="0">
                <a:latin typeface="Times New Roman" panose="02020603050405020304" pitchFamily="18" charset="0"/>
              </a:rPr>
              <a:t> status - </a:t>
            </a:r>
            <a:r>
              <a:rPr lang="sk-SK" altLang="sk-SK" sz="2500" dirty="0" err="1">
                <a:latin typeface="Times New Roman" panose="02020603050405020304" pitchFamily="18" charset="0"/>
              </a:rPr>
              <a:t>the</a:t>
            </a:r>
            <a:r>
              <a:rPr lang="sk-SK" altLang="sk-SK" sz="2500" dirty="0">
                <a:latin typeface="Times New Roman" panose="02020603050405020304" pitchFamily="18" charset="0"/>
              </a:rPr>
              <a:t> PCT </a:t>
            </a:r>
            <a:r>
              <a:rPr lang="sk-SK" altLang="sk-SK" sz="2500" dirty="0" err="1">
                <a:latin typeface="Times New Roman" panose="02020603050405020304" pitchFamily="18" charset="0"/>
              </a:rPr>
              <a:t>represented</a:t>
            </a:r>
            <a:r>
              <a:rPr lang="sk-SK" altLang="sk-SK" sz="2500" dirty="0">
                <a:latin typeface="Times New Roman" panose="02020603050405020304" pitchFamily="18" charset="0"/>
              </a:rPr>
              <a:t> over 80% of </a:t>
            </a:r>
            <a:r>
              <a:rPr lang="sk-SK" altLang="sk-SK" sz="2500" dirty="0" err="1">
                <a:latin typeface="Times New Roman" panose="02020603050405020304" pitchFamily="18" charset="0"/>
              </a:rPr>
              <a:t>all</a:t>
            </a:r>
            <a:r>
              <a:rPr lang="sk-SK" altLang="sk-SK" sz="2500" dirty="0">
                <a:latin typeface="Times New Roman" panose="02020603050405020304" pitchFamily="18" charset="0"/>
              </a:rPr>
              <a:t> </a:t>
            </a:r>
            <a:r>
              <a:rPr lang="sk-SK" altLang="sk-SK" sz="2500" dirty="0" err="1">
                <a:latin typeface="Times New Roman" panose="02020603050405020304" pitchFamily="18" charset="0"/>
              </a:rPr>
              <a:t>Christians</a:t>
            </a:r>
            <a:r>
              <a:rPr lang="sk-SK" altLang="sk-SK" sz="2500" dirty="0">
                <a:latin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95000"/>
              </a:lnSpc>
              <a:spcAft>
                <a:spcPts val="2038"/>
              </a:spcAft>
              <a:buClr>
                <a:schemeClr val="tx2"/>
              </a:buClr>
              <a:buNone/>
            </a:pPr>
            <a:r>
              <a:rPr lang="sk-SK" altLang="sk-SK" sz="2500" b="1" dirty="0" err="1">
                <a:latin typeface="Times New Roman" panose="02020603050405020304" pitchFamily="18" charset="0"/>
              </a:rPr>
              <a:t>After</a:t>
            </a:r>
            <a:r>
              <a:rPr lang="sk-SK" altLang="sk-SK" sz="2500" b="1" dirty="0">
                <a:latin typeface="Times New Roman" panose="02020603050405020304" pitchFamily="18" charset="0"/>
              </a:rPr>
              <a:t> 1930:                                                     </a:t>
            </a:r>
            <a:r>
              <a:rPr lang="en-US" altLang="sk-SK" sz="2500" dirty="0">
                <a:latin typeface="Times New Roman" panose="02020603050405020304" pitchFamily="18" charset="0"/>
              </a:rPr>
              <a:t>Shinto ceremonies before every service</a:t>
            </a:r>
            <a:r>
              <a:rPr lang="sk-SK" altLang="sk-SK" sz="2500" dirty="0">
                <a:latin typeface="Times New Roman" panose="02020603050405020304" pitchFamily="18" charset="0"/>
              </a:rPr>
              <a:t> F</a:t>
            </a:r>
            <a:r>
              <a:rPr lang="en-US" altLang="sk-SK" sz="2500" dirty="0" err="1">
                <a:latin typeface="Times New Roman" panose="02020603050405020304" pitchFamily="18" charset="0"/>
              </a:rPr>
              <a:t>orced</a:t>
            </a:r>
            <a:r>
              <a:rPr lang="en-US" altLang="sk-SK" sz="2500" dirty="0">
                <a:latin typeface="Times New Roman" panose="02020603050405020304" pitchFamily="18" charset="0"/>
              </a:rPr>
              <a:t> to use Japanese language</a:t>
            </a:r>
            <a:r>
              <a:rPr lang="sk-SK" altLang="sk-SK" sz="2500" dirty="0">
                <a:latin typeface="Times New Roman" panose="02020603050405020304" pitchFamily="18" charset="0"/>
              </a:rPr>
              <a:t>              </a:t>
            </a:r>
            <a:r>
              <a:rPr lang="sk-SK" altLang="sk-SK" sz="2500" dirty="0" err="1">
                <a:latin typeface="Times New Roman" panose="02020603050405020304" pitchFamily="18" charset="0"/>
              </a:rPr>
              <a:t>Bibles</a:t>
            </a:r>
            <a:r>
              <a:rPr lang="sk-SK" altLang="sk-SK" sz="2500" dirty="0">
                <a:latin typeface="Times New Roman" panose="02020603050405020304" pitchFamily="18" charset="0"/>
              </a:rPr>
              <a:t> </a:t>
            </a:r>
            <a:r>
              <a:rPr lang="sk-SK" altLang="sk-SK" sz="2500" dirty="0" err="1">
                <a:latin typeface="Times New Roman" panose="02020603050405020304" pitchFamily="18" charset="0"/>
              </a:rPr>
              <a:t>burned</a:t>
            </a:r>
            <a:r>
              <a:rPr lang="sk-SK" altLang="sk-SK" sz="2500" dirty="0">
                <a:latin typeface="Times New Roman" panose="02020603050405020304" pitchFamily="18" charset="0"/>
              </a:rPr>
              <a:t>                                        </a:t>
            </a:r>
            <a:r>
              <a:rPr lang="sk-SK" altLang="sk-SK" sz="2500" dirty="0" err="1">
                <a:latin typeface="Times New Roman" panose="02020603050405020304" pitchFamily="18" charset="0"/>
              </a:rPr>
              <a:t>Romanized</a:t>
            </a:r>
            <a:r>
              <a:rPr lang="sk-SK" altLang="sk-SK" sz="2500" dirty="0">
                <a:latin typeface="Times New Roman" panose="02020603050405020304" pitchFamily="18" charset="0"/>
              </a:rPr>
              <a:t> </a:t>
            </a:r>
            <a:r>
              <a:rPr lang="sk-SK" altLang="sk-SK" sz="2500" dirty="0" err="1">
                <a:latin typeface="Times New Roman" panose="02020603050405020304" pitchFamily="18" charset="0"/>
              </a:rPr>
              <a:t>transcript</a:t>
            </a:r>
            <a:r>
              <a:rPr lang="sk-SK" altLang="sk-SK" sz="2500" dirty="0">
                <a:latin typeface="Times New Roman" panose="02020603050405020304" pitchFamily="18" charset="0"/>
              </a:rPr>
              <a:t> </a:t>
            </a:r>
            <a:r>
              <a:rPr lang="sk-SK" altLang="sk-SK" sz="2500" dirty="0" err="1">
                <a:latin typeface="Times New Roman" panose="02020603050405020304" pitchFamily="18" charset="0"/>
              </a:rPr>
              <a:t>banned</a:t>
            </a:r>
            <a:r>
              <a:rPr lang="sk-SK" altLang="sk-SK" sz="2500" dirty="0">
                <a:latin typeface="Times New Roman" panose="02020603050405020304" pitchFamily="18" charset="0"/>
              </a:rPr>
              <a:t> - </a:t>
            </a:r>
            <a:r>
              <a:rPr lang="sk-SK" altLang="sk-SK" sz="2500" dirty="0" err="1">
                <a:latin typeface="Times New Roman" panose="02020603050405020304" pitchFamily="18" charset="0"/>
              </a:rPr>
              <a:t>spies</a:t>
            </a:r>
            <a:r>
              <a:rPr lang="sk-SK" altLang="sk-SK" sz="2500" dirty="0">
                <a:latin typeface="Times New Roman" panose="02020603050405020304" pitchFamily="18" charset="0"/>
              </a:rPr>
              <a:t>                 F</a:t>
            </a:r>
            <a:r>
              <a:rPr lang="en-US" altLang="sk-SK" sz="2500" dirty="0" err="1">
                <a:latin typeface="Times New Roman" panose="02020603050405020304" pitchFamily="18" charset="0"/>
              </a:rPr>
              <a:t>oreign</a:t>
            </a:r>
            <a:r>
              <a:rPr lang="en-US" altLang="sk-SK" sz="2500" dirty="0">
                <a:latin typeface="Times New Roman" panose="02020603050405020304" pitchFamily="18" charset="0"/>
              </a:rPr>
              <a:t> missionaries expelled</a:t>
            </a:r>
          </a:p>
          <a:p>
            <a:pPr>
              <a:lnSpc>
                <a:spcPct val="95000"/>
              </a:lnSpc>
              <a:spcAft>
                <a:spcPts val="2038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sk-SK" altLang="sk-SK" sz="2500" dirty="0">
              <a:latin typeface="Times New Roman" panose="02020603050405020304" pitchFamily="18" charset="0"/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obsahu 5"/>
          <p:cNvSpPr>
            <a:spLocks noGrp="1"/>
          </p:cNvSpPr>
          <p:nvPr>
            <p:ph sz="quarter" idx="4294967295"/>
          </p:nvPr>
        </p:nvSpPr>
        <p:spPr>
          <a:xfrm>
            <a:off x="6172199" y="1960268"/>
            <a:ext cx="5938285" cy="47063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orced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use Mandarin language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1975 –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Bibles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confiscated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PCT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member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persecuted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Translations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foreigners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Romanized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transcript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banned</a:t>
            </a: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2"/>
              </a:buClr>
              <a:buNone/>
            </a:pP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2"/>
              </a:buClr>
              <a:buNone/>
            </a:pPr>
            <a:r>
              <a:rPr lang="sk-SK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PCT 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realized, that for Taiwan </a:t>
            </a:r>
            <a:r>
              <a:rPr lang="sk-SK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sk-SK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reach human rights, democracy and self-government </a:t>
            </a:r>
          </a:p>
          <a:p>
            <a:endParaRPr lang="sk-SK" sz="2500" dirty="0"/>
          </a:p>
        </p:txBody>
      </p:sp>
      <p:sp>
        <p:nvSpPr>
          <p:cNvPr id="8" name="BlokTextu 7"/>
          <p:cNvSpPr txBox="1"/>
          <p:nvPr/>
        </p:nvSpPr>
        <p:spPr>
          <a:xfrm>
            <a:off x="6172199" y="467833"/>
            <a:ext cx="5800061" cy="121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err="1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During</a:t>
            </a:r>
            <a:r>
              <a:rPr lang="sk-SK" sz="3600" dirty="0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 </a:t>
            </a:r>
            <a:r>
              <a:rPr lang="sk-SK" sz="3600" dirty="0" err="1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martial</a:t>
            </a:r>
            <a:r>
              <a:rPr lang="sk-SK" sz="3600" dirty="0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 </a:t>
            </a:r>
            <a:r>
              <a:rPr lang="sk-SK" sz="3600" dirty="0" err="1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law</a:t>
            </a:r>
            <a:r>
              <a:rPr lang="sk-SK" sz="3600" dirty="0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 </a:t>
            </a:r>
          </a:p>
          <a:p>
            <a:r>
              <a:rPr lang="sk-SK" sz="3600" dirty="0">
                <a:solidFill>
                  <a:srgbClr val="002060"/>
                </a:solidFill>
                <a:latin typeface="Times" pitchFamily="2" charset="0"/>
                <a:ea typeface="+mj-ea"/>
                <a:cs typeface="+mj-cs"/>
              </a:rPr>
              <a:t>1949-1987</a:t>
            </a:r>
            <a:endParaRPr lang="sk-SK" dirty="0">
              <a:solidFill>
                <a:srgbClr val="002060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29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50D8F2-BD1C-AB42-B031-E72F79CA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83915"/>
            <a:ext cx="9144000" cy="18901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>
                <a:latin typeface="Times" pitchFamily="2" charset="0"/>
              </a:rPr>
              <a:t>Why does one Christian group decide to oppose the totalitarian rule while other does not?</a:t>
            </a:r>
            <a:endParaRPr lang="en-US" sz="3700" kern="1200" dirty="0">
              <a:solidFill>
                <a:schemeClr val="tx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7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" pitchFamily="2" charset="0"/>
              </a:rPr>
              <a:t>My own journey</a:t>
            </a:r>
          </a:p>
        </p:txBody>
      </p:sp>
    </p:spTree>
    <p:extLst>
      <p:ext uri="{BB962C8B-B14F-4D97-AF65-F5344CB8AC3E}">
        <p14:creationId xmlns:p14="http://schemas.microsoft.com/office/powerpoint/2010/main" val="3684889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8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700" b="1" dirty="0">
                <a:latin typeface="Times" pitchFamily="2" charset="0"/>
              </a:rPr>
              <a:t>“One of the primary goals of most religious organisations is maximisation (or retention) of parishioners.” </a:t>
            </a:r>
            <a:br>
              <a:rPr lang="en-GB" sz="3700" b="1" dirty="0">
                <a:latin typeface="Times" pitchFamily="2" charset="0"/>
              </a:rPr>
            </a:br>
            <a:r>
              <a:rPr lang="en-GB" sz="3700" dirty="0">
                <a:latin typeface="Times" pitchFamily="2" charset="0"/>
              </a:rPr>
              <a:t>(Anthony Gill, 1998)</a:t>
            </a:r>
            <a:endParaRPr lang="sk-SK" sz="37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1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4B8D9-6FFA-D740-8E02-4BA18E4E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030903-8902-DB44-A383-61E82E445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F26855C-72F4-F242-9456-F7E07783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62" y="470151"/>
            <a:ext cx="6238275" cy="59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4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78A923-E7E1-7047-B5CF-4D8C1533B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" pitchFamily="2" charset="0"/>
              </a:rPr>
              <a:t>Social media VS traditional media</a:t>
            </a:r>
            <a:r>
              <a:rPr lang="cs-CZ" sz="5400" b="1" dirty="0">
                <a:solidFill>
                  <a:schemeClr val="bg1"/>
                </a:solidFill>
                <a:latin typeface="Times" pitchFamily="2" charset="0"/>
              </a:rPr>
              <a:t> VS Internet </a:t>
            </a:r>
            <a:r>
              <a:rPr lang="cs-CZ" sz="5400" b="1" dirty="0" err="1">
                <a:solidFill>
                  <a:schemeClr val="bg1"/>
                </a:solidFill>
                <a:latin typeface="Times" pitchFamily="2" charset="0"/>
              </a:rPr>
              <a:t>websites</a:t>
            </a:r>
            <a:endParaRPr lang="en-US" sz="5400" b="1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0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412E532F-8838-974D-B687-B85B865965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806586"/>
              </p:ext>
            </p:extLst>
          </p:nvPr>
        </p:nvGraphicFramePr>
        <p:xfrm>
          <a:off x="-986972" y="79828"/>
          <a:ext cx="8926286" cy="551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514C06D-293C-3F4F-88BB-9F943D78A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245402"/>
              </p:ext>
            </p:extLst>
          </p:nvPr>
        </p:nvGraphicFramePr>
        <p:xfrm>
          <a:off x="5109029" y="957944"/>
          <a:ext cx="7082971" cy="571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693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0F9858E-3699-2F4E-B088-8AD1FA8F301C}"/>
              </a:ext>
            </a:extLst>
          </p:cNvPr>
          <p:cNvSpPr txBox="1"/>
          <p:nvPr/>
        </p:nvSpPr>
        <p:spPr>
          <a:xfrm>
            <a:off x="786423" y="1060455"/>
            <a:ext cx="11023601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sk-SK" sz="3000" dirty="0" err="1">
                <a:latin typeface="Times" pitchFamily="2" charset="0"/>
              </a:rPr>
              <a:t>Read</a:t>
            </a:r>
            <a:r>
              <a:rPr lang="sk-SK" sz="3000" dirty="0">
                <a:latin typeface="Times" pitchFamily="2" charset="0"/>
              </a:rPr>
              <a:t> </a:t>
            </a:r>
            <a:r>
              <a:rPr lang="sk-SK" sz="3000" i="1" dirty="0" err="1">
                <a:latin typeface="Times" pitchFamily="2" charset="0"/>
              </a:rPr>
              <a:t>Participation</a:t>
            </a:r>
            <a:r>
              <a:rPr lang="sk-SK" sz="3000" i="1" dirty="0">
                <a:latin typeface="Times" pitchFamily="2" charset="0"/>
              </a:rPr>
              <a:t> as user </a:t>
            </a:r>
            <a:r>
              <a:rPr lang="sk-SK" sz="3000" i="1" dirty="0" err="1">
                <a:latin typeface="Times" pitchFamily="2" charset="0"/>
              </a:rPr>
              <a:t>involvement</a:t>
            </a:r>
            <a:r>
              <a:rPr lang="sk-SK" sz="3000" dirty="0">
                <a:latin typeface="Times" pitchFamily="2" charset="0"/>
              </a:rPr>
              <a:t> by Daniela </a:t>
            </a:r>
            <a:r>
              <a:rPr lang="sk-SK" sz="3000" dirty="0" err="1">
                <a:latin typeface="Times" pitchFamily="2" charset="0"/>
              </a:rPr>
              <a:t>Landert</a:t>
            </a:r>
            <a:r>
              <a:rPr lang="sk-SK" sz="3000" dirty="0">
                <a:latin typeface="Times" pitchFamily="2" charset="0"/>
              </a:rPr>
              <a:t> (</a:t>
            </a:r>
            <a:r>
              <a:rPr lang="sk-SK" sz="3000" dirty="0" err="1">
                <a:latin typeface="Times" pitchFamily="2" charset="0"/>
              </a:rPr>
              <a:t>pp</a:t>
            </a:r>
            <a:r>
              <a:rPr lang="sk-SK" sz="3000" dirty="0">
                <a:latin typeface="Times" pitchFamily="2" charset="0"/>
              </a:rPr>
              <a:t>. 31-33; 33-35; 38-40)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Group 1: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What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is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</a:t>
            </a:r>
            <a:r>
              <a:rPr lang="sk-SK" sz="3000" b="1" dirty="0" err="1">
                <a:solidFill>
                  <a:srgbClr val="00B050"/>
                </a:solidFill>
                <a:latin typeface="Times" pitchFamily="2" charset="0"/>
              </a:rPr>
              <a:t>interaction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and </a:t>
            </a:r>
            <a:r>
              <a:rPr lang="sk-SK" sz="3000" b="1" dirty="0" err="1">
                <a:solidFill>
                  <a:srgbClr val="00B050"/>
                </a:solidFill>
                <a:latin typeface="Times" pitchFamily="2" charset="0"/>
              </a:rPr>
              <a:t>participation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?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How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would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you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 study 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this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? (</a:t>
            </a:r>
            <a:r>
              <a:rPr lang="sk-SK" sz="3000" dirty="0" err="1">
                <a:solidFill>
                  <a:srgbClr val="00B050"/>
                </a:solidFill>
                <a:latin typeface="Times" pitchFamily="2" charset="0"/>
              </a:rPr>
              <a:t>pp</a:t>
            </a:r>
            <a:r>
              <a:rPr lang="sk-SK" sz="3000" dirty="0">
                <a:solidFill>
                  <a:srgbClr val="00B050"/>
                </a:solidFill>
                <a:latin typeface="Times" pitchFamily="2" charset="0"/>
              </a:rPr>
              <a:t>. 31-33)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Group 2: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What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is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b="1" dirty="0" err="1">
                <a:solidFill>
                  <a:srgbClr val="0070C0"/>
                </a:solidFill>
                <a:latin typeface="Times" pitchFamily="2" charset="0"/>
              </a:rPr>
              <a:t>involvement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?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What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is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involving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content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,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involving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language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?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How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would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you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 study 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this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? (</a:t>
            </a:r>
            <a:r>
              <a:rPr lang="sk-SK" sz="3000" dirty="0" err="1">
                <a:solidFill>
                  <a:srgbClr val="0070C0"/>
                </a:solidFill>
                <a:latin typeface="Times" pitchFamily="2" charset="0"/>
              </a:rPr>
              <a:t>pp</a:t>
            </a:r>
            <a:r>
              <a:rPr lang="sk-SK" sz="3000" dirty="0">
                <a:solidFill>
                  <a:srgbClr val="0070C0"/>
                </a:solidFill>
                <a:latin typeface="Times" pitchFamily="2" charset="0"/>
              </a:rPr>
              <a:t>. 31-33)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Group 3: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What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is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potential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of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interaction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?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How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might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this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influence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research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? (</a:t>
            </a:r>
            <a:r>
              <a:rPr lang="sk-SK" sz="3000" dirty="0" err="1">
                <a:solidFill>
                  <a:schemeClr val="accent2"/>
                </a:solidFill>
                <a:latin typeface="Times" pitchFamily="2" charset="0"/>
              </a:rPr>
              <a:t>pp</a:t>
            </a:r>
            <a:r>
              <a:rPr lang="sk-SK" sz="3000" dirty="0">
                <a:solidFill>
                  <a:schemeClr val="accent2"/>
                </a:solidFill>
                <a:latin typeface="Times" pitchFamily="2" charset="0"/>
              </a:rPr>
              <a:t>. 33-35)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Group 4: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What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is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horizontal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and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vertical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communication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?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How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might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this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indluence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sk-SK" sz="3000" dirty="0" err="1">
                <a:solidFill>
                  <a:srgbClr val="7030A0"/>
                </a:solidFill>
                <a:latin typeface="Times" pitchFamily="2" charset="0"/>
              </a:rPr>
              <a:t>research</a:t>
            </a:r>
            <a:r>
              <a:rPr lang="sk-SK" sz="3000" dirty="0">
                <a:solidFill>
                  <a:srgbClr val="7030A0"/>
                </a:solidFill>
                <a:latin typeface="Times" pitchFamily="2" charset="0"/>
              </a:rPr>
              <a:t>? (38-40)</a:t>
            </a:r>
          </a:p>
        </p:txBody>
      </p:sp>
    </p:spTree>
    <p:extLst>
      <p:ext uri="{BB962C8B-B14F-4D97-AF65-F5344CB8AC3E}">
        <p14:creationId xmlns:p14="http://schemas.microsoft.com/office/powerpoint/2010/main" val="41085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534" y="1188721"/>
            <a:ext cx="13852088" cy="44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13" y="0"/>
            <a:ext cx="8518574" cy="69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4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36" y="297432"/>
            <a:ext cx="8907927" cy="65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867176" y="-907169"/>
            <a:ext cx="9171389" cy="2820499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https://www.youtube.com/watch?v=z4_ALYJ3Juo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https://www.youtube.com/watch?v=S96dLpkDWCo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8">
            <a:extLst>
              <a:ext uri="{FF2B5EF4-FFF2-40B4-BE49-F238E27FC236}">
                <a16:creationId xmlns:a16="http://schemas.microsoft.com/office/drawing/2014/main" id="{C61F70A9-4131-3D43-BEC8-F8935927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926" y="236415"/>
            <a:ext cx="4253279" cy="6118504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1D4D2171-8D02-5F46-A17F-2454C7004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76" y="1120768"/>
            <a:ext cx="5296667" cy="55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9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0F9858E-3699-2F4E-B088-8AD1FA8F301C}"/>
              </a:ext>
            </a:extLst>
          </p:cNvPr>
          <p:cNvSpPr txBox="1"/>
          <p:nvPr/>
        </p:nvSpPr>
        <p:spPr>
          <a:xfrm>
            <a:off x="584199" y="1997839"/>
            <a:ext cx="1102360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sk-SK" sz="3600" dirty="0" err="1">
                <a:latin typeface="Times" pitchFamily="2" charset="0"/>
              </a:rPr>
              <a:t>Try</a:t>
            </a:r>
            <a:r>
              <a:rPr lang="sk-SK" sz="3600" dirty="0">
                <a:latin typeface="Times" pitchFamily="2" charset="0"/>
              </a:rPr>
              <a:t> to </a:t>
            </a:r>
            <a:r>
              <a:rPr lang="sk-SK" sz="3600" dirty="0" err="1">
                <a:latin typeface="Times" pitchFamily="2" charset="0"/>
              </a:rPr>
              <a:t>think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about</a:t>
            </a:r>
            <a:r>
              <a:rPr lang="sk-SK" sz="3600" dirty="0">
                <a:latin typeface="Times" pitchFamily="2" charset="0"/>
              </a:rPr>
              <a:t> a </a:t>
            </a:r>
            <a:r>
              <a:rPr lang="sk-SK" sz="3600" dirty="0" err="1">
                <a:latin typeface="Times" pitchFamily="2" charset="0"/>
              </a:rPr>
              <a:t>different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purpose</a:t>
            </a:r>
            <a:r>
              <a:rPr lang="sk-SK" sz="3600" dirty="0">
                <a:latin typeface="Times" pitchFamily="2" charset="0"/>
              </a:rPr>
              <a:t> of </a:t>
            </a:r>
            <a:r>
              <a:rPr lang="sk-SK" sz="3600" dirty="0" err="1">
                <a:latin typeface="Times" pitchFamily="2" charset="0"/>
              </a:rPr>
              <a:t>each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material</a:t>
            </a:r>
            <a:endParaRPr lang="sk-SK" sz="3600" dirty="0">
              <a:latin typeface="Times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sk-SK" sz="3600" dirty="0" err="1">
                <a:latin typeface="Times" pitchFamily="2" charset="0"/>
              </a:rPr>
              <a:t>Give</a:t>
            </a:r>
            <a:r>
              <a:rPr lang="sk-SK" sz="3600" dirty="0">
                <a:latin typeface="Times" pitchFamily="2" charset="0"/>
              </a:rPr>
              <a:t> at </a:t>
            </a:r>
            <a:r>
              <a:rPr lang="sk-SK" sz="3600" dirty="0" err="1">
                <a:latin typeface="Times" pitchFamily="2" charset="0"/>
              </a:rPr>
              <a:t>least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three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distinctive</a:t>
            </a:r>
            <a:r>
              <a:rPr lang="sk-SK" sz="3600" dirty="0">
                <a:latin typeface="Times" pitchFamily="2" charset="0"/>
              </a:rPr>
              <a:t> point of </a:t>
            </a:r>
            <a:r>
              <a:rPr lang="sk-SK" sz="3600" dirty="0" err="1">
                <a:latin typeface="Times" pitchFamily="2" charset="0"/>
              </a:rPr>
              <a:t>each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material</a:t>
            </a:r>
            <a:r>
              <a:rPr lang="sk-SK" sz="3600" dirty="0">
                <a:latin typeface="Times" pitchFamily="2" charset="0"/>
              </a:rPr>
              <a:t> (</a:t>
            </a:r>
            <a:r>
              <a:rPr lang="sk-SK" sz="3600" dirty="0" err="1">
                <a:latin typeface="Times" pitchFamily="2" charset="0"/>
              </a:rPr>
              <a:t>focusing</a:t>
            </a:r>
            <a:r>
              <a:rPr lang="sk-SK" sz="3600" dirty="0">
                <a:latin typeface="Times" pitchFamily="2" charset="0"/>
              </a:rPr>
              <a:t> on </a:t>
            </a:r>
            <a:r>
              <a:rPr lang="sk-SK" sz="3600" dirty="0" err="1">
                <a:latin typeface="Times" pitchFamily="2" charset="0"/>
              </a:rPr>
              <a:t>differences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between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the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materials</a:t>
            </a:r>
            <a:r>
              <a:rPr lang="sk-SK" sz="3600" dirty="0">
                <a:latin typeface="Times" pitchFamily="2" charset="0"/>
              </a:rPr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600" dirty="0">
                <a:latin typeface="Times" pitchFamily="2" charset="0"/>
              </a:rPr>
              <a:t>In </a:t>
            </a:r>
            <a:r>
              <a:rPr lang="sk-SK" sz="3600">
                <a:latin typeface="Times" pitchFamily="2" charset="0"/>
              </a:rPr>
              <a:t>which </a:t>
            </a:r>
            <a:r>
              <a:rPr lang="sk-SK" sz="3600" dirty="0" err="1">
                <a:latin typeface="Times" pitchFamily="2" charset="0"/>
              </a:rPr>
              <a:t>situation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would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you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use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each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material</a:t>
            </a:r>
            <a:r>
              <a:rPr lang="sk-SK" sz="3600" dirty="0">
                <a:latin typeface="Times" pitchFamily="2" charset="0"/>
              </a:rPr>
              <a:t>? </a:t>
            </a:r>
          </a:p>
          <a:p>
            <a:pPr marL="742950" indent="-742950">
              <a:buFont typeface="+mj-lt"/>
              <a:buAutoNum type="arabicPeriod"/>
            </a:pPr>
            <a:r>
              <a:rPr lang="sk-SK" sz="3600" dirty="0" err="1">
                <a:latin typeface="Times" pitchFamily="2" charset="0"/>
              </a:rPr>
              <a:t>What</a:t>
            </a:r>
            <a:r>
              <a:rPr lang="sk-SK" sz="3600" dirty="0">
                <a:latin typeface="Times" pitchFamily="2" charset="0"/>
              </a:rPr>
              <a:t> do </a:t>
            </a:r>
            <a:r>
              <a:rPr lang="sk-SK" sz="3600" dirty="0" err="1">
                <a:latin typeface="Times" pitchFamily="2" charset="0"/>
              </a:rPr>
              <a:t>you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think</a:t>
            </a:r>
            <a:r>
              <a:rPr lang="sk-SK" sz="3600" dirty="0">
                <a:latin typeface="Times" pitchFamily="2" charset="0"/>
              </a:rPr>
              <a:t> </a:t>
            </a:r>
            <a:r>
              <a:rPr lang="sk-SK" sz="3600" dirty="0" err="1">
                <a:latin typeface="Times" pitchFamily="2" charset="0"/>
              </a:rPr>
              <a:t>the</a:t>
            </a:r>
            <a:r>
              <a:rPr lang="sk-SK" sz="3600" dirty="0">
                <a:latin typeface="Times" pitchFamily="2" charset="0"/>
              </a:rPr>
              <a:t> FB </a:t>
            </a:r>
            <a:r>
              <a:rPr lang="sk-SK" sz="3600" dirty="0" err="1">
                <a:latin typeface="Times" pitchFamily="2" charset="0"/>
              </a:rPr>
              <a:t>group</a:t>
            </a:r>
            <a:r>
              <a:rPr lang="sk-SK" sz="3600" dirty="0">
                <a:latin typeface="Times" pitchFamily="2" charset="0"/>
              </a:rPr>
              <a:t> tried </a:t>
            </a:r>
            <a:r>
              <a:rPr lang="sk-SK" sz="3600" dirty="0" err="1">
                <a:latin typeface="Times" pitchFamily="2" charset="0"/>
              </a:rPr>
              <a:t>express</a:t>
            </a:r>
            <a:endParaRPr lang="sk-SK" sz="36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B57A6-2EB0-B34A-9E45-5508A84B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5A8D7C-676F-2346-B8E0-038FD398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B268BF6-EFA9-4E40-80A3-27E37A77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5" y="0"/>
            <a:ext cx="10294570" cy="685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91D57D08-A02E-CE42-9ACB-253865D733EB}"/>
              </a:ext>
            </a:extLst>
          </p:cNvPr>
          <p:cNvSpPr txBox="1"/>
          <p:nvPr/>
        </p:nvSpPr>
        <p:spPr>
          <a:xfrm>
            <a:off x="948715" y="-457835"/>
            <a:ext cx="5147285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sk-SK" sz="3000" b="1" dirty="0">
              <a:solidFill>
                <a:schemeClr val="bg1"/>
              </a:solidFill>
            </a:endParaRPr>
          </a:p>
          <a:p>
            <a:pPr algn="ctr"/>
            <a:r>
              <a:rPr lang="sk-SK" sz="3000" b="1" dirty="0">
                <a:solidFill>
                  <a:schemeClr val="bg1"/>
                </a:solidFill>
              </a:rPr>
              <a:t>HOW SHOULD I START DOING THE RESEARCH?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38E4787-F6A8-B145-8F71-B1879DA8C3F6}"/>
              </a:ext>
            </a:extLst>
          </p:cNvPr>
          <p:cNvSpPr txBox="1"/>
          <p:nvPr/>
        </p:nvSpPr>
        <p:spPr>
          <a:xfrm>
            <a:off x="6096000" y="5618528"/>
            <a:ext cx="5147285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</a:rPr>
              <a:t>HOW?</a:t>
            </a:r>
          </a:p>
          <a:p>
            <a:pPr algn="ctr"/>
            <a:endParaRPr lang="sk-SK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0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9DE45D85-8E69-7D48-94F5-D8F99E50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11" y="2294031"/>
            <a:ext cx="3120571" cy="1755321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950843F-C568-E84B-AB19-D941F092D094}"/>
              </a:ext>
            </a:extLst>
          </p:cNvPr>
          <p:cNvSpPr txBox="1"/>
          <p:nvPr/>
        </p:nvSpPr>
        <p:spPr>
          <a:xfrm>
            <a:off x="6096000" y="2509971"/>
            <a:ext cx="3483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b="1" dirty="0">
                <a:solidFill>
                  <a:schemeClr val="accent1">
                    <a:lumMod val="75000"/>
                  </a:schemeClr>
                </a:solidFill>
              </a:rPr>
              <a:t>EFFECT</a:t>
            </a:r>
          </a:p>
        </p:txBody>
      </p:sp>
    </p:spTree>
    <p:extLst>
      <p:ext uri="{BB962C8B-B14F-4D97-AF65-F5344CB8AC3E}">
        <p14:creationId xmlns:p14="http://schemas.microsoft.com/office/powerpoint/2010/main" val="29356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D94C5-7560-B94E-A933-1011C059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7DA899-5A7C-D343-AECC-43CAA03A2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BF4E5EBA-0BB0-F547-A157-A16A3ECC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436" t="22141" r="4103" b="8780"/>
          <a:stretch/>
        </p:blipFill>
        <p:spPr>
          <a:xfrm>
            <a:off x="2111829" y="877462"/>
            <a:ext cx="7968342" cy="51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4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" pitchFamily="2" charset="0"/>
              </a:rPr>
              <a:t>The most important factors when selecting a research topic?</a:t>
            </a:r>
          </a:p>
        </p:txBody>
      </p:sp>
    </p:spTree>
    <p:extLst>
      <p:ext uri="{BB962C8B-B14F-4D97-AF65-F5344CB8AC3E}">
        <p14:creationId xmlns:p14="http://schemas.microsoft.com/office/powerpoint/2010/main" val="2462161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50D8F2-BD1C-AB42-B031-E72F79CA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6713"/>
            <a:ext cx="12192000" cy="146957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000" dirty="0">
                <a:latin typeface="Times" pitchFamily="2" charset="0"/>
              </a:rPr>
              <a:t>Interest</a:t>
            </a:r>
            <a:br>
              <a:rPr lang="en-US" sz="5000" dirty="0">
                <a:latin typeface="Times" pitchFamily="2" charset="0"/>
              </a:rPr>
            </a:br>
            <a:endParaRPr lang="en-US" sz="5000" kern="12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62005075-0D0B-6749-B9B2-B1372856227C}"/>
              </a:ext>
            </a:extLst>
          </p:cNvPr>
          <p:cNvSpPr txBox="1">
            <a:spLocks/>
          </p:cNvSpPr>
          <p:nvPr/>
        </p:nvSpPr>
        <p:spPr>
          <a:xfrm>
            <a:off x="0" y="1926770"/>
            <a:ext cx="12192000" cy="1850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Times" pitchFamily="2" charset="0"/>
              </a:rPr>
              <a:t>Access</a:t>
            </a:r>
            <a:br>
              <a:rPr lang="en-US" sz="5000" dirty="0">
                <a:latin typeface="Times" pitchFamily="2" charset="0"/>
              </a:rPr>
            </a:br>
            <a:endParaRPr lang="en-US" sz="5000" dirty="0">
              <a:latin typeface="Times" pitchFamily="2" charset="0"/>
            </a:endParaRP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D0F3AEED-1212-3449-BE99-85F54EE50ACD}"/>
              </a:ext>
            </a:extLst>
          </p:cNvPr>
          <p:cNvSpPr txBox="1">
            <a:spLocks/>
          </p:cNvSpPr>
          <p:nvPr/>
        </p:nvSpPr>
        <p:spPr>
          <a:xfrm>
            <a:off x="0" y="3196771"/>
            <a:ext cx="12192000" cy="1850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5000" dirty="0">
                <a:latin typeface="Times" pitchFamily="2" charset="0"/>
              </a:rPr>
              <a:t>一口吃个胖子</a:t>
            </a:r>
            <a:br>
              <a:rPr lang="en-US" altLang="zh-CN" sz="5000" dirty="0">
                <a:latin typeface="Times" pitchFamily="2" charset="0"/>
              </a:rPr>
            </a:br>
            <a:endParaRPr lang="en-US" sz="5000" dirty="0">
              <a:latin typeface="Times" pitchFamily="2" charset="0"/>
            </a:endParaRP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9E968802-A416-1B41-8C09-1B926D443742}"/>
              </a:ext>
            </a:extLst>
          </p:cNvPr>
          <p:cNvSpPr txBox="1">
            <a:spLocks/>
          </p:cNvSpPr>
          <p:nvPr/>
        </p:nvSpPr>
        <p:spPr>
          <a:xfrm>
            <a:off x="0" y="3900714"/>
            <a:ext cx="12192000" cy="1850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zh-CN" sz="5000" dirty="0">
                <a:latin typeface="Times" pitchFamily="2" charset="0"/>
              </a:rPr>
            </a:br>
            <a:r>
              <a:rPr lang="en-US" altLang="zh-CN" sz="5000" dirty="0">
                <a:latin typeface="Times" pitchFamily="2" charset="0"/>
              </a:rPr>
              <a:t>Help</a:t>
            </a:r>
            <a:endParaRPr lang="en-US" sz="5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" pitchFamily="2" charset="0"/>
              </a:rPr>
              <a:t>How to select the sources?</a:t>
            </a:r>
          </a:p>
        </p:txBody>
      </p:sp>
    </p:spTree>
    <p:extLst>
      <p:ext uri="{BB962C8B-B14F-4D97-AF65-F5344CB8AC3E}">
        <p14:creationId xmlns:p14="http://schemas.microsoft.com/office/powerpoint/2010/main" val="64516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E9326-BB30-9644-A866-DA7AFF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" pitchFamily="2" charset="0"/>
              </a:rPr>
              <a:t>Terminology </a:t>
            </a:r>
          </a:p>
        </p:txBody>
      </p:sp>
    </p:spTree>
    <p:extLst>
      <p:ext uri="{BB962C8B-B14F-4D97-AF65-F5344CB8AC3E}">
        <p14:creationId xmlns:p14="http://schemas.microsoft.com/office/powerpoint/2010/main" val="75326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Širokoúhlá obrazovka</PresentationFormat>
  <Paragraphs>48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等线 Light</vt:lpstr>
      <vt:lpstr>PMingLiU</vt:lpstr>
      <vt:lpstr>Arial</vt:lpstr>
      <vt:lpstr>Calibri</vt:lpstr>
      <vt:lpstr>Calibri Light</vt:lpstr>
      <vt:lpstr>Times</vt:lpstr>
      <vt:lpstr>Times New Roman</vt:lpstr>
      <vt:lpstr>Wingdings</vt:lpstr>
      <vt:lpstr>Motív balíka Office</vt:lpstr>
      <vt:lpstr>Doing Research in Humanities in Taiwan</vt:lpstr>
      <vt:lpstr>My own journey</vt:lpstr>
      <vt:lpstr>Prezentace aplikace PowerPoint</vt:lpstr>
      <vt:lpstr>Prezentace aplikace PowerPoint</vt:lpstr>
      <vt:lpstr>Prezentace aplikace PowerPoint</vt:lpstr>
      <vt:lpstr>The most important factors when selecting a research topic?</vt:lpstr>
      <vt:lpstr>Interest </vt:lpstr>
      <vt:lpstr>How to select the sources?</vt:lpstr>
      <vt:lpstr>Terminology </vt:lpstr>
      <vt:lpstr>本土化  VS  中国化 </vt:lpstr>
      <vt:lpstr>How to select the “correct” methodology?</vt:lpstr>
      <vt:lpstr>Conflict of interests?</vt:lpstr>
      <vt:lpstr>Prezentace aplikace PowerPoint</vt:lpstr>
      <vt:lpstr>My research on Christianity in Taiwan (and the PRC)</vt:lpstr>
      <vt:lpstr>Presbyterian Church in Taiwan as “a catalyst of discourse on civic Taiwanese nationalism” (Yoshihisa Amae, 2007) (?)</vt:lpstr>
      <vt:lpstr>Prezentace aplikace PowerPoint</vt:lpstr>
      <vt:lpstr>Prezentace aplikace PowerPoint</vt:lpstr>
      <vt:lpstr>Under Japanese rule  1895-1945</vt:lpstr>
      <vt:lpstr>Why does one Christian group decide to oppose the totalitarian rule while other does not?</vt:lpstr>
      <vt:lpstr>“One of the primary goals of most religious organisations is maximisation (or retention) of parishioners.”  (Anthony Gill, 1998)</vt:lpstr>
      <vt:lpstr>Prezentace aplikace PowerPoint</vt:lpstr>
      <vt:lpstr>Social media VS traditional media VS Internet websites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Research in Humanities in Taiwan</dc:title>
  <dc:creator>magdalena maslakova</dc:creator>
  <cp:lastModifiedBy>Magdaléna Masláková</cp:lastModifiedBy>
  <cp:revision>15</cp:revision>
  <dcterms:created xsi:type="dcterms:W3CDTF">2019-09-03T14:32:05Z</dcterms:created>
  <dcterms:modified xsi:type="dcterms:W3CDTF">2019-09-04T07:28:19Z</dcterms:modified>
</cp:coreProperties>
</file>