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78" r:id="rId11"/>
    <p:sldId id="265" r:id="rId12"/>
    <p:sldId id="266" r:id="rId13"/>
    <p:sldId id="267" r:id="rId14"/>
    <p:sldId id="268" r:id="rId15"/>
    <p:sldId id="269" r:id="rId16"/>
    <p:sldId id="279" r:id="rId17"/>
    <p:sldId id="270" r:id="rId18"/>
    <p:sldId id="271" r:id="rId19"/>
    <p:sldId id="272" r:id="rId20"/>
    <p:sldId id="273" r:id="rId21"/>
    <p:sldId id="274" r:id="rId22"/>
    <p:sldId id="275" r:id="rId23"/>
    <p:sldId id="282" r:id="rId24"/>
    <p:sldId id="280" r:id="rId25"/>
    <p:sldId id="281" r:id="rId26"/>
    <p:sldId id="283" r:id="rId27"/>
    <p:sldId id="284" r:id="rId28"/>
    <p:sldId id="285" r:id="rId29"/>
    <p:sldId id="276" r:id="rId30"/>
    <p:sldId id="28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874942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017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9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91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55197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299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72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116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0124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806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1252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19617" y="1368874"/>
            <a:ext cx="8361229" cy="2098226"/>
          </a:xfrm>
        </p:spPr>
        <p:txBody>
          <a:bodyPr/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L2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中国的变化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92398" y="3467100"/>
            <a:ext cx="6815669" cy="2124075"/>
          </a:xfrm>
        </p:spPr>
        <p:txBody>
          <a:bodyPr>
            <a:normAutofit/>
          </a:bodyPr>
          <a:lstStyle/>
          <a:p>
            <a:r>
              <a:rPr lang="en-US" altLang="zh-TW" sz="2800" dirty="0"/>
              <a:t>Chinese in Popular Culture </a:t>
            </a:r>
            <a:br>
              <a:rPr lang="en-US" altLang="zh-TW" sz="2800" dirty="0"/>
            </a:br>
            <a:r>
              <a:rPr lang="en-US" altLang="zh-TW" sz="2800" dirty="0"/>
              <a:t>(Autumn 2019) </a:t>
            </a:r>
            <a:br>
              <a:rPr lang="en-US" altLang="zh-TW" sz="2800" dirty="0"/>
            </a:br>
            <a:endParaRPr lang="en-US" altLang="zh-TW" sz="2800" dirty="0"/>
          </a:p>
          <a:p>
            <a:r>
              <a:rPr lang="zh-TW" altLang="en-US" sz="2800" dirty="0"/>
              <a:t>老师：洪珑真老师</a:t>
            </a:r>
            <a:r>
              <a:rPr lang="en-US" altLang="zh-TW" sz="2800" dirty="0"/>
              <a:t>(Sophie)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528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乱子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600" y="1828799"/>
            <a:ext cx="9601200" cy="4543425"/>
          </a:xfrm>
        </p:spPr>
        <p:txBody>
          <a:bodyPr>
            <a:normAutofit/>
          </a:bodyPr>
          <a:lstStyle/>
          <a:p>
            <a:pPr lvl="0"/>
            <a:r>
              <a:rPr lang="zh-TW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发音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 err="1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luàn</a:t>
            </a:r>
            <a:r>
              <a:rPr lang="en-US" altLang="zh-TW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err="1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zi</a:t>
            </a:r>
            <a:endParaRPr lang="en-US" altLang="zh-TW" sz="3200" dirty="0" smtClean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英文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 err="1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disturbance;trouble</a:t>
            </a:r>
            <a:endParaRPr lang="en-US" altLang="zh-TW" sz="3200" dirty="0" smtClean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例句：这是你自己搞出来的乱子你自己去处理。</a:t>
            </a:r>
            <a:endParaRPr lang="en-US" altLang="zh-TW" sz="3200" dirty="0" smtClean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66432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转折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600" y="1533525"/>
            <a:ext cx="9601200" cy="4800600"/>
          </a:xfrm>
        </p:spPr>
        <p:txBody>
          <a:bodyPr>
            <a:normAutofit/>
          </a:bodyPr>
          <a:lstStyle/>
          <a:p>
            <a:pPr lvl="0"/>
            <a:r>
              <a:rPr lang="zh-TW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发音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 err="1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zhuǎn</a:t>
            </a:r>
            <a:r>
              <a:rPr lang="en-US" altLang="zh-TW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err="1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zhé</a:t>
            </a:r>
            <a:endParaRPr lang="en-US" altLang="zh-TW" sz="3200" dirty="0" smtClean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英文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 </a:t>
            </a:r>
            <a:r>
              <a:rPr lang="en-US" altLang="zh-TW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turn in the course of </a:t>
            </a:r>
            <a:r>
              <a:rPr lang="en-US" altLang="zh-TW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events</a:t>
            </a:r>
          </a:p>
          <a:p>
            <a:pPr lvl="0"/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意思：转变；变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化。</a:t>
            </a:r>
            <a:endParaRPr lang="en-US" altLang="zh-TW" sz="3200" dirty="0" smtClean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例句：她的印度之行成了她一生的转折点。</a:t>
            </a:r>
            <a:endParaRPr lang="zh-TW" altLang="en-US" dirty="0">
              <a:solidFill>
                <a:srgbClr val="191B0E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7920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条件</a:t>
            </a:r>
            <a:endParaRPr lang="zh-TW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600" y="1857374"/>
            <a:ext cx="9601200" cy="4781551"/>
          </a:xfrm>
        </p:spPr>
        <p:txBody>
          <a:bodyPr>
            <a:normAutofit/>
          </a:bodyPr>
          <a:lstStyle/>
          <a:p>
            <a:pPr lvl="0"/>
            <a:r>
              <a:rPr lang="zh-TW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发音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err="1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tiáo</a:t>
            </a:r>
            <a:r>
              <a:rPr lang="en-US" altLang="zh-TW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err="1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jiàn</a:t>
            </a:r>
            <a:endParaRPr lang="en-US" altLang="zh-TW" sz="3200" dirty="0" smtClean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英文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 err="1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facter;condition</a:t>
            </a:r>
            <a:endParaRPr lang="en-US" altLang="zh-TW" sz="3200" dirty="0" smtClean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意思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CN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应具备的要项</a:t>
            </a:r>
            <a:r>
              <a:rPr lang="zh-CN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CN" sz="3200" dirty="0" smtClean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例句：德国政府接受了这个条件。</a:t>
            </a:r>
            <a:r>
              <a:rPr lang="en-US" altLang="zh-TW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她的条件不错，所以有很多人喜欢。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19375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倡议</a:t>
            </a:r>
            <a:endParaRPr lang="zh-TW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600" y="1828801"/>
            <a:ext cx="9601200" cy="4695824"/>
          </a:xfrm>
        </p:spPr>
        <p:txBody>
          <a:bodyPr>
            <a:normAutofit/>
          </a:bodyPr>
          <a:lstStyle/>
          <a:p>
            <a:pPr lvl="0"/>
            <a:r>
              <a:rPr lang="zh-TW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发音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 err="1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chàng</a:t>
            </a:r>
            <a:r>
              <a:rPr lang="en-US" altLang="zh-TW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err="1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yì</a:t>
            </a:r>
            <a:endParaRPr lang="en-US" altLang="zh-TW" sz="3200" dirty="0" smtClean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英文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proposal; propose</a:t>
            </a:r>
          </a:p>
          <a:p>
            <a:pPr lvl="0"/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意思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CN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首先提出建议</a:t>
            </a:r>
            <a:r>
              <a:rPr lang="en-US" altLang="zh-CN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;</a:t>
            </a:r>
            <a:r>
              <a:rPr lang="zh-CN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发起做某</a:t>
            </a:r>
            <a:r>
              <a:rPr lang="zh-CN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事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200" dirty="0" smtClean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例句：有人想对这一倡议提出反对意见吗？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2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负责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600" y="1962150"/>
            <a:ext cx="9601200" cy="4476750"/>
          </a:xfrm>
        </p:spPr>
        <p:txBody>
          <a:bodyPr>
            <a:normAutofit/>
          </a:bodyPr>
          <a:lstStyle/>
          <a:p>
            <a:pPr lvl="0"/>
            <a:r>
              <a:rPr lang="zh-TW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发音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err="1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fù</a:t>
            </a:r>
            <a:r>
              <a:rPr lang="en-US" altLang="zh-TW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err="1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zé</a:t>
            </a:r>
            <a:endParaRPr lang="en-US" altLang="zh-TW" sz="3200" dirty="0" smtClean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英文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be </a:t>
            </a:r>
            <a:r>
              <a:rPr lang="en-US" altLang="zh-TW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responsible </a:t>
            </a:r>
            <a:r>
              <a:rPr lang="en-US" altLang="zh-TW" sz="3200" dirty="0" err="1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for;be</a:t>
            </a:r>
            <a:r>
              <a:rPr lang="en-US" altLang="zh-TW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in charge </a:t>
            </a:r>
            <a:r>
              <a:rPr lang="en-US" altLang="zh-TW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of</a:t>
            </a:r>
          </a:p>
          <a:p>
            <a:pPr lvl="0"/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意思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CN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担负责</a:t>
            </a:r>
            <a:r>
              <a:rPr lang="zh-CN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任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200" dirty="0" smtClean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例句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CN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他对工作很负</a:t>
            </a:r>
            <a:r>
              <a:rPr lang="zh-CN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责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168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zh-TW" altLang="en-US" sz="6000" dirty="0">
                <a:solidFill>
                  <a:srgbClr val="191B0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历史</a:t>
            </a:r>
            <a:r>
              <a:rPr lang="zh-TW" altLang="en-US" sz="6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转折</a:t>
            </a:r>
            <a:r>
              <a:rPr lang="zh-TW" altLang="en-US" sz="6000" dirty="0">
                <a:solidFill>
                  <a:srgbClr val="191B0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中的</a:t>
            </a:r>
            <a:r>
              <a:rPr lang="zh-TW" altLang="en-US" sz="6000" u="sng" dirty="0">
                <a:solidFill>
                  <a:srgbClr val="191B0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邓小平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48281" t="19722" r="12656" b="41667"/>
          <a:stretch/>
        </p:blipFill>
        <p:spPr>
          <a:xfrm>
            <a:off x="857251" y="1695450"/>
            <a:ext cx="6772274" cy="376538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53047" t="55139" r="10859" b="12084"/>
          <a:stretch/>
        </p:blipFill>
        <p:spPr>
          <a:xfrm>
            <a:off x="7393731" y="4369866"/>
            <a:ext cx="4703019" cy="2402409"/>
          </a:xfrm>
          <a:prstGeom prst="rect">
            <a:avLst/>
          </a:prstGeom>
        </p:spPr>
      </p:pic>
      <p:sp>
        <p:nvSpPr>
          <p:cNvPr id="6" name="甜甜圈 5"/>
          <p:cNvSpPr/>
          <p:nvPr/>
        </p:nvSpPr>
        <p:spPr>
          <a:xfrm>
            <a:off x="2409826" y="3578142"/>
            <a:ext cx="866774" cy="712266"/>
          </a:xfrm>
          <a:prstGeom prst="donut">
            <a:avLst>
              <a:gd name="adj" fmla="val 1174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甜甜圈 6"/>
          <p:cNvSpPr/>
          <p:nvPr/>
        </p:nvSpPr>
        <p:spPr>
          <a:xfrm>
            <a:off x="4143376" y="3578142"/>
            <a:ext cx="866774" cy="712266"/>
          </a:xfrm>
          <a:prstGeom prst="donut">
            <a:avLst>
              <a:gd name="adj" fmla="val 1174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895008" y="1879312"/>
            <a:ext cx="370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发展：</a:t>
            </a:r>
            <a:r>
              <a:rPr lang="en-US" altLang="zh-TW" sz="3200" dirty="0" smtClean="0"/>
              <a:t>development</a:t>
            </a:r>
            <a:endParaRPr lang="zh-TW" altLang="en-US" sz="32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7895008" y="2492578"/>
            <a:ext cx="370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改</a:t>
            </a:r>
            <a:r>
              <a:rPr lang="zh-TW" altLang="en-US" sz="3200" dirty="0"/>
              <a:t>善</a:t>
            </a:r>
            <a:r>
              <a:rPr lang="zh-TW" altLang="en-US" sz="3200" dirty="0" smtClean="0"/>
              <a:t>：</a:t>
            </a:r>
            <a:r>
              <a:rPr lang="en-US" altLang="zh-TW" sz="3200" dirty="0"/>
              <a:t>improve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51252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搞</a:t>
            </a:r>
            <a:endParaRPr lang="zh-TW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600" y="1866899"/>
            <a:ext cx="9601200" cy="4543425"/>
          </a:xfrm>
        </p:spPr>
        <p:txBody>
          <a:bodyPr>
            <a:normAutofit/>
          </a:bodyPr>
          <a:lstStyle/>
          <a:p>
            <a:pPr lvl="0"/>
            <a:r>
              <a:rPr lang="zh-TW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发音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 err="1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gǎo</a:t>
            </a:r>
            <a:endParaRPr lang="en-US" altLang="zh-TW" sz="3200" dirty="0" smtClean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意思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CN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做，弄，干，</a:t>
            </a:r>
            <a:r>
              <a:rPr lang="zh-CN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办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200" dirty="0" smtClean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例句：天呀，什么都搞得一团糟。</a:t>
            </a:r>
            <a:r>
              <a:rPr lang="en-US" altLang="zh-TW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你也搞不出什么新花样。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056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巡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600" y="1914525"/>
            <a:ext cx="9601200" cy="4686300"/>
          </a:xfrm>
        </p:spPr>
        <p:txBody>
          <a:bodyPr>
            <a:normAutofit/>
          </a:bodyPr>
          <a:lstStyle/>
          <a:p>
            <a:pPr lvl="0"/>
            <a:r>
              <a:rPr lang="zh-TW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发音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 err="1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xún</a:t>
            </a:r>
            <a:endParaRPr lang="en-US" altLang="zh-TW" sz="3200" dirty="0" smtClean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英文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patrol, go on </a:t>
            </a:r>
            <a:r>
              <a:rPr lang="en-US" altLang="zh-TW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circuit</a:t>
            </a:r>
          </a:p>
          <a:p>
            <a:pPr lvl="0"/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意思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CN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到各处去，来回走动</a:t>
            </a:r>
            <a:r>
              <a:rPr lang="zh-CN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查看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200" dirty="0" smtClean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例句：守夜者每小时巡回一次。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3545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沿海</a:t>
            </a:r>
            <a:endParaRPr lang="zh-TW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600" y="1895475"/>
            <a:ext cx="9601200" cy="4457700"/>
          </a:xfrm>
        </p:spPr>
        <p:txBody>
          <a:bodyPr>
            <a:normAutofit/>
          </a:bodyPr>
          <a:lstStyle/>
          <a:p>
            <a:pPr lvl="0"/>
            <a:r>
              <a:rPr lang="zh-TW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发音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err="1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yán</a:t>
            </a:r>
            <a:r>
              <a:rPr lang="en-US" altLang="zh-TW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err="1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hǎi</a:t>
            </a:r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英文：</a:t>
            </a:r>
            <a:r>
              <a:rPr lang="en-US" altLang="zh-TW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err="1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coastal;off-shore;along</a:t>
            </a:r>
            <a:r>
              <a:rPr lang="en-US" altLang="zh-TW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the </a:t>
            </a:r>
            <a:r>
              <a:rPr lang="en-US" altLang="zh-TW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coast</a:t>
            </a:r>
          </a:p>
          <a:p>
            <a:pPr lvl="0"/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例句：夏天，沿海地区经常白天刮海风，晚上刮陆风。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7494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基调</a:t>
            </a:r>
            <a:endParaRPr lang="zh-TW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600" y="1857375"/>
            <a:ext cx="9601200" cy="4648200"/>
          </a:xfrm>
        </p:spPr>
        <p:txBody>
          <a:bodyPr>
            <a:normAutofit/>
          </a:bodyPr>
          <a:lstStyle/>
          <a:p>
            <a:pPr lvl="0"/>
            <a:r>
              <a:rPr lang="zh-TW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发音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err="1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jī</a:t>
            </a:r>
            <a:r>
              <a:rPr lang="en-US" altLang="zh-TW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err="1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diào</a:t>
            </a:r>
            <a:endParaRPr lang="en-US" altLang="zh-TW" sz="3200" dirty="0" smtClean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英文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main key</a:t>
            </a:r>
          </a:p>
          <a:p>
            <a:pPr lvl="0"/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意思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CN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主要观点</a:t>
            </a:r>
            <a:r>
              <a:rPr lang="en-US" altLang="zh-CN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;</a:t>
            </a:r>
            <a:r>
              <a:rPr lang="zh-CN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基本</a:t>
            </a:r>
            <a:r>
              <a:rPr lang="zh-CN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思想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200" dirty="0" smtClean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例句：今年我们的房间以红色为基调。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076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49" y="982132"/>
            <a:ext cx="10753725" cy="1303867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中国进入「邓小平」时间，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回顾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改革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开放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486" t="34166" r="47875" b="52093"/>
          <a:stretch/>
        </p:blipFill>
        <p:spPr>
          <a:xfrm>
            <a:off x="914399" y="2112092"/>
            <a:ext cx="10704167" cy="299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5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社会主义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600" y="1695449"/>
            <a:ext cx="9601200" cy="4724401"/>
          </a:xfrm>
        </p:spPr>
        <p:txBody>
          <a:bodyPr>
            <a:normAutofit/>
          </a:bodyPr>
          <a:lstStyle/>
          <a:p>
            <a:pPr lvl="0"/>
            <a:r>
              <a:rPr lang="zh-TW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发音：</a:t>
            </a:r>
            <a:r>
              <a:rPr lang="en-US" altLang="zh-TW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err="1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shè</a:t>
            </a:r>
            <a:r>
              <a:rPr lang="en-US" altLang="zh-TW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err="1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huì</a:t>
            </a:r>
            <a:r>
              <a:rPr lang="en-US" altLang="zh-TW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err="1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zhǔ</a:t>
            </a:r>
            <a:r>
              <a:rPr lang="en-US" altLang="zh-TW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err="1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yì</a:t>
            </a:r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英文：</a:t>
            </a:r>
            <a:r>
              <a:rPr lang="en-US" altLang="zh-TW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socialism</a:t>
            </a:r>
          </a:p>
          <a:p>
            <a:pPr lvl="0"/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endParaRPr lang="en-US" altLang="zh-TW" sz="32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例句</a:t>
            </a:r>
            <a:r>
              <a:rPr lang="zh-TW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：在社会主义社会里，由工人阶级领导全体劳动人民掌握国家政权。</a:t>
            </a:r>
            <a:endParaRPr lang="en-US" altLang="zh-TW" sz="3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endParaRPr lang="en-US" altLang="zh-TW" sz="32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6076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动摇</a:t>
            </a:r>
            <a:endParaRPr lang="zh-TW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599" y="1885950"/>
            <a:ext cx="9991725" cy="4581525"/>
          </a:xfrm>
        </p:spPr>
        <p:txBody>
          <a:bodyPr>
            <a:normAutofit/>
          </a:bodyPr>
          <a:lstStyle/>
          <a:p>
            <a:pPr lvl="0"/>
            <a:r>
              <a:rPr lang="zh-TW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发音：</a:t>
            </a:r>
            <a:r>
              <a:rPr lang="en-US" altLang="zh-TW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err="1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dòng</a:t>
            </a:r>
            <a:r>
              <a:rPr lang="en-US" altLang="zh-TW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err="1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yáo</a:t>
            </a:r>
            <a:endParaRPr lang="en-US" altLang="zh-TW" sz="3200" dirty="0" smtClean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英文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sway, </a:t>
            </a:r>
            <a:r>
              <a:rPr lang="en-US" altLang="zh-TW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waver</a:t>
            </a:r>
          </a:p>
          <a:p>
            <a:pPr lvl="0"/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意思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：摇摆、犹豫。</a:t>
            </a:r>
            <a:endParaRPr lang="en-US" altLang="zh-TW" sz="3200" dirty="0" smtClean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例句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CN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不论遇到什么困难，也不能动摇我们的决心。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47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拥护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600" y="1952625"/>
            <a:ext cx="10096500" cy="4552950"/>
          </a:xfrm>
        </p:spPr>
        <p:txBody>
          <a:bodyPr>
            <a:normAutofit/>
          </a:bodyPr>
          <a:lstStyle/>
          <a:p>
            <a:pPr lvl="0"/>
            <a:r>
              <a:rPr lang="zh-TW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发音：</a:t>
            </a:r>
            <a:r>
              <a:rPr lang="en-US" altLang="zh-TW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err="1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yōng</a:t>
            </a:r>
            <a:r>
              <a:rPr lang="en-US" altLang="zh-TW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err="1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hù</a:t>
            </a:r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英文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support, </a:t>
            </a:r>
            <a:r>
              <a:rPr lang="en-US" altLang="zh-TW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protect</a:t>
            </a:r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意思：支持、称赞、赞同。</a:t>
            </a:r>
            <a:endParaRPr lang="en-US" altLang="zh-TW" sz="3200" dirty="0" smtClean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例句：我拒绝在那场争论中拥护他。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64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48672" t="53194" r="17811" b="17778"/>
          <a:stretch/>
        </p:blipFill>
        <p:spPr>
          <a:xfrm>
            <a:off x="1014412" y="287639"/>
            <a:ext cx="10831964" cy="5276850"/>
          </a:xfrm>
          <a:prstGeom prst="rect">
            <a:avLst/>
          </a:prstGeom>
        </p:spPr>
      </p:pic>
      <p:sp>
        <p:nvSpPr>
          <p:cNvPr id="5" name="甜甜圈 4"/>
          <p:cNvSpPr/>
          <p:nvPr/>
        </p:nvSpPr>
        <p:spPr>
          <a:xfrm>
            <a:off x="5344545" y="419100"/>
            <a:ext cx="1085849" cy="718533"/>
          </a:xfrm>
          <a:prstGeom prst="donut">
            <a:avLst>
              <a:gd name="adj" fmla="val 1174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345061" y="5856674"/>
            <a:ext cx="4761483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4000" dirty="0" smtClean="0"/>
              <a:t>漁村：</a:t>
            </a:r>
            <a:r>
              <a:rPr lang="en-US" altLang="zh-TW" sz="4000" dirty="0" smtClean="0"/>
              <a:t>fishing </a:t>
            </a:r>
            <a:r>
              <a:rPr lang="en-US" altLang="zh-TW" sz="4000" dirty="0"/>
              <a:t>village</a:t>
            </a:r>
            <a:endParaRPr lang="zh-TW" altLang="en-US" sz="4000" dirty="0"/>
          </a:p>
        </p:txBody>
      </p:sp>
      <p:sp>
        <p:nvSpPr>
          <p:cNvPr id="7" name="甜甜圈 6"/>
          <p:cNvSpPr/>
          <p:nvPr/>
        </p:nvSpPr>
        <p:spPr>
          <a:xfrm>
            <a:off x="5020695" y="3552825"/>
            <a:ext cx="1085849" cy="718533"/>
          </a:xfrm>
          <a:prstGeom prst="donut">
            <a:avLst>
              <a:gd name="adj" fmla="val 1174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440938" y="5814203"/>
            <a:ext cx="4761483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4000" dirty="0" smtClean="0"/>
              <a:t>贡献：</a:t>
            </a:r>
            <a:r>
              <a:rPr lang="en-US" altLang="zh-TW" sz="4000" dirty="0"/>
              <a:t>contribution</a:t>
            </a:r>
            <a:endParaRPr lang="zh-TW" altLang="en-US" sz="4000" dirty="0"/>
          </a:p>
        </p:txBody>
      </p:sp>
      <p:sp>
        <p:nvSpPr>
          <p:cNvPr id="9" name="甜甜圈 8"/>
          <p:cNvSpPr/>
          <p:nvPr/>
        </p:nvSpPr>
        <p:spPr>
          <a:xfrm>
            <a:off x="2220345" y="2507758"/>
            <a:ext cx="1085849" cy="718533"/>
          </a:xfrm>
          <a:prstGeom prst="donut">
            <a:avLst>
              <a:gd name="adj" fmla="val 1174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289058" y="4890952"/>
            <a:ext cx="3598411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4000" dirty="0" smtClean="0"/>
              <a:t>批评：</a:t>
            </a:r>
            <a:r>
              <a:rPr lang="en-US" altLang="zh-TW" sz="4000" dirty="0" smtClean="0"/>
              <a:t>criticism</a:t>
            </a:r>
            <a:endParaRPr lang="zh-TW" altLang="en-US" sz="4000" dirty="0"/>
          </a:p>
        </p:txBody>
      </p:sp>
      <p:sp>
        <p:nvSpPr>
          <p:cNvPr id="11" name="甜甜圈 10"/>
          <p:cNvSpPr/>
          <p:nvPr/>
        </p:nvSpPr>
        <p:spPr>
          <a:xfrm>
            <a:off x="2144145" y="3552825"/>
            <a:ext cx="1085849" cy="718533"/>
          </a:xfrm>
          <a:prstGeom prst="donut">
            <a:avLst>
              <a:gd name="adj" fmla="val 1174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440938" y="4899074"/>
            <a:ext cx="3962399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4000" dirty="0" smtClean="0"/>
              <a:t>评价：</a:t>
            </a:r>
            <a:r>
              <a:rPr lang="en-US" altLang="zh-TW" sz="4000" dirty="0" smtClean="0"/>
              <a:t>evaluation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4767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五光十色</a:t>
            </a:r>
            <a:endParaRPr lang="zh-TW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600" y="1914525"/>
            <a:ext cx="9601200" cy="4743450"/>
          </a:xfrm>
        </p:spPr>
        <p:txBody>
          <a:bodyPr>
            <a:normAutofit/>
          </a:bodyPr>
          <a:lstStyle/>
          <a:p>
            <a:pPr lvl="0"/>
            <a:r>
              <a:rPr lang="zh-TW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发音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 err="1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wǔ</a:t>
            </a:r>
            <a:r>
              <a:rPr lang="en-US" altLang="zh-TW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err="1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guāng</a:t>
            </a:r>
            <a:r>
              <a:rPr lang="en-US" altLang="zh-TW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err="1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shí</a:t>
            </a:r>
            <a:r>
              <a:rPr lang="en-US" altLang="zh-TW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err="1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sè</a:t>
            </a:r>
            <a:endParaRPr lang="en-US" altLang="zh-TW" sz="3200" dirty="0" smtClean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英文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 err="1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painted;brilliant;multicoloured</a:t>
            </a:r>
            <a:endParaRPr lang="en-US" altLang="zh-TW" sz="3200" dirty="0" smtClean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意思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CN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形容色彩鲜艳，花样繁多</a:t>
            </a:r>
            <a:r>
              <a:rPr lang="zh-CN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CN" sz="3200" dirty="0" smtClean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例句：离开锡安公园后，抵达那内华达州金碧辉煌五光十色，举世闻名的大赌城拉斯韦加斯。</a:t>
            </a:r>
            <a:endParaRPr lang="zh-TW" altLang="en-US" dirty="0">
              <a:solidFill>
                <a:srgbClr val="191B0E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190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590" y="209550"/>
            <a:ext cx="4864893" cy="3243262"/>
          </a:xfrm>
          <a:prstGeom prst="rect">
            <a:avLst/>
          </a:prstGeom>
        </p:spPr>
      </p:pic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56654" y="3596815"/>
            <a:ext cx="5706721" cy="319417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150" y="3691744"/>
            <a:ext cx="3533775" cy="3013525"/>
          </a:xfrm>
          <a:prstGeom prst="rect">
            <a:avLst/>
          </a:prstGeom>
        </p:spPr>
      </p:pic>
      <p:pic>
        <p:nvPicPr>
          <p:cNvPr id="1026" name="Picture 2" descr="https://pic4.zhimg.com/80/v2-6aa4c89971a051e6ef44c0b18c7cd277_h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178" y="339725"/>
            <a:ext cx="5059021" cy="28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7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富可敌国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600" y="1895475"/>
            <a:ext cx="9601200" cy="4772025"/>
          </a:xfrm>
        </p:spPr>
        <p:txBody>
          <a:bodyPr>
            <a:normAutofit/>
          </a:bodyPr>
          <a:lstStyle/>
          <a:p>
            <a:pPr lvl="0"/>
            <a:r>
              <a:rPr lang="zh-TW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发音：</a:t>
            </a:r>
            <a:r>
              <a:rPr lang="en-US" altLang="zh-TW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err="1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fù</a:t>
            </a:r>
            <a:r>
              <a:rPr lang="en-US" altLang="zh-TW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err="1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kě</a:t>
            </a:r>
            <a:r>
              <a:rPr lang="en-US" altLang="zh-TW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err="1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dí</a:t>
            </a:r>
            <a:r>
              <a:rPr lang="en-US" altLang="zh-TW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err="1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guó</a:t>
            </a:r>
            <a:endParaRPr lang="en-US" altLang="zh-TW" sz="3200" dirty="0" smtClean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英文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Extremely wealthy </a:t>
            </a:r>
            <a:endParaRPr lang="en-US" altLang="zh-TW" sz="3200" dirty="0" smtClean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意思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CN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私人拥有的财富可与国家的资财相匹敌。形容极为富有</a:t>
            </a:r>
            <a:r>
              <a:rPr lang="zh-CN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CN" sz="3200" dirty="0" smtClean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例句：我不要你富可敌国，只要你身体健康。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2070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贫富差距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600" y="1857375"/>
            <a:ext cx="9601200" cy="4772025"/>
          </a:xfrm>
        </p:spPr>
        <p:txBody>
          <a:bodyPr>
            <a:normAutofit/>
          </a:bodyPr>
          <a:lstStyle/>
          <a:p>
            <a:pPr lvl="0"/>
            <a:r>
              <a:rPr lang="zh-TW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发音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 err="1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pín</a:t>
            </a:r>
            <a:r>
              <a:rPr lang="en-US" altLang="zh-TW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err="1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fù</a:t>
            </a:r>
            <a:r>
              <a:rPr lang="en-US" altLang="zh-TW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err="1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chā</a:t>
            </a:r>
            <a:r>
              <a:rPr lang="en-US" altLang="zh-TW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err="1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jù</a:t>
            </a:r>
            <a:endParaRPr lang="en-US" altLang="zh-TW" sz="3200" dirty="0" smtClean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英文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disparity between rich and </a:t>
            </a:r>
            <a:r>
              <a:rPr lang="en-US" altLang="zh-TW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poor</a:t>
            </a:r>
          </a:p>
          <a:p>
            <a:pPr lvl="0"/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意思：穷人和富人的钱财相差很远。</a:t>
            </a:r>
            <a:endParaRPr lang="en-US" altLang="zh-TW" sz="3200" dirty="0" smtClean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例句：感觉这边贫富差距比较大。社会阶级等级还是很严重的。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155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忽视</a:t>
            </a:r>
            <a:endParaRPr lang="zh-TW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600" y="1904999"/>
            <a:ext cx="9601200" cy="4714876"/>
          </a:xfrm>
        </p:spPr>
        <p:txBody>
          <a:bodyPr>
            <a:normAutofit/>
          </a:bodyPr>
          <a:lstStyle/>
          <a:p>
            <a:pPr lvl="0"/>
            <a:r>
              <a:rPr lang="zh-TW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发音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 err="1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hū</a:t>
            </a:r>
            <a:r>
              <a:rPr lang="en-US" altLang="zh-TW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err="1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shì</a:t>
            </a:r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英文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ignore</a:t>
            </a:r>
          </a:p>
          <a:p>
            <a:pPr lvl="0"/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意思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CN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不注意；不重</a:t>
            </a:r>
            <a:r>
              <a:rPr lang="zh-CN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视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200" dirty="0" smtClean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endParaRPr lang="en-US" altLang="zh-CN" sz="3200" dirty="0" smtClean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例句：这里的规定太多了，有时候难免忽视一些。</a:t>
            </a:r>
            <a:endParaRPr lang="zh-TW" altLang="en-US" sz="3200" dirty="0"/>
          </a:p>
          <a:p>
            <a:pPr lvl="0"/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3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457" t="31117" r="19930" b="33777"/>
          <a:stretch/>
        </p:blipFill>
        <p:spPr>
          <a:xfrm>
            <a:off x="1371600" y="408611"/>
            <a:ext cx="10210801" cy="618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回顾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1" y="1714501"/>
            <a:ext cx="10106024" cy="4438650"/>
          </a:xfrm>
        </p:spPr>
        <p:txBody>
          <a:bodyPr>
            <a:noAutofit/>
          </a:bodyPr>
          <a:lstStyle/>
          <a:p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发音：</a:t>
            </a:r>
            <a:r>
              <a:rPr lang="en-US" altLang="zh-TW" sz="3200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huígù</a:t>
            </a:r>
            <a:endParaRPr lang="en-US" altLang="zh-TW" sz="3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3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英文：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look back; review; </a:t>
            </a:r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retrospect</a:t>
            </a:r>
          </a:p>
          <a:p>
            <a:endParaRPr lang="en-US" altLang="zh-TW" sz="3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意思：回过头来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看。</a:t>
            </a:r>
            <a:endParaRPr lang="en-US" altLang="zh-TW" sz="3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3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例句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：她回顾结婚的那一天。</a:t>
            </a:r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我喜欢回顾我的童年。</a:t>
            </a:r>
            <a:endParaRPr lang="zh-TW" altLang="en-US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56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下周一，请交给我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300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字的中文报告。回答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问题讨论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的三个题目。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2039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变革</a:t>
            </a:r>
            <a:endParaRPr lang="zh-TW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600" y="1800224"/>
            <a:ext cx="9601200" cy="4886325"/>
          </a:xfrm>
        </p:spPr>
        <p:txBody>
          <a:bodyPr>
            <a:normAutofit/>
          </a:bodyPr>
          <a:lstStyle/>
          <a:p>
            <a:pPr lvl="0"/>
            <a:r>
              <a:rPr lang="zh-TW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发音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 err="1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biàn</a:t>
            </a:r>
            <a:r>
              <a:rPr lang="en-US" altLang="zh-TW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err="1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gé</a:t>
            </a:r>
            <a:endParaRPr lang="en-US" altLang="zh-TW" sz="3200" dirty="0" smtClean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英文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 err="1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reformation;change</a:t>
            </a:r>
            <a:endParaRPr lang="en-US" altLang="zh-TW" sz="3200" dirty="0" smtClean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意思：	改变，改革。</a:t>
            </a:r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例句：他努力变革美国的外交政策。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6305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迅速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600" y="1847850"/>
            <a:ext cx="9601200" cy="4514850"/>
          </a:xfrm>
        </p:spPr>
        <p:txBody>
          <a:bodyPr>
            <a:normAutofit/>
          </a:bodyPr>
          <a:lstStyle/>
          <a:p>
            <a:pPr lvl="0"/>
            <a:r>
              <a:rPr lang="zh-TW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发音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 err="1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xùnsù</a:t>
            </a:r>
            <a:endParaRPr lang="en-US" altLang="zh-TW" sz="3200" dirty="0" smtClean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endParaRPr lang="en-US" altLang="zh-TW" sz="3200" dirty="0" smtClean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英文：</a:t>
            </a:r>
            <a:r>
              <a:rPr lang="en-US" altLang="zh-TW" sz="3200" dirty="0" err="1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rapid;swift;quick;fast</a:t>
            </a:r>
            <a:endParaRPr lang="en-US" altLang="zh-TW" sz="3200" dirty="0" smtClean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意思：	速度很快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200" dirty="0" smtClean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例句：她迅速地给母亲写了张便条。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67891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腾飞</a:t>
            </a:r>
            <a:endParaRPr lang="zh-TW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600" y="1857375"/>
            <a:ext cx="10515600" cy="4562475"/>
          </a:xfrm>
        </p:spPr>
        <p:txBody>
          <a:bodyPr>
            <a:normAutofit/>
          </a:bodyPr>
          <a:lstStyle/>
          <a:p>
            <a:pPr lvl="0"/>
            <a:r>
              <a:rPr lang="zh-TW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发音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 err="1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téngfēi</a:t>
            </a:r>
            <a:endParaRPr lang="en-US" altLang="zh-TW" sz="3200" dirty="0" smtClean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英文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to fly upwards swiftly/rapidly developing (situation)​</a:t>
            </a:r>
          </a:p>
          <a:p>
            <a:pPr lvl="0"/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意思：	</a:t>
            </a:r>
            <a:r>
              <a:rPr lang="zh-CN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急速地升腾、飞</a:t>
            </a:r>
            <a:r>
              <a:rPr lang="zh-CN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翔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CN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比喻飞跃进</a:t>
            </a:r>
            <a:r>
              <a:rPr lang="zh-CN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步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CN" sz="3200" dirty="0" smtClean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例句：我国仍处在经济腾飞的中、前期阶段。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26741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傲人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600" y="1619250"/>
            <a:ext cx="9601200" cy="4867275"/>
          </a:xfrm>
        </p:spPr>
        <p:txBody>
          <a:bodyPr>
            <a:normAutofit/>
          </a:bodyPr>
          <a:lstStyle/>
          <a:p>
            <a:pPr lvl="0"/>
            <a:r>
              <a:rPr lang="zh-TW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发音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 err="1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ào</a:t>
            </a:r>
            <a:r>
              <a:rPr lang="en-US" altLang="zh-TW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err="1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rén</a:t>
            </a:r>
            <a:endParaRPr lang="en-US" altLang="zh-TW" sz="3200" dirty="0" smtClean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英文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worthy of pride, </a:t>
            </a:r>
            <a:r>
              <a:rPr lang="en-US" altLang="zh-TW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impressive</a:t>
            </a:r>
          </a:p>
          <a:p>
            <a:pPr lvl="0"/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意思：	让人感到骄傲；值得自豪。</a:t>
            </a:r>
            <a:endParaRPr lang="en-US" altLang="zh-TW" sz="3200" dirty="0" smtClean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例句：在</a:t>
            </a:r>
            <a:r>
              <a:rPr lang="en-US" altLang="zh-TW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NBA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决赛的七场比赛中，湖人队</a:t>
            </a:r>
            <a:r>
              <a:rPr lang="en-US" altLang="zh-TW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(Lakers)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已经有三胜一负的</a:t>
            </a:r>
            <a:r>
              <a:rPr lang="zh-TW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傲人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成绩。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47842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刮目相看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600" y="1724025"/>
            <a:ext cx="9601200" cy="4829175"/>
          </a:xfrm>
        </p:spPr>
        <p:txBody>
          <a:bodyPr>
            <a:normAutofit/>
          </a:bodyPr>
          <a:lstStyle/>
          <a:p>
            <a:pPr lvl="0"/>
            <a:r>
              <a:rPr lang="zh-TW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发音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 err="1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guā</a:t>
            </a:r>
            <a:r>
              <a:rPr lang="en-US" altLang="zh-TW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err="1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mù</a:t>
            </a:r>
            <a:r>
              <a:rPr lang="en-US" altLang="zh-TW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err="1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xiāng</a:t>
            </a:r>
            <a:r>
              <a:rPr lang="en-US" altLang="zh-TW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err="1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kàn</a:t>
            </a:r>
            <a:endParaRPr lang="en-US" altLang="zh-TW" sz="3200" dirty="0" smtClean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英文</a:t>
            </a:r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treat sb. with special </a:t>
            </a:r>
            <a:r>
              <a:rPr lang="en-US" altLang="zh-TW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;have </a:t>
            </a:r>
            <a:r>
              <a:rPr lang="en-US" altLang="zh-TW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 completely new appraisal of sb</a:t>
            </a:r>
            <a:r>
              <a:rPr lang="en-US" altLang="zh-TW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</a:p>
          <a:p>
            <a:pPr lvl="0"/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意思：	</a:t>
            </a:r>
            <a:r>
              <a:rPr lang="zh-CN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指别人已有进步，</a:t>
            </a:r>
            <a:r>
              <a:rPr lang="zh-CN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不再</a:t>
            </a:r>
            <a:r>
              <a:rPr lang="zh-CN" altLang="en-US" sz="3200" dirty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用老眼光去看他</a:t>
            </a:r>
            <a:r>
              <a:rPr lang="zh-CN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CN" sz="3200" dirty="0" smtClean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endParaRPr lang="en-US" altLang="zh-TW" sz="3200" dirty="0">
              <a:solidFill>
                <a:srgbClr val="191B0E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200" dirty="0" smtClean="0">
                <a:solidFill>
                  <a:srgbClr val="191B0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例句：他的成就使许多人刮目相看。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004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历史</a:t>
            </a:r>
            <a:r>
              <a:rPr lang="zh-TW" altLang="en-US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转折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中的</a:t>
            </a:r>
            <a:r>
              <a:rPr lang="zh-TW" altLang="en-US" sz="6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邓小平</a:t>
            </a:r>
            <a:endParaRPr lang="zh-TW" altLang="en-US" sz="60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20625" t="62361" r="46953" b="15694"/>
          <a:stretch/>
        </p:blipFill>
        <p:spPr>
          <a:xfrm>
            <a:off x="962025" y="1904999"/>
            <a:ext cx="8105893" cy="308610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36328" t="68194" r="50469" b="20139"/>
          <a:stretch/>
        </p:blipFill>
        <p:spPr>
          <a:xfrm>
            <a:off x="6734174" y="4116205"/>
            <a:ext cx="5305426" cy="263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0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TM10001105[[fn=裁剪]]</Template>
  <TotalTime>515</TotalTime>
  <Words>873</Words>
  <Application>Microsoft Office PowerPoint</Application>
  <PresentationFormat>寬螢幕</PresentationFormat>
  <Paragraphs>184</Paragraphs>
  <Slides>30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5" baseType="lpstr">
      <vt:lpstr>微軟正黑體</vt:lpstr>
      <vt:lpstr>標楷體</vt:lpstr>
      <vt:lpstr>Franklin Gothic Book</vt:lpstr>
      <vt:lpstr>Times New Roman</vt:lpstr>
      <vt:lpstr>Crop</vt:lpstr>
      <vt:lpstr>L2 中国的变化</vt:lpstr>
      <vt:lpstr>中国进入「邓小平」时间，回顾改革开放</vt:lpstr>
      <vt:lpstr>回顾</vt:lpstr>
      <vt:lpstr>变革</vt:lpstr>
      <vt:lpstr>迅速</vt:lpstr>
      <vt:lpstr>腾飞</vt:lpstr>
      <vt:lpstr>傲人</vt:lpstr>
      <vt:lpstr>刮目相看</vt:lpstr>
      <vt:lpstr>历史转折中的邓小平</vt:lpstr>
      <vt:lpstr>乱子</vt:lpstr>
      <vt:lpstr>转折</vt:lpstr>
      <vt:lpstr>条件</vt:lpstr>
      <vt:lpstr>倡议</vt:lpstr>
      <vt:lpstr>负责</vt:lpstr>
      <vt:lpstr>历史转折中的邓小平</vt:lpstr>
      <vt:lpstr>搞</vt:lpstr>
      <vt:lpstr>巡</vt:lpstr>
      <vt:lpstr>沿海</vt:lpstr>
      <vt:lpstr>基调</vt:lpstr>
      <vt:lpstr>社会主义</vt:lpstr>
      <vt:lpstr>动摇</vt:lpstr>
      <vt:lpstr>拥护</vt:lpstr>
      <vt:lpstr>PowerPoint 簡報</vt:lpstr>
      <vt:lpstr>五光十色</vt:lpstr>
      <vt:lpstr>PowerPoint 簡報</vt:lpstr>
      <vt:lpstr>富可敌国</vt:lpstr>
      <vt:lpstr>贫富差距</vt:lpstr>
      <vt:lpstr>忽视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L2中國的變化</dc:title>
  <dc:creator>admin</dc:creator>
  <cp:lastModifiedBy>admin</cp:lastModifiedBy>
  <cp:revision>31</cp:revision>
  <dcterms:created xsi:type="dcterms:W3CDTF">2019-10-03T08:39:08Z</dcterms:created>
  <dcterms:modified xsi:type="dcterms:W3CDTF">2019-10-06T19:13:19Z</dcterms:modified>
</cp:coreProperties>
</file>