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50"/>
  </p:notesMasterIdLst>
  <p:sldIdLst>
    <p:sldId id="256" r:id="rId3"/>
    <p:sldId id="2091" r:id="rId4"/>
    <p:sldId id="2078" r:id="rId5"/>
    <p:sldId id="2079" r:id="rId6"/>
    <p:sldId id="2080" r:id="rId7"/>
    <p:sldId id="1948" r:id="rId8"/>
    <p:sldId id="2045" r:id="rId9"/>
    <p:sldId id="2047" r:id="rId10"/>
    <p:sldId id="2048" r:id="rId11"/>
    <p:sldId id="2046" r:id="rId12"/>
    <p:sldId id="2050" r:id="rId13"/>
    <p:sldId id="2049" r:id="rId14"/>
    <p:sldId id="2051" r:id="rId15"/>
    <p:sldId id="2054" r:id="rId16"/>
    <p:sldId id="2055" r:id="rId17"/>
    <p:sldId id="2053" r:id="rId18"/>
    <p:sldId id="2052" r:id="rId19"/>
    <p:sldId id="2056" r:id="rId20"/>
    <p:sldId id="2057" r:id="rId21"/>
    <p:sldId id="2058" r:id="rId22"/>
    <p:sldId id="2059" r:id="rId23"/>
    <p:sldId id="2060" r:id="rId24"/>
    <p:sldId id="2061" r:id="rId25"/>
    <p:sldId id="2063" r:id="rId26"/>
    <p:sldId id="2064" r:id="rId27"/>
    <p:sldId id="2089" r:id="rId28"/>
    <p:sldId id="2065" r:id="rId29"/>
    <p:sldId id="2066" r:id="rId30"/>
    <p:sldId id="2067" r:id="rId31"/>
    <p:sldId id="2068" r:id="rId32"/>
    <p:sldId id="2069" r:id="rId33"/>
    <p:sldId id="2070" r:id="rId34"/>
    <p:sldId id="2071" r:id="rId35"/>
    <p:sldId id="2072" r:id="rId36"/>
    <p:sldId id="2073" r:id="rId37"/>
    <p:sldId id="2088" r:id="rId38"/>
    <p:sldId id="2074" r:id="rId39"/>
    <p:sldId id="2076" r:id="rId40"/>
    <p:sldId id="2077" r:id="rId41"/>
    <p:sldId id="2082" r:id="rId42"/>
    <p:sldId id="2083" r:id="rId43"/>
    <p:sldId id="2084" r:id="rId44"/>
    <p:sldId id="2085" r:id="rId45"/>
    <p:sldId id="2075" r:id="rId46"/>
    <p:sldId id="2086" r:id="rId47"/>
    <p:sldId id="2087" r:id="rId48"/>
    <p:sldId id="2044" r:id="rId49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tags" Target="tags/tag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19/12/9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19/12/9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19/12/9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19/12/9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gif"/><Relationship Id="rId8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45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eg"/><Relationship Id="rId1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43.jpg"/><Relationship Id="rId4" Type="http://schemas.openxmlformats.org/officeDocument/2006/relationships/image" Target="../media/image46.gif"/><Relationship Id="rId5" Type="http://schemas.openxmlformats.org/officeDocument/2006/relationships/image" Target="../media/image47.gif"/><Relationship Id="rId6" Type="http://schemas.openxmlformats.org/officeDocument/2006/relationships/image" Target="../media/image45.jpeg"/><Relationship Id="rId7" Type="http://schemas.openxmlformats.org/officeDocument/2006/relationships/image" Target="../media/image44.gif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43.jpg"/><Relationship Id="rId5" Type="http://schemas.openxmlformats.org/officeDocument/2006/relationships/image" Target="../media/image39.jpeg"/><Relationship Id="rId6" Type="http://schemas.openxmlformats.org/officeDocument/2006/relationships/image" Target="../media/image40.gif"/><Relationship Id="rId7" Type="http://schemas.openxmlformats.org/officeDocument/2006/relationships/image" Target="../media/image41.gif"/><Relationship Id="rId8" Type="http://schemas.openxmlformats.org/officeDocument/2006/relationships/image" Target="../media/image44.gif"/><Relationship Id="rId9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 smtClean="0"/>
              <a:t>3</a:t>
            </a:r>
            <a:r>
              <a:rPr lang="en-US" altLang="zh-CN" dirty="0" smtClean="0"/>
              <a:t>-LESSON6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Dec 09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2019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5320" y="3900657"/>
            <a:ext cx="5614186" cy="558799"/>
          </a:xfrm>
        </p:spPr>
        <p:txBody>
          <a:bodyPr/>
          <a:lstStyle/>
          <a:p>
            <a:r>
              <a:rPr kumimoji="1" lang="en-US" altLang="zh-CN" dirty="0" smtClean="0"/>
              <a:t>REVIEW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93740" y="2778475"/>
            <a:ext cx="2244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 smtClean="0"/>
              <a:t>星期</a:t>
            </a:r>
            <a:endParaRPr kumimoji="1" lang="zh-CN" altLang="en-US" sz="6000" dirty="0"/>
          </a:p>
        </p:txBody>
      </p:sp>
      <p:sp>
        <p:nvSpPr>
          <p:cNvPr id="6" name="矩形 5"/>
          <p:cNvSpPr/>
          <p:nvPr/>
        </p:nvSpPr>
        <p:spPr>
          <a:xfrm>
            <a:off x="1891850" y="2213151"/>
            <a:ext cx="13131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xīngqī</a:t>
            </a:r>
            <a:r>
              <a:rPr lang="it-IT" altLang="zh-CN" sz="3200" dirty="0" smtClean="0"/>
              <a:t>  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1923592" y="3785000"/>
            <a:ext cx="115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week</a:t>
            </a:r>
            <a:endParaRPr kumimoji="1"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319" y="1158924"/>
            <a:ext cx="4443541" cy="489769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582181" y="119591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星期一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586613" y="18538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星期二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628037" y="254867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星期三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644799" y="321889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星期四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649231" y="390144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星期五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690656" y="4608645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星期六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658094" y="540215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星期日／星期天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5719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77123" y="139317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忙</a:t>
            </a:r>
            <a:endParaRPr kumimoji="1" lang="zh-CN" altLang="en-US" sz="6000" dirty="0"/>
          </a:p>
        </p:txBody>
      </p:sp>
      <p:sp>
        <p:nvSpPr>
          <p:cNvPr id="4" name="矩形 3"/>
          <p:cNvSpPr/>
          <p:nvPr/>
        </p:nvSpPr>
        <p:spPr>
          <a:xfrm>
            <a:off x="2454632" y="1148406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5" name="进程 4"/>
          <p:cNvSpPr/>
          <p:nvPr/>
        </p:nvSpPr>
        <p:spPr>
          <a:xfrm>
            <a:off x="4907627" y="813713"/>
            <a:ext cx="4599359" cy="191099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672131" y="1393176"/>
            <a:ext cx="305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</a:t>
            </a:r>
            <a:r>
              <a:rPr kumimoji="1" lang="en-US" altLang="zh-CN" sz="2400" u="sng" dirty="0" smtClean="0"/>
              <a:t>                  </a:t>
            </a:r>
            <a:r>
              <a:rPr kumimoji="1" lang="zh-CN" altLang="en-US" sz="2400" dirty="0" smtClean="0"/>
              <a:t>忙吗？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318176" y="2367166"/>
            <a:ext cx="1621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 busy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39344" y="1010977"/>
            <a:ext cx="1266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zh-CN" sz="2200" dirty="0" smtClean="0"/>
              <a:t>xīngqī </a:t>
            </a:r>
            <a:r>
              <a:rPr lang="hu-HU" altLang="zh-CN" sz="2200" dirty="0"/>
              <a:t>yī </a:t>
            </a:r>
            <a:endParaRPr kumimoji="1" lang="en-US" altLang="zh-CN" sz="22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zh-CN" altLang="en-US" sz="2200" dirty="0" smtClean="0"/>
              <a:t>星期一</a:t>
            </a:r>
            <a:endParaRPr kumimoji="1" lang="zh-CN" altLang="en-US" sz="2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25" y="3204059"/>
            <a:ext cx="3451171" cy="244975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471978" y="1000458"/>
            <a:ext cx="108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800" dirty="0"/>
              <a:t>máng</a:t>
            </a:r>
            <a:endParaRPr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466144" y="583161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他很忙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3313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15" y="653745"/>
            <a:ext cx="3487941" cy="4285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29" y="517817"/>
            <a:ext cx="3482410" cy="44785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98932" y="5226784"/>
            <a:ext cx="70531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1.The date on this calendar is</a:t>
            </a:r>
            <a:r>
              <a:rPr kumimoji="1" lang="en-US" altLang="zh-CN" sz="2000" u="sng" dirty="0" smtClean="0"/>
              <a:t>                     </a:t>
            </a:r>
            <a:r>
              <a:rPr kumimoji="1" lang="en-US" altLang="zh-CN" sz="2000" dirty="0" smtClean="0"/>
              <a:t> </a:t>
            </a:r>
            <a:r>
              <a:rPr kumimoji="1" lang="en-US" altLang="zh-CN" sz="2000" u="sng" dirty="0" smtClean="0"/>
              <a:t>                     </a:t>
            </a:r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2.The day of the week is</a:t>
            </a:r>
            <a:r>
              <a:rPr kumimoji="1" lang="en-US" altLang="zh-CN" sz="2000" u="sng" dirty="0" smtClean="0"/>
              <a:t>                      </a:t>
            </a:r>
            <a:r>
              <a:rPr kumimoji="1" lang="en-US" altLang="zh-CN" sz="2000" dirty="0" smtClean="0"/>
              <a:t>    </a:t>
            </a:r>
            <a:r>
              <a:rPr kumimoji="1" lang="en-US" altLang="zh-CN" sz="2000" u="sng" dirty="0" smtClean="0"/>
              <a:t> </a:t>
            </a:r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3. Next month is</a:t>
            </a:r>
            <a:r>
              <a:rPr kumimoji="1" lang="en-US" altLang="zh-CN" sz="2000" u="sng" dirty="0" smtClean="0"/>
              <a:t>                         </a:t>
            </a:r>
            <a:endParaRPr kumimoji="1" lang="en-US" altLang="zh-CN" sz="2000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5511832" y="511653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二</a:t>
            </a:r>
            <a:r>
              <a:rPr kumimoji="1" lang="en-US" altLang="zh-CN" dirty="0" smtClean="0"/>
              <a:t>〇</a:t>
            </a:r>
            <a:r>
              <a:rPr kumimoji="1" lang="zh-CN" altLang="en-US" dirty="0" smtClean="0"/>
              <a:t>一五年十月三十日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154241" y="57453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星期五</a:t>
            </a:r>
            <a:endParaRPr kumimoji="1"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153070" y="633891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/>
              <a:t>十一月</a:t>
            </a:r>
            <a:r>
              <a:rPr kumimoji="1"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5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进程 4"/>
          <p:cNvSpPr/>
          <p:nvPr/>
        </p:nvSpPr>
        <p:spPr>
          <a:xfrm>
            <a:off x="3810192" y="776726"/>
            <a:ext cx="4599359" cy="191099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203564" y="144249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现在几点？</a:t>
            </a:r>
            <a:endParaRPr kumimoji="1"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5106565" y="1099090"/>
            <a:ext cx="1993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 smtClean="0"/>
              <a:t>xiànzài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jǐdiǎn</a:t>
            </a:r>
            <a:r>
              <a:rPr lang="it-IT" altLang="zh-CN" sz="2000" dirty="0" smtClean="0"/>
              <a:t> </a:t>
            </a:r>
            <a:r>
              <a:rPr lang="zh-CN" altLang="it-IT" sz="2000" dirty="0"/>
              <a:t>？</a:t>
            </a:r>
            <a:endParaRPr lang="zh-CN" altLang="en-US" sz="2000" dirty="0"/>
          </a:p>
        </p:txBody>
      </p:sp>
      <p:pic>
        <p:nvPicPr>
          <p:cNvPr id="9" name="图片 8" descr="depositphotos_186076134-stock-illustration-round-clock-face-showing-tw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9" y="2780564"/>
            <a:ext cx="2045614" cy="2173465"/>
          </a:xfrm>
          <a:prstGeom prst="rect">
            <a:avLst/>
          </a:prstGeom>
        </p:spPr>
      </p:pic>
      <p:pic>
        <p:nvPicPr>
          <p:cNvPr id="10" name="图片 9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4" y="2749363"/>
            <a:ext cx="2117539" cy="2117539"/>
          </a:xfrm>
          <a:prstGeom prst="rect">
            <a:avLst/>
          </a:prstGeom>
        </p:spPr>
      </p:pic>
      <p:pic>
        <p:nvPicPr>
          <p:cNvPr id="11" name="图片 10" descr="10_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62" y="2872653"/>
            <a:ext cx="1741142" cy="1724279"/>
          </a:xfrm>
          <a:prstGeom prst="rect">
            <a:avLst/>
          </a:prstGeom>
        </p:spPr>
      </p:pic>
      <p:pic>
        <p:nvPicPr>
          <p:cNvPr id="12" name="图片 11" descr="下载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58" y="2848378"/>
            <a:ext cx="1922738" cy="1806711"/>
          </a:xfrm>
          <a:prstGeom prst="rect">
            <a:avLst/>
          </a:prstGeom>
        </p:spPr>
      </p:pic>
      <p:pic>
        <p:nvPicPr>
          <p:cNvPr id="14" name="图片 13" descr="clock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31" y="2809969"/>
            <a:ext cx="1870715" cy="18707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04349" y="515351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两点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222750" y="505933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两点</a:t>
            </a:r>
            <a:r>
              <a:rPr kumimoji="1" lang="en-US" altLang="zh-CN" sz="2000" dirty="0" smtClean="0"/>
              <a:t>〇</a:t>
            </a:r>
            <a:r>
              <a:rPr kumimoji="1" lang="zh-CN" altLang="en-US" sz="2000" dirty="0" smtClean="0"/>
              <a:t>五分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5249420" y="506378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七点二十五分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559696" y="5043583"/>
            <a:ext cx="1224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五点一刻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931624" y="503570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两点半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7362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2286" y="664931"/>
            <a:ext cx="10089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Alternative Questions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：</a:t>
            </a:r>
            <a:endParaRPr kumimoji="1" lang="en-US" altLang="zh-CN" sz="2400" dirty="0" smtClean="0">
              <a:solidFill>
                <a:srgbClr val="FF6600"/>
              </a:solidFill>
            </a:endParaRPr>
          </a:p>
          <a:p>
            <a:r>
              <a:rPr kumimoji="1" lang="en-US" altLang="zh-CN" sz="2400" dirty="0" smtClean="0"/>
              <a:t>The structure 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（是）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还是（</a:t>
            </a:r>
            <a:r>
              <a:rPr kumimoji="1" lang="en-US" altLang="zh-CN" sz="2400" dirty="0" err="1" smtClean="0">
                <a:solidFill>
                  <a:srgbClr val="FF6600"/>
                </a:solidFill>
              </a:rPr>
              <a:t>shì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…</a:t>
            </a:r>
            <a:r>
              <a:rPr kumimoji="1" lang="en-US" altLang="zh-CN" sz="2400" dirty="0" err="1" smtClean="0">
                <a:solidFill>
                  <a:srgbClr val="FF6600"/>
                </a:solidFill>
              </a:rPr>
              <a:t>háishì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, …or…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400" dirty="0" smtClean="0"/>
              <a:t>is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used to form an alternative question. If there is another verb used in the predicate, the first </a:t>
            </a:r>
            <a:r>
              <a:rPr kumimoji="1" lang="zh-CN" altLang="en-US" sz="2400" dirty="0" smtClean="0"/>
              <a:t>是</a:t>
            </a:r>
            <a:r>
              <a:rPr kumimoji="1" lang="en-US" altLang="zh-CN" sz="2400" dirty="0" smtClean="0"/>
              <a:t> often can be omitted.</a:t>
            </a:r>
          </a:p>
        </p:txBody>
      </p:sp>
      <p:sp>
        <p:nvSpPr>
          <p:cNvPr id="5" name="矩形 4"/>
          <p:cNvSpPr/>
          <p:nvPr/>
        </p:nvSpPr>
        <p:spPr>
          <a:xfrm>
            <a:off x="779145" y="2437189"/>
            <a:ext cx="1163788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/>
              <a:t>Example</a:t>
            </a:r>
            <a:r>
              <a:rPr kumimoji="1" lang="zh-CN" altLang="en-US" sz="2400" dirty="0"/>
              <a:t>：</a:t>
            </a:r>
            <a:endParaRPr kumimoji="1" lang="en-US" altLang="zh-CN" sz="2400" dirty="0"/>
          </a:p>
          <a:p>
            <a:r>
              <a:rPr kumimoji="1" lang="en-US" altLang="zh-CN" sz="2400" dirty="0" err="1"/>
              <a:t>nǐ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zhōng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guó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rén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hái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měi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guó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rén</a:t>
            </a:r>
            <a:r>
              <a:rPr kumimoji="1" lang="en-US" altLang="zh-CN" sz="2400" dirty="0"/>
              <a:t> </a:t>
            </a:r>
          </a:p>
          <a:p>
            <a:r>
              <a:rPr kumimoji="1" lang="zh-CN" altLang="zh-CN" sz="2400" dirty="0"/>
              <a:t>1</a:t>
            </a:r>
            <a:r>
              <a:rPr kumimoji="1" lang="en-US" altLang="zh-CN" sz="2400" dirty="0"/>
              <a:t>.</a:t>
            </a:r>
            <a:r>
              <a:rPr kumimoji="1" lang="zh-CN" altLang="en-US" sz="2400" dirty="0"/>
              <a:t>你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</a:t>
            </a:r>
            <a:r>
              <a:rPr kumimoji="1" lang="zh-CN" altLang="en-US" sz="2400" dirty="0" smtClean="0"/>
              <a:t>中国人，</a:t>
            </a:r>
            <a:r>
              <a:rPr kumimoji="1" lang="en-US" altLang="zh-CN" sz="2400" dirty="0" smtClean="0"/>
              <a:t>        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还是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      </a:t>
            </a:r>
            <a:r>
              <a:rPr kumimoji="1" lang="zh-CN" altLang="en-US" sz="2400" dirty="0" smtClean="0"/>
              <a:t>美</a:t>
            </a:r>
            <a:r>
              <a:rPr kumimoji="1" lang="zh-CN" altLang="en-US" sz="2400" dirty="0"/>
              <a:t>国人</a:t>
            </a:r>
            <a:r>
              <a:rPr kumimoji="1" lang="zh-CN" altLang="en-US" sz="2400" dirty="0" smtClean="0"/>
              <a:t>？</a:t>
            </a:r>
            <a:r>
              <a:rPr kumimoji="1" lang="en-US" altLang="zh-CN" sz="2400" dirty="0" smtClean="0"/>
              <a:t> ?</a:t>
            </a:r>
            <a:endParaRPr kumimoji="1" lang="en-US" altLang="zh-CN" sz="2400" dirty="0"/>
          </a:p>
        </p:txBody>
      </p:sp>
      <p:pic>
        <p:nvPicPr>
          <p:cNvPr id="6" name="图片 5" descr="1200px-Flag_of_the_People's_Republic_of_Chin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94" y="2816391"/>
            <a:ext cx="1699524" cy="1133017"/>
          </a:xfrm>
          <a:prstGeom prst="rect">
            <a:avLst/>
          </a:prstGeom>
        </p:spPr>
      </p:pic>
      <p:pic>
        <p:nvPicPr>
          <p:cNvPr id="7" name="图片 6" descr="25611338-usa-fl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6" y="2811010"/>
            <a:ext cx="1657865" cy="112397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8916" y="4204686"/>
            <a:ext cx="11637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err="1" smtClean="0"/>
              <a:t>nǐ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</a:t>
            </a:r>
            <a:r>
              <a:rPr kumimoji="1" lang="en-US" altLang="zh-CN" sz="2400" dirty="0" err="1" smtClean="0"/>
              <a:t>zhōng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guó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rén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hái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měi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guó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rén</a:t>
            </a:r>
            <a:r>
              <a:rPr kumimoji="1" lang="en-US" altLang="zh-CN" sz="2400" dirty="0"/>
              <a:t> </a:t>
            </a:r>
          </a:p>
          <a:p>
            <a:r>
              <a:rPr kumimoji="1" lang="zh-CN" altLang="zh-CN" sz="2400" dirty="0" smtClean="0"/>
              <a:t>2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/>
              <a:t>你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</a:t>
            </a:r>
            <a:r>
              <a:rPr kumimoji="1" lang="zh-CN" altLang="en-US" sz="2400" dirty="0" smtClean="0"/>
              <a:t>美国人，</a:t>
            </a:r>
            <a:r>
              <a:rPr kumimoji="1" lang="en-US" altLang="zh-CN" sz="2400" dirty="0" smtClean="0"/>
              <a:t>       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还是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     </a:t>
            </a:r>
            <a:r>
              <a:rPr kumimoji="1" lang="zh-CN" altLang="en-US" sz="2400" dirty="0" smtClean="0"/>
              <a:t>捷克人？</a:t>
            </a:r>
            <a:r>
              <a:rPr kumimoji="1" lang="en-US" altLang="zh-CN" sz="2400" dirty="0" smtClean="0"/>
              <a:t>  ?</a:t>
            </a:r>
            <a:endParaRPr kumimoji="1" lang="en-US" altLang="zh-CN" sz="2400" dirty="0"/>
          </a:p>
        </p:txBody>
      </p:sp>
      <p:pic>
        <p:nvPicPr>
          <p:cNvPr id="9" name="图片 8" descr="25611338-usa-fl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61" y="4134663"/>
            <a:ext cx="1702756" cy="1154411"/>
          </a:xfrm>
          <a:prstGeom prst="rect">
            <a:avLst/>
          </a:prstGeom>
        </p:spPr>
      </p:pic>
      <p:pic>
        <p:nvPicPr>
          <p:cNvPr id="10" name="图片 9" descr="7-1404142211493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13" y="4129815"/>
            <a:ext cx="1704931" cy="129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6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08239" y="764898"/>
            <a:ext cx="11637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err="1" smtClean="0"/>
              <a:t>nǐ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jiě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jiě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  </a:t>
            </a:r>
            <a:r>
              <a:rPr kumimoji="1" lang="en-US" altLang="zh-CN" sz="2400" dirty="0" err="1" smtClean="0"/>
              <a:t>zhōngguórén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hái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měi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guó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rén</a:t>
            </a:r>
            <a:r>
              <a:rPr kumimoji="1" lang="en-US" altLang="zh-CN" sz="2400" dirty="0"/>
              <a:t> </a:t>
            </a:r>
          </a:p>
          <a:p>
            <a:r>
              <a:rPr kumimoji="1" lang="zh-CN" altLang="zh-CN" sz="2400" dirty="0"/>
              <a:t>3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你姐姐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</a:t>
            </a:r>
            <a:r>
              <a:rPr kumimoji="1" lang="zh-CN" altLang="en-US" sz="2400" dirty="0" smtClean="0"/>
              <a:t>美国人，</a:t>
            </a:r>
            <a:r>
              <a:rPr kumimoji="1" lang="en-US" altLang="zh-CN" sz="2400" dirty="0" smtClean="0"/>
              <a:t>        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还是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     </a:t>
            </a:r>
            <a:r>
              <a:rPr kumimoji="1" lang="zh-CN" altLang="en-US" sz="2400" dirty="0" smtClean="0"/>
              <a:t>捷克人？</a:t>
            </a:r>
            <a:r>
              <a:rPr kumimoji="1" lang="en-US" altLang="zh-CN" sz="2400" dirty="0" smtClean="0"/>
              <a:t>  ?      </a:t>
            </a:r>
            <a:r>
              <a:rPr kumimoji="1" lang="zh-CN" altLang="en-US" sz="2400" dirty="0" smtClean="0"/>
              <a:t>？</a:t>
            </a:r>
            <a:endParaRPr kumimoji="1" lang="en-US" altLang="zh-CN" sz="2400" dirty="0"/>
          </a:p>
        </p:txBody>
      </p:sp>
      <p:pic>
        <p:nvPicPr>
          <p:cNvPr id="2" name="图片 1" descr="下载 (3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09" y="589878"/>
            <a:ext cx="1891424" cy="1641669"/>
          </a:xfrm>
          <a:prstGeom prst="rect">
            <a:avLst/>
          </a:prstGeom>
        </p:spPr>
      </p:pic>
      <p:pic>
        <p:nvPicPr>
          <p:cNvPr id="3" name="图片 2" descr="Fotolia_80263284_Subscription_L-600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68" y="587853"/>
            <a:ext cx="2354580" cy="156972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25001" y="2532396"/>
            <a:ext cx="11637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smtClean="0"/>
              <a:t>  </a:t>
            </a:r>
            <a:r>
              <a:rPr kumimoji="1" lang="en-US" altLang="zh-CN" sz="2400" dirty="0" err="1" smtClean="0"/>
              <a:t>nǐshì</a:t>
            </a:r>
            <a:r>
              <a:rPr kumimoji="1" lang="en-US" altLang="zh-CN" sz="2400" dirty="0" smtClean="0"/>
              <a:t>   </a:t>
            </a:r>
            <a:r>
              <a:rPr kumimoji="1" lang="en-US" altLang="zh-CN" sz="2400" dirty="0" err="1" smtClean="0"/>
              <a:t>zhōngguórén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hái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měi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guó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rén</a:t>
            </a:r>
            <a:r>
              <a:rPr kumimoji="1" lang="en-US" altLang="zh-CN" sz="2400" dirty="0"/>
              <a:t> </a:t>
            </a:r>
          </a:p>
          <a:p>
            <a:r>
              <a:rPr kumimoji="1" lang="zh-CN" altLang="zh-CN" sz="2400" dirty="0" smtClean="0"/>
              <a:t>4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你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</a:t>
            </a:r>
            <a:r>
              <a:rPr kumimoji="1" lang="zh-CN" altLang="en-US" sz="2400" dirty="0" smtClean="0"/>
              <a:t>美国人，</a:t>
            </a:r>
            <a:r>
              <a:rPr kumimoji="1" lang="en-US" altLang="zh-CN" sz="2400" dirty="0" smtClean="0"/>
              <a:t>        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还是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     </a:t>
            </a:r>
            <a:r>
              <a:rPr kumimoji="1" lang="zh-CN" altLang="en-US" sz="2400" dirty="0" smtClean="0"/>
              <a:t>捷克人？</a:t>
            </a:r>
            <a:r>
              <a:rPr kumimoji="1" lang="en-US" altLang="zh-CN" sz="2400" dirty="0" smtClean="0"/>
              <a:t>  ?     </a:t>
            </a:r>
            <a:r>
              <a:rPr kumimoji="1" lang="zh-CN" altLang="en-US" sz="2400" dirty="0" smtClean="0"/>
              <a:t>？</a:t>
            </a:r>
            <a:endParaRPr kumimoji="1" lang="en-US" altLang="zh-CN" sz="2400" dirty="0"/>
          </a:p>
        </p:txBody>
      </p:sp>
      <p:pic>
        <p:nvPicPr>
          <p:cNvPr id="13" name="图片 12" descr="下载 (3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87" y="2332717"/>
            <a:ext cx="1932713" cy="1698153"/>
          </a:xfrm>
          <a:prstGeom prst="rect">
            <a:avLst/>
          </a:prstGeom>
        </p:spPr>
      </p:pic>
      <p:pic>
        <p:nvPicPr>
          <p:cNvPr id="14" name="图片 13" descr="下载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04" y="2379494"/>
            <a:ext cx="2315896" cy="154112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78756" y="4299893"/>
            <a:ext cx="11637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smtClean="0"/>
              <a:t>  </a:t>
            </a:r>
            <a:r>
              <a:rPr kumimoji="1" lang="en-US" altLang="zh-CN" sz="2400" dirty="0" err="1" smtClean="0"/>
              <a:t>nǐshì</a:t>
            </a:r>
            <a:r>
              <a:rPr kumimoji="1" lang="en-US" altLang="zh-CN" sz="2400" dirty="0" smtClean="0"/>
              <a:t>    </a:t>
            </a:r>
            <a:r>
              <a:rPr kumimoji="1" lang="en-US" altLang="zh-CN" sz="2400" dirty="0" err="1" smtClean="0"/>
              <a:t>zhōngguórén</a:t>
            </a:r>
            <a:r>
              <a:rPr kumimoji="1" lang="en-US" altLang="zh-CN" sz="2400" dirty="0" smtClean="0"/>
              <a:t>   </a:t>
            </a:r>
            <a:r>
              <a:rPr kumimoji="1" lang="en-US" altLang="zh-CN" sz="2400" dirty="0" err="1" smtClean="0"/>
              <a:t>hái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shì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měi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guó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rén</a:t>
            </a:r>
            <a:r>
              <a:rPr kumimoji="1" lang="en-US" altLang="zh-CN" sz="2400" dirty="0"/>
              <a:t> </a:t>
            </a:r>
          </a:p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你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 </a:t>
            </a:r>
            <a:r>
              <a:rPr kumimoji="1" lang="zh-CN" altLang="en-US" sz="2400" dirty="0" smtClean="0"/>
              <a:t>美国人，</a:t>
            </a:r>
            <a:r>
              <a:rPr kumimoji="1" lang="en-US" altLang="zh-CN" sz="2400" dirty="0" smtClean="0"/>
              <a:t>        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还是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      </a:t>
            </a:r>
            <a:r>
              <a:rPr kumimoji="1" lang="zh-CN" altLang="en-US" sz="2400" dirty="0" smtClean="0"/>
              <a:t>捷克人？</a:t>
            </a:r>
            <a:r>
              <a:rPr kumimoji="1" lang="en-US" altLang="zh-CN" sz="2400" dirty="0" smtClean="0"/>
              <a:t>  ?   </a:t>
            </a:r>
            <a:r>
              <a:rPr kumimoji="1" lang="zh-CN" altLang="en-US" sz="2400" dirty="0" smtClean="0"/>
              <a:t>？</a:t>
            </a:r>
            <a:endParaRPr kumimoji="1" lang="en-US" altLang="zh-CN" sz="2400" dirty="0"/>
          </a:p>
        </p:txBody>
      </p:sp>
      <p:pic>
        <p:nvPicPr>
          <p:cNvPr id="17" name="图片 16" descr="下载 (1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67" y="4196235"/>
            <a:ext cx="2101147" cy="1398218"/>
          </a:xfrm>
          <a:prstGeom prst="rect">
            <a:avLst/>
          </a:prstGeom>
        </p:spPr>
      </p:pic>
      <p:pic>
        <p:nvPicPr>
          <p:cNvPr id="18" name="图片 17" descr="152438842404355b42ee1f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55" y="4142541"/>
            <a:ext cx="2054977" cy="13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0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8490" y="961661"/>
            <a:ext cx="2866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Make a sentences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70492" y="2576759"/>
            <a:ext cx="34547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CN" altLang="en-US" sz="3200" b="1" dirty="0" smtClean="0"/>
              <a:t>（是）</a:t>
            </a:r>
            <a:r>
              <a:rPr kumimoji="1" lang="en-US" altLang="zh-CN" sz="3200" b="1" dirty="0" smtClean="0"/>
              <a:t>…</a:t>
            </a:r>
            <a:r>
              <a:rPr kumimoji="1" lang="zh-CN" altLang="en-US" sz="3200" b="1" dirty="0" smtClean="0"/>
              <a:t>还是</a:t>
            </a:r>
            <a:r>
              <a:rPr kumimoji="1" lang="en-US" altLang="zh-CN" sz="3200" b="1" dirty="0" smtClean="0"/>
              <a:t>…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9339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75482" y="739739"/>
            <a:ext cx="3383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Translate the sentences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8789" y="1565782"/>
            <a:ext cx="64812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I’ll treat you to a meal on Thursday . How’s that?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1319386" y="2108257"/>
            <a:ext cx="3590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我星期四请你吃饭，怎么样？</a:t>
            </a:r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1339827" y="2085409"/>
            <a:ext cx="4837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xīngqī</a:t>
            </a:r>
            <a:r>
              <a:rPr lang="it-IT" altLang="zh-CN" dirty="0" smtClean="0"/>
              <a:t> </a:t>
            </a:r>
            <a:r>
              <a:rPr lang="it-IT" altLang="zh-CN" dirty="0"/>
              <a:t>sì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chī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fàn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 smtClean="0"/>
              <a:t>zěnmeyàng</a:t>
            </a:r>
            <a:r>
              <a:rPr lang="it-IT" altLang="zh-CN" dirty="0" smtClean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01866" y="3000397"/>
            <a:ext cx="5339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 have some thing to do at half past six.</a:t>
            </a:r>
          </a:p>
          <a:p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1385471" y="3567530"/>
            <a:ext cx="2307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我六点半有事儿。</a:t>
            </a:r>
            <a:endParaRPr kumimoji="1" lang="zh-CN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1433086" y="3552560"/>
            <a:ext cx="266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 smtClean="0"/>
              <a:t>yǒushìr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143290" y="4533644"/>
            <a:ext cx="3031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What time is it now</a:t>
            </a:r>
            <a:r>
              <a:rPr kumimoji="1" lang="zh-CN" altLang="en-US" sz="2200" dirty="0" smtClean="0"/>
              <a:t>？</a:t>
            </a:r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537871" y="5002145"/>
            <a:ext cx="1538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现在几点？</a:t>
            </a:r>
            <a:endParaRPr kumimoji="1"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1481332" y="4970392"/>
            <a:ext cx="18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</a:t>
            </a:r>
            <a:r>
              <a:rPr lang="it-IT" altLang="zh-CN" dirty="0" err="1" smtClean="0"/>
              <a:t>iànzài</a:t>
            </a:r>
            <a:r>
              <a:rPr lang="it-IT" altLang="zh-CN" dirty="0" smtClean="0"/>
              <a:t> </a:t>
            </a:r>
            <a:r>
              <a:rPr lang="it-IT" altLang="zh-CN" dirty="0" err="1"/>
              <a:t>jǐ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79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5336966" y="2677134"/>
            <a:ext cx="6855034" cy="516075"/>
          </a:xfrm>
        </p:spPr>
        <p:txBody>
          <a:bodyPr>
            <a:normAutofit fontScale="90000"/>
          </a:bodyPr>
          <a:lstStyle/>
          <a:p>
            <a:r>
              <a:rPr lang="en-US" altLang="zh-CN" sz="4400" dirty="0" smtClean="0"/>
              <a:t>LESSON4 Hobbies</a:t>
            </a:r>
            <a:endParaRPr lang="zh-CN" altLang="en-US" sz="4400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4"/>
          <p:cNvSpPr txBox="1">
            <a:spLocks/>
          </p:cNvSpPr>
          <p:nvPr/>
        </p:nvSpPr>
        <p:spPr>
          <a:xfrm>
            <a:off x="4407345" y="3482971"/>
            <a:ext cx="6855034" cy="516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dirty="0" smtClean="0"/>
              <a:t>爱好</a:t>
            </a:r>
            <a:r>
              <a:rPr lang="fr-FR" altLang="zh-CN" sz="3600" dirty="0" err="1" smtClean="0"/>
              <a:t>àihào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2910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1" y="3267928"/>
            <a:ext cx="1585830" cy="16636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09769" y="233017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打球</a:t>
            </a:r>
            <a:endParaRPr kumimoji="1" lang="zh-CN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1196898" y="1900474"/>
            <a:ext cx="1023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 smtClean="0"/>
              <a:t>dǎ</a:t>
            </a:r>
            <a:r>
              <a:rPr lang="it-IT" altLang="zh-CN" sz="2400" dirty="0" smtClean="0"/>
              <a:t> </a:t>
            </a:r>
            <a:r>
              <a:rPr lang="it-IT" altLang="zh-CN" sz="2400" dirty="0" err="1"/>
              <a:t>qiú</a:t>
            </a:r>
            <a:r>
              <a:rPr lang="it-IT" altLang="zh-CN" sz="2400" dirty="0"/>
              <a:t>  </a:t>
            </a:r>
            <a:endParaRPr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89167" y="2995944"/>
            <a:ext cx="2079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play ball</a:t>
            </a:r>
            <a:endParaRPr kumimoji="1"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76" y="567132"/>
            <a:ext cx="1306874" cy="1306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297" y="554803"/>
            <a:ext cx="1290053" cy="12359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391" y="554745"/>
            <a:ext cx="1715559" cy="159038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616124" y="2420934"/>
            <a:ext cx="2065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唱歌</a:t>
            </a:r>
            <a:r>
              <a:rPr kumimoji="1" lang="en-US" altLang="zh-CN" sz="4000" dirty="0" smtClean="0"/>
              <a:t>(</a:t>
            </a:r>
            <a:r>
              <a:rPr kumimoji="1" lang="zh-CN" altLang="en-US" sz="4000" dirty="0" smtClean="0"/>
              <a:t>儿</a:t>
            </a:r>
            <a:r>
              <a:rPr kumimoji="1" lang="en-US" altLang="zh-CN" sz="4000" dirty="0"/>
              <a:t>)</a:t>
            </a:r>
            <a:endParaRPr kumimoji="1" lang="zh-CN" altLang="en-US" sz="4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084275" y="245004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跳舞</a:t>
            </a:r>
            <a:endParaRPr kumimoji="1" lang="zh-CN" altLang="en-US" sz="40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992" y="585947"/>
            <a:ext cx="1525443" cy="15254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06" y="3513763"/>
            <a:ext cx="1656861" cy="13441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02462" y="532715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看电影</a:t>
            </a:r>
            <a:endParaRPr kumimoji="1" lang="zh-CN" altLang="en-US" sz="4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752722" y="5319273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听音乐</a:t>
            </a:r>
            <a:endParaRPr kumimoji="1" lang="zh-CN" altLang="en-US" sz="4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294858" y="528673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看书</a:t>
            </a:r>
            <a:endParaRPr kumimoji="1" lang="zh-CN" altLang="en-US" sz="4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468153" y="3012725"/>
            <a:ext cx="2524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sing a song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8886982" y="3054164"/>
            <a:ext cx="178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dance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039382" y="5906612"/>
            <a:ext cx="2319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read book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321148" y="5911064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listen to music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77041" y="5890858"/>
            <a:ext cx="266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watch movie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8503" y="3523292"/>
            <a:ext cx="1469948" cy="14699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4789864" y="2097738"/>
            <a:ext cx="175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chàng</a:t>
            </a:r>
            <a:r>
              <a:rPr lang="it-IT" altLang="zh-CN" sz="2400" dirty="0"/>
              <a:t> </a:t>
            </a:r>
            <a:r>
              <a:rPr lang="it-IT" altLang="zh-CN" sz="2400" dirty="0" err="1" smtClean="0"/>
              <a:t>gē</a:t>
            </a:r>
            <a:r>
              <a:rPr lang="en-US" altLang="zh-CN" sz="2400" dirty="0" smtClean="0"/>
              <a:t>(</a:t>
            </a:r>
            <a:r>
              <a:rPr lang="it-IT" altLang="zh-CN" sz="2400" dirty="0" err="1" smtClean="0"/>
              <a:t>r</a:t>
            </a:r>
            <a:r>
              <a:rPr lang="it-IT" altLang="zh-CN" sz="2400" dirty="0" smtClean="0"/>
              <a:t>) </a:t>
            </a:r>
            <a:endParaRPr lang="zh-CN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9153179" y="2097738"/>
            <a:ext cx="1159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 smtClean="0"/>
              <a:t>tiào</a:t>
            </a:r>
            <a:r>
              <a:rPr lang="it-IT" altLang="zh-CN" sz="2400" dirty="0" smtClean="0"/>
              <a:t> </a:t>
            </a:r>
            <a:r>
              <a:rPr lang="it-IT" altLang="zh-CN" sz="2400" dirty="0" err="1"/>
              <a:t>wǔ</a:t>
            </a:r>
            <a:r>
              <a:rPr lang="it-IT" altLang="zh-CN" sz="2400" dirty="0"/>
              <a:t> </a:t>
            </a:r>
            <a:endParaRPr lang="zh-CN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822797" y="4933406"/>
            <a:ext cx="1912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kàn</a:t>
            </a:r>
            <a:r>
              <a:rPr lang="it-IT" altLang="zh-CN" sz="2400" dirty="0"/>
              <a:t> </a:t>
            </a:r>
            <a:r>
              <a:rPr lang="it-IT" altLang="zh-CN" sz="2400" dirty="0" err="1" smtClean="0"/>
              <a:t>diànyǐng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4778107" y="4982721"/>
            <a:ext cx="169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tīng</a:t>
            </a:r>
            <a:r>
              <a:rPr lang="it-IT" altLang="zh-CN" sz="2400" dirty="0"/>
              <a:t> </a:t>
            </a:r>
            <a:r>
              <a:rPr lang="it-IT" altLang="zh-CN" sz="2400" dirty="0" err="1" smtClean="0"/>
              <a:t>yīnyuè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9323306" y="4945734"/>
            <a:ext cx="12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kàn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5535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/>
          <p:cNvSpPr>
            <a:spLocks noGrp="1"/>
          </p:cNvSpPr>
          <p:nvPr>
            <p:ph type="body" sz="quarter" idx="4294967295"/>
          </p:nvPr>
        </p:nvSpPr>
        <p:spPr>
          <a:xfrm>
            <a:off x="3673795" y="2133554"/>
            <a:ext cx="5614186" cy="296271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kumimoji="1" lang="en-US" altLang="zh-CN" dirty="0" smtClean="0"/>
              <a:t>Dec </a:t>
            </a:r>
            <a:r>
              <a:rPr kumimoji="1" lang="zh-CN" altLang="zh-CN" dirty="0" smtClean="0"/>
              <a:t>1</a:t>
            </a:r>
            <a:r>
              <a:rPr kumimoji="1" lang="en-US" altLang="zh-CN" dirty="0" smtClean="0"/>
              <a:t>6</a:t>
            </a:r>
            <a:r>
              <a:rPr kumimoji="1" lang="en-US" altLang="zh-CN" baseline="30000" dirty="0" smtClean="0"/>
              <a:t>th </a:t>
            </a:r>
            <a:r>
              <a:rPr kumimoji="1" lang="en-US" altLang="zh-CN" dirty="0" smtClean="0"/>
              <a:t>,   2019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 C12    18:00             XIA</a:t>
            </a:r>
          </a:p>
          <a:p>
            <a:r>
              <a:rPr kumimoji="1" lang="en-US" altLang="zh-CN" dirty="0" smtClean="0"/>
              <a:t>Jan 06</a:t>
            </a:r>
            <a:r>
              <a:rPr kumimoji="1" lang="en-US" altLang="zh-CN" baseline="30000" dirty="0" smtClean="0"/>
              <a:t>th</a:t>
            </a:r>
            <a:r>
              <a:rPr kumimoji="1" lang="en-US" altLang="zh-CN" dirty="0" smtClean="0"/>
              <a:t> ,   2020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 B2.23  8:20-9:55        LI</a:t>
            </a:r>
          </a:p>
          <a:p>
            <a:r>
              <a:rPr kumimoji="1" lang="en-US" altLang="zh-CN" dirty="0" smtClean="0"/>
              <a:t>Jan 13</a:t>
            </a:r>
            <a:r>
              <a:rPr kumimoji="1" lang="en-US" altLang="zh-CN" baseline="30000" dirty="0" smtClean="0"/>
              <a:t>th </a:t>
            </a:r>
            <a:r>
              <a:rPr kumimoji="1" lang="en-US" altLang="zh-CN" dirty="0" smtClean="0"/>
              <a:t>,   2020  ,  B2.23  8:20- 9:55       LI</a:t>
            </a:r>
          </a:p>
          <a:p>
            <a:endParaRPr kumimoji="1"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4266430" y="1430163"/>
            <a:ext cx="2897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EXAM TIMETABLE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2174" y="641107"/>
            <a:ext cx="5479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Word Order in Chinese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6159" y="1208241"/>
            <a:ext cx="607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The basic word order in a </a:t>
            </a:r>
            <a:r>
              <a:rPr kumimoji="1" lang="en-US" altLang="zh-CN" dirty="0"/>
              <a:t>C</a:t>
            </a:r>
            <a:r>
              <a:rPr kumimoji="1" lang="en-US" altLang="zh-CN" dirty="0" smtClean="0"/>
              <a:t>hinese sentence is as follows: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510205"/>
              </p:ext>
            </p:extLst>
          </p:nvPr>
        </p:nvGraphicFramePr>
        <p:xfrm>
          <a:off x="665858" y="1787703"/>
          <a:ext cx="10912688" cy="3893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2684"/>
                <a:gridCol w="2746668"/>
                <a:gridCol w="2746668"/>
                <a:gridCol w="2746668"/>
              </a:tblGrid>
              <a:tr h="6998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Subject</a:t>
                      </a:r>
                    </a:p>
                    <a:p>
                      <a:r>
                        <a:rPr lang="en-US" altLang="zh-CN" sz="1800" dirty="0" smtClean="0"/>
                        <a:t>(agent of the action)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Adverbial</a:t>
                      </a:r>
                    </a:p>
                    <a:p>
                      <a:r>
                        <a:rPr lang="en-US" altLang="zh-CN" sz="1800" dirty="0" smtClean="0"/>
                        <a:t>(</a:t>
                      </a:r>
                      <a:r>
                        <a:rPr lang="en-US" altLang="zh-CN" sz="1800" dirty="0" err="1" smtClean="0"/>
                        <a:t>time,place,manner,etc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Verb</a:t>
                      </a:r>
                    </a:p>
                    <a:p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Object</a:t>
                      </a:r>
                    </a:p>
                    <a:p>
                      <a:r>
                        <a:rPr lang="en-US" altLang="zh-CN" sz="1800" dirty="0" smtClean="0"/>
                        <a:t>(receiver</a:t>
                      </a:r>
                      <a:r>
                        <a:rPr lang="en-US" altLang="zh-CN" sz="1800" baseline="0" dirty="0" smtClean="0"/>
                        <a:t> of the action)</a:t>
                      </a:r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6998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W</a:t>
                      </a:r>
                      <a:r>
                        <a:rPr lang="it-IT" altLang="zh-CN" sz="2000" dirty="0" err="1" smtClean="0"/>
                        <a:t>áng</a:t>
                      </a:r>
                      <a:r>
                        <a:rPr lang="en-US" altLang="zh-CN" sz="2000" dirty="0" smtClean="0"/>
                        <a:t>P</a:t>
                      </a:r>
                      <a:r>
                        <a:rPr lang="it-IT" altLang="zh-CN" sz="2000" dirty="0" err="1" smtClean="0"/>
                        <a:t>éng</a:t>
                      </a:r>
                      <a:r>
                        <a:rPr lang="it-IT" altLang="zh-CN" sz="2000" dirty="0" smtClean="0"/>
                        <a:t> </a:t>
                      </a:r>
                      <a:r>
                        <a:rPr lang="en-US" altLang="zh-CN" sz="2000" dirty="0" smtClean="0"/>
                        <a:t>          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     </a:t>
                      </a:r>
                      <a:r>
                        <a:rPr lang="zh-CN" altLang="en-US" sz="2000" dirty="0" smtClean="0"/>
                        <a:t>王朋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en-US" altLang="zh-CN" sz="1800" dirty="0" smtClean="0"/>
                        <a:t>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zhōumò</a:t>
                      </a:r>
                      <a:r>
                        <a:rPr lang="zh-CN" altLang="zh-CN" sz="2000" dirty="0" smtClean="0"/>
                        <a:t>／</a:t>
                      </a:r>
                      <a:r>
                        <a:rPr lang="it-IT" altLang="zh-CN" sz="2000" dirty="0" err="1" smtClean="0"/>
                        <a:t>chángcháng</a:t>
                      </a:r>
                      <a:r>
                        <a:rPr lang="it-IT" altLang="zh-CN" sz="2000" dirty="0" smtClean="0"/>
                        <a:t> 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周末／常常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tīng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听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2000" dirty="0" err="1" smtClean="0"/>
                        <a:t>yīnyuè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音乐</a:t>
                      </a:r>
                      <a:endParaRPr lang="zh-CN" altLang="en-US" sz="2000" dirty="0"/>
                    </a:p>
                  </a:txBody>
                  <a:tcPr/>
                </a:tc>
              </a:tr>
              <a:tr h="6998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L</a:t>
                      </a:r>
                      <a:r>
                        <a:rPr lang="pt-BR" altLang="zh-CN" sz="2000" dirty="0" err="1" smtClean="0"/>
                        <a:t>ǐ</a:t>
                      </a:r>
                      <a:r>
                        <a:rPr lang="pt-BR" altLang="zh-CN" sz="2000" dirty="0" smtClean="0"/>
                        <a:t> </a:t>
                      </a:r>
                      <a:r>
                        <a:rPr lang="en-US" altLang="zh-CN" sz="2000" dirty="0" smtClean="0"/>
                        <a:t>Y</a:t>
                      </a:r>
                      <a:r>
                        <a:rPr lang="pt-BR" altLang="zh-CN" sz="2000" dirty="0" err="1" smtClean="0"/>
                        <a:t>ǒu</a:t>
                      </a:r>
                      <a:r>
                        <a:rPr lang="pt-BR" altLang="zh-CN" sz="2000" dirty="0" smtClean="0"/>
                        <a:t> 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李友</a:t>
                      </a:r>
                      <a:endParaRPr lang="en-US" altLang="zh-CN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2000" dirty="0" err="1" smtClean="0"/>
                        <a:t>míngtiān</a:t>
                      </a:r>
                      <a:r>
                        <a:rPr lang="pt-BR" altLang="zh-CN" sz="2000" dirty="0" smtClean="0"/>
                        <a:t> 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明天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2000" dirty="0" err="1" smtClean="0"/>
                        <a:t>chī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吃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Z</a:t>
                      </a:r>
                      <a:r>
                        <a:rPr lang="pt-BR" altLang="zh-CN" sz="2000" dirty="0" err="1" smtClean="0"/>
                        <a:t>hōngguó</a:t>
                      </a:r>
                      <a:r>
                        <a:rPr lang="pt-BR" altLang="zh-CN" sz="2000" dirty="0" smtClean="0"/>
                        <a:t> </a:t>
                      </a:r>
                      <a:r>
                        <a:rPr lang="pt-BR" altLang="zh-CN" sz="2000" dirty="0" err="1" smtClean="0"/>
                        <a:t>cài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中国菜</a:t>
                      </a:r>
                      <a:endParaRPr lang="zh-CN" altLang="en-US" sz="2000" dirty="0"/>
                    </a:p>
                  </a:txBody>
                  <a:tcPr/>
                </a:tc>
              </a:tr>
              <a:tr h="699803"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wǒ</a:t>
                      </a:r>
                      <a:r>
                        <a:rPr lang="it-IT" altLang="zh-CN" sz="2000" dirty="0" smtClean="0"/>
                        <a:t> 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我</a:t>
                      </a:r>
                      <a:endParaRPr lang="en-US" altLang="zh-CN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zhōumò</a:t>
                      </a:r>
                      <a:r>
                        <a:rPr lang="it-IT" altLang="zh-CN" sz="2000" dirty="0" smtClean="0"/>
                        <a:t> 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周末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kàn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看</a:t>
                      </a:r>
                      <a:endParaRPr lang="en-US" altLang="zh-CN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shū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书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01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174" y="3503972"/>
            <a:ext cx="1479686" cy="1624888"/>
          </a:xfrm>
          <a:prstGeom prst="rect">
            <a:avLst/>
          </a:prstGeom>
        </p:spPr>
      </p:pic>
      <p:pic>
        <p:nvPicPr>
          <p:cNvPr id="12" name="图片 11" descr="5a6ff7a866e740286228f3bbbd553d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05" y="3452116"/>
            <a:ext cx="1367474" cy="1661811"/>
          </a:xfrm>
          <a:prstGeom prst="rect">
            <a:avLst/>
          </a:prstGeom>
        </p:spPr>
      </p:pic>
      <p:pic>
        <p:nvPicPr>
          <p:cNvPr id="13" name="图片 12" descr="49b66f4ad08080e0d318045602800ac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57" y="3452117"/>
            <a:ext cx="2096933" cy="1698516"/>
          </a:xfrm>
          <a:prstGeom prst="rect">
            <a:avLst/>
          </a:prstGeom>
        </p:spPr>
      </p:pic>
      <p:pic>
        <p:nvPicPr>
          <p:cNvPr id="11" name="图片 10" descr="Z8T5cOrgN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35" y="3441998"/>
            <a:ext cx="1764540" cy="1665285"/>
          </a:xfrm>
          <a:prstGeom prst="rect">
            <a:avLst/>
          </a:prstGeom>
        </p:spPr>
      </p:pic>
      <p:pic>
        <p:nvPicPr>
          <p:cNvPr id="9" name="图片 8" descr="6看书的女孩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" y="3652165"/>
            <a:ext cx="1993121" cy="1328747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49772"/>
              </p:ext>
            </p:extLst>
          </p:nvPr>
        </p:nvGraphicFramePr>
        <p:xfrm>
          <a:off x="669925" y="1123950"/>
          <a:ext cx="10912688" cy="16446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2684"/>
                <a:gridCol w="2746668"/>
                <a:gridCol w="2746668"/>
                <a:gridCol w="2746668"/>
              </a:tblGrid>
              <a:tr h="6998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Subject</a:t>
                      </a:r>
                    </a:p>
                    <a:p>
                      <a:r>
                        <a:rPr lang="en-US" altLang="zh-CN" sz="1800" dirty="0" smtClean="0"/>
                        <a:t>(agent of the action)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Adverbial</a:t>
                      </a:r>
                    </a:p>
                    <a:p>
                      <a:r>
                        <a:rPr lang="en-US" altLang="zh-CN" sz="1800" dirty="0" smtClean="0"/>
                        <a:t>(</a:t>
                      </a:r>
                      <a:r>
                        <a:rPr lang="en-US" altLang="zh-CN" sz="1800" dirty="0" err="1" smtClean="0"/>
                        <a:t>time,place,manner,etc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Verb</a:t>
                      </a:r>
                    </a:p>
                    <a:p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Object</a:t>
                      </a:r>
                    </a:p>
                    <a:p>
                      <a:r>
                        <a:rPr lang="en-US" altLang="zh-CN" sz="1800" dirty="0" smtClean="0"/>
                        <a:t>(receiver</a:t>
                      </a:r>
                      <a:r>
                        <a:rPr lang="en-US" altLang="zh-CN" sz="1800" baseline="0" dirty="0" smtClean="0"/>
                        <a:t> of the action)</a:t>
                      </a:r>
                      <a:endParaRPr lang="zh-CN" altLang="en-US" sz="1800" dirty="0" smtClean="0"/>
                    </a:p>
                    <a:p>
                      <a:endParaRPr lang="en-US" altLang="zh-CN" dirty="0" smtClean="0"/>
                    </a:p>
                  </a:txBody>
                  <a:tcPr/>
                </a:tc>
              </a:tr>
              <a:tr h="699803">
                <a:tc>
                  <a:txBody>
                    <a:bodyPr/>
                    <a:lstStyle/>
                    <a:p>
                      <a:r>
                        <a:rPr lang="fr-FR" altLang="zh-CN" dirty="0" err="1" smtClean="0"/>
                        <a:t>wǒ</a:t>
                      </a:r>
                      <a:r>
                        <a:rPr lang="fr-FR" altLang="zh-CN" dirty="0" smtClean="0"/>
                        <a:t> </a:t>
                      </a:r>
                      <a:endParaRPr lang="en-US" altLang="zh-CN" sz="1800" dirty="0" smtClean="0"/>
                    </a:p>
                    <a:p>
                      <a:r>
                        <a:rPr lang="zh-CN" altLang="en-US" sz="1800" dirty="0" smtClean="0"/>
                        <a:t>我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altLang="zh-CN" dirty="0" err="1" smtClean="0"/>
                        <a:t>xīngqīyī</a:t>
                      </a:r>
                      <a:r>
                        <a:rPr lang="fr-FR" altLang="zh-CN" dirty="0" smtClean="0"/>
                        <a:t> </a:t>
                      </a:r>
                      <a:r>
                        <a:rPr lang="fr-FR" altLang="zh-CN" dirty="0" err="1" smtClean="0"/>
                        <a:t>wǎnsh</a:t>
                      </a:r>
                      <a:r>
                        <a:rPr lang="en-US" altLang="zh-CN" dirty="0" smtClean="0"/>
                        <a:t>a</a:t>
                      </a:r>
                      <a:r>
                        <a:rPr lang="fr-FR" altLang="zh-CN" dirty="0" err="1" smtClean="0"/>
                        <a:t>ng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星期一晚上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altLang="zh-CN" dirty="0" err="1" smtClean="0"/>
                        <a:t>kàn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altLang="zh-CN" dirty="0" err="1" smtClean="0"/>
                        <a:t>shū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书</a:t>
                      </a:r>
                      <a:endParaRPr lang="en-US" altLang="zh-CN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27512" y="554805"/>
            <a:ext cx="6084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Language 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Pratice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Subj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＋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time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＋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V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＋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Obj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020905"/>
              </p:ext>
            </p:extLst>
          </p:nvPr>
        </p:nvGraphicFramePr>
        <p:xfrm>
          <a:off x="626298" y="3008274"/>
          <a:ext cx="10989248" cy="2181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4066"/>
                <a:gridCol w="1442694"/>
                <a:gridCol w="1590663"/>
                <a:gridCol w="1381041"/>
                <a:gridCol w="1331717"/>
                <a:gridCol w="1467356"/>
                <a:gridCol w="1319387"/>
                <a:gridCol w="1652324"/>
              </a:tblGrid>
              <a:tr h="33288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Monday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Tuesday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Wednesday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Thursday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Friday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Saturday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Sunday</a:t>
                      </a:r>
                      <a:endParaRPr lang="zh-CN" altLang="en-US" dirty="0"/>
                    </a:p>
                  </a:txBody>
                  <a:tcPr/>
                </a:tc>
              </a:tr>
              <a:tr h="1563489">
                <a:tc>
                  <a:txBody>
                    <a:bodyPr/>
                    <a:lstStyle/>
                    <a:p>
                      <a:r>
                        <a:rPr lang="fr-FR" altLang="zh-CN" sz="3200" dirty="0" smtClean="0"/>
                        <a:t> </a:t>
                      </a:r>
                      <a:r>
                        <a:rPr lang="fr-FR" altLang="zh-CN" sz="3200" dirty="0" err="1" smtClean="0"/>
                        <a:t>wǒ</a:t>
                      </a:r>
                      <a:r>
                        <a:rPr lang="fr-FR" altLang="zh-CN" sz="3200" dirty="0" smtClean="0"/>
                        <a:t> </a:t>
                      </a:r>
                      <a:endParaRPr lang="en-US" altLang="zh-CN" sz="3200" dirty="0" smtClean="0"/>
                    </a:p>
                    <a:p>
                      <a:r>
                        <a:rPr lang="en-US" altLang="zh-CN" sz="3200" dirty="0" smtClean="0"/>
                        <a:t> </a:t>
                      </a:r>
                      <a:r>
                        <a:rPr lang="zh-CN" altLang="en-US" sz="3200" dirty="0" smtClean="0"/>
                        <a:t>我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图片 13" descr="bb8cfb7b574d1f068512840f79f3623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06" y="3575405"/>
            <a:ext cx="1229900" cy="1455449"/>
          </a:xfrm>
          <a:prstGeom prst="rect">
            <a:avLst/>
          </a:prstGeom>
        </p:spPr>
      </p:pic>
      <p:pic>
        <p:nvPicPr>
          <p:cNvPr id="16" name="图片 15" descr="20161004124349_FskUV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97" y="3476774"/>
            <a:ext cx="1541124" cy="154112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02993" y="53014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看书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3259741" y="53305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看电视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743858" y="53226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听音乐</a:t>
            </a:r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6203314" y="53394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跳舞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7601117" y="53192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打球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8961927" y="52744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学中文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10372061" y="53158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看电影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19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2174" y="641107"/>
            <a:ext cx="10777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去</a:t>
            </a:r>
            <a:r>
              <a:rPr kumimoji="1" lang="en-US" altLang="zh-CN" sz="2400" b="1" dirty="0" smtClean="0">
                <a:solidFill>
                  <a:srgbClr val="FF6600"/>
                </a:solidFill>
                <a:sym typeface="Wingdings"/>
              </a:rPr>
              <a:t>(</a:t>
            </a:r>
            <a:r>
              <a:rPr kumimoji="1" lang="en-US" altLang="zh-CN" sz="2400" b="1" dirty="0" err="1" smtClean="0">
                <a:solidFill>
                  <a:srgbClr val="FF6600"/>
                </a:solidFill>
                <a:sym typeface="Wingdings"/>
              </a:rPr>
              <a:t>qù</a:t>
            </a:r>
            <a:r>
              <a:rPr kumimoji="1" lang="en-US" altLang="zh-CN" sz="2400" b="1" dirty="0" smtClean="0">
                <a:solidFill>
                  <a:srgbClr val="FF6600"/>
                </a:solidFill>
                <a:sym typeface="Wingdings"/>
              </a:rPr>
              <a:t>, to go)</a:t>
            </a:r>
            <a:r>
              <a:rPr kumimoji="1" lang="zh-CN" altLang="en-US" sz="2400" b="1" dirty="0" smtClean="0">
                <a:solidFill>
                  <a:srgbClr val="FF6600"/>
                </a:solidFill>
                <a:sym typeface="Wingdings"/>
              </a:rPr>
              <a:t>＋</a:t>
            </a:r>
            <a:r>
              <a:rPr kumimoji="1" lang="en-US" altLang="zh-CN" sz="2400" b="1" dirty="0" smtClean="0">
                <a:solidFill>
                  <a:srgbClr val="FF6600"/>
                </a:solidFill>
                <a:sym typeface="Wingdings"/>
              </a:rPr>
              <a:t>Action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400" dirty="0" smtClean="0"/>
              <a:t>If the performance of an action involves a change of location</a:t>
            </a:r>
            <a:r>
              <a:rPr kumimoji="1" lang="zh-CN" altLang="en-US" sz="2400" dirty="0" smtClean="0"/>
              <a:t>，</a:t>
            </a:r>
            <a:r>
              <a:rPr kumimoji="1" lang="en-US" altLang="zh-CN" sz="2400" dirty="0" smtClean="0"/>
              <a:t>then this is the construction we use.</a:t>
            </a:r>
          </a:p>
          <a:p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可选流程 5"/>
          <p:cNvSpPr/>
          <p:nvPr/>
        </p:nvSpPr>
        <p:spPr>
          <a:xfrm>
            <a:off x="2971704" y="2441139"/>
            <a:ext cx="6547612" cy="249045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415610" y="3254854"/>
            <a:ext cx="5328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Wǒmen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míngtiān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wǎnshang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q</a:t>
            </a:r>
            <a:r>
              <a:rPr kumimoji="1" lang="en-US" altLang="zh-CN" sz="2000" dirty="0" err="1">
                <a:sym typeface="Wingdings"/>
              </a:rPr>
              <a:t>ù</a:t>
            </a:r>
            <a:endParaRPr kumimoji="1" lang="en-US" altLang="zh-CN" sz="2000" dirty="0" smtClean="0"/>
          </a:p>
          <a:p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我们明天晚上去</a:t>
            </a:r>
            <a:r>
              <a:rPr kumimoji="1" lang="en-US" altLang="zh-CN" sz="2400" u="sng" dirty="0" smtClean="0"/>
              <a:t>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</p:txBody>
      </p:sp>
      <p:sp>
        <p:nvSpPr>
          <p:cNvPr id="2" name="文本框 1"/>
          <p:cNvSpPr txBox="1"/>
          <p:nvPr/>
        </p:nvSpPr>
        <p:spPr>
          <a:xfrm>
            <a:off x="3501924" y="2749365"/>
            <a:ext cx="1980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75124" y="340280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跳舞</a:t>
            </a:r>
            <a:endParaRPr kumimoji="1" lang="zh-CN" altLang="en-US" sz="2400" dirty="0"/>
          </a:p>
        </p:txBody>
      </p:sp>
      <p:pic>
        <p:nvPicPr>
          <p:cNvPr id="14" name="图片 1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51" y="5118742"/>
            <a:ext cx="1898950" cy="1295414"/>
          </a:xfrm>
          <a:prstGeom prst="rect">
            <a:avLst/>
          </a:prstGeom>
        </p:spPr>
      </p:pic>
      <p:pic>
        <p:nvPicPr>
          <p:cNvPr id="15" name="图片 14" descr="7d4928354dd0ec913779a77596d46d9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50" y="5217587"/>
            <a:ext cx="1821735" cy="1278317"/>
          </a:xfrm>
          <a:prstGeom prst="rect">
            <a:avLst/>
          </a:prstGeom>
        </p:spPr>
      </p:pic>
      <p:pic>
        <p:nvPicPr>
          <p:cNvPr id="16" name="图片 15" descr="e44fe0b735d62fbafb2260a730d85ee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85" y="5110307"/>
            <a:ext cx="1536465" cy="1536465"/>
          </a:xfrm>
          <a:prstGeom prst="rect">
            <a:avLst/>
          </a:prstGeom>
        </p:spPr>
      </p:pic>
      <p:pic>
        <p:nvPicPr>
          <p:cNvPr id="17" name="图片 16" descr="20161004124349_FskUV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50" y="4909851"/>
            <a:ext cx="1535550" cy="1535550"/>
          </a:xfrm>
          <a:prstGeom prst="rect">
            <a:avLst/>
          </a:prstGeom>
        </p:spPr>
      </p:pic>
      <p:pic>
        <p:nvPicPr>
          <p:cNvPr id="18" name="图片 17" descr="下载 (1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1" y="5070416"/>
            <a:ext cx="1926645" cy="1282095"/>
          </a:xfrm>
          <a:prstGeom prst="rect">
            <a:avLst/>
          </a:prstGeom>
        </p:spPr>
      </p:pic>
      <p:pic>
        <p:nvPicPr>
          <p:cNvPr id="19" name="图片 18" descr="152438842404355b42ee1f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64" y="5173376"/>
            <a:ext cx="1830996" cy="12216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11" y="3476774"/>
            <a:ext cx="2018015" cy="11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0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5" y="5562586"/>
            <a:ext cx="1898950" cy="1295414"/>
          </a:xfrm>
          <a:prstGeom prst="rect">
            <a:avLst/>
          </a:prstGeom>
        </p:spPr>
      </p:pic>
      <p:pic>
        <p:nvPicPr>
          <p:cNvPr id="16" name="图片 15" descr="6看书的女孩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13" y="5575904"/>
            <a:ext cx="1923146" cy="128209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1524" y="556440"/>
            <a:ext cx="10777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 The Modal Verb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想（</a:t>
            </a:r>
            <a:r>
              <a:rPr lang="en-US" altLang="zh-CN" sz="2400" dirty="0" err="1" smtClean="0">
                <a:solidFill>
                  <a:srgbClr val="FF6600"/>
                </a:solidFill>
              </a:rPr>
              <a:t>xiǎng</a:t>
            </a:r>
            <a:r>
              <a:rPr lang="zh-CN" altLang="en-US" sz="2400" dirty="0" smtClean="0">
                <a:solidFill>
                  <a:srgbClr val="FF6600"/>
                </a:solidFill>
              </a:rPr>
              <a:t>，</a:t>
            </a:r>
            <a:r>
              <a:rPr lang="en-US" altLang="zh-CN" sz="2400" dirty="0" smtClean="0">
                <a:solidFill>
                  <a:srgbClr val="FF6600"/>
                </a:solidFill>
              </a:rPr>
              <a:t>want to; would like to)</a:t>
            </a:r>
          </a:p>
          <a:p>
            <a:r>
              <a:rPr lang="zh-CN" altLang="en-US" sz="2000" dirty="0" smtClean="0"/>
              <a:t>想</a:t>
            </a:r>
            <a:r>
              <a:rPr lang="en-US" altLang="zh-CN" sz="2000" dirty="0" smtClean="0"/>
              <a:t>has several meanings. In this lesson it is a modal verb indicating a desire to do something. It must followed by a verb or a clause </a:t>
            </a:r>
          </a:p>
          <a:p>
            <a:endParaRPr lang="zh-CN" altLang="en-US" sz="2400" dirty="0"/>
          </a:p>
          <a:p>
            <a:endParaRPr kumimoji="1" lang="en-US" altLang="zh-CN" sz="2400" b="1" dirty="0" smtClean="0">
              <a:solidFill>
                <a:srgbClr val="FF6600"/>
              </a:solidFill>
            </a:endParaRPr>
          </a:p>
        </p:txBody>
      </p:sp>
      <p:sp>
        <p:nvSpPr>
          <p:cNvPr id="6" name="可选流程 5"/>
          <p:cNvSpPr/>
          <p:nvPr/>
        </p:nvSpPr>
        <p:spPr>
          <a:xfrm>
            <a:off x="974127" y="1849348"/>
            <a:ext cx="5968540" cy="202112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 descr="7d4928354dd0ec913779a77596d46d9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0" y="4034003"/>
            <a:ext cx="1821735" cy="1278317"/>
          </a:xfrm>
          <a:prstGeom prst="rect">
            <a:avLst/>
          </a:prstGeom>
        </p:spPr>
      </p:pic>
      <p:pic>
        <p:nvPicPr>
          <p:cNvPr id="9" name="图片 8" descr="e44fe0b735d62fbafb2260a730d85ee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45" y="5406202"/>
            <a:ext cx="1536465" cy="1536465"/>
          </a:xfrm>
          <a:prstGeom prst="rect">
            <a:avLst/>
          </a:prstGeom>
        </p:spPr>
      </p:pic>
      <p:pic>
        <p:nvPicPr>
          <p:cNvPr id="10" name="图片 9" descr="20161004124349_FskUV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07" y="3676953"/>
            <a:ext cx="1535550" cy="1535550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53" y="2250368"/>
            <a:ext cx="1327291" cy="1411517"/>
          </a:xfrm>
          <a:prstGeom prst="rect">
            <a:avLst/>
          </a:prstGeom>
        </p:spPr>
      </p:pic>
      <p:pic>
        <p:nvPicPr>
          <p:cNvPr id="12" name="图片 11" descr="下载 (1)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" y="5575905"/>
            <a:ext cx="1926645" cy="1282095"/>
          </a:xfrm>
          <a:prstGeom prst="rect">
            <a:avLst/>
          </a:prstGeom>
        </p:spPr>
      </p:pic>
      <p:pic>
        <p:nvPicPr>
          <p:cNvPr id="13" name="图片 12" descr="152438842404355b42ee1f1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62" y="4076096"/>
            <a:ext cx="1830996" cy="122161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24856" y="1862667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5" name="图片 14" descr="下载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99" y="4062738"/>
            <a:ext cx="1860529" cy="1238097"/>
          </a:xfrm>
          <a:prstGeom prst="rect">
            <a:avLst/>
          </a:prstGeom>
        </p:spPr>
      </p:pic>
      <p:pic>
        <p:nvPicPr>
          <p:cNvPr id="17" name="图片 16" descr="0624zsucaisdfs3d0047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5" y="4064240"/>
            <a:ext cx="1884142" cy="1257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18190" y="2273904"/>
            <a:ext cx="421947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A: </a:t>
            </a:r>
            <a:r>
              <a:rPr kumimoji="1" lang="zh-CN" altLang="en-US" sz="2400" dirty="0" smtClean="0"/>
              <a:t>你周末</a:t>
            </a:r>
            <a:r>
              <a:rPr kumimoji="1" lang="en-US" altLang="zh-CN" sz="2400" dirty="0" smtClean="0"/>
              <a:t>_____________ ?</a:t>
            </a:r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B:____________________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3350382" y="270669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kumimoji="1" lang="en-US" altLang="zh-CN" sz="2000" dirty="0">
              <a:solidFill>
                <a:srgbClr val="FF6600"/>
              </a:solidFill>
            </a:endParaRPr>
          </a:p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我周末想</a:t>
            </a:r>
            <a:r>
              <a:rPr kumimoji="1" lang="zh-CN" altLang="en-US" sz="2000" dirty="0">
                <a:solidFill>
                  <a:srgbClr val="FF6600"/>
                </a:solidFill>
              </a:rPr>
              <a:t>／不想打球。</a:t>
            </a:r>
            <a:endParaRPr kumimoji="1" lang="en-US" altLang="zh-CN" sz="2000" dirty="0">
              <a:solidFill>
                <a:srgbClr val="FF66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63142" y="221342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想不想打球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pic>
        <p:nvPicPr>
          <p:cNvPr id="20" name="图片 19" descr="https___blogs-images.forbes.com_robcain_files_2017_05_Dangal-Hindi-poster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279" y="5600094"/>
            <a:ext cx="2148735" cy="12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6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8490" y="961661"/>
            <a:ext cx="2866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Make a sentences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3372" y="2330179"/>
            <a:ext cx="91614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CN" altLang="en-US" sz="2800" b="1" dirty="0">
                <a:solidFill>
                  <a:srgbClr val="000000"/>
                </a:solidFill>
              </a:rPr>
              <a:t>去</a:t>
            </a:r>
            <a:r>
              <a:rPr kumimoji="1" lang="en-US" altLang="zh-CN" sz="2800" b="1" dirty="0">
                <a:solidFill>
                  <a:srgbClr val="000000"/>
                </a:solidFill>
                <a:sym typeface="Wingdings"/>
              </a:rPr>
              <a:t>(</a:t>
            </a:r>
            <a:r>
              <a:rPr kumimoji="1" lang="en-US" altLang="zh-CN" sz="2800" b="1" dirty="0" err="1">
                <a:solidFill>
                  <a:srgbClr val="000000"/>
                </a:solidFill>
                <a:sym typeface="Wingdings"/>
              </a:rPr>
              <a:t>qù</a:t>
            </a:r>
            <a:r>
              <a:rPr kumimoji="1" lang="en-US" altLang="zh-CN" sz="2800" b="1" dirty="0">
                <a:solidFill>
                  <a:srgbClr val="000000"/>
                </a:solidFill>
                <a:sym typeface="Wingdings"/>
              </a:rPr>
              <a:t>, to go)</a:t>
            </a:r>
            <a:r>
              <a:rPr kumimoji="1" lang="zh-CN" altLang="en-US" sz="2800" b="1" dirty="0">
                <a:solidFill>
                  <a:srgbClr val="000000"/>
                </a:solidFill>
                <a:sym typeface="Wingdings"/>
              </a:rPr>
              <a:t>＋</a:t>
            </a:r>
            <a:r>
              <a:rPr kumimoji="1" lang="en-US" altLang="zh-CN" sz="2800" b="1" dirty="0" smtClean="0">
                <a:solidFill>
                  <a:srgbClr val="000000"/>
                </a:solidFill>
                <a:sym typeface="Wingdings"/>
              </a:rPr>
              <a:t>Action</a:t>
            </a:r>
          </a:p>
          <a:p>
            <a:endParaRPr kumimoji="1" lang="en-US" altLang="zh-CN" sz="2800" b="1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kumimoji="1" lang="en-US" altLang="zh-CN" sz="2800" b="1" dirty="0">
                <a:solidFill>
                  <a:srgbClr val="000000"/>
                </a:solidFill>
              </a:rPr>
              <a:t>The Modal Verb </a:t>
            </a:r>
            <a:r>
              <a:rPr kumimoji="1" lang="zh-CN" altLang="en-US" sz="2800" b="1" dirty="0">
                <a:solidFill>
                  <a:srgbClr val="000000"/>
                </a:solidFill>
              </a:rPr>
              <a:t>想（</a:t>
            </a:r>
            <a:r>
              <a:rPr lang="en-US" altLang="zh-CN" sz="2800" b="1" dirty="0" err="1">
                <a:solidFill>
                  <a:srgbClr val="000000"/>
                </a:solidFill>
              </a:rPr>
              <a:t>xiǎng</a:t>
            </a:r>
            <a:r>
              <a:rPr lang="zh-CN" altLang="en-US" sz="2800" b="1" dirty="0">
                <a:solidFill>
                  <a:srgbClr val="000000"/>
                </a:solidFill>
              </a:rPr>
              <a:t>，</a:t>
            </a:r>
            <a:r>
              <a:rPr lang="en-US" altLang="zh-CN" sz="2800" b="1" dirty="0">
                <a:solidFill>
                  <a:srgbClr val="000000"/>
                </a:solidFill>
              </a:rPr>
              <a:t>want to; would like to)</a:t>
            </a:r>
          </a:p>
          <a:p>
            <a:pPr marL="457200" indent="-457200">
              <a:buFont typeface="Arial"/>
              <a:buChar char="•"/>
            </a:pPr>
            <a:endParaRPr kumimoji="1" lang="zh-CN" alt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4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75482" y="739739"/>
            <a:ext cx="3383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Translate the sentences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8789" y="1565782"/>
            <a:ext cx="4993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what do you like to do on weekend</a:t>
            </a:r>
            <a:r>
              <a:rPr kumimoji="1" lang="zh-CN" altLang="en-US" sz="2200" dirty="0" smtClean="0"/>
              <a:t>？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1344047" y="2515113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你周末喜欢做什么？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101866" y="3000397"/>
            <a:ext cx="46089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200" dirty="0" smtClean="0"/>
              <a:t>long time no see. How are you </a:t>
            </a:r>
            <a:r>
              <a:rPr kumimoji="1" lang="zh-CN" altLang="en-US" sz="2200" dirty="0" smtClean="0"/>
              <a:t>？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1471786" y="356753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000" dirty="0" smtClean="0"/>
              <a:t>好久不见，你怎么样</a:t>
            </a:r>
            <a:r>
              <a:rPr kumimoji="1" lang="zh-CN" altLang="en-US" sz="2000" dirty="0"/>
              <a:t>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43290" y="4533644"/>
            <a:ext cx="61350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 don’t think watching a ball game is much fun</a:t>
            </a:r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463887" y="4989816"/>
            <a:ext cx="2820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我觉得看球没有意思。</a:t>
            </a:r>
            <a:endParaRPr kumimoji="1"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1370262" y="2171712"/>
            <a:ext cx="3584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zhōumò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xǐhuān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shénme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417468" y="3552558"/>
            <a:ext cx="3883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H</a:t>
            </a:r>
            <a:r>
              <a:rPr lang="cs-CZ" altLang="zh-CN" dirty="0" err="1" smtClean="0"/>
              <a:t>ǎo</a:t>
            </a:r>
            <a:r>
              <a:rPr lang="cs-CZ" altLang="zh-CN" dirty="0" smtClean="0"/>
              <a:t> </a:t>
            </a:r>
            <a:r>
              <a:rPr lang="cs-CZ" altLang="zh-CN" dirty="0" err="1"/>
              <a:t>jiǔ</a:t>
            </a:r>
            <a:r>
              <a:rPr lang="cs-CZ" altLang="zh-CN" dirty="0"/>
              <a:t> </a:t>
            </a:r>
            <a:r>
              <a:rPr lang="cs-CZ" altLang="zh-CN" dirty="0" smtClean="0"/>
              <a:t>bú </a:t>
            </a:r>
            <a:r>
              <a:rPr lang="cs-CZ" altLang="zh-CN" dirty="0" err="1"/>
              <a:t>jiàn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zěn</a:t>
            </a:r>
            <a:r>
              <a:rPr lang="cs-CZ" altLang="zh-CN" dirty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cs-CZ" altLang="zh-CN" dirty="0" err="1"/>
              <a:t>yàng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54115" y="5007379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es-ES_tradnl" altLang="zh-CN" dirty="0" err="1" smtClean="0"/>
              <a:t>ǒ</a:t>
            </a:r>
            <a:r>
              <a:rPr lang="es-ES_tradnl" altLang="zh-CN" dirty="0" smtClean="0"/>
              <a:t> </a:t>
            </a:r>
            <a:r>
              <a:rPr lang="es-ES_tradnl" altLang="zh-CN" dirty="0" err="1" smtClean="0"/>
              <a:t>juéde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kàn</a:t>
            </a:r>
            <a:r>
              <a:rPr lang="es-ES_tradnl" altLang="zh-CN" dirty="0"/>
              <a:t> </a:t>
            </a:r>
            <a:r>
              <a:rPr lang="es-ES_tradnl" altLang="zh-CN" dirty="0" err="1"/>
              <a:t>qiú</a:t>
            </a:r>
            <a:r>
              <a:rPr lang="es-ES_tradnl" altLang="zh-CN" dirty="0"/>
              <a:t> </a:t>
            </a:r>
            <a:r>
              <a:rPr lang="es-ES_tradnl" altLang="zh-CN" dirty="0" err="1"/>
              <a:t>méi</a:t>
            </a:r>
            <a:r>
              <a:rPr lang="es-ES_tradnl" altLang="zh-CN" dirty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yìs</a:t>
            </a:r>
            <a:r>
              <a:rPr lang="en-US" altLang="zh-CN" dirty="0" err="1" smtClean="0"/>
              <a:t>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68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5336966" y="2677134"/>
            <a:ext cx="6855034" cy="516075"/>
          </a:xfrm>
        </p:spPr>
        <p:txBody>
          <a:bodyPr>
            <a:normAutofit fontScale="90000"/>
          </a:bodyPr>
          <a:lstStyle/>
          <a:p>
            <a:r>
              <a:rPr lang="en-US" altLang="zh-CN" sz="4400" dirty="0" smtClean="0"/>
              <a:t>LESSON5 Visiting Friends</a:t>
            </a:r>
            <a:endParaRPr lang="zh-CN" altLang="en-US" sz="4400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4"/>
          <p:cNvSpPr txBox="1">
            <a:spLocks/>
          </p:cNvSpPr>
          <p:nvPr/>
        </p:nvSpPr>
        <p:spPr>
          <a:xfrm>
            <a:off x="4407345" y="3482971"/>
            <a:ext cx="6855034" cy="516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dirty="0" smtClean="0"/>
              <a:t>看朋友</a:t>
            </a:r>
            <a:r>
              <a:rPr lang="en-US" altLang="zh-CN" sz="4400" dirty="0" smtClean="0"/>
              <a:t> </a:t>
            </a:r>
            <a:r>
              <a:rPr lang="fr-FR" altLang="zh-CN" sz="3200" dirty="0" err="1"/>
              <a:t>kàn</a:t>
            </a:r>
            <a:r>
              <a:rPr lang="fr-FR" altLang="zh-CN" sz="3200" dirty="0"/>
              <a:t> </a:t>
            </a:r>
            <a:r>
              <a:rPr lang="fr-FR" altLang="zh-CN" sz="3200" dirty="0" err="1" smtClean="0"/>
              <a:t>péngy</a:t>
            </a:r>
            <a:r>
              <a:rPr lang="en-US" altLang="zh-CN" sz="3200" dirty="0" smtClean="0"/>
              <a:t>o</a:t>
            </a:r>
            <a:r>
              <a:rPr lang="fr-FR" altLang="zh-CN" sz="3200" dirty="0" smtClean="0"/>
              <a:t>u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6750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09769" y="233017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学校</a:t>
            </a:r>
            <a:endParaRPr kumimoji="1" lang="zh-CN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1110583" y="1900474"/>
            <a:ext cx="1245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400" dirty="0" err="1" smtClean="0"/>
              <a:t>xuéxiào</a:t>
            </a:r>
            <a:r>
              <a:rPr lang="es-ES_tradnl" altLang="zh-CN" sz="2400" dirty="0" smtClean="0"/>
              <a:t> </a:t>
            </a:r>
            <a:r>
              <a:rPr lang="it-IT" altLang="zh-CN" sz="2400" dirty="0" smtClean="0"/>
              <a:t>  </a:t>
            </a:r>
            <a:endParaRPr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1048113" y="2995944"/>
            <a:ext cx="133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school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690108" y="2420934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图书馆</a:t>
            </a:r>
            <a:endParaRPr kumimoji="1" lang="zh-CN" altLang="en-US" sz="4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084275" y="245004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漂亮</a:t>
            </a:r>
            <a:endParaRPr kumimoji="1" lang="zh-CN" altLang="en-US" sz="4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02462" y="5327150"/>
            <a:ext cx="2065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聊天</a:t>
            </a:r>
            <a:r>
              <a:rPr kumimoji="1" lang="en-US" altLang="zh-CN" sz="4000" dirty="0"/>
              <a:t>(</a:t>
            </a:r>
            <a:r>
              <a:rPr kumimoji="1" lang="zh-CN" altLang="en-US" sz="4000" dirty="0" smtClean="0"/>
              <a:t>儿</a:t>
            </a:r>
            <a:r>
              <a:rPr kumimoji="1" lang="en-US" altLang="zh-CN" sz="4000" dirty="0" smtClean="0"/>
              <a:t>)</a:t>
            </a:r>
            <a:endParaRPr kumimoji="1" lang="zh-CN" altLang="en-US" sz="4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752722" y="5319273"/>
            <a:ext cx="1638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</a:t>
            </a:r>
            <a:r>
              <a:rPr kumimoji="1" lang="zh-CN" altLang="en-US" sz="4000" dirty="0" smtClean="0"/>
              <a:t>喝水</a:t>
            </a:r>
            <a:endParaRPr kumimoji="1" lang="zh-CN" altLang="en-US" sz="4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294858" y="528673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回家</a:t>
            </a:r>
            <a:endParaRPr kumimoji="1" lang="zh-CN" altLang="en-US" sz="4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924390" y="3000396"/>
            <a:ext cx="127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library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9121266" y="3054164"/>
            <a:ext cx="1211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pretty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039382" y="5906612"/>
            <a:ext cx="2147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to go home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604755" y="5911064"/>
            <a:ext cx="2455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to drink water</a:t>
            </a:r>
          </a:p>
          <a:p>
            <a:endParaRPr kumimoji="1" lang="en-US" altLang="zh-CN" sz="2400" dirty="0" smtClean="0"/>
          </a:p>
        </p:txBody>
      </p:sp>
      <p:sp>
        <p:nvSpPr>
          <p:cNvPr id="24" name="文本框 23"/>
          <p:cNvSpPr txBox="1"/>
          <p:nvPr/>
        </p:nvSpPr>
        <p:spPr>
          <a:xfrm>
            <a:off x="959294" y="5890858"/>
            <a:ext cx="153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chat</a:t>
            </a:r>
          </a:p>
        </p:txBody>
      </p:sp>
      <p:sp>
        <p:nvSpPr>
          <p:cNvPr id="28" name="矩形 27"/>
          <p:cNvSpPr/>
          <p:nvPr/>
        </p:nvSpPr>
        <p:spPr>
          <a:xfrm>
            <a:off x="4789864" y="2097738"/>
            <a:ext cx="1622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400" dirty="0" err="1" smtClean="0"/>
              <a:t>túshūguǎn</a:t>
            </a:r>
            <a:r>
              <a:rPr lang="es-ES_tradnl" altLang="zh-CN" sz="2400" dirty="0" smtClean="0"/>
              <a:t> 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9042203" y="2097738"/>
            <a:ext cx="1416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400" dirty="0" err="1" smtClean="0"/>
              <a:t>piàoli</a:t>
            </a:r>
            <a:r>
              <a:rPr lang="en-US" altLang="zh-CN" sz="2400" dirty="0" smtClean="0"/>
              <a:t>a</a:t>
            </a:r>
            <a:r>
              <a:rPr lang="es-ES_tradnl" altLang="zh-CN" sz="2400" dirty="0" err="1" smtClean="0"/>
              <a:t>ng</a:t>
            </a:r>
            <a:r>
              <a:rPr lang="es-ES_tradnl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822797" y="4933406"/>
            <a:ext cx="1552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400" dirty="0" err="1" smtClean="0"/>
              <a:t>liáo</a:t>
            </a:r>
            <a:r>
              <a:rPr lang="es-ES_tradnl" altLang="zh-CN" sz="2400" dirty="0" smtClean="0"/>
              <a:t> </a:t>
            </a:r>
            <a:r>
              <a:rPr lang="es-ES_tradnl" altLang="zh-CN" sz="2400" dirty="0" err="1" smtClean="0"/>
              <a:t>tiān</a:t>
            </a:r>
            <a:r>
              <a:rPr lang="es-ES_tradnl" altLang="zh-CN" sz="2400" dirty="0" smtClean="0"/>
              <a:t>(r)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4716453" y="4995050"/>
            <a:ext cx="17107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/>
              <a:t> </a:t>
            </a:r>
            <a:r>
              <a:rPr lang="it-IT" altLang="zh-CN" sz="2400" dirty="0" smtClean="0"/>
              <a:t>     </a:t>
            </a:r>
            <a:r>
              <a:rPr lang="en-US" altLang="zh-CN" sz="2400" dirty="0" err="1" smtClean="0"/>
              <a:t>hē</a:t>
            </a:r>
            <a:r>
              <a:rPr lang="en-US" altLang="zh-CN" sz="2400" dirty="0" smtClean="0"/>
              <a:t> </a:t>
            </a:r>
            <a:r>
              <a:rPr lang="en-US" altLang="zh-CN" sz="2400" dirty="0" err="1"/>
              <a:t>shuǐ</a:t>
            </a:r>
            <a:endParaRPr lang="zh-CN" altLang="en-US" sz="2400" dirty="0"/>
          </a:p>
          <a:p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91" y="574054"/>
            <a:ext cx="1972305" cy="13122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65" y="591790"/>
            <a:ext cx="1942794" cy="14010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858" y="616448"/>
            <a:ext cx="2478929" cy="14873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32" y="3513244"/>
            <a:ext cx="2170127" cy="14214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352" y="3607020"/>
            <a:ext cx="2176420" cy="14509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434" y="3452117"/>
            <a:ext cx="1787954" cy="150721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9124734" y="6457890"/>
            <a:ext cx="213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回</a:t>
            </a:r>
            <a:r>
              <a:rPr kumimoji="1" lang="en-US" altLang="zh-CN" sz="2000" b="1" dirty="0" smtClean="0"/>
              <a:t>   v    to return</a:t>
            </a:r>
            <a:endParaRPr kumimoji="1" lang="zh-CN" altLang="en-US" sz="2000" b="1" dirty="0"/>
          </a:p>
        </p:txBody>
      </p:sp>
      <p:sp>
        <p:nvSpPr>
          <p:cNvPr id="10" name="矩形 9"/>
          <p:cNvSpPr/>
          <p:nvPr/>
        </p:nvSpPr>
        <p:spPr>
          <a:xfrm>
            <a:off x="9431893" y="4982721"/>
            <a:ext cx="1005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2400" dirty="0" err="1"/>
              <a:t>huí</a:t>
            </a:r>
            <a:r>
              <a:rPr lang="cs-CZ" altLang="zh-CN" sz="2400" dirty="0"/>
              <a:t> </a:t>
            </a:r>
            <a:r>
              <a:rPr lang="cs-CZ" altLang="zh-CN" sz="2400" dirty="0" err="1"/>
              <a:t>jiā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2890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713619" y="616854"/>
            <a:ext cx="10571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：一下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（</a:t>
            </a:r>
            <a:r>
              <a:rPr kumimoji="1" lang="hu-HU" altLang="zh-CN" sz="2000" b="1" dirty="0">
                <a:solidFill>
                  <a:srgbClr val="FF6600"/>
                </a:solidFill>
              </a:rPr>
              <a:t>yí </a:t>
            </a:r>
            <a:r>
              <a:rPr kumimoji="1" lang="hu-HU" altLang="zh-CN" sz="2000" b="1" dirty="0" smtClean="0">
                <a:solidFill>
                  <a:srgbClr val="FF6600"/>
                </a:solidFill>
              </a:rPr>
              <a:t>xià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and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（一）点儿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(</a:t>
            </a:r>
            <a:r>
              <a:rPr kumimoji="1" lang="hu-HU" altLang="zh-CN" sz="2000" b="1" dirty="0">
                <a:solidFill>
                  <a:srgbClr val="FF6600"/>
                </a:solidFill>
              </a:rPr>
              <a:t>yì diǎ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nr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Moderating the Tone of Voice</a:t>
            </a:r>
            <a:endParaRPr kumimoji="1" lang="en-US" altLang="zh-CN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Following a 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both </a:t>
            </a:r>
            <a:r>
              <a:rPr kumimoji="1" lang="zh-CN" altLang="en-US" sz="2400" dirty="0" smtClean="0"/>
              <a:t>一下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dirty="0" smtClean="0"/>
              <a:t>yí xià, lit. </a:t>
            </a:r>
            <a:r>
              <a:rPr kumimoji="1" lang="zh-CN" altLang="en-US" sz="2000" dirty="0" smtClean="0"/>
              <a:t>“</a:t>
            </a:r>
            <a:r>
              <a:rPr kumimoji="1" lang="hu-HU" altLang="zh-CN" sz="2000" dirty="0" smtClean="0"/>
              <a:t>once</a:t>
            </a:r>
            <a:r>
              <a:rPr kumimoji="1" lang="zh-CN" altLang="en-US" sz="2000" dirty="0" smtClean="0"/>
              <a:t>”</a:t>
            </a:r>
            <a:r>
              <a:rPr kumimoji="1" lang="hu-HU" altLang="zh-CN" sz="2000" dirty="0" smtClean="0"/>
              <a:t> 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(</a:t>
            </a:r>
            <a:r>
              <a:rPr kumimoji="1" lang="hu-HU" altLang="zh-CN" sz="2000" dirty="0" smtClean="0"/>
              <a:t>yì diǎ</a:t>
            </a:r>
            <a:r>
              <a:rPr kumimoji="1" lang="en-US" altLang="zh-CN" sz="2000" dirty="0" smtClean="0"/>
              <a:t>nr “a bit”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soften the tone in a question or an imperative sentence ,therefore making it more polite. When used in this way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一下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while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object</a:t>
            </a:r>
            <a:r>
              <a:rPr kumimoji="1" lang="hu-HU" altLang="zh-CN" sz="2000" dirty="0" smtClean="0">
                <a:solidFill>
                  <a:srgbClr val="FF6600"/>
                </a:solidFill>
              </a:rPr>
              <a:t> 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91875" y="2305522"/>
            <a:ext cx="511599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1.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可乐。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en-US" sz="2200" dirty="0" smtClean="0"/>
              <a:t>2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这个音乐不错，你听</a:t>
            </a:r>
            <a:r>
              <a:rPr kumimoji="1" lang="en-US" altLang="zh-CN" sz="2200" u="sng" dirty="0" smtClean="0"/>
              <a:t>            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3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  </a:t>
            </a:r>
            <a:r>
              <a:rPr kumimoji="1" lang="zh-CN" altLang="en-US" sz="2200" dirty="0" smtClean="0"/>
              <a:t>水。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4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我有事儿找你，你来</a:t>
            </a:r>
            <a:r>
              <a:rPr kumimoji="1" lang="en-US" altLang="zh-CN" sz="2200" u="sng" dirty="0" smtClean="0"/>
              <a:t>             </a:t>
            </a:r>
            <a:r>
              <a:rPr kumimoji="1" lang="en-US" altLang="zh-CN" sz="2200" dirty="0" smtClean="0"/>
              <a:t>.</a:t>
            </a:r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5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我想认识李小姐，请你介绍</a:t>
            </a:r>
            <a:r>
              <a:rPr kumimoji="1" lang="en-US" altLang="zh-CN" sz="2200" dirty="0"/>
              <a:t>______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3" name="矩形 2"/>
          <p:cNvSpPr/>
          <p:nvPr/>
        </p:nvSpPr>
        <p:spPr>
          <a:xfrm>
            <a:off x="5886378" y="1932509"/>
            <a:ext cx="6096000" cy="51706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kumimoji="1" lang="en-US" altLang="zh-CN" sz="2200" dirty="0"/>
          </a:p>
          <a:p>
            <a:r>
              <a:rPr kumimoji="1" lang="zh-CN" altLang="zh-CN" sz="2200" dirty="0" smtClean="0"/>
              <a:t>6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我想喝</a:t>
            </a:r>
            <a:r>
              <a:rPr kumimoji="1" lang="en-US" altLang="zh-CN" sz="2200" u="sng" dirty="0"/>
              <a:t>               </a:t>
            </a:r>
            <a:r>
              <a:rPr kumimoji="1" lang="zh-CN" altLang="en-US" sz="2200" dirty="0"/>
              <a:t>咖啡。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7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你进来</a:t>
            </a:r>
            <a:r>
              <a:rPr kumimoji="1" lang="en-US" altLang="zh-CN" sz="2200" u="sng" dirty="0"/>
              <a:t>              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8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这本书很</a:t>
            </a:r>
            <a:r>
              <a:rPr kumimoji="1" lang="zh-CN" altLang="en-US" sz="2200" dirty="0" smtClean="0"/>
              <a:t>有意思</a:t>
            </a:r>
            <a:r>
              <a:rPr kumimoji="1" lang="zh-CN" altLang="en-US" sz="2200" dirty="0"/>
              <a:t>，你看</a:t>
            </a:r>
            <a:r>
              <a:rPr kumimoji="1" lang="en-US" altLang="zh-CN" sz="2200" dirty="0"/>
              <a:t>________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9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你想喝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什么？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1</a:t>
            </a:r>
            <a:r>
              <a:rPr kumimoji="1" lang="en-US" altLang="zh-CN" sz="2200" dirty="0" smtClean="0"/>
              <a:t>0.</a:t>
            </a:r>
            <a:r>
              <a:rPr kumimoji="1" lang="zh-CN" altLang="zh-CN" sz="2200" dirty="0" smtClean="0"/>
              <a:t> </a:t>
            </a:r>
            <a:r>
              <a:rPr kumimoji="1" lang="zh-CN" altLang="en-US" sz="2200" dirty="0" smtClean="0"/>
              <a:t>你想吃</a:t>
            </a:r>
            <a:r>
              <a:rPr kumimoji="1" lang="en-US" altLang="zh-CN" sz="2200" u="sng" dirty="0" smtClean="0"/>
              <a:t>           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/>
              <a:t>什么？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4" name="矩形 3"/>
          <p:cNvSpPr/>
          <p:nvPr/>
        </p:nvSpPr>
        <p:spPr>
          <a:xfrm>
            <a:off x="653532" y="1974447"/>
            <a:ext cx="322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</a:t>
            </a:r>
            <a:r>
              <a:rPr lang="cs-CZ" altLang="zh-CN" dirty="0" err="1" smtClean="0"/>
              <a:t>kě</a:t>
            </a:r>
            <a:r>
              <a:rPr lang="cs-CZ" altLang="zh-CN" dirty="0" smtClean="0"/>
              <a:t> </a:t>
            </a:r>
            <a:r>
              <a:rPr lang="cs-CZ" altLang="zh-CN" dirty="0" err="1"/>
              <a:t>lè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77747" y="2997754"/>
            <a:ext cx="320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it-IT" altLang="zh-CN" dirty="0" err="1"/>
              <a:t>yuè</a:t>
            </a:r>
            <a:r>
              <a:rPr lang="it-IT" altLang="zh-CN" dirty="0"/>
              <a:t> </a:t>
            </a:r>
            <a:r>
              <a:rPr lang="it-IT" altLang="zh-CN" dirty="0" err="1" smtClean="0"/>
              <a:t>bú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cuò</a:t>
            </a:r>
            <a:r>
              <a:rPr lang="it-IT" altLang="zh-CN" dirty="0" smtClean="0"/>
              <a:t>, </a:t>
            </a:r>
            <a:r>
              <a:rPr lang="it-IT" altLang="zh-CN" dirty="0" err="1" smtClean="0"/>
              <a:t>nǐ</a:t>
            </a:r>
            <a:r>
              <a:rPr lang="it-IT" altLang="zh-CN" dirty="0" smtClean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35484" y="3984072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 </a:t>
            </a:r>
            <a:r>
              <a:rPr lang="cs-CZ" altLang="zh-CN" dirty="0" err="1" smtClean="0"/>
              <a:t>shuǐ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06002" y="5032037"/>
            <a:ext cx="290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shìr</a:t>
            </a:r>
            <a:r>
              <a:rPr lang="cs-CZ" altLang="zh-CN" dirty="0" smtClean="0"/>
              <a:t> </a:t>
            </a:r>
            <a:r>
              <a:rPr lang="cs-CZ" altLang="zh-CN" dirty="0" err="1"/>
              <a:t>zhǎo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en-US" altLang="zh-CN" dirty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72502" y="5932053"/>
            <a:ext cx="4175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rènsh</a:t>
            </a:r>
            <a:r>
              <a:rPr lang="cs-CZ" altLang="zh-CN" dirty="0" smtClean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 smtClean="0"/>
              <a:t>xiǎojiě</a:t>
            </a:r>
            <a:r>
              <a:rPr lang="cs-CZ" altLang="zh-CN" dirty="0" smtClean="0"/>
              <a:t>, </a:t>
            </a:r>
            <a:r>
              <a:rPr lang="cs-CZ" altLang="zh-CN" dirty="0" err="1" smtClean="0"/>
              <a:t>qǐngnǐ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jièshào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024709" y="2036092"/>
            <a:ext cx="3366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wǒ</a:t>
            </a:r>
            <a:r>
              <a:rPr lang="cs-CZ" altLang="zh-CN" dirty="0" smtClean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hē</a:t>
            </a:r>
            <a:r>
              <a:rPr lang="cs-CZ" altLang="zh-CN" dirty="0" smtClean="0"/>
              <a:t>                 </a:t>
            </a:r>
            <a:r>
              <a:rPr lang="cs-CZ" altLang="zh-CN" dirty="0" err="1"/>
              <a:t>kā</a:t>
            </a:r>
            <a:r>
              <a:rPr lang="cs-CZ" altLang="zh-CN" dirty="0"/>
              <a:t> </a:t>
            </a:r>
            <a:r>
              <a:rPr lang="cs-CZ" altLang="zh-CN" dirty="0" err="1"/>
              <a:t>fēi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103083" y="2960767"/>
            <a:ext cx="103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jìn</a:t>
            </a:r>
            <a:r>
              <a:rPr lang="cs-CZ" altLang="zh-CN" dirty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947916" y="3971743"/>
            <a:ext cx="348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zhè</a:t>
            </a:r>
            <a:r>
              <a:rPr lang="cs-CZ" altLang="zh-CN" dirty="0"/>
              <a:t> </a:t>
            </a:r>
            <a:r>
              <a:rPr lang="cs-CZ" altLang="zh-CN" dirty="0" err="1"/>
              <a:t>běn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yǒu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yìsi</a:t>
            </a:r>
            <a:r>
              <a:rPr lang="cs-CZ" altLang="zh-CN" dirty="0"/>
              <a:t> </a:t>
            </a:r>
            <a:r>
              <a:rPr lang="cs-CZ" altLang="zh-CN" dirty="0" smtClean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kàn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031597" y="4970391"/>
            <a:ext cx="3186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19" name="矩形 18"/>
          <p:cNvSpPr/>
          <p:nvPr/>
        </p:nvSpPr>
        <p:spPr>
          <a:xfrm>
            <a:off x="6153981" y="5895066"/>
            <a:ext cx="3238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chī</a:t>
            </a:r>
            <a:r>
              <a:rPr lang="cs-CZ" altLang="zh-CN" dirty="0"/>
              <a:t> </a:t>
            </a:r>
            <a:r>
              <a:rPr lang="cs-CZ" altLang="zh-CN" dirty="0" smtClean="0"/>
              <a:t>  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009907" y="22562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一点儿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777631" y="32593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一下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63662" y="41963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一点儿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80911" y="520728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一点儿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94964" y="22404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一点儿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279557" y="58853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一点儿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80210" y="42130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一下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13080" y="32435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一下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29272" y="519598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一下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54446" y="59648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一下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3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38281" y="629183"/>
            <a:ext cx="10571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Adjectives as Predicates</a:t>
            </a:r>
          </a:p>
          <a:p>
            <a:r>
              <a:rPr kumimoji="1" lang="en-US" altLang="zh-CN" sz="2000" dirty="0" smtClean="0"/>
              <a:t>In Chinese, when an adjective functions as a predicate, it is not preceded by the verb  </a:t>
            </a:r>
            <a:r>
              <a:rPr kumimoji="1" lang="zh-CN" altLang="en-US" sz="2000" dirty="0" smtClean="0"/>
              <a:t>是</a:t>
            </a:r>
            <a:r>
              <a:rPr kumimoji="1" lang="en-US" altLang="zh-CN" sz="2000" dirty="0" smtClean="0"/>
              <a:t>(</a:t>
            </a:r>
            <a:r>
              <a:rPr kumimoji="1" lang="en-US" altLang="zh-CN" sz="2000" dirty="0" err="1" smtClean="0"/>
              <a:t>shì</a:t>
            </a:r>
            <a:r>
              <a:rPr kumimoji="1" lang="en-US" altLang="zh-CN" sz="2000" dirty="0" smtClean="0"/>
              <a:t>, to be) . It is usually modified by </a:t>
            </a:r>
            <a:r>
              <a:rPr kumimoji="1" lang="zh-CN" altLang="en-US" sz="2000" dirty="0" smtClean="0"/>
              <a:t>很（</a:t>
            </a:r>
            <a:r>
              <a:rPr kumimoji="1" lang="en-US" altLang="zh-CN" sz="2000" dirty="0" err="1" smtClean="0"/>
              <a:t>hěn</a:t>
            </a:r>
            <a:r>
              <a:rPr kumimoji="1" lang="en-US" altLang="zh-CN" sz="2000" dirty="0" smtClean="0"/>
              <a:t>, very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as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seen (1),(2),(3) and (4).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00143" y="2256205"/>
            <a:ext cx="2917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200" dirty="0" smtClean="0"/>
              <a:t>我今天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很</a:t>
            </a:r>
            <a:r>
              <a:rPr kumimoji="1" lang="zh-CN" altLang="en-US" sz="2200" dirty="0" smtClean="0"/>
              <a:t>高兴。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am very happy today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1041907" y="1838828"/>
            <a:ext cx="250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jīntiān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gāoxìng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79911" y="3419582"/>
            <a:ext cx="3442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dirty="0" smtClean="0"/>
              <a:t>她妹妹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很</a:t>
            </a:r>
            <a:r>
              <a:rPr kumimoji="1" lang="zh-CN" altLang="en-US" sz="2200" dirty="0" smtClean="0"/>
              <a:t>漂亮。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His younger sister is pretty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9" name="矩形 8"/>
          <p:cNvSpPr/>
          <p:nvPr/>
        </p:nvSpPr>
        <p:spPr>
          <a:xfrm>
            <a:off x="1070613" y="2997753"/>
            <a:ext cx="262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tā</a:t>
            </a:r>
            <a:r>
              <a:rPr lang="fr-FR" altLang="zh-CN" dirty="0"/>
              <a:t> </a:t>
            </a:r>
            <a:r>
              <a:rPr lang="fr-FR" altLang="zh-CN" dirty="0" err="1" smtClean="0"/>
              <a:t>mèim</a:t>
            </a:r>
            <a:r>
              <a:rPr lang="en-US" altLang="zh-CN" dirty="0" smtClean="0"/>
              <a:t>e</a:t>
            </a:r>
            <a:r>
              <a:rPr lang="fr-FR" altLang="zh-CN" dirty="0" smtClean="0"/>
              <a:t>i </a:t>
            </a:r>
            <a:r>
              <a:rPr lang="fr-FR" altLang="zh-CN" dirty="0" err="1"/>
              <a:t>hěn</a:t>
            </a:r>
            <a:r>
              <a:rPr lang="fr-FR" altLang="zh-CN" dirty="0"/>
              <a:t> </a:t>
            </a:r>
            <a:r>
              <a:rPr lang="fr-FR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fr-FR" altLang="zh-CN" dirty="0" err="1" smtClean="0"/>
              <a:t>ng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200095" y="2277437"/>
            <a:ext cx="2596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dirty="0" smtClean="0"/>
              <a:t>那个电影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很</a:t>
            </a:r>
            <a:r>
              <a:rPr kumimoji="1" lang="zh-CN" altLang="en-US" sz="2200" dirty="0" smtClean="0"/>
              <a:t>好。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That movie is good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5252407" y="1863486"/>
            <a:ext cx="264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nà</a:t>
            </a:r>
            <a:r>
              <a:rPr lang="it-IT" altLang="zh-CN" dirty="0"/>
              <a:t> </a:t>
            </a:r>
            <a:r>
              <a:rPr lang="it-IT" altLang="zh-CN" dirty="0" smtClean="0"/>
              <a:t>g</a:t>
            </a:r>
            <a:r>
              <a:rPr lang="en-US" altLang="zh-CN" dirty="0" smtClean="0"/>
              <a:t>e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229188" y="3342182"/>
            <a:ext cx="3152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zh-CN" altLang="en-US" sz="2200" dirty="0" smtClean="0"/>
              <a:t>你们学校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很</a:t>
            </a:r>
            <a:r>
              <a:rPr kumimoji="1" lang="zh-CN" altLang="en-US" sz="2200" dirty="0" smtClean="0"/>
              <a:t>大。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Your school is very large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4" name="矩形 13"/>
          <p:cNvSpPr/>
          <p:nvPr/>
        </p:nvSpPr>
        <p:spPr>
          <a:xfrm>
            <a:off x="5315785" y="2985425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 smtClean="0"/>
              <a:t>xuéxiào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02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2615" y="628777"/>
            <a:ext cx="11997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The Adverb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别（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don’t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</a:p>
          <a:p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5625" y="1023306"/>
            <a:ext cx="1100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别</a:t>
            </a:r>
            <a:r>
              <a:rPr kumimoji="1" lang="zh-CN" altLang="en-US" sz="2000" dirty="0"/>
              <a:t>（</a:t>
            </a:r>
            <a:r>
              <a:rPr kumimoji="1" lang="en-US" altLang="zh-CN" sz="2000" dirty="0" err="1"/>
              <a:t>bié</a:t>
            </a:r>
            <a:r>
              <a:rPr kumimoji="1" lang="zh-CN" altLang="en-US" sz="2000" dirty="0"/>
              <a:t>，</a:t>
            </a:r>
            <a:r>
              <a:rPr kumimoji="1" lang="en-US" altLang="zh-CN" sz="2000" dirty="0"/>
              <a:t>don’t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is used to advise someone to refrain or stop  someone from doing </a:t>
            </a:r>
          </a:p>
          <a:p>
            <a:r>
              <a:rPr kumimoji="1" lang="en-US" altLang="zh-CN" sz="2000" dirty="0" smtClean="0"/>
              <a:t>something. Depending on the context, it can be used to form a polite formula, a gentle </a:t>
            </a:r>
          </a:p>
          <a:p>
            <a:r>
              <a:rPr kumimoji="1" lang="en-US" altLang="zh-CN" sz="2000" dirty="0" smtClean="0"/>
              <a:t>reminder, or a serious  admonition:</a:t>
            </a:r>
            <a:endParaRPr kumimoji="1" lang="zh-CN" altLang="en-US" sz="2000" dirty="0"/>
          </a:p>
          <a:p>
            <a:endParaRPr kumimoji="1" lang="en-US" altLang="zh-CN" sz="2000" dirty="0" smtClean="0"/>
          </a:p>
        </p:txBody>
      </p:sp>
      <p:sp>
        <p:nvSpPr>
          <p:cNvPr id="8" name="矩形 7"/>
          <p:cNvSpPr/>
          <p:nvPr/>
        </p:nvSpPr>
        <p:spPr>
          <a:xfrm>
            <a:off x="715181" y="628777"/>
            <a:ext cx="1011120" cy="961662"/>
          </a:xfrm>
          <a:prstGeom prst="rect">
            <a:avLst/>
          </a:prstGeom>
          <a:noFill/>
          <a:ln w="19050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7812" y="60412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endParaRPr kumimoji="1" lang="en-US" altLang="zh-CN" sz="2200" dirty="0" smtClean="0"/>
          </a:p>
          <a:p>
            <a:r>
              <a:rPr kumimoji="1" lang="zh-CN" altLang="en-US" sz="3200" dirty="0" smtClean="0"/>
              <a:t>别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14635" y="2079471"/>
            <a:ext cx="4409793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200" b="1" dirty="0"/>
              <a:t> </a:t>
            </a:r>
            <a:r>
              <a:rPr kumimoji="1" lang="zh-CN" altLang="en-US" sz="2200" b="1" dirty="0" smtClean="0"/>
              <a:t>别客气。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 No need to be so polite)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别进来</a:t>
            </a:r>
            <a:endParaRPr kumimoji="1" lang="en-US" altLang="zh-CN" sz="2200" b="1" dirty="0" smtClean="0"/>
          </a:p>
          <a:p>
            <a:endParaRPr kumimoji="1" lang="en-US" altLang="zh-CN" sz="2200" b="1" dirty="0"/>
          </a:p>
          <a:p>
            <a:r>
              <a:rPr kumimoji="1" lang="en-US" altLang="zh-CN" dirty="0" smtClean="0"/>
              <a:t>      </a:t>
            </a:r>
            <a:r>
              <a:rPr kumimoji="1"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(Don’t come in!)</a:t>
            </a:r>
          </a:p>
          <a:p>
            <a:endParaRPr kumimoji="1" lang="en-US" altLang="zh-CN" sz="2200" b="1" dirty="0" smtClean="0"/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b="1" dirty="0" smtClean="0"/>
              <a:t>那个电影没有意思，你别看。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That movie is boring. Don’t go see it)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1394" y="28621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altLang="zh-CN" dirty="0"/>
          </a:p>
          <a:p>
            <a:r>
              <a:rPr lang="en-US" altLang="zh-CN" dirty="0" smtClean="0"/>
              <a:t>B</a:t>
            </a:r>
            <a:r>
              <a:rPr lang="it-IT" altLang="zh-CN" dirty="0" err="1" smtClean="0"/>
              <a:t>ié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kèq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507130" y="4398825"/>
            <a:ext cx="112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Bié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jìn</a:t>
            </a:r>
            <a:r>
              <a:rPr lang="es-ES_tradnl" altLang="zh-CN" dirty="0"/>
              <a:t> </a:t>
            </a:r>
            <a:r>
              <a:rPr lang="es-ES_tradnl" altLang="zh-CN" dirty="0" err="1"/>
              <a:t>lái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31594" y="57098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 smtClean="0"/>
              <a:t>Nà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ge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 smtClean="0"/>
              <a:t>yìsi</a:t>
            </a:r>
            <a:r>
              <a:rPr lang="zh-CN" altLang="it-IT" dirty="0" smtClean="0"/>
              <a:t>，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bié</a:t>
            </a:r>
            <a:r>
              <a:rPr lang="it-IT" altLang="zh-CN" dirty="0"/>
              <a:t> </a:t>
            </a:r>
            <a:r>
              <a:rPr lang="it-IT" altLang="zh-CN" dirty="0" err="1"/>
              <a:t>kàn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828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889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Adjectives as Predicates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“很”（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hěn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 , very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999" y="1487715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：你的弟弟高吗？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901923" y="1519163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：你的学校大吗？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/>
            </a:pP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114419" y="1465944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：学中文有没有意思？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35391" y="2924629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：你的老师好不好？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3935791" y="2907696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5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：你今天高兴吗？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60382" y="2878666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6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：你的学校漂亮吗？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08782" y="4409923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7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：捷克菜好吃吗？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017332" y="4380426"/>
            <a:ext cx="32694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8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：你的中文好不好？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7182154" y="4363960"/>
            <a:ext cx="3411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9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：你昨天忙吗？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812616" y="19233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我的弟弟很高</a:t>
            </a:r>
            <a:endParaRPr kumimoji="1"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627116" y="1148406"/>
            <a:ext cx="195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dìd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it-IT" altLang="zh-CN" dirty="0" err="1"/>
              <a:t>gāo</a:t>
            </a:r>
            <a:r>
              <a:rPr lang="it-IT" altLang="zh-CN" dirty="0"/>
              <a:t> ma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654996" y="1185393"/>
            <a:ext cx="2314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xuéxiào</a:t>
            </a:r>
            <a:r>
              <a:rPr lang="fr-FR" altLang="zh-CN" dirty="0" smtClean="0"/>
              <a:t> </a:t>
            </a:r>
            <a:r>
              <a:rPr lang="fr-FR" altLang="zh-CN" dirty="0" err="1"/>
              <a:t>dà</a:t>
            </a:r>
            <a:r>
              <a:rPr lang="fr-FR" altLang="zh-CN" dirty="0"/>
              <a:t> ma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404473" y="1185393"/>
            <a:ext cx="339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zhōngwén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/>
              <a:t>méi</a:t>
            </a:r>
            <a:r>
              <a:rPr lang="es-ES_tradnl" altLang="zh-CN" dirty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yìs</a:t>
            </a:r>
            <a:r>
              <a:rPr lang="en-US" altLang="zh-CN" dirty="0" err="1" smtClean="0"/>
              <a:t>i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1479262" y="2590897"/>
            <a:ext cx="264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lǎoshī</a:t>
            </a:r>
            <a:r>
              <a:rPr lang="fr-FR" altLang="zh-CN" dirty="0" smtClean="0"/>
              <a:t> </a:t>
            </a:r>
            <a:r>
              <a:rPr lang="fr-FR" altLang="zh-CN" dirty="0" err="1"/>
              <a:t>hǎo</a:t>
            </a:r>
            <a:r>
              <a:rPr lang="fr-FR" altLang="zh-CN" dirty="0"/>
              <a:t> </a:t>
            </a:r>
            <a:r>
              <a:rPr lang="fr-FR" altLang="zh-CN" dirty="0" err="1"/>
              <a:t>bù</a:t>
            </a:r>
            <a:r>
              <a:rPr lang="fr-FR" altLang="zh-CN" dirty="0"/>
              <a:t> </a:t>
            </a:r>
            <a:r>
              <a:rPr lang="fr-FR" altLang="zh-CN" dirty="0" err="1"/>
              <a:t>hǎo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627856" y="2615555"/>
            <a:ext cx="2545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jīntiān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gāoxìng</a:t>
            </a:r>
            <a:r>
              <a:rPr lang="it-IT" altLang="zh-CN" dirty="0" smtClean="0"/>
              <a:t> ma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631361" y="2529252"/>
            <a:ext cx="321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r>
              <a:rPr lang="it-IT" altLang="zh-CN" dirty="0"/>
              <a:t>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369730" y="4058047"/>
            <a:ext cx="259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jiékè</a:t>
            </a:r>
            <a:r>
              <a:rPr lang="it-IT" altLang="zh-CN" dirty="0" smtClean="0"/>
              <a:t> </a:t>
            </a:r>
            <a:r>
              <a:rPr lang="it-IT" altLang="zh-CN" dirty="0" err="1"/>
              <a:t>cài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4516364" y="4070376"/>
            <a:ext cx="3085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/>
              <a:t>nǐ</a:t>
            </a:r>
            <a:r>
              <a:rPr lang="nl-NL" altLang="zh-CN" dirty="0"/>
              <a:t> de </a:t>
            </a:r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/>
              <a:t>hǎo</a:t>
            </a:r>
            <a:r>
              <a:rPr lang="nl-NL" altLang="zh-CN" dirty="0"/>
              <a:t> </a:t>
            </a:r>
            <a:r>
              <a:rPr lang="nl-NL" altLang="zh-CN" dirty="0" err="1"/>
              <a:t>bù</a:t>
            </a:r>
            <a:r>
              <a:rPr lang="nl-NL" altLang="zh-CN" dirty="0"/>
              <a:t> </a:t>
            </a:r>
            <a:r>
              <a:rPr lang="nl-NL" altLang="zh-CN" dirty="0" err="1"/>
              <a:t>hǎo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7800909" y="4033389"/>
            <a:ext cx="255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zuó tiān máng ma </a:t>
            </a:r>
            <a:r>
              <a:rPr lang="zh-CN" altLang="hu-HU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500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at; 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in</a:t>
            </a:r>
            <a:r>
              <a:rPr kumimoji="1" lang="en-US" altLang="zh-CN" sz="2400" b="1" dirty="0" err="1">
                <a:solidFill>
                  <a:srgbClr val="FF6600"/>
                </a:solidFill>
              </a:rPr>
              <a:t>;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在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z</a:t>
            </a:r>
            <a:r>
              <a:rPr kumimoji="1" lang="zh-CN" altLang="en-US" sz="2000" dirty="0">
                <a:solidFill>
                  <a:srgbClr val="000000"/>
                </a:solidFill>
              </a:rPr>
              <a:t>à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pic>
        <p:nvPicPr>
          <p:cNvPr id="7" name="图片 6" descr="1467171714907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38" y="1840290"/>
            <a:ext cx="3720282" cy="212694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9809" y="28423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电影院</a:t>
            </a:r>
            <a:endParaRPr kumimoji="1" lang="zh-CN" altLang="en-US" sz="2400" dirty="0"/>
          </a:p>
        </p:txBody>
      </p:sp>
      <p:pic>
        <p:nvPicPr>
          <p:cNvPr id="9" name="图片 8" descr="63589717542188323985196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85" y="1790097"/>
            <a:ext cx="3752548" cy="210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462381" y="27093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家</a:t>
            </a:r>
            <a:endParaRPr kumimoji="1" lang="zh-CN" altLang="en-US" sz="2400" dirty="0"/>
          </a:p>
        </p:txBody>
      </p:sp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24" y="4124476"/>
            <a:ext cx="3726386" cy="23180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220305" y="5002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图书馆</a:t>
            </a:r>
            <a:endParaRPr kumimoji="1" lang="zh-CN" altLang="en-US" sz="2400" dirty="0"/>
          </a:p>
        </p:txBody>
      </p:sp>
      <p:pic>
        <p:nvPicPr>
          <p:cNvPr id="13" name="图片 12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10" y="4039810"/>
            <a:ext cx="3736824" cy="25511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559143" y="4995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学校</a:t>
            </a:r>
            <a:endParaRPr kumimoji="1"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4962482" y="2470239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51168" y="453368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0502163" y="2349286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0448167" y="4611096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850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best-schools-in-Central-London-e1535635435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95" y="1593676"/>
            <a:ext cx="2322288" cy="1585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 in 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/>
              <a:t>在</a:t>
            </a:r>
            <a:r>
              <a:rPr kumimoji="1" lang="en-US" altLang="zh-CN" sz="2000" dirty="0" smtClean="0"/>
              <a:t> 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685190" y="4087956"/>
            <a:ext cx="27422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：你在哪儿工作？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：我在</a:t>
            </a:r>
            <a:r>
              <a:rPr kumimoji="1" lang="en-US" altLang="zh-CN" sz="2000" u="sng" dirty="0" smtClean="0"/>
              <a:t>           </a:t>
            </a:r>
            <a:r>
              <a:rPr kumimoji="1" lang="zh-CN" altLang="en-US" sz="2000" dirty="0" smtClean="0"/>
              <a:t>工作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763460" y="4060098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：你在哪儿听音乐？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629520" y="4080852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：你在哪儿看书？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652059" y="5571996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：你在哪儿睡觉？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67785" y="554476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：你在哪儿看电影？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70247" y="5546480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：你在哪儿吃饭？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pic>
        <p:nvPicPr>
          <p:cNvPr id="24" name="图片 23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" y="1755624"/>
            <a:ext cx="2519438" cy="1440406"/>
          </a:xfrm>
          <a:prstGeom prst="rect">
            <a:avLst/>
          </a:prstGeom>
        </p:spPr>
      </p:pic>
      <p:pic>
        <p:nvPicPr>
          <p:cNvPr id="25" name="图片 24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24" y="1729620"/>
            <a:ext cx="2541289" cy="1427031"/>
          </a:xfrm>
          <a:prstGeom prst="rect">
            <a:avLst/>
          </a:prstGeom>
        </p:spPr>
      </p:pic>
      <p:pic>
        <p:nvPicPr>
          <p:cNvPr id="26" name="图片 25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61" y="1632857"/>
            <a:ext cx="2523572" cy="15698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426295" y="346922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电影院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4789715" y="34350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家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251924" y="351487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图书馆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498813" y="343294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  <p:sp>
        <p:nvSpPr>
          <p:cNvPr id="32" name="矩形 31"/>
          <p:cNvSpPr/>
          <p:nvPr/>
        </p:nvSpPr>
        <p:spPr>
          <a:xfrm>
            <a:off x="1055720" y="3170826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0013453" y="321530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805306" y="3147571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7363881" y="3147572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211072" y="404831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：你在哪儿学中文？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227834" y="5571996"/>
            <a:ext cx="26062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：你在哪儿打球？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8" name="矩形 37"/>
          <p:cNvSpPr/>
          <p:nvPr/>
        </p:nvSpPr>
        <p:spPr>
          <a:xfrm>
            <a:off x="9517883" y="3786809"/>
            <a:ext cx="267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/>
              <a:t>nǎr</a:t>
            </a:r>
            <a:r>
              <a:rPr lang="fr-FR" altLang="zh-CN" dirty="0"/>
              <a:t> </a:t>
            </a:r>
            <a:r>
              <a:rPr lang="cs-CZ" altLang="zh-CN" dirty="0" err="1" smtClean="0"/>
              <a:t>xué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25124" y="3811467"/>
            <a:ext cx="249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142088" y="3786809"/>
            <a:ext cx="237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/>
              <a:t>tīng</a:t>
            </a:r>
            <a:r>
              <a:rPr lang="fr-FR" altLang="zh-CN" dirty="0"/>
              <a:t> </a:t>
            </a:r>
            <a:r>
              <a:rPr lang="fr-FR" altLang="zh-CN" dirty="0" err="1" smtClean="0"/>
              <a:t>yīn</a:t>
            </a:r>
            <a:r>
              <a:rPr lang="en-US" altLang="zh-CN" dirty="0" err="1" smtClean="0"/>
              <a:t>yu</a:t>
            </a:r>
            <a:r>
              <a:rPr lang="fr-FR" altLang="zh-CN" dirty="0" err="1" smtClean="0"/>
              <a:t>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002707" y="3811467"/>
            <a:ext cx="199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kàn</a:t>
            </a:r>
            <a:r>
              <a:rPr lang="fr-FR" altLang="zh-CN" dirty="0" smtClean="0"/>
              <a:t> </a:t>
            </a:r>
            <a:r>
              <a:rPr lang="fr-FR" altLang="zh-CN" dirty="0" err="1"/>
              <a:t>shū</a:t>
            </a:r>
            <a:r>
              <a:rPr lang="fr-FR" altLang="zh-CN" dirty="0"/>
              <a:t> 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85317" y="5241630"/>
            <a:ext cx="254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 smtClean="0"/>
              <a:t>kàn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4072428" y="5258411"/>
            <a:ext cx="187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6900595" y="5250534"/>
            <a:ext cx="204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 smtClean="0"/>
              <a:t>shuì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jiào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9543801" y="5279644"/>
            <a:ext cx="181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1843443" y="454700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7393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96222" y="5572703"/>
            <a:ext cx="428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 </a:t>
            </a:r>
            <a:r>
              <a:rPr kumimoji="1" lang="zh-CN" altLang="zh-CN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5" name="图片 14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17" y="1849348"/>
            <a:ext cx="1583665" cy="1457903"/>
          </a:xfrm>
          <a:prstGeom prst="rect">
            <a:avLst/>
          </a:prstGeom>
        </p:spPr>
      </p:pic>
      <p:pic>
        <p:nvPicPr>
          <p:cNvPr id="13" name="图片 12" descr="1930000131399313289357845804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5" y="1837018"/>
            <a:ext cx="1644606" cy="1371601"/>
          </a:xfrm>
          <a:prstGeom prst="rect">
            <a:avLst/>
          </a:prstGeom>
        </p:spPr>
      </p:pic>
      <p:pic>
        <p:nvPicPr>
          <p:cNvPr id="10" name="图片 9" descr="6看书的女孩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4" y="1997296"/>
            <a:ext cx="1978803" cy="1319202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443736"/>
              </p:ext>
            </p:extLst>
          </p:nvPr>
        </p:nvGraphicFramePr>
        <p:xfrm>
          <a:off x="789162" y="1245228"/>
          <a:ext cx="10555104" cy="30575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08349"/>
              </a:tblGrid>
              <a:tr h="2054112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6600"/>
                          </a:solidFill>
                        </a:rPr>
                        <a:t>EXAMPLE</a:t>
                      </a:r>
                      <a:endParaRPr lang="zh-CN" alt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1003477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2" y="1790243"/>
            <a:ext cx="1344958" cy="1476939"/>
          </a:xfrm>
          <a:prstGeom prst="rect">
            <a:avLst/>
          </a:prstGeom>
        </p:spPr>
      </p:pic>
      <p:pic>
        <p:nvPicPr>
          <p:cNvPr id="7" name="图片 6" descr="5a6ff7a866e740286228f3bbbd553d8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4" y="1849348"/>
            <a:ext cx="1134426" cy="1378601"/>
          </a:xfrm>
          <a:prstGeom prst="rect">
            <a:avLst/>
          </a:prstGeom>
        </p:spPr>
      </p:pic>
      <p:pic>
        <p:nvPicPr>
          <p:cNvPr id="8" name="图片 7" descr="49b66f4ad08080e0d318045602800ac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73" y="1935652"/>
            <a:ext cx="1796075" cy="1454821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24" y="1837017"/>
            <a:ext cx="1229900" cy="1455449"/>
          </a:xfrm>
          <a:prstGeom prst="rect">
            <a:avLst/>
          </a:prstGeom>
        </p:spPr>
      </p:pic>
      <p:pic>
        <p:nvPicPr>
          <p:cNvPr id="12" name="图片 11" descr="20161004124349_FskUV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77" y="1972638"/>
            <a:ext cx="1220570" cy="12205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83892" y="4869951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：你昨天晚上听音乐了吗？</a:t>
            </a:r>
            <a:r>
              <a:rPr kumimoji="1" lang="en-US" altLang="zh-CN" sz="2400" dirty="0" smtClean="0"/>
              <a:t>             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16536" y="4906938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EXAMPLE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sp>
        <p:nvSpPr>
          <p:cNvPr id="2" name="矩形 1"/>
          <p:cNvSpPr/>
          <p:nvPr/>
        </p:nvSpPr>
        <p:spPr>
          <a:xfrm>
            <a:off x="1895848" y="4475423"/>
            <a:ext cx="1064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 smtClean="0"/>
              <a:t>yu</a:t>
            </a:r>
            <a:r>
              <a:rPr lang="it-IT" altLang="zh-CN" dirty="0" smtClean="0"/>
              <a:t>è </a:t>
            </a:r>
            <a:r>
              <a:rPr lang="it-IT" altLang="zh-CN" dirty="0"/>
              <a:t>le ma </a:t>
            </a:r>
            <a:r>
              <a:rPr lang="zh-CN" altLang="it-IT" dirty="0" smtClean="0"/>
              <a:t>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45846" y="551286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 smtClean="0"/>
              <a:t>我昨天晚上没听音乐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336301" y="5241630"/>
            <a:ext cx="423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/>
              <a:t>yu</a:t>
            </a:r>
            <a:r>
              <a:rPr lang="it-IT" altLang="zh-CN" dirty="0"/>
              <a:t>è 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077834" y="4685016"/>
            <a:ext cx="3760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ATTENTION: </a:t>
            </a:r>
            <a:r>
              <a:rPr kumimoji="1" lang="en-US" altLang="zh-CN" sz="2000" dirty="0" smtClean="0"/>
              <a:t>To say that an action did not take place in the past, use </a:t>
            </a:r>
            <a:r>
              <a:rPr kumimoji="1" lang="zh-CN" altLang="en-US" sz="2000" dirty="0" smtClean="0"/>
              <a:t>没（有）</a:t>
            </a:r>
            <a:r>
              <a:rPr kumimoji="1" lang="en-US" altLang="zh-CN" sz="2000" dirty="0" smtClean="0"/>
              <a:t>instead of </a:t>
            </a:r>
            <a:r>
              <a:rPr kumimoji="1" lang="zh-CN" altLang="en-US" sz="2000" dirty="0" smtClean="0"/>
              <a:t>不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…</a:t>
            </a:r>
            <a:r>
              <a:rPr kumimoji="1" lang="zh-CN" altLang="en-US" sz="2000" dirty="0" smtClean="0"/>
              <a:t>了</a:t>
            </a:r>
            <a:r>
              <a:rPr kumimoji="1" lang="en-US" altLang="zh-CN" sz="2000" dirty="0" smtClean="0"/>
              <a:t> or </a:t>
            </a:r>
            <a:r>
              <a:rPr kumimoji="1" lang="zh-CN" altLang="en-US" sz="2000" dirty="0" smtClean="0"/>
              <a:t>没有</a:t>
            </a:r>
            <a:r>
              <a:rPr kumimoji="1" lang="en-US" altLang="zh-CN" sz="2000" dirty="0" smtClean="0"/>
              <a:t>… </a:t>
            </a:r>
            <a:r>
              <a:rPr kumimoji="1" lang="zh-CN" altLang="en-US" sz="2000" dirty="0" smtClean="0"/>
              <a:t>了。</a:t>
            </a:r>
            <a:r>
              <a:rPr kumimoji="1" lang="en-US" altLang="zh-CN" sz="2000" dirty="0" smtClean="0"/>
              <a:t>  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774412" y="604120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我昨天晚上看书了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6517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8490" y="961661"/>
            <a:ext cx="2866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Make a sentences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23735" y="2293192"/>
            <a:ext cx="6327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en-US" altLang="zh-CN" sz="3200" b="1" dirty="0" smtClean="0"/>
              <a:t>Adjectives as predicates “</a:t>
            </a:r>
            <a:r>
              <a:rPr kumimoji="1" lang="zh-CN" altLang="en-US" sz="3200" b="1" dirty="0" smtClean="0"/>
              <a:t>很</a:t>
            </a:r>
            <a:r>
              <a:rPr kumimoji="1" lang="en-US" altLang="zh-CN" sz="3200" b="1" dirty="0" smtClean="0"/>
              <a:t>”</a:t>
            </a:r>
          </a:p>
          <a:p>
            <a:pPr marL="457200" indent="-457200">
              <a:buFont typeface="Arial"/>
              <a:buChar char="•"/>
            </a:pPr>
            <a:r>
              <a:rPr kumimoji="1" lang="en-US" altLang="zh-CN" sz="3200" b="1" dirty="0" smtClean="0"/>
              <a:t>The preposition “</a:t>
            </a:r>
            <a:r>
              <a:rPr kumimoji="1" lang="zh-CN" altLang="en-US" sz="3200" b="1" dirty="0" smtClean="0"/>
              <a:t>在</a:t>
            </a:r>
            <a:r>
              <a:rPr kumimoji="1" lang="en-US" altLang="zh-CN" sz="3200" b="1" dirty="0" smtClean="0"/>
              <a:t>”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6343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75482" y="739739"/>
            <a:ext cx="3383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Translate the sentences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3450" y="1442492"/>
            <a:ext cx="5570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Pleased to meet you.</a:t>
            </a:r>
            <a:r>
              <a:rPr kumimoji="1" lang="zh-CN" altLang="en-US" sz="2200" dirty="0" smtClean="0"/>
              <a:t>／</a:t>
            </a:r>
            <a:r>
              <a:rPr kumimoji="1" lang="en-US" altLang="zh-CN" sz="2200" dirty="0" smtClean="0"/>
              <a:t>Nice to meet you.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1418033" y="249045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认识你很高兴。／很高兴认识你。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101866" y="3000397"/>
            <a:ext cx="304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/>
              <a:t>W</a:t>
            </a:r>
            <a:r>
              <a:rPr kumimoji="1" lang="en-US" altLang="zh-CN" sz="2200" dirty="0" smtClean="0"/>
              <a:t>here do you work?</a:t>
            </a:r>
          </a:p>
          <a:p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1434794" y="3567530"/>
            <a:ext cx="2051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你在哪儿工作？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143290" y="4533644"/>
            <a:ext cx="7289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Li You doesn’t drink tea. She only had a glass of water.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37871" y="5002145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000" smtClean="0"/>
              <a:t>李</a:t>
            </a:r>
            <a:r>
              <a:rPr kumimoji="1" lang="zh-CN" altLang="en-US" sz="2000" dirty="0" smtClean="0"/>
              <a:t>友不喝茶，只喝了一杯水。</a:t>
            </a:r>
            <a:endParaRPr kumimoji="1"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1274762" y="2184041"/>
            <a:ext cx="577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R</a:t>
            </a:r>
            <a:r>
              <a:rPr lang="cs-CZ" altLang="zh-CN" dirty="0" err="1" smtClean="0"/>
              <a:t>ènsh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gāoxìng</a:t>
            </a:r>
            <a:r>
              <a:rPr lang="cs-CZ" altLang="zh-CN" dirty="0" smtClean="0"/>
              <a:t> </a:t>
            </a:r>
            <a:r>
              <a:rPr lang="zh-CN" altLang="cs-CZ" dirty="0"/>
              <a:t>。／ </a:t>
            </a:r>
            <a:r>
              <a:rPr lang="en-US" altLang="zh-CN" dirty="0" smtClean="0"/>
              <a:t>H</a:t>
            </a:r>
            <a:r>
              <a:rPr lang="cs-CZ" altLang="zh-CN" dirty="0" err="1" smtClean="0"/>
              <a:t>ěn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gāoxìng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rènsh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406021" y="3589546"/>
            <a:ext cx="253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 smtClean="0"/>
              <a:t>Nǐ</a:t>
            </a:r>
            <a:r>
              <a:rPr lang="de-DE" altLang="zh-CN" dirty="0" smtClean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51153" y="5019708"/>
            <a:ext cx="426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Lǐ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Yǒu</a:t>
            </a:r>
            <a:r>
              <a:rPr lang="fr-FR" altLang="zh-CN" dirty="0" smtClean="0"/>
              <a:t> </a:t>
            </a:r>
            <a:r>
              <a:rPr lang="fr-FR" altLang="zh-CN" dirty="0" err="1"/>
              <a:t>bù</a:t>
            </a:r>
            <a:r>
              <a:rPr lang="fr-FR" altLang="zh-CN" dirty="0"/>
              <a:t> </a:t>
            </a:r>
            <a:r>
              <a:rPr lang="fr-FR" altLang="zh-CN" dirty="0" err="1"/>
              <a:t>hē</a:t>
            </a:r>
            <a:r>
              <a:rPr lang="fr-FR" altLang="zh-CN" dirty="0"/>
              <a:t> </a:t>
            </a:r>
            <a:r>
              <a:rPr lang="fr-FR" altLang="zh-CN" dirty="0" err="1"/>
              <a:t>chá</a:t>
            </a:r>
            <a:r>
              <a:rPr lang="fr-FR" altLang="zh-CN" dirty="0"/>
              <a:t> </a:t>
            </a:r>
            <a:r>
              <a:rPr lang="zh-CN" altLang="fr-FR" dirty="0"/>
              <a:t>， </a:t>
            </a:r>
            <a:r>
              <a:rPr lang="fr-FR" altLang="zh-CN" dirty="0" err="1"/>
              <a:t>zhǐ</a:t>
            </a:r>
            <a:r>
              <a:rPr lang="fr-FR" altLang="zh-CN" dirty="0"/>
              <a:t> </a:t>
            </a:r>
            <a:r>
              <a:rPr lang="fr-FR" altLang="zh-CN" dirty="0" err="1"/>
              <a:t>hē</a:t>
            </a:r>
            <a:r>
              <a:rPr lang="fr-FR" altLang="zh-CN" dirty="0"/>
              <a:t> le </a:t>
            </a:r>
            <a:r>
              <a:rPr lang="fr-FR" altLang="zh-CN" dirty="0" err="1" smtClean="0"/>
              <a:t>yì</a:t>
            </a:r>
            <a:r>
              <a:rPr lang="fr-FR" altLang="zh-CN" dirty="0" smtClean="0"/>
              <a:t> </a:t>
            </a:r>
            <a:r>
              <a:rPr lang="fr-FR" altLang="zh-CN" dirty="0" err="1"/>
              <a:t>bēi</a:t>
            </a:r>
            <a:r>
              <a:rPr lang="fr-FR" altLang="zh-CN" dirty="0"/>
              <a:t> </a:t>
            </a:r>
            <a:r>
              <a:rPr lang="fr-FR" altLang="zh-CN" dirty="0" err="1"/>
              <a:t>shuǐ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395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4868399" y="2689464"/>
            <a:ext cx="7807581" cy="491416"/>
          </a:xfrm>
        </p:spPr>
        <p:txBody>
          <a:bodyPr>
            <a:normAutofit fontScale="90000"/>
          </a:bodyPr>
          <a:lstStyle/>
          <a:p>
            <a:r>
              <a:rPr lang="en-US" altLang="zh-CN" sz="4400" dirty="0" smtClean="0"/>
              <a:t>LESSON</a:t>
            </a:r>
            <a:r>
              <a:rPr lang="zh-CN" altLang="zh-CN" sz="4400" dirty="0"/>
              <a:t>6</a:t>
            </a:r>
            <a:r>
              <a:rPr lang="en-US" altLang="zh-CN" sz="4400" dirty="0" smtClean="0"/>
              <a:t> Making Appointments</a:t>
            </a:r>
            <a:endParaRPr lang="zh-CN" altLang="en-US" sz="4400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4"/>
          <p:cNvSpPr txBox="1">
            <a:spLocks/>
          </p:cNvSpPr>
          <p:nvPr/>
        </p:nvSpPr>
        <p:spPr>
          <a:xfrm>
            <a:off x="3975770" y="3495300"/>
            <a:ext cx="6855034" cy="516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400" dirty="0" smtClean="0"/>
              <a:t>约时间</a:t>
            </a:r>
            <a:r>
              <a:rPr lang="en-US" altLang="zh-CN" sz="3400" dirty="0" smtClean="0"/>
              <a:t> </a:t>
            </a:r>
            <a:r>
              <a:rPr lang="cs-CZ" altLang="zh-CN" sz="3400" dirty="0" err="1"/>
              <a:t>yuē</a:t>
            </a:r>
            <a:r>
              <a:rPr lang="cs-CZ" altLang="zh-CN" sz="3400" dirty="0"/>
              <a:t> </a:t>
            </a:r>
            <a:r>
              <a:rPr lang="cs-CZ" altLang="zh-CN" sz="3400" dirty="0" err="1" smtClean="0"/>
              <a:t>shíjiān</a:t>
            </a:r>
            <a:r>
              <a:rPr lang="en-US" altLang="zh-CN" sz="3400" dirty="0" smtClean="0"/>
              <a:t> </a:t>
            </a:r>
            <a:endParaRPr lang="zh-CN" altLang="en-US" sz="3400" dirty="0"/>
          </a:p>
        </p:txBody>
      </p:sp>
    </p:spTree>
    <p:extLst>
      <p:ext uri="{BB962C8B-B14F-4D97-AF65-F5344CB8AC3E}">
        <p14:creationId xmlns:p14="http://schemas.microsoft.com/office/powerpoint/2010/main" val="416450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09769" y="2330179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打电话</a:t>
            </a:r>
            <a:endParaRPr kumimoji="1" lang="zh-CN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1196898" y="1900474"/>
            <a:ext cx="1707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 smtClean="0"/>
              <a:t>dǎ</a:t>
            </a:r>
            <a:r>
              <a:rPr lang="it-IT" altLang="zh-CN" sz="2400" dirty="0" smtClean="0"/>
              <a:t> </a:t>
            </a:r>
            <a:r>
              <a:rPr lang="it-IT" altLang="zh-CN" sz="2400" dirty="0" err="1" smtClean="0"/>
              <a:t>diànhuà</a:t>
            </a:r>
            <a:r>
              <a:rPr lang="it-IT" altLang="zh-CN" sz="2400" dirty="0" smtClean="0"/>
              <a:t>   </a:t>
            </a:r>
            <a:endParaRPr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641198" y="2995944"/>
            <a:ext cx="344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make a phone call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035369" y="2408605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时间</a:t>
            </a:r>
            <a:endParaRPr kumimoji="1" lang="zh-CN" altLang="en-US" sz="4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084275" y="245004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考试</a:t>
            </a:r>
            <a:endParaRPr kumimoji="1" lang="zh-CN" altLang="en-US" sz="4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999753" y="532715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办公室</a:t>
            </a:r>
            <a:endParaRPr kumimoji="1" lang="zh-CN" altLang="en-US" sz="4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752722" y="5319273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学中文</a:t>
            </a:r>
            <a:endParaRPr kumimoji="1" lang="zh-CN" altLang="en-US" sz="4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294858" y="528673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开会</a:t>
            </a:r>
            <a:endParaRPr kumimoji="1" lang="zh-CN" altLang="en-US" sz="4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5158673" y="3000396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time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023832" y="3041835"/>
            <a:ext cx="363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/n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to give or take a test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595476" y="5906612"/>
            <a:ext cx="305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have a meeting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321148" y="5911064"/>
            <a:ext cx="283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study </a:t>
            </a:r>
            <a:r>
              <a:rPr kumimoji="1" lang="en-US" altLang="zh-CN" sz="2400" dirty="0" err="1" smtClean="0"/>
              <a:t>chinese</a:t>
            </a:r>
            <a:endParaRPr kumimoji="1" lang="en-US" altLang="zh-CN" sz="2400" dirty="0" smtClean="0"/>
          </a:p>
        </p:txBody>
      </p:sp>
      <p:sp>
        <p:nvSpPr>
          <p:cNvPr id="24" name="文本框 23"/>
          <p:cNvSpPr txBox="1"/>
          <p:nvPr/>
        </p:nvSpPr>
        <p:spPr>
          <a:xfrm>
            <a:off x="1218238" y="5927845"/>
            <a:ext cx="117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office</a:t>
            </a:r>
          </a:p>
        </p:txBody>
      </p:sp>
      <p:sp>
        <p:nvSpPr>
          <p:cNvPr id="28" name="矩形 27"/>
          <p:cNvSpPr/>
          <p:nvPr/>
        </p:nvSpPr>
        <p:spPr>
          <a:xfrm>
            <a:off x="5110462" y="2085409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 smtClean="0"/>
              <a:t>shíjiān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9153179" y="2097738"/>
            <a:ext cx="1176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 smtClean="0"/>
              <a:t>kǎo</a:t>
            </a:r>
            <a:r>
              <a:rPr lang="it-IT" altLang="zh-CN" sz="2400" dirty="0" smtClean="0"/>
              <a:t> </a:t>
            </a:r>
            <a:r>
              <a:rPr lang="it-IT" altLang="zh-CN" sz="2400" dirty="0" err="1"/>
              <a:t>shì</a:t>
            </a:r>
            <a:r>
              <a:rPr lang="it-IT" altLang="zh-CN" sz="2400" dirty="0"/>
              <a:t>  </a:t>
            </a:r>
            <a:endParaRPr lang="zh-CN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921443" y="4945735"/>
            <a:ext cx="1793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 smtClean="0"/>
              <a:t>bàngōngshì</a:t>
            </a:r>
            <a:r>
              <a:rPr lang="it-IT" altLang="zh-CN" sz="2400" dirty="0" smtClean="0"/>
              <a:t>  </a:t>
            </a:r>
            <a:endParaRPr lang="zh-CN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4778107" y="4982721"/>
            <a:ext cx="2255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xué</a:t>
            </a:r>
            <a:r>
              <a:rPr lang="it-IT" altLang="zh-CN" sz="2400" dirty="0"/>
              <a:t> </a:t>
            </a:r>
            <a:r>
              <a:rPr lang="it-IT" altLang="zh-CN" sz="2400" dirty="0" err="1" smtClean="0"/>
              <a:t>zhōngwén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9323306" y="4945734"/>
            <a:ext cx="10914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kāi</a:t>
            </a:r>
            <a:r>
              <a:rPr lang="it-IT" altLang="zh-CN" sz="2400" dirty="0"/>
              <a:t> </a:t>
            </a:r>
            <a:r>
              <a:rPr lang="it-IT" altLang="zh-CN" sz="2400" dirty="0" err="1"/>
              <a:t>huì</a:t>
            </a:r>
            <a:endParaRPr lang="zh-CN" altLang="en-US" sz="2400" dirty="0"/>
          </a:p>
          <a:p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18" y="641107"/>
            <a:ext cx="1548449" cy="1209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893" y="604119"/>
            <a:ext cx="2043936" cy="14719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324" y="616449"/>
            <a:ext cx="2347409" cy="15556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68" y="3489103"/>
            <a:ext cx="2043335" cy="150721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406" y="3550748"/>
            <a:ext cx="2591828" cy="14579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07" y="3526091"/>
            <a:ext cx="2515787" cy="1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3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要（</a:t>
            </a:r>
            <a:r>
              <a:rPr lang="fr-FR" altLang="zh-CN" sz="2200" b="1" dirty="0" err="1" smtClean="0">
                <a:solidFill>
                  <a:srgbClr val="FF6600"/>
                </a:solidFill>
              </a:rPr>
              <a:t>yào</a:t>
            </a:r>
            <a:r>
              <a:rPr lang="fr-FR" altLang="zh-CN" sz="2200" b="1" dirty="0">
                <a:solidFill>
                  <a:srgbClr val="FF6600"/>
                </a:solidFill>
              </a:rPr>
              <a:t>,</a:t>
            </a:r>
            <a:r>
              <a:rPr lang="en-US" altLang="zh-CN" sz="2200" b="1" dirty="0" err="1" smtClean="0">
                <a:solidFill>
                  <a:srgbClr val="FF6600"/>
                </a:solidFill>
              </a:rPr>
              <a:t>will;be</a:t>
            </a:r>
            <a:r>
              <a:rPr lang="en-US" altLang="zh-CN" sz="2200" b="1" dirty="0">
                <a:solidFill>
                  <a:srgbClr val="FF6600"/>
                </a:solidFill>
              </a:rPr>
              <a:t> </a:t>
            </a:r>
            <a:r>
              <a:rPr lang="en-US" altLang="zh-CN" sz="2200" b="1" dirty="0" smtClean="0">
                <a:solidFill>
                  <a:srgbClr val="FF6600"/>
                </a:solidFill>
              </a:rPr>
              <a:t>going to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(I)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8866" y="937003"/>
            <a:ext cx="11001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The modal verb</a:t>
            </a:r>
            <a:r>
              <a:rPr kumimoji="1" lang="zh-CN" altLang="en-US" sz="2000" dirty="0"/>
              <a:t>要（</a:t>
            </a:r>
            <a:r>
              <a:rPr lang="fr-FR" altLang="zh-CN" sz="2000" dirty="0" err="1" smtClean="0"/>
              <a:t>yào</a:t>
            </a:r>
            <a:r>
              <a:rPr lang="zh-CN" altLang="en-US" sz="2000" dirty="0" smtClean="0"/>
              <a:t>）</a:t>
            </a:r>
            <a:r>
              <a:rPr lang="en-US" altLang="zh-CN" sz="2000" dirty="0" smtClean="0"/>
              <a:t>has several meanings. In this lesson,</a:t>
            </a:r>
            <a:r>
              <a:rPr lang="en-US" altLang="zh-CN" sz="2000" dirty="0"/>
              <a:t> </a:t>
            </a:r>
            <a:r>
              <a:rPr lang="zh-CN" altLang="en-US" sz="2000" dirty="0" smtClean="0"/>
              <a:t>要</a:t>
            </a:r>
            <a:r>
              <a:rPr kumimoji="1" lang="zh-CN" altLang="en-US" sz="2000" dirty="0"/>
              <a:t>（</a:t>
            </a:r>
            <a:r>
              <a:rPr lang="fr-FR" altLang="zh-CN" sz="2000" dirty="0" err="1"/>
              <a:t>yào</a:t>
            </a:r>
            <a:r>
              <a:rPr lang="zh-CN" altLang="en-US" sz="2000" dirty="0" smtClean="0"/>
              <a:t>）</a:t>
            </a:r>
            <a:r>
              <a:rPr lang="en-US" altLang="zh-CN" sz="2000" dirty="0" smtClean="0"/>
              <a:t>indicates a future action , particularly </a:t>
            </a:r>
            <a:r>
              <a:rPr kumimoji="1" lang="en-US" altLang="zh-CN" sz="2000" dirty="0" smtClean="0"/>
              <a:t>a scheduled event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or an activity that one is committed to. The negative for is expressed by adding </a:t>
            </a:r>
            <a:r>
              <a:rPr kumimoji="1" lang="zh-CN" altLang="en-US" sz="2000" dirty="0" smtClean="0"/>
              <a:t>不（</a:t>
            </a:r>
            <a:r>
              <a:rPr kumimoji="1" lang="en-US" altLang="zh-CN" sz="2000" dirty="0" err="1" smtClean="0"/>
              <a:t>bù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deleting </a:t>
            </a:r>
            <a:r>
              <a:rPr kumimoji="1" lang="zh-CN" altLang="en-US" sz="2000" dirty="0" smtClean="0"/>
              <a:t>要（</a:t>
            </a:r>
            <a:r>
              <a:rPr lang="fr-FR" altLang="zh-CN" sz="2000" dirty="0" err="1"/>
              <a:t>yào</a:t>
            </a:r>
            <a:r>
              <a:rPr lang="zh-CN" altLang="en-US" sz="2000" dirty="0"/>
              <a:t>）</a:t>
            </a:r>
            <a:r>
              <a:rPr kumimoji="1" lang="en-US" altLang="zh-CN" sz="2000" dirty="0" smtClean="0"/>
              <a:t> 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045688" y="2367166"/>
            <a:ext cx="529733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下午我们要考试。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(In the afternoon we are going to have a test</a:t>
            </a:r>
            <a:r>
              <a:rPr kumimoji="1" lang="en-US" altLang="zh-CN" dirty="0">
                <a:solidFill>
                  <a:srgbClr val="767171"/>
                </a:solidFill>
              </a:rPr>
              <a:t>.</a:t>
            </a:r>
            <a:r>
              <a:rPr kumimoji="1" lang="en-US" altLang="zh-CN" dirty="0" smtClean="0">
                <a:solidFill>
                  <a:srgbClr val="767171"/>
                </a:solidFill>
              </a:rPr>
              <a:t>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08718" y="3416940"/>
            <a:ext cx="3284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</a:t>
            </a:r>
            <a:r>
              <a:rPr lang="it-IT" altLang="zh-CN" dirty="0" err="1" smtClean="0"/>
              <a:t>ià</a:t>
            </a:r>
            <a:r>
              <a:rPr lang="it-IT" altLang="zh-CN" dirty="0" smtClean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 smtClean="0"/>
              <a:t>wǒmen</a:t>
            </a:r>
            <a:r>
              <a:rPr lang="it-IT" altLang="zh-CN" dirty="0" smtClean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kǎo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11" name="可选流程 10"/>
          <p:cNvSpPr/>
          <p:nvPr/>
        </p:nvSpPr>
        <p:spPr>
          <a:xfrm>
            <a:off x="2585985" y="2302098"/>
            <a:ext cx="6267472" cy="213633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716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要（</a:t>
            </a:r>
            <a:r>
              <a:rPr lang="fr-FR" altLang="zh-CN" sz="2200" b="1" dirty="0" err="1" smtClean="0">
                <a:solidFill>
                  <a:srgbClr val="FF6600"/>
                </a:solidFill>
              </a:rPr>
              <a:t>yào</a:t>
            </a:r>
            <a:r>
              <a:rPr lang="fr-FR" altLang="zh-CN" sz="2200" b="1" dirty="0">
                <a:solidFill>
                  <a:srgbClr val="FF6600"/>
                </a:solidFill>
              </a:rPr>
              <a:t>,</a:t>
            </a:r>
            <a:r>
              <a:rPr lang="en-US" altLang="zh-CN" sz="2200" b="1" dirty="0" err="1" smtClean="0">
                <a:solidFill>
                  <a:srgbClr val="FF6600"/>
                </a:solidFill>
              </a:rPr>
              <a:t>will;be</a:t>
            </a:r>
            <a:r>
              <a:rPr lang="en-US" altLang="zh-CN" sz="2200" b="1" dirty="0">
                <a:solidFill>
                  <a:srgbClr val="FF6600"/>
                </a:solidFill>
              </a:rPr>
              <a:t> </a:t>
            </a:r>
            <a:r>
              <a:rPr lang="en-US" altLang="zh-CN" sz="2200" b="1" dirty="0" smtClean="0">
                <a:solidFill>
                  <a:srgbClr val="FF6600"/>
                </a:solidFill>
              </a:rPr>
              <a:t>going to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(I)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4503" y="986319"/>
            <a:ext cx="168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89449" y="1368517"/>
            <a:ext cx="4032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</a:t>
            </a:r>
            <a:r>
              <a:rPr kumimoji="1" lang="zh-CN" altLang="en-US" sz="2000" dirty="0" smtClean="0"/>
              <a:t>你明天做什么？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              </a:t>
            </a:r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 smtClean="0"/>
              <a:t>（去跳舞）</a:t>
            </a:r>
            <a:endParaRPr kumimoji="1"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2691900" y="1012787"/>
            <a:ext cx="2994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míngtiān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/>
              <a:t>shén</a:t>
            </a:r>
            <a:r>
              <a:rPr lang="it-IT" altLang="zh-CN" dirty="0"/>
              <a:t> </a:t>
            </a:r>
            <a:r>
              <a:rPr lang="it-IT" altLang="zh-CN" dirty="0" smtClean="0"/>
              <a:t>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218317" y="215757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我明天要去跳舞</a:t>
            </a:r>
            <a:endParaRPr kumimoji="1"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2692285" y="1814171"/>
            <a:ext cx="3058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míng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it-IT" altLang="zh-CN" dirty="0" err="1"/>
              <a:t>tiào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endParaRPr lang="zh-CN" altLang="en-US" dirty="0"/>
          </a:p>
        </p:txBody>
      </p:sp>
      <p:sp>
        <p:nvSpPr>
          <p:cNvPr id="13" name="可选流程 12"/>
          <p:cNvSpPr/>
          <p:nvPr/>
        </p:nvSpPr>
        <p:spPr>
          <a:xfrm>
            <a:off x="801498" y="286032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87811" y="3156221"/>
            <a:ext cx="3099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（去唱歌儿）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5" name="可选流程 14"/>
          <p:cNvSpPr/>
          <p:nvPr/>
        </p:nvSpPr>
        <p:spPr>
          <a:xfrm>
            <a:off x="4418831" y="288943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591458" y="3160673"/>
            <a:ext cx="3586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明天上午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（去图书馆看书）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7" name="可选流程 16"/>
          <p:cNvSpPr/>
          <p:nvPr/>
        </p:nvSpPr>
        <p:spPr>
          <a:xfrm>
            <a:off x="8085487" y="2893890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0445" y="3103480"/>
            <a:ext cx="3360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明天下午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</a:t>
            </a:r>
            <a:r>
              <a:rPr kumimoji="1" lang="zh-CN" altLang="en-US" u="sng" dirty="0" smtClean="0"/>
              <a:t>（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去学校打球）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9" name="文本框 18"/>
          <p:cNvSpPr txBox="1"/>
          <p:nvPr/>
        </p:nvSpPr>
        <p:spPr>
          <a:xfrm>
            <a:off x="896673" y="4817210"/>
            <a:ext cx="3000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这个周末</a:t>
            </a:r>
            <a:r>
              <a:rPr kumimoji="1" lang="en-US" altLang="zh-CN" u="sng" dirty="0" smtClean="0"/>
              <a:t>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（去工作）</a:t>
            </a:r>
            <a:r>
              <a:rPr kumimoji="1" lang="en-US" altLang="zh-CN" u="sng" dirty="0" smtClean="0"/>
              <a:t>   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0" name="可选流程 19"/>
          <p:cNvSpPr/>
          <p:nvPr/>
        </p:nvSpPr>
        <p:spPr>
          <a:xfrm>
            <a:off x="818260" y="4615496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可选流程 20"/>
          <p:cNvSpPr/>
          <p:nvPr/>
        </p:nvSpPr>
        <p:spPr>
          <a:xfrm>
            <a:off x="4423261" y="461994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563329" y="4858649"/>
            <a:ext cx="3761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这个星期五</a:t>
            </a:r>
            <a:r>
              <a:rPr kumimoji="1" lang="en-US" altLang="zh-CN" u="sng" dirty="0" smtClean="0"/>
              <a:t>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 </a:t>
            </a:r>
            <a:r>
              <a:rPr kumimoji="1" lang="zh-CN" altLang="en-US" u="sng" dirty="0" smtClean="0"/>
              <a:t>（去吃中国菜）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4" name="可选流程 23"/>
          <p:cNvSpPr/>
          <p:nvPr/>
        </p:nvSpPr>
        <p:spPr>
          <a:xfrm>
            <a:off x="8089919" y="4624400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348861" y="4846319"/>
            <a:ext cx="3125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（去看电影）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6" name="可选流程 25"/>
          <p:cNvSpPr/>
          <p:nvPr/>
        </p:nvSpPr>
        <p:spPr>
          <a:xfrm>
            <a:off x="2462678" y="970568"/>
            <a:ext cx="4269896" cy="179112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可选流程 26"/>
          <p:cNvSpPr/>
          <p:nvPr/>
        </p:nvSpPr>
        <p:spPr>
          <a:xfrm>
            <a:off x="6930830" y="938033"/>
            <a:ext cx="4269896" cy="179112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7473379" y="1233926"/>
            <a:ext cx="3360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</a:t>
            </a:r>
            <a:r>
              <a:rPr kumimoji="1" lang="zh-CN" altLang="en-US" u="sng" dirty="0" smtClean="0"/>
              <a:t>（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去学校考试）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681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2615" y="690422"/>
            <a:ext cx="11997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得（</a:t>
            </a:r>
            <a:r>
              <a:rPr kumimoji="1" lang="en-US" altLang="zh-CN" sz="2200" b="1" dirty="0" err="1" smtClean="0">
                <a:solidFill>
                  <a:srgbClr val="FF6600"/>
                </a:solidFill>
                <a:latin typeface="+mj-lt"/>
              </a:rPr>
              <a:t>děi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must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</a:p>
          <a:p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87955" y="1097280"/>
            <a:ext cx="11001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 The modal verb </a:t>
            </a:r>
            <a:r>
              <a:rPr kumimoji="1" lang="zh-CN" altLang="en-US" sz="2000" dirty="0" smtClean="0"/>
              <a:t>得（</a:t>
            </a:r>
            <a:r>
              <a:rPr lang="en-US" altLang="zh-CN" sz="2000" dirty="0" err="1" smtClean="0"/>
              <a:t>d</a:t>
            </a:r>
            <a:r>
              <a:rPr kumimoji="1" lang="en-US" altLang="zh-CN" sz="2000" dirty="0" err="1"/>
              <a:t>ěi</a:t>
            </a:r>
            <a:r>
              <a:rPr lang="zh-CN" altLang="en-US" sz="2000" dirty="0" smtClean="0"/>
              <a:t>）</a:t>
            </a:r>
            <a:r>
              <a:rPr kumimoji="1" lang="en-US" altLang="zh-CN" sz="2000" dirty="0" smtClean="0"/>
              <a:t> means “ need to” or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“must”</a:t>
            </a:r>
          </a:p>
        </p:txBody>
      </p:sp>
      <p:sp>
        <p:nvSpPr>
          <p:cNvPr id="8" name="矩形 7"/>
          <p:cNvSpPr/>
          <p:nvPr/>
        </p:nvSpPr>
        <p:spPr>
          <a:xfrm>
            <a:off x="715181" y="628777"/>
            <a:ext cx="1011120" cy="961662"/>
          </a:xfrm>
          <a:prstGeom prst="rect">
            <a:avLst/>
          </a:prstGeom>
          <a:noFill/>
          <a:ln w="19050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7812" y="60412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err="1">
                <a:solidFill>
                  <a:srgbClr val="FF6600"/>
                </a:solidFill>
              </a:rPr>
              <a:t>děi</a:t>
            </a:r>
            <a:endParaRPr kumimoji="1" lang="en-US" altLang="zh-CN" sz="2200" dirty="0" smtClean="0"/>
          </a:p>
          <a:p>
            <a:r>
              <a:rPr kumimoji="1" lang="zh-CN" altLang="en-US" sz="3200" dirty="0" smtClean="0"/>
              <a:t>得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5182" y="1689071"/>
            <a:ext cx="790057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我有事儿，得去学校。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(I’ </a:t>
            </a:r>
            <a:r>
              <a:rPr kumimoji="1" lang="en-US" altLang="zh-CN" dirty="0" err="1" smtClean="0">
                <a:solidFill>
                  <a:srgbClr val="767171"/>
                </a:solidFill>
              </a:rPr>
              <a:t>ve</a:t>
            </a:r>
            <a:r>
              <a:rPr kumimoji="1" lang="en-US" altLang="zh-CN" dirty="0" smtClean="0">
                <a:solidFill>
                  <a:srgbClr val="767171"/>
                </a:solidFill>
              </a:rPr>
              <a:t> some business[to attend to].I must go to school)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我现在得去开会，没空儿跟你聊天儿。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I need to go to meeting right now, and have no time to chat with you.)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2077" y="24647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altLang="zh-CN" dirty="0"/>
          </a:p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shìr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 smtClean="0"/>
              <a:t>xuéxiào</a:t>
            </a:r>
            <a:r>
              <a:rPr lang="cs-CZ" altLang="zh-CN" dirty="0" smtClean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134988" y="4058047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xiànzài</a:t>
            </a:r>
            <a:r>
              <a:rPr lang="cs-CZ" altLang="zh-CN" dirty="0" smtClean="0"/>
              <a:t>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/>
              <a:t>kāi</a:t>
            </a:r>
            <a:r>
              <a:rPr lang="cs-CZ" altLang="zh-CN" dirty="0"/>
              <a:t> </a:t>
            </a:r>
            <a:r>
              <a:rPr lang="cs-CZ" altLang="zh-CN" dirty="0" err="1"/>
              <a:t>huì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méi</a:t>
            </a:r>
            <a:r>
              <a:rPr lang="cs-CZ" altLang="zh-CN" dirty="0"/>
              <a:t> </a:t>
            </a:r>
            <a:r>
              <a:rPr lang="cs-CZ" altLang="zh-CN" dirty="0" err="1" smtClean="0"/>
              <a:t>kòngr</a:t>
            </a:r>
            <a:r>
              <a:rPr lang="cs-CZ" altLang="zh-CN" dirty="0" smtClean="0"/>
              <a:t> </a:t>
            </a:r>
            <a:r>
              <a:rPr lang="cs-CZ" altLang="zh-CN" dirty="0" err="1"/>
              <a:t>gēn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 smtClean="0"/>
              <a:t>tiānr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198" y="4783647"/>
            <a:ext cx="10764719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u"/>
            </a:pPr>
            <a:r>
              <a:rPr kumimoji="1" lang="en-US" altLang="zh-CN" sz="2000" b="1" dirty="0" smtClean="0"/>
              <a:t>The negative form of </a:t>
            </a:r>
            <a:r>
              <a:rPr kumimoji="1" lang="zh-CN" altLang="en-US" sz="2000" b="1" dirty="0" smtClean="0"/>
              <a:t>得</a:t>
            </a:r>
            <a:r>
              <a:rPr kumimoji="1" lang="zh-CN" altLang="en-US" sz="2000" b="1" dirty="0"/>
              <a:t>（</a:t>
            </a:r>
            <a:r>
              <a:rPr kumimoji="1" lang="en-US" altLang="zh-CN" sz="2000" b="1" dirty="0" err="1"/>
              <a:t>děi</a:t>
            </a:r>
            <a:r>
              <a:rPr kumimoji="1" lang="zh-CN" altLang="en-US" sz="2000" b="1" dirty="0"/>
              <a:t>，</a:t>
            </a:r>
            <a:r>
              <a:rPr kumimoji="1" lang="en-US" altLang="zh-CN" sz="2000" b="1" dirty="0"/>
              <a:t>must</a:t>
            </a:r>
            <a:r>
              <a:rPr kumimoji="1" lang="zh-CN" altLang="en-US" sz="2000" b="1" dirty="0" smtClean="0"/>
              <a:t>）</a:t>
            </a:r>
            <a:r>
              <a:rPr kumimoji="1" lang="en-US" altLang="zh-CN" sz="2000" b="1" dirty="0" smtClean="0"/>
              <a:t>, is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不用</a:t>
            </a:r>
            <a:r>
              <a:rPr kumimoji="1" lang="zh-CN" altLang="en-US" sz="2000" b="1" dirty="0" smtClean="0"/>
              <a:t>（</a:t>
            </a:r>
            <a:r>
              <a:rPr lang="it-IT" altLang="zh-CN" sz="2000" b="1" dirty="0" err="1" smtClean="0"/>
              <a:t>bú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yòng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need not) or </a:t>
            </a:r>
            <a:r>
              <a:rPr lang="zh-CN" altLang="en-US" sz="2000" b="1" dirty="0" smtClean="0">
                <a:solidFill>
                  <a:srgbClr val="FF6600"/>
                </a:solidFill>
              </a:rPr>
              <a:t>不必</a:t>
            </a:r>
            <a:r>
              <a:rPr lang="zh-CN" altLang="en-US" sz="2000" b="1" dirty="0" smtClean="0"/>
              <a:t>（</a:t>
            </a:r>
            <a:r>
              <a:rPr lang="it-IT" altLang="zh-CN" sz="2000" b="1" dirty="0" err="1" smtClean="0"/>
              <a:t>bú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bì</a:t>
            </a:r>
            <a:r>
              <a:rPr lang="it-IT" altLang="zh-CN" sz="2000" b="1" dirty="0" smtClean="0"/>
              <a:t>, </a:t>
            </a:r>
            <a:r>
              <a:rPr lang="it-IT" altLang="zh-CN" sz="2000" b="1" dirty="0" err="1" smtClean="0"/>
              <a:t>need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not</a:t>
            </a:r>
            <a:r>
              <a:rPr lang="zh-CN" altLang="en-US" sz="2000" b="1" dirty="0" smtClean="0"/>
              <a:t>）</a:t>
            </a:r>
            <a:r>
              <a:rPr lang="en-US" altLang="zh-CN" sz="2000" b="1" dirty="0" smtClean="0"/>
              <a:t>,not *</a:t>
            </a:r>
            <a:r>
              <a:rPr lang="zh-CN" altLang="en-US" sz="2000" b="1" dirty="0" smtClean="0"/>
              <a:t>不得</a:t>
            </a:r>
            <a:r>
              <a:rPr lang="en-US" altLang="zh-CN" sz="2000" b="1" dirty="0" smtClean="0"/>
              <a:t>.Therefore ,the correct way to say “You don’t have to go to the library” is</a:t>
            </a:r>
            <a:r>
              <a:rPr lang="en-US" altLang="zh-CN" sz="2000" b="1" u="sng" dirty="0" smtClean="0"/>
              <a:t>                                                </a:t>
            </a:r>
            <a:r>
              <a:rPr lang="zh-CN" altLang="en-US" sz="2000" b="1" dirty="0" smtClean="0"/>
              <a:t>。</a:t>
            </a:r>
            <a:r>
              <a:rPr lang="it-IT" altLang="zh-CN" sz="2000" b="1" dirty="0" smtClean="0"/>
              <a:t> </a:t>
            </a:r>
            <a:endParaRPr kumimoji="1" lang="zh-CN" altLang="en-US" sz="20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2651105" y="575763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你不用／不必去图书馆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8190" y="505488"/>
            <a:ext cx="591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给（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gěi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4051" y="2638404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000" dirty="0" smtClean="0"/>
              <a:t>介绍中国</a:t>
            </a:r>
            <a:r>
              <a:rPr kumimoji="1" lang="en-US" altLang="zh-CN" sz="2000" dirty="0" smtClean="0"/>
              <a:t>                        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1319385" y="2958957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夏老师常常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给</a:t>
            </a:r>
            <a:r>
              <a:rPr kumimoji="1" lang="zh-CN" altLang="en-US" sz="2000" dirty="0" smtClean="0"/>
              <a:t>我介绍中国。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048113" y="4364462"/>
            <a:ext cx="20697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看中国的照片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介绍中国菜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听中国音乐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介绍中国电影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打电话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39843" y="1023306"/>
            <a:ext cx="10752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zh-CN" altLang="en-US" sz="2000" dirty="0"/>
              <a:t>给（</a:t>
            </a:r>
            <a:r>
              <a:rPr kumimoji="1" lang="en-US" altLang="zh-CN" sz="2000" dirty="0" err="1"/>
              <a:t>gěi</a:t>
            </a:r>
            <a:r>
              <a:rPr kumimoji="1" lang="zh-CN" altLang="en-US" sz="2000" dirty="0"/>
              <a:t>）</a:t>
            </a:r>
            <a:r>
              <a:rPr kumimoji="1" lang="en-US" altLang="zh-CN" sz="2000" dirty="0"/>
              <a:t>can be a verb or a preposition. In Chinese, prepositions are generally combined with nouns or pronouns to form preposition phrases, which appear before verbs as adverbials.</a:t>
            </a:r>
            <a:endParaRPr kumimoji="1" lang="zh-CN" altLang="en-US" sz="2000" dirty="0"/>
          </a:p>
          <a:p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26351" y="2356648"/>
            <a:ext cx="2007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zhōngguó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49805" y="3318309"/>
            <a:ext cx="5189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Xi</a:t>
            </a:r>
            <a:r>
              <a:rPr lang="it-IT" altLang="zh-CN" dirty="0" smtClean="0"/>
              <a:t>à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chángcháng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zhōngguó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2087507" y="4070376"/>
            <a:ext cx="112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zhàopiàn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823322" y="4282611"/>
            <a:ext cx="20697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看捷克的照片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介绍捷克菜</a:t>
            </a:r>
            <a:endParaRPr kumimoji="1" lang="en-US" altLang="zh-CN" sz="2000" dirty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听捷克音乐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介绍捷克电影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 smtClean="0"/>
              <a:t>打电话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Char char="l"/>
            </a:pPr>
            <a:endParaRPr kumimoji="1"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7392467" y="3934757"/>
            <a:ext cx="72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J</a:t>
            </a:r>
            <a:r>
              <a:rPr lang="fr-FR" altLang="zh-CN" dirty="0" err="1" smtClean="0"/>
              <a:t>iékè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6831219" y="2576759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000" dirty="0" smtClean="0"/>
              <a:t>介绍捷克</a:t>
            </a:r>
            <a:r>
              <a:rPr kumimoji="1" lang="en-US" altLang="zh-CN" sz="2000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35" name="矩形 34"/>
          <p:cNvSpPr/>
          <p:nvPr/>
        </p:nvSpPr>
        <p:spPr>
          <a:xfrm>
            <a:off x="7122886" y="2307332"/>
            <a:ext cx="1467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jièshào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jiékè</a:t>
            </a:r>
            <a:r>
              <a:rPr lang="fr-FR" altLang="zh-CN" dirty="0" smtClean="0"/>
              <a:t>    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6868210" y="2971286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我常常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给</a:t>
            </a:r>
            <a:r>
              <a:rPr kumimoji="1" lang="zh-CN" altLang="en-US" sz="2000" dirty="0" smtClean="0"/>
              <a:t>夏老师介绍捷克。</a:t>
            </a:r>
            <a:endParaRPr kumimoji="1" lang="zh-CN" altLang="en-US" sz="2000" dirty="0"/>
          </a:p>
        </p:txBody>
      </p:sp>
      <p:sp>
        <p:nvSpPr>
          <p:cNvPr id="37" name="矩形 36"/>
          <p:cNvSpPr/>
          <p:nvPr/>
        </p:nvSpPr>
        <p:spPr>
          <a:xfrm>
            <a:off x="6277404" y="3330636"/>
            <a:ext cx="491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chángcháng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jiékè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2" name="可选流程 31"/>
          <p:cNvSpPr/>
          <p:nvPr/>
        </p:nvSpPr>
        <p:spPr>
          <a:xfrm>
            <a:off x="641198" y="2342508"/>
            <a:ext cx="5178903" cy="1454821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可选流程 33"/>
          <p:cNvSpPr/>
          <p:nvPr/>
        </p:nvSpPr>
        <p:spPr>
          <a:xfrm>
            <a:off x="5960170" y="2297644"/>
            <a:ext cx="5384094" cy="1512014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380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853" y="2128151"/>
            <a:ext cx="2382824" cy="2320932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681182" y="2142223"/>
            <a:ext cx="6542596" cy="2527054"/>
          </a:xfrm>
          <a:prstGeom prst="roundRect">
            <a:avLst/>
          </a:prstGeom>
          <a:solidFill>
            <a:srgbClr val="FFFFFF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375" y="0"/>
            <a:ext cx="2540129" cy="16814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43" y="1958897"/>
            <a:ext cx="2001523" cy="28140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89329" cy="1676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578" y="0"/>
            <a:ext cx="3380884" cy="1901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031" y="0"/>
            <a:ext cx="2058231" cy="20582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0301" y="4873033"/>
            <a:ext cx="2651105" cy="198496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534" y="5045314"/>
            <a:ext cx="2618319" cy="1594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2274" y="4912728"/>
            <a:ext cx="1945272" cy="19452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5115" y="0"/>
            <a:ext cx="1823604" cy="163930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597638" y="3259036"/>
            <a:ext cx="30369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：你想跟谁见面？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</a:t>
            </a:r>
            <a:r>
              <a:rPr kumimoji="1" lang="zh-CN" altLang="zh-CN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23" name="矩形 22"/>
          <p:cNvSpPr/>
          <p:nvPr/>
        </p:nvSpPr>
        <p:spPr>
          <a:xfrm>
            <a:off x="4038441" y="2913141"/>
            <a:ext cx="296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gēn</a:t>
            </a:r>
            <a:r>
              <a:rPr lang="it-IT" altLang="zh-CN" dirty="0"/>
              <a:t> </a:t>
            </a:r>
            <a:r>
              <a:rPr lang="it-IT" altLang="zh-CN" dirty="0" err="1"/>
              <a:t>shéi</a:t>
            </a:r>
            <a:r>
              <a:rPr lang="it-IT" altLang="zh-CN" dirty="0"/>
              <a:t> </a:t>
            </a:r>
            <a:r>
              <a:rPr lang="it-IT" altLang="zh-CN" dirty="0" err="1"/>
              <a:t>jiàn</a:t>
            </a:r>
            <a:r>
              <a:rPr lang="it-IT" altLang="zh-CN" dirty="0"/>
              <a:t> </a:t>
            </a:r>
            <a:r>
              <a:rPr lang="it-IT" altLang="zh-CN" dirty="0" err="1"/>
              <a:t>miàn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945372" y="231051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A </a:t>
            </a:r>
            <a:r>
              <a:rPr kumimoji="1" lang="zh-CN" altLang="en-US" sz="2000" b="1" dirty="0"/>
              <a:t>跟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B</a:t>
            </a:r>
            <a:r>
              <a:rPr kumimoji="1" lang="en-US" altLang="zh-CN" sz="2000" b="1" dirty="0"/>
              <a:t> </a:t>
            </a:r>
            <a:r>
              <a:rPr kumimoji="1" lang="zh-CN" altLang="en-US" sz="2000" b="1" dirty="0"/>
              <a:t>见面（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A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err="1"/>
              <a:t>gēn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B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err="1"/>
              <a:t>ji</a:t>
            </a:r>
            <a:r>
              <a:rPr lang="it-IT" altLang="zh-CN" sz="2000" b="1" dirty="0" err="1"/>
              <a:t>àn</a:t>
            </a:r>
            <a:r>
              <a:rPr lang="it-IT" altLang="zh-CN" sz="2000" b="1" dirty="0"/>
              <a:t> </a:t>
            </a:r>
            <a:r>
              <a:rPr lang="it-IT" altLang="zh-CN" sz="2000" b="1" dirty="0" err="1"/>
              <a:t>miàn</a:t>
            </a:r>
            <a:r>
              <a:rPr lang="zh-CN" altLang="en-US" sz="2000" b="1" dirty="0"/>
              <a:t>，</a:t>
            </a:r>
            <a:r>
              <a:rPr lang="en-US" altLang="zh-CN" sz="2000" b="1" dirty="0"/>
              <a:t>A meets with B</a:t>
            </a:r>
            <a:r>
              <a:rPr lang="zh-CN" altLang="en-US" sz="2000" b="1" dirty="0"/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6567" y="4544900"/>
            <a:ext cx="1678592" cy="2313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1868" y="4963562"/>
            <a:ext cx="2788799" cy="17380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131843" y="3840991"/>
            <a:ext cx="444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我（</a:t>
            </a: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）想跟</a:t>
            </a:r>
            <a:r>
              <a:rPr kumimoji="1" lang="en-US" altLang="zh-CN" sz="2000" dirty="0" smtClean="0"/>
              <a:t>Jackie </a:t>
            </a:r>
            <a:r>
              <a:rPr kumimoji="1" lang="en-US" altLang="zh-CN" sz="2000" dirty="0" err="1" smtClean="0"/>
              <a:t>chan</a:t>
            </a:r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）见面。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0726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75482" y="739739"/>
            <a:ext cx="3383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Translate the sentences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3450" y="1442492"/>
            <a:ext cx="5057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Teacher, are you free this afternoon?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1418033" y="2490455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老师，今天下午您有时间吗？／老师，今天下午您有空儿吗？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101866" y="3000397"/>
            <a:ext cx="47884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200" dirty="0" smtClean="0"/>
              <a:t>I’d like to ask you a few questions.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1434794" y="3567530"/>
            <a:ext cx="2891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我想问您</a:t>
            </a:r>
            <a:r>
              <a:rPr kumimoji="1" lang="en-US" altLang="zh-CN" sz="2000" dirty="0" smtClean="0"/>
              <a:t>/</a:t>
            </a:r>
            <a:r>
              <a:rPr kumimoji="1" lang="zh-CN" altLang="en-US" sz="2000" dirty="0" smtClean="0"/>
              <a:t>你几个问题？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143290" y="4533644"/>
            <a:ext cx="4031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 will wait for you in my office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37871" y="500214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000" dirty="0" smtClean="0"/>
              <a:t>我在办公室等你。</a:t>
            </a:r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1383352" y="2156502"/>
            <a:ext cx="9899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lǎo</a:t>
            </a:r>
            <a:r>
              <a:rPr lang="it-IT" altLang="zh-CN" dirty="0"/>
              <a:t> </a:t>
            </a:r>
            <a:r>
              <a:rPr lang="it-IT" altLang="zh-CN" dirty="0" err="1"/>
              <a:t>shī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 smtClean="0"/>
              <a:t>jīntiān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nín</a:t>
            </a:r>
            <a:r>
              <a:rPr lang="it-IT" altLang="zh-CN" dirty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 smtClean="0"/>
              <a:t>shíjiān</a:t>
            </a:r>
            <a:r>
              <a:rPr lang="it-IT" altLang="zh-CN" dirty="0" smtClean="0"/>
              <a:t> </a:t>
            </a:r>
            <a:r>
              <a:rPr lang="it-IT" altLang="zh-CN" dirty="0"/>
              <a:t>ma </a:t>
            </a:r>
            <a:r>
              <a:rPr lang="zh-CN" altLang="it-IT" dirty="0"/>
              <a:t>？／ </a:t>
            </a:r>
            <a:r>
              <a:rPr lang="it-IT" altLang="zh-CN" dirty="0" err="1"/>
              <a:t>lǎo</a:t>
            </a:r>
            <a:r>
              <a:rPr lang="it-IT" altLang="zh-CN" dirty="0"/>
              <a:t> </a:t>
            </a:r>
            <a:r>
              <a:rPr lang="it-IT" altLang="zh-CN" dirty="0" err="1"/>
              <a:t>shī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jīn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nín</a:t>
            </a:r>
            <a:r>
              <a:rPr lang="it-IT" altLang="zh-CN" dirty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 smtClean="0"/>
              <a:t>kòngr</a:t>
            </a:r>
            <a:r>
              <a:rPr lang="it-IT" altLang="zh-CN" dirty="0" smtClean="0"/>
              <a:t> </a:t>
            </a:r>
            <a:r>
              <a:rPr lang="it-IT" altLang="zh-CN" dirty="0"/>
              <a:t>ma </a:t>
            </a:r>
            <a:r>
              <a:rPr lang="zh-CN" altLang="it-IT" dirty="0"/>
              <a:t>？</a:t>
            </a:r>
          </a:p>
        </p:txBody>
      </p:sp>
      <p:sp>
        <p:nvSpPr>
          <p:cNvPr id="11" name="矩形 10"/>
          <p:cNvSpPr/>
          <p:nvPr/>
        </p:nvSpPr>
        <p:spPr>
          <a:xfrm>
            <a:off x="1389054" y="3577216"/>
            <a:ext cx="3815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wǒ xiǎng wèn nín / nǐ jǐ gè </a:t>
            </a:r>
            <a:r>
              <a:rPr lang="is-IS" altLang="zh-CN" dirty="0" smtClean="0"/>
              <a:t>wèntí </a:t>
            </a:r>
            <a:r>
              <a:rPr lang="zh-CN" altLang="is-IS" dirty="0"/>
              <a:t>？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477791" y="4970393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 smtClean="0"/>
              <a:t>bàngōngshì</a:t>
            </a:r>
            <a:r>
              <a:rPr lang="cs-CZ" altLang="zh-CN" dirty="0" smtClean="0"/>
              <a:t> </a:t>
            </a:r>
            <a:r>
              <a:rPr lang="cs-CZ" altLang="zh-CN" dirty="0" err="1"/>
              <a:t>děng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21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8" grpId="0"/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33073" y="1232899"/>
            <a:ext cx="2866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Make a sentences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5103" y="2169902"/>
            <a:ext cx="102130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CN" altLang="en-US" sz="3200" b="1" dirty="0" smtClean="0">
                <a:solidFill>
                  <a:srgbClr val="000000"/>
                </a:solidFill>
              </a:rPr>
              <a:t>别</a:t>
            </a:r>
            <a:r>
              <a:rPr kumimoji="1" lang="zh-CN" altLang="en-US" sz="3200" b="1" dirty="0">
                <a:solidFill>
                  <a:srgbClr val="000000"/>
                </a:solidFill>
              </a:rPr>
              <a:t>（</a:t>
            </a:r>
            <a:r>
              <a:rPr kumimoji="1" lang="en-US" altLang="zh-CN" sz="3200" b="1" dirty="0" err="1">
                <a:solidFill>
                  <a:srgbClr val="000000"/>
                </a:solidFill>
              </a:rPr>
              <a:t>bié</a:t>
            </a:r>
            <a:r>
              <a:rPr kumimoji="1" lang="zh-CN" altLang="en-US" sz="3200" b="1" dirty="0">
                <a:solidFill>
                  <a:srgbClr val="000000"/>
                </a:solidFill>
              </a:rPr>
              <a:t>，</a:t>
            </a:r>
            <a:r>
              <a:rPr kumimoji="1" lang="en-US" altLang="zh-CN" sz="3200" b="1" dirty="0">
                <a:solidFill>
                  <a:srgbClr val="000000"/>
                </a:solidFill>
              </a:rPr>
              <a:t>don’t</a:t>
            </a:r>
            <a:r>
              <a:rPr kumimoji="1" lang="zh-CN" altLang="en-US" sz="3200" b="1" dirty="0">
                <a:solidFill>
                  <a:srgbClr val="000000"/>
                </a:solidFill>
              </a:rPr>
              <a:t>）得（</a:t>
            </a:r>
            <a:r>
              <a:rPr kumimoji="1" lang="en-US" altLang="zh-CN" sz="3200" b="1" dirty="0" err="1">
                <a:solidFill>
                  <a:srgbClr val="000000"/>
                </a:solidFill>
              </a:rPr>
              <a:t>děi</a:t>
            </a:r>
            <a:r>
              <a:rPr kumimoji="1" lang="zh-CN" altLang="en-US" sz="3200" b="1" dirty="0">
                <a:solidFill>
                  <a:srgbClr val="000000"/>
                </a:solidFill>
              </a:rPr>
              <a:t>，</a:t>
            </a:r>
            <a:r>
              <a:rPr kumimoji="1" lang="en-US" altLang="zh-CN" sz="3200" b="1" dirty="0">
                <a:solidFill>
                  <a:srgbClr val="000000"/>
                </a:solidFill>
              </a:rPr>
              <a:t>must</a:t>
            </a:r>
            <a:r>
              <a:rPr kumimoji="1" lang="zh-CN" altLang="en-US" sz="3200" b="1" dirty="0" smtClean="0">
                <a:solidFill>
                  <a:srgbClr val="000000"/>
                </a:solidFill>
              </a:rPr>
              <a:t>）</a:t>
            </a:r>
            <a:endParaRPr kumimoji="1" lang="en-US" altLang="zh-CN" sz="3200" b="1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kumimoji="1" lang="en-US" altLang="zh-CN" sz="3200" b="1" dirty="0">
                <a:solidFill>
                  <a:srgbClr val="000000"/>
                </a:solidFill>
              </a:rPr>
              <a:t>A </a:t>
            </a:r>
            <a:r>
              <a:rPr kumimoji="1" lang="zh-CN" altLang="en-US" sz="3200" b="1" dirty="0">
                <a:solidFill>
                  <a:srgbClr val="000000"/>
                </a:solidFill>
              </a:rPr>
              <a:t>跟</a:t>
            </a:r>
            <a:r>
              <a:rPr kumimoji="1" lang="en-US" altLang="zh-CN" sz="3200" b="1" dirty="0">
                <a:solidFill>
                  <a:srgbClr val="000000"/>
                </a:solidFill>
              </a:rPr>
              <a:t> B </a:t>
            </a:r>
            <a:r>
              <a:rPr kumimoji="1" lang="zh-CN" altLang="en-US" sz="3200" b="1" dirty="0">
                <a:solidFill>
                  <a:srgbClr val="000000"/>
                </a:solidFill>
              </a:rPr>
              <a:t>见面（</a:t>
            </a:r>
            <a:r>
              <a:rPr kumimoji="1" lang="en-US" altLang="zh-CN" sz="3200" b="1" dirty="0">
                <a:solidFill>
                  <a:srgbClr val="000000"/>
                </a:solidFill>
              </a:rPr>
              <a:t>A </a:t>
            </a:r>
            <a:r>
              <a:rPr kumimoji="1" lang="en-US" altLang="zh-CN" sz="3200" b="1" dirty="0" err="1">
                <a:solidFill>
                  <a:srgbClr val="000000"/>
                </a:solidFill>
              </a:rPr>
              <a:t>gēn</a:t>
            </a:r>
            <a:r>
              <a:rPr kumimoji="1" lang="en-US" altLang="zh-CN" sz="3200" b="1" dirty="0">
                <a:solidFill>
                  <a:srgbClr val="000000"/>
                </a:solidFill>
              </a:rPr>
              <a:t> B </a:t>
            </a:r>
            <a:r>
              <a:rPr kumimoji="1" lang="en-US" altLang="zh-CN" sz="3200" b="1" dirty="0" err="1">
                <a:solidFill>
                  <a:srgbClr val="000000"/>
                </a:solidFill>
              </a:rPr>
              <a:t>ji</a:t>
            </a:r>
            <a:r>
              <a:rPr lang="it-IT" altLang="zh-CN" sz="3200" b="1" dirty="0" err="1">
                <a:solidFill>
                  <a:srgbClr val="000000"/>
                </a:solidFill>
              </a:rPr>
              <a:t>àn</a:t>
            </a:r>
            <a:r>
              <a:rPr lang="it-IT" altLang="zh-CN" sz="3200" b="1" dirty="0">
                <a:solidFill>
                  <a:srgbClr val="000000"/>
                </a:solidFill>
              </a:rPr>
              <a:t> </a:t>
            </a:r>
            <a:r>
              <a:rPr lang="it-IT" altLang="zh-CN" sz="3200" b="1" dirty="0" err="1">
                <a:solidFill>
                  <a:srgbClr val="000000"/>
                </a:solidFill>
              </a:rPr>
              <a:t>miàn</a:t>
            </a:r>
            <a:r>
              <a:rPr lang="zh-CN" altLang="en-US" sz="3200" b="1" dirty="0">
                <a:solidFill>
                  <a:srgbClr val="000000"/>
                </a:solidFill>
              </a:rPr>
              <a:t>，</a:t>
            </a:r>
            <a:r>
              <a:rPr lang="en-US" altLang="zh-CN" sz="3200" b="1" dirty="0">
                <a:solidFill>
                  <a:srgbClr val="000000"/>
                </a:solidFill>
              </a:rPr>
              <a:t>A meets with B</a:t>
            </a:r>
            <a:r>
              <a:rPr lang="zh-CN" altLang="en-US" sz="3200" b="1" dirty="0" smtClean="0">
                <a:solidFill>
                  <a:srgbClr val="000000"/>
                </a:solidFill>
              </a:rPr>
              <a:t>）</a:t>
            </a:r>
            <a:endParaRPr lang="en-US" altLang="zh-CN" sz="3200" b="1" dirty="0" smtClean="0">
              <a:solidFill>
                <a:srgbClr val="000000"/>
              </a:solidFill>
            </a:endParaRPr>
          </a:p>
          <a:p>
            <a:endParaRPr lang="zh-CN" altLang="en-US" sz="3200" b="1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endParaRPr kumimoji="1" lang="zh-CN" altLang="en-US" sz="3200" b="1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endParaRPr kumimoji="1" lang="zh-CN" alt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1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067" y="2243876"/>
            <a:ext cx="847352" cy="9246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9466" y="912345"/>
            <a:ext cx="5147563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两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课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一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水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一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咖啡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两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可乐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下</a:t>
            </a:r>
            <a:r>
              <a:rPr kumimoji="1" lang="en-US" altLang="zh-CN" u="sng" dirty="0" smtClean="0"/>
              <a:t>          </a:t>
            </a:r>
            <a:r>
              <a:rPr kumimoji="1" lang="zh-CN" altLang="en-US" dirty="0" smtClean="0"/>
              <a:t>星期一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这</a:t>
            </a:r>
            <a:r>
              <a:rPr kumimoji="1" lang="en-US" altLang="zh-CN" u="sng" dirty="0" smtClean="0"/>
              <a:t>         </a:t>
            </a:r>
            <a:r>
              <a:rPr kumimoji="1" lang="zh-CN" altLang="en-US" dirty="0" smtClean="0"/>
              <a:t>星期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晚上八</a:t>
            </a:r>
            <a:r>
              <a:rPr kumimoji="1" lang="en-US" altLang="zh-CN" u="sng" dirty="0" smtClean="0"/>
              <a:t>          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十八</a:t>
            </a:r>
            <a:r>
              <a:rPr kumimoji="1" lang="en-US" altLang="zh-CN" u="sng" dirty="0" smtClean="0"/>
              <a:t>           </a:t>
            </a:r>
            <a:r>
              <a:rPr kumimoji="1" lang="en-US" altLang="zh-CN" dirty="0" smtClean="0"/>
              <a:t>(year of age)</a:t>
            </a:r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三</a:t>
            </a:r>
            <a:r>
              <a:rPr kumimoji="1" lang="en-US" altLang="zh-CN" u="sng" dirty="0" smtClean="0"/>
              <a:t>          </a:t>
            </a:r>
            <a:r>
              <a:rPr kumimoji="1" lang="zh-CN" altLang="en-US" dirty="0" smtClean="0"/>
              <a:t>人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二</a:t>
            </a:r>
            <a:r>
              <a:rPr kumimoji="1" lang="en-US" altLang="zh-CN" dirty="0" smtClean="0"/>
              <a:t>〇</a:t>
            </a:r>
            <a:r>
              <a:rPr kumimoji="1" lang="zh-CN" altLang="en-US" dirty="0" smtClean="0"/>
              <a:t>一九</a:t>
            </a:r>
            <a:r>
              <a:rPr kumimoji="1" lang="en-US" altLang="zh-CN" u="sng" dirty="0" smtClean="0"/>
              <a:t>        </a:t>
            </a:r>
            <a:r>
              <a:rPr kumimoji="1" lang="zh-CN" altLang="en-US" dirty="0" smtClean="0"/>
              <a:t>十二</a:t>
            </a:r>
            <a:r>
              <a:rPr kumimoji="1" lang="en-US" altLang="zh-CN" u="sng" dirty="0" smtClean="0"/>
              <a:t>         </a:t>
            </a:r>
            <a:r>
              <a:rPr kumimoji="1" lang="zh-CN" altLang="en-US" dirty="0" smtClean="0"/>
              <a:t>九</a:t>
            </a:r>
            <a:r>
              <a:rPr kumimoji="1" lang="en-US" altLang="zh-CN" u="sng" dirty="0" smtClean="0"/>
              <a:t>          </a:t>
            </a:r>
            <a:r>
              <a:rPr kumimoji="1" lang="zh-CN" altLang="en-US" dirty="0" smtClean="0"/>
              <a:t>，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一</a:t>
            </a: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dirty="0"/>
          </a:p>
          <a:p>
            <a:pPr marL="285750" indent="-285750">
              <a:buFont typeface="Arial"/>
              <a:buChar char="•"/>
            </a:pPr>
            <a:endParaRPr kumimoji="1" lang="zh-CN" altLang="en-US" dirty="0"/>
          </a:p>
        </p:txBody>
      </p:sp>
      <p:sp>
        <p:nvSpPr>
          <p:cNvPr id="6" name="可选流程 5"/>
          <p:cNvSpPr/>
          <p:nvPr/>
        </p:nvSpPr>
        <p:spPr>
          <a:xfrm>
            <a:off x="5097020" y="1496259"/>
            <a:ext cx="5914313" cy="2559978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413186" y="2182230"/>
            <a:ext cx="541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星期</a:t>
            </a:r>
            <a:r>
              <a:rPr kumimoji="1" lang="en-US" altLang="zh-CN" dirty="0" smtClean="0"/>
              <a:t>     </a:t>
            </a:r>
            <a:r>
              <a:rPr kumimoji="1" lang="zh-CN" altLang="en-US" dirty="0" smtClean="0"/>
              <a:t>个</a:t>
            </a:r>
            <a:r>
              <a:rPr kumimoji="1" lang="en-US" altLang="zh-CN" dirty="0" smtClean="0"/>
              <a:t>      </a:t>
            </a:r>
            <a:r>
              <a:rPr kumimoji="1" lang="zh-CN" altLang="en-US" dirty="0" smtClean="0"/>
              <a:t>年</a:t>
            </a:r>
            <a:r>
              <a:rPr kumimoji="1" lang="en-US" altLang="zh-CN" dirty="0" smtClean="0"/>
              <a:t>      </a:t>
            </a:r>
            <a:r>
              <a:rPr kumimoji="1" lang="zh-CN" altLang="en-US" dirty="0" smtClean="0"/>
              <a:t>岁</a:t>
            </a:r>
            <a:r>
              <a:rPr kumimoji="1" lang="en-US" altLang="zh-CN" dirty="0" smtClean="0"/>
              <a:t>      </a:t>
            </a:r>
            <a:r>
              <a:rPr kumimoji="1" lang="zh-CN" altLang="en-US" dirty="0" smtClean="0"/>
              <a:t>月</a:t>
            </a:r>
            <a:r>
              <a:rPr kumimoji="1" lang="en-US" altLang="zh-CN" dirty="0" smtClean="0"/>
              <a:t>       </a:t>
            </a:r>
            <a:r>
              <a:rPr kumimoji="1" lang="zh-CN" altLang="en-US" dirty="0" smtClean="0"/>
              <a:t>点</a:t>
            </a:r>
            <a:r>
              <a:rPr kumimoji="1" lang="en-US" altLang="zh-CN" dirty="0" smtClean="0"/>
              <a:t>        </a:t>
            </a:r>
            <a:r>
              <a:rPr kumimoji="1" lang="zh-CN" altLang="en-US" dirty="0" smtClean="0"/>
              <a:t>日／号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杯</a:t>
            </a:r>
            <a:r>
              <a:rPr kumimoji="1" lang="en-US" altLang="zh-CN" dirty="0" smtClean="0"/>
              <a:t>        </a:t>
            </a:r>
            <a:r>
              <a:rPr kumimoji="1" lang="zh-CN" altLang="en-US" dirty="0" smtClean="0"/>
              <a:t>瓶</a:t>
            </a:r>
            <a:r>
              <a:rPr kumimoji="1" lang="en-US" altLang="zh-CN" dirty="0" smtClean="0"/>
              <a:t>       </a:t>
            </a:r>
            <a:r>
              <a:rPr kumimoji="1" lang="zh-CN" altLang="en-US" dirty="0" smtClean="0"/>
              <a:t>节</a:t>
            </a:r>
            <a:r>
              <a:rPr kumimoji="1" lang="en-US" altLang="zh-CN" dirty="0" smtClean="0"/>
              <a:t>     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37419" y="1202495"/>
            <a:ext cx="456237" cy="725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803" y="1738387"/>
            <a:ext cx="1248652" cy="62432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26300" y="813713"/>
            <a:ext cx="42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节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755393" y="13606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杯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784486" y="187058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杯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751925" y="24544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瓶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694703" y="301375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个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649811" y="34990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个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209124" y="41076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点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1905288" y="46545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岁</a:t>
            </a:r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1724759" y="520146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个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381507" y="57114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月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2337827" y="574051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年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4138112" y="57281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号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092009" y="57449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星期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2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75482" y="739739"/>
            <a:ext cx="61207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Oral Exam </a:t>
            </a:r>
            <a:r>
              <a:rPr kumimoji="1" lang="zh-CN" altLang="en-US" sz="2000" b="1" dirty="0" smtClean="0"/>
              <a:t>［</a:t>
            </a:r>
            <a:r>
              <a:rPr lang="en-US" altLang="zh-CN" sz="2000" dirty="0" smtClean="0"/>
              <a:t>Just </a:t>
            </a:r>
            <a:r>
              <a:rPr lang="en-US" altLang="zh-CN" sz="2000" dirty="0"/>
              <a:t>prepare four or five </a:t>
            </a:r>
            <a:r>
              <a:rPr lang="en-US" altLang="zh-CN" sz="2000" dirty="0" smtClean="0"/>
              <a:t>sentences</a:t>
            </a:r>
            <a:r>
              <a:rPr lang="zh-CN" altLang="en-US" sz="2000" dirty="0"/>
              <a:t>］</a:t>
            </a:r>
          </a:p>
          <a:p>
            <a:r>
              <a:rPr kumimoji="1" lang="en-US" altLang="zh-CN" sz="2000" b="1" dirty="0" smtClean="0"/>
              <a:t> </a:t>
            </a:r>
            <a:endParaRPr kumimoji="1" lang="en-US" altLang="zh-CN" sz="2000" b="1" dirty="0"/>
          </a:p>
          <a:p>
            <a:endParaRPr kumimoji="1" lang="en-US" altLang="zh-CN" sz="2200" b="1" dirty="0" smtClean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8489" y="1331531"/>
            <a:ext cx="98924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Introduce your family   </a:t>
            </a:r>
            <a:r>
              <a:rPr kumimoji="1" lang="zh-CN" altLang="en-US" sz="2200" dirty="0" smtClean="0"/>
              <a:t>介绍你的家人</a:t>
            </a:r>
            <a:r>
              <a:rPr kumimoji="1" lang="en-US" altLang="zh-CN" sz="22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Introduce your Chinese teacher  </a:t>
            </a:r>
            <a:r>
              <a:rPr kumimoji="1" lang="zh-CN" altLang="en-US" sz="2200" dirty="0" smtClean="0"/>
              <a:t>介绍你的中文老师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Introduce your favorite hobby and why you like it</a:t>
            </a:r>
            <a:r>
              <a:rPr kumimoji="1" lang="zh-CN" altLang="en-US" sz="2200" dirty="0" smtClean="0"/>
              <a:t>？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介绍你的爱好，为什么？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Introduce yourself </a:t>
            </a:r>
            <a:r>
              <a:rPr kumimoji="1" lang="zh-CN" altLang="en-US" sz="2200" dirty="0" smtClean="0"/>
              <a:t>介绍自己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Introduce your friend </a:t>
            </a:r>
            <a:r>
              <a:rPr kumimoji="1" lang="zh-CN" altLang="en-US" sz="2200" dirty="0" smtClean="0"/>
              <a:t>介绍你的朋友</a:t>
            </a:r>
            <a:endParaRPr kumimoji="1" lang="zh-CN" altLang="en-US" sz="2200" dirty="0"/>
          </a:p>
        </p:txBody>
      </p:sp>
      <p:sp>
        <p:nvSpPr>
          <p:cNvPr id="7" name="矩形 6"/>
          <p:cNvSpPr/>
          <p:nvPr/>
        </p:nvSpPr>
        <p:spPr>
          <a:xfrm>
            <a:off x="5920147" y="1345669"/>
            <a:ext cx="2336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 smtClean="0"/>
              <a:t>jièshào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de </a:t>
            </a:r>
            <a:r>
              <a:rPr lang="it-IT" altLang="zh-CN" sz="2000" dirty="0" err="1" smtClean="0"/>
              <a:t>jiārén</a:t>
            </a: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7659690" y="200855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000" dirty="0" err="1" smtClean="0"/>
              <a:t>jièshào</a:t>
            </a:r>
            <a:r>
              <a:rPr lang="en-US" altLang="zh-TW" sz="2000" dirty="0" smtClean="0"/>
              <a:t> </a:t>
            </a:r>
            <a:r>
              <a:rPr lang="en-US" altLang="zh-TW" sz="2000" dirty="0" err="1"/>
              <a:t>nǐ</a:t>
            </a:r>
            <a:r>
              <a:rPr lang="en-US" altLang="zh-TW" sz="2000" dirty="0"/>
              <a:t> de </a:t>
            </a:r>
            <a:r>
              <a:rPr lang="en-US" altLang="zh-TW" sz="2000" dirty="0" err="1" smtClean="0"/>
              <a:t>zhōngwén</a:t>
            </a:r>
            <a:r>
              <a:rPr lang="en-US" altLang="zh-TW" sz="2000" dirty="0" smtClean="0"/>
              <a:t> </a:t>
            </a:r>
            <a:r>
              <a:rPr lang="en-US" altLang="zh-TW" sz="2000" dirty="0" err="1" smtClean="0"/>
              <a:t>lǎoshī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6915912" y="3071728"/>
            <a:ext cx="4578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dirty="0" err="1" smtClean="0"/>
              <a:t>jièshào</a:t>
            </a:r>
            <a:r>
              <a:rPr lang="fr-FR" altLang="zh-CN" sz="2000" dirty="0" smtClean="0"/>
              <a:t> </a:t>
            </a:r>
            <a:r>
              <a:rPr lang="fr-FR" altLang="zh-CN" sz="2000" dirty="0" err="1"/>
              <a:t>nǐ</a:t>
            </a:r>
            <a:r>
              <a:rPr lang="fr-FR" altLang="zh-CN" sz="2000" dirty="0"/>
              <a:t> de </a:t>
            </a:r>
            <a:r>
              <a:rPr lang="fr-FR" altLang="zh-CN" sz="2000" dirty="0" err="1"/>
              <a:t>ài</a:t>
            </a:r>
            <a:r>
              <a:rPr lang="fr-FR" altLang="zh-CN" sz="2000" dirty="0"/>
              <a:t> </a:t>
            </a:r>
            <a:r>
              <a:rPr lang="fr-FR" altLang="zh-CN" sz="2000" dirty="0" err="1"/>
              <a:t>hào</a:t>
            </a:r>
            <a:r>
              <a:rPr lang="fr-FR" altLang="zh-CN" sz="2000" dirty="0"/>
              <a:t> </a:t>
            </a:r>
            <a:r>
              <a:rPr lang="zh-CN" altLang="fr-FR" sz="2000" dirty="0"/>
              <a:t>， </a:t>
            </a:r>
            <a:r>
              <a:rPr lang="fr-FR" altLang="zh-CN" sz="2000" dirty="0" err="1"/>
              <a:t>wèi</a:t>
            </a:r>
            <a:r>
              <a:rPr lang="fr-FR" altLang="zh-CN" sz="2000" dirty="0"/>
              <a:t> </a:t>
            </a:r>
            <a:r>
              <a:rPr lang="fr-FR" altLang="zh-CN" sz="2000" dirty="0" err="1"/>
              <a:t>shén</a:t>
            </a:r>
            <a:r>
              <a:rPr lang="fr-FR" altLang="zh-CN" sz="2000" dirty="0"/>
              <a:t> me </a:t>
            </a:r>
            <a:r>
              <a:rPr lang="zh-CN" altLang="fr-FR" sz="2000" dirty="0"/>
              <a:t>？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4741984" y="3318308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 smtClean="0"/>
              <a:t>jièshào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zìjǐ</a:t>
            </a:r>
            <a:endParaRPr lang="zh-CN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5759590" y="4008730"/>
            <a:ext cx="2693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dirty="0" err="1" smtClean="0"/>
              <a:t>jièshào</a:t>
            </a:r>
            <a:r>
              <a:rPr lang="fr-FR" altLang="zh-CN" sz="2000" dirty="0" smtClean="0"/>
              <a:t> </a:t>
            </a:r>
            <a:r>
              <a:rPr lang="fr-FR" altLang="zh-CN" sz="2000" dirty="0" err="1"/>
              <a:t>nǐ</a:t>
            </a:r>
            <a:r>
              <a:rPr lang="fr-FR" altLang="zh-CN" sz="2000" dirty="0"/>
              <a:t> de </a:t>
            </a:r>
            <a:r>
              <a:rPr lang="fr-FR" altLang="zh-CN" sz="2000" dirty="0" err="1" smtClean="0"/>
              <a:t>péngy</a:t>
            </a:r>
            <a:r>
              <a:rPr lang="en-US" altLang="zh-CN" sz="2000" dirty="0" smtClean="0"/>
              <a:t>o</a:t>
            </a:r>
            <a:r>
              <a:rPr lang="fr-FR" altLang="zh-CN" sz="2000" dirty="0" smtClean="0"/>
              <a:t>u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00143" y="4685016"/>
            <a:ext cx="3821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Asking question at random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0801" y="5235869"/>
            <a:ext cx="10589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I‘m </a:t>
            </a:r>
            <a:r>
              <a:rPr lang="en-US" altLang="zh-CN" dirty="0"/>
              <a:t>going to ask one or two random questions, no preparation required, just things </a:t>
            </a:r>
            <a:r>
              <a:rPr lang="en-US" altLang="zh-CN" dirty="0" smtClean="0"/>
              <a:t>we’ve </a:t>
            </a:r>
            <a:r>
              <a:rPr lang="en-US" altLang="zh-CN" dirty="0"/>
              <a:t>learned, like </a:t>
            </a:r>
            <a:r>
              <a:rPr lang="zh-CN" altLang="zh-CN" dirty="0" smtClean="0"/>
              <a:t>“</a:t>
            </a:r>
            <a:r>
              <a:rPr lang="zh-CN" altLang="en-US" dirty="0" smtClean="0"/>
              <a:t>你今天怎么样？”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765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75482" y="739739"/>
            <a:ext cx="77920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Written Exam </a:t>
            </a:r>
            <a:r>
              <a:rPr kumimoji="1" lang="zh-CN" altLang="en-US" sz="2000" b="1" dirty="0" smtClean="0"/>
              <a:t>［</a:t>
            </a:r>
            <a:r>
              <a:rPr lang="en-US" altLang="zh-CN" sz="2000" dirty="0" smtClean="0"/>
              <a:t>Types of exam questions ,a total of 100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  <a:p>
            <a:r>
              <a:rPr kumimoji="1" lang="en-US" altLang="zh-CN" sz="2000" b="1" dirty="0" smtClean="0"/>
              <a:t> </a:t>
            </a:r>
            <a:endParaRPr kumimoji="1" lang="en-US" altLang="zh-CN" sz="2000" b="1" dirty="0"/>
          </a:p>
          <a:p>
            <a:endParaRPr kumimoji="1" lang="en-US" altLang="zh-CN" sz="2200" b="1" dirty="0" smtClean="0">
              <a:solidFill>
                <a:srgbClr val="FF66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9221" y="1505947"/>
            <a:ext cx="4570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/>
              <a:t>Write pinyin and Chinese </a:t>
            </a:r>
            <a:r>
              <a:rPr lang="en-US" altLang="zh-CN" sz="2000" dirty="0" smtClean="0"/>
              <a:t>characters</a:t>
            </a:r>
          </a:p>
          <a:p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1050423" y="1835950"/>
            <a:ext cx="11366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7F7F7F"/>
                </a:solidFill>
              </a:rPr>
              <a:t>I will give you 20 English words, you need to write pinyin and Chinese characters, a total of </a:t>
            </a:r>
            <a:r>
              <a:rPr lang="en-US" altLang="zh-CN" dirty="0" smtClean="0">
                <a:solidFill>
                  <a:srgbClr val="7F7F7F"/>
                </a:solidFill>
              </a:rPr>
              <a:t>twenty points.</a:t>
            </a:r>
            <a:endParaRPr lang="zh-CN" altLang="en-US" dirty="0">
              <a:solidFill>
                <a:srgbClr val="7F7F7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5983" y="2213151"/>
            <a:ext cx="3249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000" dirty="0" smtClean="0"/>
              <a:t>Translate the sentences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1087415" y="2612677"/>
            <a:ext cx="10565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7F7F7F"/>
                </a:solidFill>
              </a:rPr>
              <a:t>I will give you </a:t>
            </a:r>
            <a:r>
              <a:rPr lang="zh-CN" altLang="zh-CN" dirty="0" smtClean="0">
                <a:solidFill>
                  <a:srgbClr val="7F7F7F"/>
                </a:solidFill>
              </a:rPr>
              <a:t>1</a:t>
            </a:r>
            <a:r>
              <a:rPr lang="en-US" altLang="zh-CN" dirty="0" smtClean="0">
                <a:solidFill>
                  <a:srgbClr val="7F7F7F"/>
                </a:solidFill>
              </a:rPr>
              <a:t>0 </a:t>
            </a:r>
            <a:r>
              <a:rPr lang="en-US" altLang="zh-CN" dirty="0">
                <a:solidFill>
                  <a:srgbClr val="7F7F7F"/>
                </a:solidFill>
              </a:rPr>
              <a:t>English sentences that you need to translate into Chinese, a total of </a:t>
            </a:r>
            <a:r>
              <a:rPr lang="en-US" altLang="zh-CN" dirty="0" smtClean="0">
                <a:solidFill>
                  <a:srgbClr val="7F7F7F"/>
                </a:solidFill>
              </a:rPr>
              <a:t>twenty points</a:t>
            </a:r>
            <a:r>
              <a:rPr lang="en-US" altLang="zh-CN" dirty="0">
                <a:solidFill>
                  <a:srgbClr val="7F7F7F"/>
                </a:solidFill>
              </a:rPr>
              <a:t>.</a:t>
            </a:r>
            <a:endParaRPr lang="zh-CN" altLang="en-US" dirty="0">
              <a:solidFill>
                <a:srgbClr val="7F7F7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7406" y="3018988"/>
            <a:ext cx="4929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000" dirty="0" smtClean="0"/>
              <a:t>Gap filling</a:t>
            </a:r>
            <a:r>
              <a:rPr lang="zh-CN" altLang="en-US" sz="2000" dirty="0" smtClean="0"/>
              <a:t>［</a:t>
            </a:r>
            <a:r>
              <a:rPr lang="zh-CN" altLang="en-US" dirty="0" smtClean="0">
                <a:solidFill>
                  <a:srgbClr val="7F7F7F"/>
                </a:solidFill>
              </a:rPr>
              <a:t>一下</a:t>
            </a:r>
            <a:r>
              <a:rPr lang="en-US" altLang="zh-CN" dirty="0" smtClean="0">
                <a:solidFill>
                  <a:srgbClr val="7F7F7F"/>
                </a:solidFill>
              </a:rPr>
              <a:t>or </a:t>
            </a:r>
            <a:r>
              <a:rPr lang="zh-CN" altLang="en-US" dirty="0" smtClean="0">
                <a:solidFill>
                  <a:srgbClr val="7F7F7F"/>
                </a:solidFill>
              </a:rPr>
              <a:t>一点儿</a:t>
            </a:r>
            <a:r>
              <a:rPr lang="en-US" altLang="zh-CN" dirty="0" smtClean="0">
                <a:solidFill>
                  <a:srgbClr val="7F7F7F"/>
                </a:solidFill>
              </a:rPr>
              <a:t>, 5, five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796620" y="3429269"/>
            <a:ext cx="925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/>
              <a:t>Look at the picture and answer the </a:t>
            </a:r>
            <a:r>
              <a:rPr lang="en-US" altLang="zh-CN" sz="2000" dirty="0" smtClean="0"/>
              <a:t>questions</a:t>
            </a:r>
            <a:r>
              <a:rPr lang="zh-CN" altLang="en-US" sz="2000" dirty="0" smtClean="0"/>
              <a:t>［</a:t>
            </a:r>
            <a:r>
              <a:rPr lang="en-US" altLang="zh-CN" sz="2000" dirty="0" smtClean="0">
                <a:solidFill>
                  <a:srgbClr val="7F7F7F"/>
                </a:solidFill>
              </a:rPr>
              <a:t>dates and time,5, five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</p:txBody>
      </p:sp>
      <p:sp>
        <p:nvSpPr>
          <p:cNvPr id="18" name="矩形 17"/>
          <p:cNvSpPr/>
          <p:nvPr/>
        </p:nvSpPr>
        <p:spPr>
          <a:xfrm>
            <a:off x="776392" y="3865237"/>
            <a:ext cx="4044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Measure word</a:t>
            </a:r>
            <a:r>
              <a:rPr lang="zh-CN" altLang="en-US" sz="2000" dirty="0" smtClean="0"/>
              <a:t>［</a:t>
            </a:r>
            <a:r>
              <a:rPr lang="en-US" altLang="zh-CN" sz="2000" dirty="0" smtClean="0">
                <a:solidFill>
                  <a:srgbClr val="7F7F7F"/>
                </a:solidFill>
              </a:rPr>
              <a:t>10, ten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</p:txBody>
      </p:sp>
      <p:sp>
        <p:nvSpPr>
          <p:cNvPr id="19" name="矩形 18"/>
          <p:cNvSpPr/>
          <p:nvPr/>
        </p:nvSpPr>
        <p:spPr>
          <a:xfrm>
            <a:off x="768490" y="4288873"/>
            <a:ext cx="7289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Rearrange the Chinese words into sentence</a:t>
            </a:r>
            <a:r>
              <a:rPr lang="zh-CN" altLang="en-US" sz="2000" dirty="0" smtClean="0"/>
              <a:t>［</a:t>
            </a:r>
            <a:r>
              <a:rPr lang="en-US" altLang="zh-CN" sz="2000" dirty="0" smtClean="0">
                <a:solidFill>
                  <a:srgbClr val="7F7F7F"/>
                </a:solidFill>
              </a:rPr>
              <a:t>5, ten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748261" y="4712512"/>
            <a:ext cx="4237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Make a sentence</a:t>
            </a:r>
            <a:r>
              <a:rPr lang="zh-CN" altLang="en-US" sz="2000" dirty="0" smtClean="0"/>
              <a:t>［</a:t>
            </a:r>
            <a:r>
              <a:rPr lang="en-US" altLang="zh-CN" sz="2000" dirty="0" smtClean="0">
                <a:solidFill>
                  <a:srgbClr val="7F7F7F"/>
                </a:solidFill>
              </a:rPr>
              <a:t>5, ten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</p:txBody>
      </p:sp>
      <p:sp>
        <p:nvSpPr>
          <p:cNvPr id="21" name="矩形 20"/>
          <p:cNvSpPr/>
          <p:nvPr/>
        </p:nvSpPr>
        <p:spPr>
          <a:xfrm>
            <a:off x="728029" y="5185465"/>
            <a:ext cx="3954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The particle </a:t>
            </a:r>
            <a:r>
              <a:rPr lang="zh-CN" altLang="en-US" sz="2000" dirty="0" smtClean="0"/>
              <a:t>了［</a:t>
            </a:r>
            <a:r>
              <a:rPr lang="en-US" altLang="zh-CN" sz="2000" dirty="0" smtClean="0">
                <a:solidFill>
                  <a:srgbClr val="7F7F7F"/>
                </a:solidFill>
              </a:rPr>
              <a:t>5, ten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</p:txBody>
      </p:sp>
      <p:sp>
        <p:nvSpPr>
          <p:cNvPr id="22" name="矩形 21"/>
          <p:cNvSpPr/>
          <p:nvPr/>
        </p:nvSpPr>
        <p:spPr>
          <a:xfrm>
            <a:off x="720131" y="5621432"/>
            <a:ext cx="4390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The modal verb </a:t>
            </a:r>
            <a:r>
              <a:rPr lang="zh-CN" altLang="en-US" sz="2000" dirty="0" smtClean="0"/>
              <a:t>要［</a:t>
            </a:r>
            <a:r>
              <a:rPr lang="en-US" altLang="zh-CN" sz="2000" dirty="0" smtClean="0">
                <a:solidFill>
                  <a:srgbClr val="7F7F7F"/>
                </a:solidFill>
              </a:rPr>
              <a:t>5, ten points</a:t>
            </a:r>
            <a:r>
              <a:rPr lang="zh-CN" altLang="en-US" sz="2000" dirty="0" smtClean="0"/>
              <a:t>］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4775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zh-CN" altLang="en-US" sz="2800" b="1" dirty="0" smtClean="0"/>
              <a:t>别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don’t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sz="2800" b="1" dirty="0" smtClean="0">
                <a:solidFill>
                  <a:srgbClr val="000000"/>
                </a:solidFill>
              </a:rPr>
              <a:t>得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děi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must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1497" y="1343860"/>
            <a:ext cx="6781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EXAMPLE</a:t>
            </a:r>
            <a:r>
              <a:rPr kumimoji="1" lang="zh-CN" altLang="en-US" sz="2200" dirty="0" smtClean="0"/>
              <a:t>：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/>
              <a:t>聊天儿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看书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 </a:t>
            </a:r>
            <a:r>
              <a:rPr kumimoji="1" lang="en-US" altLang="zh-CN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7139604" y="138084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你别聊天儿，你得看书。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07428" y="2002248"/>
            <a:ext cx="5536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喝啤酒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喝水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6306" y="5108654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ym typeface="Zapf Dingbats"/>
              </a:rPr>
              <a:t>看电视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练习英文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  <a:r>
              <a:rPr kumimoji="1" lang="en-US" altLang="zh-CN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59682" y="3226771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sym typeface="Zapf Dingbats"/>
              </a:rPr>
              <a:t>睡觉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去开会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7121" y="2614775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sym typeface="Zapf Dingbats"/>
              </a:rPr>
              <a:t>喝咖啡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睡觉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4938" y="3852124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en-US" altLang="zh-CN" sz="2200" dirty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说</a:t>
            </a:r>
            <a:r>
              <a:rPr kumimoji="1" lang="zh-CN" altLang="en-US" sz="2200" dirty="0" smtClean="0">
                <a:latin typeface="+mj-ea"/>
                <a:ea typeface="+mj-ea"/>
                <a:sym typeface="Zapf Dingbats"/>
              </a:rPr>
              <a:t>英文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说中文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       </a:t>
            </a:r>
            <a:r>
              <a:rPr kumimoji="1" lang="en-US" altLang="zh-CN" sz="2200" dirty="0" smtClean="0">
                <a:latin typeface="+mj-ea"/>
                <a:ea typeface="+mj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9968" y="4460698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+mn-ea"/>
                <a:cs typeface="Zapf Dingbats"/>
                <a:sym typeface="Zapf Dingbats"/>
              </a:rPr>
              <a:t>喝可乐</a:t>
            </a:r>
            <a:r>
              <a:rPr kumimoji="1" lang="en-US" altLang="zh-CN" sz="2200" dirty="0" smtClean="0">
                <a:solidFill>
                  <a:srgbClr val="00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喝水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332929" y="5741884"/>
            <a:ext cx="8761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          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+mj-ea"/>
                <a:ea typeface="+mj-ea"/>
                <a:cs typeface="Zapf Dingbats"/>
                <a:sym typeface="Zapf Dingbats"/>
              </a:rPr>
              <a:t>去朋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友家玩儿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去学校工作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</a:t>
            </a:r>
            <a:r>
              <a:rPr kumimoji="1" lang="en-US" altLang="zh-CN" sz="2200" dirty="0" smtClean="0">
                <a:latin typeface="+mj-ea"/>
                <a:ea typeface="+mj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91151" y="1075928"/>
            <a:ext cx="379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bié</a:t>
            </a:r>
            <a:r>
              <a:rPr lang="cs-CZ" altLang="zh-CN" dirty="0"/>
              <a:t> </a:t>
            </a:r>
            <a:r>
              <a:rPr lang="cs-CZ" altLang="zh-CN" dirty="0" err="1" smtClean="0"/>
              <a:t>liáotiānr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64302" y="1743495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 smtClean="0"/>
              <a:t>píjiǔ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356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4822158" y="2664805"/>
            <a:ext cx="6855034" cy="516075"/>
          </a:xfrm>
        </p:spPr>
        <p:txBody>
          <a:bodyPr>
            <a:normAutofit fontScale="90000"/>
          </a:bodyPr>
          <a:lstStyle/>
          <a:p>
            <a:r>
              <a:rPr lang="en-US" altLang="zh-CN" sz="4400" dirty="0" smtClean="0"/>
              <a:t>LESSON3 Dates and Time</a:t>
            </a:r>
            <a:endParaRPr lang="zh-CN" altLang="en-US" sz="4400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4"/>
          <p:cNvSpPr txBox="1">
            <a:spLocks/>
          </p:cNvSpPr>
          <p:nvPr/>
        </p:nvSpPr>
        <p:spPr>
          <a:xfrm>
            <a:off x="4481329" y="3643248"/>
            <a:ext cx="6855034" cy="516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dirty="0" smtClean="0"/>
              <a:t>约时间</a:t>
            </a:r>
            <a:r>
              <a:rPr lang="cs-CZ" altLang="zh-CN" sz="4000" dirty="0" err="1"/>
              <a:t>yuē</a:t>
            </a:r>
            <a:r>
              <a:rPr lang="cs-CZ" altLang="zh-CN" sz="4000" dirty="0"/>
              <a:t> </a:t>
            </a:r>
            <a:r>
              <a:rPr lang="cs-CZ" altLang="zh-CN" sz="4000" dirty="0" err="1" smtClean="0"/>
              <a:t>shíjiān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1438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27799" y="2441140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生日</a:t>
            </a:r>
            <a:endParaRPr kumimoji="1" lang="zh-CN" altLang="en-US" sz="6000" dirty="0"/>
          </a:p>
        </p:txBody>
      </p:sp>
      <p:sp>
        <p:nvSpPr>
          <p:cNvPr id="4" name="矩形 3"/>
          <p:cNvSpPr/>
          <p:nvPr/>
        </p:nvSpPr>
        <p:spPr>
          <a:xfrm>
            <a:off x="2664254" y="1863487"/>
            <a:ext cx="1382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err="1" smtClean="0"/>
              <a:t>shēngrì</a:t>
            </a:r>
            <a:r>
              <a:rPr lang="it-IT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5" name="进程 4"/>
          <p:cNvSpPr/>
          <p:nvPr/>
        </p:nvSpPr>
        <p:spPr>
          <a:xfrm>
            <a:off x="5104918" y="1886335"/>
            <a:ext cx="4599359" cy="191099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758446" y="270004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你的生日是几月几号？</a:t>
            </a:r>
            <a:endParaRPr kumimoji="1"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5668352" y="2307331"/>
            <a:ext cx="3528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/>
              <a:t>de </a:t>
            </a:r>
            <a:r>
              <a:rPr lang="it-IT" altLang="zh-CN" dirty="0" err="1" smtClean="0"/>
              <a:t>shēngrì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jǐ</a:t>
            </a:r>
            <a:r>
              <a:rPr lang="it-IT" altLang="zh-CN" dirty="0"/>
              <a:t> </a:t>
            </a:r>
            <a:r>
              <a:rPr lang="it-IT" altLang="zh-CN" dirty="0" err="1"/>
              <a:t>yuè</a:t>
            </a:r>
            <a:r>
              <a:rPr lang="it-IT" altLang="zh-CN" dirty="0"/>
              <a:t> </a:t>
            </a:r>
            <a:r>
              <a:rPr lang="it-IT" altLang="zh-CN" dirty="0" err="1"/>
              <a:t>jǐ</a:t>
            </a:r>
            <a:r>
              <a:rPr lang="it-IT" altLang="zh-CN" dirty="0"/>
              <a:t> </a:t>
            </a:r>
            <a:r>
              <a:rPr lang="it-IT" altLang="zh-CN" dirty="0" err="1"/>
              <a:t>hào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683" y="3976258"/>
            <a:ext cx="2277620" cy="22776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52460" y="3501433"/>
            <a:ext cx="176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 birthday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0320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27799" y="2441140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今年</a:t>
            </a:r>
            <a:endParaRPr kumimoji="1" lang="zh-CN" altLang="en-US" sz="6000" dirty="0"/>
          </a:p>
        </p:txBody>
      </p:sp>
      <p:sp>
        <p:nvSpPr>
          <p:cNvPr id="4" name="矩形 3"/>
          <p:cNvSpPr/>
          <p:nvPr/>
        </p:nvSpPr>
        <p:spPr>
          <a:xfrm>
            <a:off x="2664254" y="1863487"/>
            <a:ext cx="1268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800" dirty="0"/>
              <a:t>jīnnián</a:t>
            </a:r>
            <a:r>
              <a:rPr lang="it-IT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5" name="进程 4"/>
          <p:cNvSpPr/>
          <p:nvPr/>
        </p:nvSpPr>
        <p:spPr>
          <a:xfrm>
            <a:off x="5104918" y="1886335"/>
            <a:ext cx="4599359" cy="191099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758446" y="270004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你今年多大？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552460" y="3501433"/>
            <a:ext cx="1741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t this year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5716880" y="2307331"/>
            <a:ext cx="2887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N</a:t>
            </a:r>
            <a:r>
              <a:rPr lang="hu-HU" altLang="zh-CN" sz="2400" dirty="0" smtClean="0"/>
              <a:t>ǐ jīnnián </a:t>
            </a:r>
            <a:r>
              <a:rPr lang="hu-HU" altLang="zh-CN" sz="2400" dirty="0"/>
              <a:t>duō dà </a:t>
            </a:r>
            <a:r>
              <a:rPr lang="zh-CN" altLang="hu-HU" sz="2400" dirty="0"/>
              <a:t>？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8018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42695" y="2404153"/>
            <a:ext cx="9299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昨天</a:t>
            </a:r>
            <a:r>
              <a:rPr kumimoji="1" lang="en-US" altLang="zh-CN" sz="6000" dirty="0" smtClean="0"/>
              <a:t>     </a:t>
            </a:r>
            <a:r>
              <a:rPr kumimoji="1" lang="zh-CN" altLang="en-US" sz="6000" dirty="0" smtClean="0"/>
              <a:t>今天</a:t>
            </a:r>
            <a:r>
              <a:rPr kumimoji="1" lang="en-US" altLang="zh-CN" sz="6000" dirty="0" smtClean="0"/>
              <a:t>    </a:t>
            </a:r>
            <a:r>
              <a:rPr kumimoji="1" lang="zh-CN" altLang="en-US" sz="6000" dirty="0" smtClean="0"/>
              <a:t>明天</a:t>
            </a:r>
            <a:r>
              <a:rPr kumimoji="1" lang="en-US" altLang="zh-CN" sz="6000" dirty="0" smtClean="0"/>
              <a:t>    </a:t>
            </a:r>
            <a:r>
              <a:rPr kumimoji="1" lang="zh-CN" altLang="en-US" sz="6000" dirty="0" smtClean="0"/>
              <a:t>后天</a:t>
            </a:r>
            <a:endParaRPr kumimoji="1" lang="zh-CN" altLang="en-US" sz="6000" dirty="0"/>
          </a:p>
        </p:txBody>
      </p:sp>
      <p:sp>
        <p:nvSpPr>
          <p:cNvPr id="6" name="文本框 5"/>
          <p:cNvSpPr txBox="1"/>
          <p:nvPr/>
        </p:nvSpPr>
        <p:spPr>
          <a:xfrm>
            <a:off x="1442695" y="3575407"/>
            <a:ext cx="1690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yesterday</a:t>
            </a:r>
          </a:p>
          <a:p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418830" y="3629175"/>
            <a:ext cx="1108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today</a:t>
            </a:r>
          </a:p>
          <a:p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6544146" y="3633627"/>
            <a:ext cx="164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tomorrow</a:t>
            </a:r>
          </a:p>
          <a:p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8595477" y="3601092"/>
            <a:ext cx="344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the day after tomorrow</a:t>
            </a:r>
          </a:p>
          <a:p>
            <a:endParaRPr kumimoji="1"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653597" y="1999106"/>
            <a:ext cx="1442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zuó tiān </a:t>
            </a:r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4411802" y="1925132"/>
            <a:ext cx="1268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jīn tiān 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6577038" y="1974448"/>
            <a:ext cx="166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míng tiān </a:t>
            </a:r>
            <a:endParaRPr lang="zh-CN" altLang="en-US" sz="2800" dirty="0"/>
          </a:p>
        </p:txBody>
      </p:sp>
      <p:sp>
        <p:nvSpPr>
          <p:cNvPr id="14" name="矩形 13"/>
          <p:cNvSpPr/>
          <p:nvPr/>
        </p:nvSpPr>
        <p:spPr>
          <a:xfrm>
            <a:off x="9107203" y="1999106"/>
            <a:ext cx="1462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hòu tiān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508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8494</TotalTime>
  <Words>2944</Words>
  <Application>Microsoft Macintosh PowerPoint</Application>
  <PresentationFormat>自定义</PresentationFormat>
  <Paragraphs>657</Paragraphs>
  <Slides>47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47</vt:i4>
      </vt:variant>
    </vt:vector>
  </HeadingPairs>
  <TitlesOfParts>
    <vt:vector size="49" baseType="lpstr">
      <vt:lpstr>主题5</vt:lpstr>
      <vt:lpstr>OfficePLUS</vt:lpstr>
      <vt:lpstr>LESSON3-LESSON6 </vt:lpstr>
      <vt:lpstr>PowerPoint 演示文稿</vt:lpstr>
      <vt:lpstr>PowerPoint 演示文稿</vt:lpstr>
      <vt:lpstr>PowerPoint 演示文稿</vt:lpstr>
      <vt:lpstr>PowerPoint 演示文稿</vt:lpstr>
      <vt:lpstr>LESSON3 Dates and Time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LESSON4 Hobbies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LESSON5 Visiting Friends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LESSON6 Making Appointments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573</cp:revision>
  <cp:lastPrinted>2017-12-07T16:00:00Z</cp:lastPrinted>
  <dcterms:created xsi:type="dcterms:W3CDTF">2017-12-07T16:00:00Z</dcterms:created>
  <dcterms:modified xsi:type="dcterms:W3CDTF">2019-12-09T15:14:39Z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