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2" r:id="rId5"/>
    <p:sldId id="261" r:id="rId6"/>
    <p:sldId id="263" r:id="rId7"/>
    <p:sldId id="265" r:id="rId8"/>
    <p:sldId id="266" r:id="rId9"/>
    <p:sldId id="272" r:id="rId10"/>
    <p:sldId id="273" r:id="rId11"/>
    <p:sldId id="274" r:id="rId12"/>
    <p:sldId id="267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minoapps.com/c/mythology/page/blog/griffin/evjQ_vbi3udLGe7X8LNwLXpMKVBPdZxMlX?fbclid=IwAR3Ec_iy_eYmgGK_H-cG1RzjbiXoeQ-nBUKPZlSeFxwRkErDLzed5D25ozg" TargetMode="External"/><Relationship Id="rId3" Type="http://schemas.openxmlformats.org/officeDocument/2006/relationships/hyperlink" Target="http://johnstoniatexts.x10host.com/aristophanes/frogshtml.html" TargetMode="External"/><Relationship Id="rId7" Type="http://schemas.openxmlformats.org/officeDocument/2006/relationships/hyperlink" Target="https://en.wikipedia.org/wiki/Cerberus" TargetMode="External"/><Relationship Id="rId12" Type="http://schemas.openxmlformats.org/officeDocument/2006/relationships/hyperlink" Target="https://imgur.com/gallery/zFZnP?fbclid=IwAR1WVf77t47hjEE-qNo2oxcrI8HS8Ic96SUhG9yvftdAOqbiHt5aKhkrMj0" TargetMode="External"/><Relationship Id="rId2" Type="http://schemas.openxmlformats.org/officeDocument/2006/relationships/hyperlink" Target="http://www.perseus.tufts.edu/hopper/text?doc=Perseus:text:1999.01.00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thology.wikia.org/wiki/Empusa" TargetMode="External"/><Relationship Id="rId11" Type="http://schemas.openxmlformats.org/officeDocument/2006/relationships/hyperlink" Target="https://aminoapps.com/c/pagans-witches/page/blog/echidna-mother-of-all-monsters/D851_aW6sPum2JnP4b1EGVoePJ53MEx1gB1?fbclid=IwAR2wOIUPHGDeNGzZYzB3VZ47zwPGQKXVOkRlUfSKqtOmB-7HqVMYih5LWuo" TargetMode="External"/><Relationship Id="rId5" Type="http://schemas.openxmlformats.org/officeDocument/2006/relationships/hyperlink" Target="http://www.cambridgeblog.org/wp-content/uploads/2013/10/the-frogs-615x290.jpg" TargetMode="External"/><Relationship Id="rId10" Type="http://schemas.openxmlformats.org/officeDocument/2006/relationships/hyperlink" Target="http://magical-angels.blog.cz/en/1202/sfinx" TargetMode="External"/><Relationship Id="rId4" Type="http://schemas.openxmlformats.org/officeDocument/2006/relationships/hyperlink" Target="https://data.whicdn.com/images/233280303/original.jpg" TargetMode="External"/><Relationship Id="rId9" Type="http://schemas.openxmlformats.org/officeDocument/2006/relationships/hyperlink" Target="https://warriorsofmyth.fandom.com/wiki/Hircocerv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056784" cy="1224136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Bodoni MT" pitchFamily="18" charset="0"/>
                <a:ea typeface="Ebrima" pitchFamily="2" charset="0"/>
                <a:cs typeface="Ebrima" pitchFamily="2" charset="0"/>
              </a:rPr>
              <a:t>Aristophanes</a:t>
            </a:r>
            <a:r>
              <a:rPr lang="cs-CZ" b="1" dirty="0" smtClean="0">
                <a:solidFill>
                  <a:schemeClr val="tx1"/>
                </a:solidFill>
                <a:latin typeface="Bodoni MT" pitchFamily="18" charset="0"/>
                <a:ea typeface="Ebrima" pitchFamily="2" charset="0"/>
                <a:cs typeface="Ebrima" pitchFamily="2" charset="0"/>
              </a:rPr>
              <a:t> – </a:t>
            </a:r>
            <a:r>
              <a:rPr lang="cs-CZ" b="1" dirty="0" err="1" smtClean="0">
                <a:solidFill>
                  <a:schemeClr val="tx1"/>
                </a:solidFill>
                <a:latin typeface="Bodoni MT" pitchFamily="18" charset="0"/>
                <a:ea typeface="Ebrima" pitchFamily="2" charset="0"/>
                <a:cs typeface="Ebrima" pitchFamily="2" charset="0"/>
              </a:rPr>
              <a:t>Frogs</a:t>
            </a:r>
            <a:endParaRPr lang="cs-CZ" b="1" dirty="0">
              <a:solidFill>
                <a:schemeClr val="tx1"/>
              </a:solidFill>
              <a:latin typeface="Bodoni MT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648072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Bodoni MT" pitchFamily="18" charset="0"/>
                <a:cs typeface="Times New Roman" pitchFamily="18" charset="0"/>
              </a:rPr>
              <a:t>Jana </a:t>
            </a:r>
            <a:r>
              <a:rPr lang="cs-CZ" sz="2000" dirty="0" err="1" smtClean="0">
                <a:solidFill>
                  <a:schemeClr val="tx1"/>
                </a:solidFill>
                <a:latin typeface="Bodoni MT" pitchFamily="18" charset="0"/>
                <a:cs typeface="Times New Roman" pitchFamily="18" charset="0"/>
              </a:rPr>
              <a:t>Malínková</a:t>
            </a:r>
            <a:r>
              <a:rPr lang="cs-CZ" sz="2000" dirty="0" smtClean="0">
                <a:solidFill>
                  <a:schemeClr val="tx1"/>
                </a:solidFill>
                <a:latin typeface="Bodoni MT" pitchFamily="18" charset="0"/>
                <a:cs typeface="Times New Roman" pitchFamily="18" charset="0"/>
              </a:rPr>
              <a:t>, Natálie Tvrdá, Žaneta </a:t>
            </a:r>
            <a:r>
              <a:rPr lang="cs-CZ" sz="2000" dirty="0" err="1" smtClean="0">
                <a:solidFill>
                  <a:schemeClr val="tx1"/>
                </a:solidFill>
                <a:latin typeface="Bodoni MT" pitchFamily="18" charset="0"/>
                <a:cs typeface="Times New Roman" pitchFamily="18" charset="0"/>
              </a:rPr>
              <a:t>Tondrová</a:t>
            </a:r>
            <a:endParaRPr lang="cs-CZ" sz="2000" dirty="0">
              <a:solidFill>
                <a:schemeClr val="tx1"/>
              </a:solidFill>
              <a:latin typeface="Bodoni M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m1.narvii.com/7244/3bef148c9879ee7064c12eca336e7d6cd8c77998r1-600-839v2_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44008" cy="64938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692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Bodoni MT" pitchFamily="18" charset="0"/>
              </a:rPr>
              <a:t>Echidna</a:t>
            </a:r>
            <a:endParaRPr lang="cs-CZ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s://scontent-prg1-1.xx.fbcdn.net/v/t1.15752-9/74478434_518529952274476_3613819348671528960_n.jpg?_nc_cat=108&amp;_nc_oc=AQniHKw9hKtVOnASbaZFQGiQvLgySexJGaunL9YkpYYUmjGdmiIxQdDp97PDjtEoCAA&amp;_nc_ht=scontent-prg1-1.xx&amp;oh=d2bcc5e17319c1e92a9032572e0ae1d6&amp;oe=5E63D0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9763"/>
            <a:ext cx="5256584" cy="663117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436096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Bodoni MT" pitchFamily="18" charset="0"/>
              </a:rPr>
              <a:t>Typhon</a:t>
            </a:r>
            <a:endParaRPr lang="cs-CZ" dirty="0">
              <a:latin typeface="Bodoni MT" pitchFamily="18" charset="0"/>
            </a:endParaRPr>
          </a:p>
        </p:txBody>
      </p:sp>
      <p:pic>
        <p:nvPicPr>
          <p:cNvPr id="6" name="Picture 4" descr="https://i.imgur.com/1LZmH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924944"/>
            <a:ext cx="6372225" cy="38195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703840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Bodoni MT" pitchFamily="18" charset="0"/>
              </a:rPr>
              <a:t>The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Gorgons</a:t>
            </a:r>
            <a:endParaRPr lang="cs-CZ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Bodoni MT" pitchFamily="18" charset="0"/>
              </a:rPr>
              <a:t>Frogs</a:t>
            </a:r>
            <a:endParaRPr lang="cs-CZ" sz="4000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6085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800" dirty="0" err="1" smtClean="0">
                <a:latin typeface="Bodoni MT" pitchFamily="18" charset="0"/>
              </a:rPr>
              <a:t>Charon</a:t>
            </a:r>
            <a:r>
              <a:rPr lang="en-GB" sz="1800" dirty="0" smtClean="0">
                <a:latin typeface="Bodoni MT" pitchFamily="18" charset="0"/>
              </a:rPr>
              <a:t> tells Dionysus</a:t>
            </a:r>
            <a:r>
              <a:rPr lang="cs-CZ" sz="1800" dirty="0" smtClean="0">
                <a:latin typeface="Bodoni MT" pitchFamily="18" charset="0"/>
              </a:rPr>
              <a:t>:</a:t>
            </a:r>
          </a:p>
          <a:p>
            <a:r>
              <a:rPr lang="cs-CZ" sz="1800" dirty="0" err="1" smtClean="0">
                <a:latin typeface="Bodoni MT" pitchFamily="18" charset="0"/>
              </a:rPr>
              <a:t>You’ll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hear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lovely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melodies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once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you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make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effort</a:t>
            </a:r>
            <a:r>
              <a:rPr lang="cs-CZ" sz="1800" dirty="0" smtClean="0">
                <a:latin typeface="Bodoni MT" pitchFamily="18" charset="0"/>
              </a:rPr>
              <a:t>.</a:t>
            </a:r>
          </a:p>
          <a:p>
            <a:pPr>
              <a:buNone/>
            </a:pPr>
            <a:r>
              <a:rPr lang="cs-CZ" sz="1800" dirty="0" smtClean="0">
                <a:latin typeface="Bodoni MT" pitchFamily="18" charset="0"/>
              </a:rPr>
              <a:t>	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amazing</a:t>
            </a:r>
            <a:r>
              <a:rPr lang="cs-CZ" sz="1800" dirty="0" smtClean="0">
                <a:latin typeface="Bodoni MT" pitchFamily="18" charset="0"/>
              </a:rPr>
              <a:t> music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swan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frogs</a:t>
            </a:r>
            <a:r>
              <a:rPr lang="cs-CZ" sz="1800" dirty="0" smtClean="0">
                <a:latin typeface="Bodoni MT" pitchFamily="18" charset="0"/>
              </a:rPr>
              <a:t>.</a:t>
            </a:r>
          </a:p>
          <a:p>
            <a:pPr>
              <a:spcAft>
                <a:spcPts val="600"/>
              </a:spcAft>
              <a:buNone/>
            </a:pPr>
            <a:r>
              <a:rPr lang="en-GB" sz="1800" dirty="0" smtClean="0">
                <a:latin typeface="Bodoni MT" pitchFamily="18" charset="0"/>
              </a:rPr>
              <a:t>[</a:t>
            </a:r>
            <a:r>
              <a:rPr lang="cs-CZ" sz="1800" dirty="0" smtClean="0">
                <a:latin typeface="Bodoni MT" pitchFamily="18" charset="0"/>
              </a:rPr>
              <a:t>…</a:t>
            </a:r>
            <a:r>
              <a:rPr lang="en-GB" sz="1800" dirty="0" smtClean="0">
                <a:latin typeface="Bodoni MT" pitchFamily="18" charset="0"/>
              </a:rPr>
              <a:t>]</a:t>
            </a:r>
            <a:r>
              <a:rPr lang="cs-CZ" sz="1800" dirty="0" smtClean="0">
                <a:latin typeface="Bodoni MT" pitchFamily="18" charset="0"/>
              </a:rPr>
              <a:t>   </a:t>
            </a:r>
            <a:r>
              <a:rPr lang="cs-CZ" sz="1800" i="1" dirty="0" smtClean="0">
                <a:latin typeface="Bodoni MT" pitchFamily="18" charset="0"/>
              </a:rPr>
              <a:t>[As </a:t>
            </a:r>
            <a:r>
              <a:rPr lang="cs-CZ" sz="1800" i="1" dirty="0" err="1" smtClean="0">
                <a:latin typeface="Bodoni MT" pitchFamily="18" charset="0"/>
              </a:rPr>
              <a:t>the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small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boat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begins</a:t>
            </a:r>
            <a:r>
              <a:rPr lang="cs-CZ" sz="1800" i="1" dirty="0" smtClean="0">
                <a:latin typeface="Bodoni MT" pitchFamily="18" charset="0"/>
              </a:rPr>
              <a:t> to </a:t>
            </a:r>
            <a:r>
              <a:rPr lang="cs-CZ" sz="1800" i="1" dirty="0" err="1" smtClean="0">
                <a:latin typeface="Bodoni MT" pitchFamily="18" charset="0"/>
              </a:rPr>
              <a:t>move</a:t>
            </a:r>
            <a:r>
              <a:rPr lang="cs-CZ" sz="1800" i="1" dirty="0" smtClean="0">
                <a:latin typeface="Bodoni MT" pitchFamily="18" charset="0"/>
              </a:rPr>
              <a:t>, </a:t>
            </a:r>
            <a:r>
              <a:rPr lang="cs-CZ" sz="1800" i="1" dirty="0" err="1" smtClean="0">
                <a:latin typeface="Bodoni MT" pitchFamily="18" charset="0"/>
              </a:rPr>
              <a:t>the</a:t>
            </a:r>
            <a:r>
              <a:rPr lang="cs-CZ" sz="1800" i="1" dirty="0" smtClean="0">
                <a:latin typeface="Bodoni MT" pitchFamily="18" charset="0"/>
              </a:rPr>
              <a:t> Chorus </a:t>
            </a:r>
            <a:r>
              <a:rPr lang="cs-CZ" sz="1800" i="1" dirty="0" err="1" smtClean="0">
                <a:latin typeface="Bodoni MT" pitchFamily="18" charset="0"/>
              </a:rPr>
              <a:t>of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Frogs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is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heard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from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off</a:t>
            </a:r>
            <a:r>
              <a:rPr lang="cs-CZ" sz="1800" i="1" dirty="0" smtClean="0">
                <a:latin typeface="Bodoni MT" pitchFamily="18" charset="0"/>
              </a:rPr>
              <a:t> </a:t>
            </a:r>
            <a:r>
              <a:rPr lang="cs-CZ" sz="1800" i="1" dirty="0" err="1" smtClean="0">
                <a:latin typeface="Bodoni MT" pitchFamily="18" charset="0"/>
              </a:rPr>
              <a:t>stage</a:t>
            </a:r>
            <a:r>
              <a:rPr lang="cs-CZ" sz="1800" i="1" dirty="0" smtClean="0">
                <a:latin typeface="Bodoni MT" pitchFamily="18" charset="0"/>
              </a:rPr>
              <a:t>.]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cs-CZ" sz="1800" dirty="0" smtClean="0">
                <a:latin typeface="Bodoni MT" pitchFamily="18" charset="0"/>
              </a:rPr>
              <a:t>CHORUS OF FROGS</a:t>
            </a:r>
          </a:p>
          <a:p>
            <a:pPr>
              <a:buNone/>
            </a:pPr>
            <a:r>
              <a:rPr lang="cs-CZ" sz="1800" dirty="0" smtClean="0">
                <a:latin typeface="Bodoni MT" pitchFamily="18" charset="0"/>
              </a:rPr>
              <a:t>	</a:t>
            </a:r>
            <a:r>
              <a:rPr lang="cs-CZ" sz="1800" dirty="0" err="1" smtClean="0">
                <a:latin typeface="Bodoni MT" pitchFamily="18" charset="0"/>
              </a:rPr>
              <a:t>Brekekekex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Brekekekex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.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Children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marsh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lake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harmonious</a:t>
            </a:r>
            <a:r>
              <a:rPr lang="cs-CZ" sz="1800" dirty="0" smtClean="0">
                <a:latin typeface="Bodoni MT" pitchFamily="18" charset="0"/>
              </a:rPr>
              <a:t> song </a:t>
            </a:r>
            <a:r>
              <a:rPr lang="cs-CZ" sz="1800" dirty="0" err="1" smtClean="0">
                <a:latin typeface="Bodoni MT" pitchFamily="18" charset="0"/>
              </a:rPr>
              <a:t>now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sweetly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make</a:t>
            </a:r>
            <a:r>
              <a:rPr lang="cs-CZ" sz="1800" dirty="0" smtClean="0">
                <a:latin typeface="Bodoni MT" pitchFamily="18" charset="0"/>
              </a:rPr>
              <a:t>,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our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own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enchanting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melodies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.</a:t>
            </a:r>
            <a:br>
              <a:rPr lang="cs-CZ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[</a:t>
            </a:r>
            <a:r>
              <a:rPr lang="cs-CZ" sz="1800" dirty="0" smtClean="0">
                <a:latin typeface="Bodoni MT" pitchFamily="18" charset="0"/>
              </a:rPr>
              <a:t>…</a:t>
            </a:r>
            <a:r>
              <a:rPr lang="en-GB" sz="1800" dirty="0" smtClean="0">
                <a:latin typeface="Bodoni MT" pitchFamily="18" charset="0"/>
              </a:rPr>
              <a:t>] 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Brekekekex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koax</a:t>
            </a:r>
            <a:r>
              <a:rPr lang="cs-CZ" sz="1800" dirty="0" smtClean="0">
                <a:latin typeface="Bodoni MT" pitchFamily="18" charset="0"/>
              </a:rPr>
              <a:t>.</a:t>
            </a:r>
          </a:p>
        </p:txBody>
      </p:sp>
      <p:pic>
        <p:nvPicPr>
          <p:cNvPr id="5" name="Picture 2" descr="http://www.cambridgeblog.org/wp-content/uploads/2013/10/the-frogs-615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636" y="4293097"/>
            <a:ext cx="5439364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4067944" cy="6741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sz="1600" dirty="0" smtClean="0">
                <a:latin typeface="Bodoni MT" pitchFamily="18" charset="0"/>
              </a:rPr>
              <a:t>DIONYSUS </a:t>
            </a:r>
            <a:r>
              <a:rPr lang="cs-CZ" sz="1600" i="1" dirty="0" smtClean="0">
                <a:latin typeface="Bodoni MT" pitchFamily="18" charset="0"/>
              </a:rPr>
              <a:t>[</a:t>
            </a:r>
            <a:r>
              <a:rPr lang="cs-CZ" sz="1600" i="1" dirty="0" err="1" smtClean="0">
                <a:latin typeface="Bodoni MT" pitchFamily="18" charset="0"/>
              </a:rPr>
              <a:t>still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rowing</a:t>
            </a:r>
            <a:r>
              <a:rPr lang="cs-CZ" sz="1600" i="1" dirty="0" smtClean="0">
                <a:latin typeface="Bodoni MT" pitchFamily="18" charset="0"/>
              </a:rPr>
              <a:t>]</a:t>
            </a:r>
            <a:endParaRPr lang="cs-CZ" sz="1600" dirty="0" smtClean="0">
              <a:latin typeface="Bodoni MT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I’m </a:t>
            </a:r>
            <a:r>
              <a:rPr lang="cs-CZ" sz="1600" dirty="0" err="1" smtClean="0">
                <a:latin typeface="Bodoni MT" pitchFamily="18" charset="0"/>
              </a:rPr>
              <a:t>starting</a:t>
            </a:r>
            <a:r>
              <a:rPr lang="cs-CZ" sz="1600" dirty="0" smtClean="0">
                <a:latin typeface="Bodoni MT" pitchFamily="18" charset="0"/>
              </a:rPr>
              <a:t> to </a:t>
            </a:r>
            <a:r>
              <a:rPr lang="cs-CZ" sz="1600" dirty="0" err="1" smtClean="0">
                <a:latin typeface="Bodoni MT" pitchFamily="18" charset="0"/>
              </a:rPr>
              <a:t>get</a:t>
            </a:r>
            <a:r>
              <a:rPr lang="cs-CZ" sz="1600" dirty="0" smtClean="0">
                <a:latin typeface="Bodoni MT" pitchFamily="18" charset="0"/>
              </a:rPr>
              <a:t> a </a:t>
            </a:r>
            <a:r>
              <a:rPr lang="cs-CZ" sz="1600" dirty="0" err="1" smtClean="0">
                <a:latin typeface="Bodoni MT" pitchFamily="18" charset="0"/>
              </a:rPr>
              <a:t>pain</a:t>
            </a:r>
            <a:r>
              <a:rPr lang="cs-CZ" sz="1600" dirty="0" smtClean="0">
                <a:latin typeface="Bodoni MT" pitchFamily="18" charset="0"/>
              </a:rPr>
              <a:t> in </a:t>
            </a:r>
            <a:r>
              <a:rPr lang="cs-CZ" sz="1600" dirty="0" err="1" smtClean="0">
                <a:latin typeface="Bodoni MT" pitchFamily="18" charset="0"/>
              </a:rPr>
              <a:t>the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ass</a:t>
            </a:r>
            <a:r>
              <a:rPr lang="cs-CZ" sz="1600" dirty="0" smtClean="0">
                <a:latin typeface="Bodoni MT" pitchFamily="18" charset="0"/>
              </a:rPr>
              <a:t/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from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all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your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.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 </a:t>
            </a:r>
          </a:p>
          <a:p>
            <a:r>
              <a:rPr lang="cs-CZ" sz="1600" dirty="0" smtClean="0">
                <a:latin typeface="Bodoni MT" pitchFamily="18" charset="0"/>
              </a:rPr>
              <a:t>CHORUS OF FROGS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</a:t>
            </a:r>
            <a:r>
              <a:rPr lang="cs-CZ" sz="1600" dirty="0" err="1" smtClean="0">
                <a:latin typeface="Bodoni MT" pitchFamily="18" charset="0"/>
              </a:rPr>
              <a:t>Brekekekex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.</a:t>
            </a:r>
          </a:p>
          <a:p>
            <a:pPr>
              <a:buNone/>
            </a:pPr>
            <a:r>
              <a:rPr lang="en-GB" sz="1600" dirty="0" smtClean="0">
                <a:latin typeface="Bodoni MT" pitchFamily="18" charset="0"/>
              </a:rPr>
              <a:t>[</a:t>
            </a:r>
            <a:r>
              <a:rPr lang="cs-CZ" sz="1600" dirty="0" smtClean="0">
                <a:latin typeface="Bodoni MT" pitchFamily="18" charset="0"/>
              </a:rPr>
              <a:t>…</a:t>
            </a:r>
            <a:r>
              <a:rPr lang="en-GB" sz="1600" dirty="0" smtClean="0">
                <a:latin typeface="Bodoni MT" pitchFamily="18" charset="0"/>
              </a:rPr>
              <a:t>]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</a:rPr>
              <a:t>DIONYSUS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</a:t>
            </a:r>
            <a:r>
              <a:rPr lang="cs-CZ" sz="1600" dirty="0" err="1" smtClean="0">
                <a:latin typeface="Bodoni MT" pitchFamily="18" charset="0"/>
              </a:rPr>
              <a:t>Piss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off</a:t>
            </a:r>
            <a:r>
              <a:rPr lang="cs-CZ" sz="1600" dirty="0" smtClean="0">
                <a:latin typeface="Bodoni MT" pitchFamily="18" charset="0"/>
              </a:rPr>
              <a:t>—</a:t>
            </a:r>
            <a:r>
              <a:rPr lang="cs-CZ" sz="1600" dirty="0" err="1" smtClean="0">
                <a:latin typeface="Bodoni MT" pitchFamily="18" charset="0"/>
              </a:rPr>
              <a:t>and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take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that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with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you</a:t>
            </a:r>
            <a:r>
              <a:rPr lang="cs-CZ" sz="1600" dirty="0" smtClean="0">
                <a:latin typeface="Bodoni MT" pitchFamily="18" charset="0"/>
              </a:rPr>
              <a:t>.</a:t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Nothing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but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koax</a:t>
            </a:r>
            <a:r>
              <a:rPr lang="cs-CZ" sz="1600" dirty="0" smtClean="0">
                <a:latin typeface="Bodoni MT" pitchFamily="18" charset="0"/>
              </a:rPr>
              <a:t>.</a:t>
            </a:r>
          </a:p>
          <a:p>
            <a:pPr>
              <a:buNone/>
            </a:pPr>
            <a:r>
              <a:rPr lang="en-GB" sz="1600" dirty="0" smtClean="0">
                <a:latin typeface="Bodoni MT" pitchFamily="18" charset="0"/>
              </a:rPr>
              <a:t>[</a:t>
            </a:r>
            <a:r>
              <a:rPr lang="cs-CZ" sz="1600" dirty="0" smtClean="0">
                <a:latin typeface="Bodoni MT" pitchFamily="18" charset="0"/>
              </a:rPr>
              <a:t>…</a:t>
            </a:r>
            <a:r>
              <a:rPr lang="en-GB" sz="1600" dirty="0" smtClean="0">
                <a:latin typeface="Bodoni MT" pitchFamily="18" charset="0"/>
              </a:rPr>
              <a:t>]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</a:rPr>
              <a:t>DIONYSUS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Stop </a:t>
            </a:r>
            <a:r>
              <a:rPr lang="cs-CZ" sz="1600" dirty="0" err="1" smtClean="0">
                <a:latin typeface="Bodoni MT" pitchFamily="18" charset="0"/>
              </a:rPr>
              <a:t>it</a:t>
            </a:r>
            <a:r>
              <a:rPr lang="cs-CZ" sz="1600" dirty="0" smtClean="0">
                <a:latin typeface="Bodoni MT" pitchFamily="18" charset="0"/>
              </a:rPr>
              <a:t>, </a:t>
            </a:r>
            <a:r>
              <a:rPr lang="cs-CZ" sz="1600" dirty="0" err="1" smtClean="0">
                <a:latin typeface="Bodoni MT" pitchFamily="18" charset="0"/>
              </a:rPr>
              <a:t>you</a:t>
            </a:r>
            <a:r>
              <a:rPr lang="cs-CZ" sz="1600" dirty="0" smtClean="0">
                <a:latin typeface="Bodoni MT" pitchFamily="18" charset="0"/>
              </a:rPr>
              <a:t> music-</a:t>
            </a:r>
            <a:r>
              <a:rPr lang="cs-CZ" sz="1600" dirty="0" err="1" smtClean="0">
                <a:latin typeface="Bodoni MT" pitchFamily="18" charset="0"/>
              </a:rPr>
              <a:t>loving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tribe</a:t>
            </a:r>
            <a:r>
              <a:rPr lang="cs-CZ" sz="1600" dirty="0" smtClean="0">
                <a:latin typeface="Bodoni MT" pitchFamily="18" charset="0"/>
              </a:rPr>
              <a:t>!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 </a:t>
            </a:r>
          </a:p>
          <a:p>
            <a:r>
              <a:rPr lang="cs-CZ" sz="1600" dirty="0" smtClean="0">
                <a:latin typeface="Bodoni MT" pitchFamily="18" charset="0"/>
              </a:rPr>
              <a:t>CHORUS OF FROGS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No, </a:t>
            </a:r>
            <a:r>
              <a:rPr lang="cs-CZ" sz="1600" dirty="0" err="1" smtClean="0">
                <a:latin typeface="Bodoni MT" pitchFamily="18" charset="0"/>
              </a:rPr>
              <a:t>no</a:t>
            </a:r>
            <a:r>
              <a:rPr lang="cs-CZ" sz="1600" dirty="0" smtClean="0">
                <a:latin typeface="Bodoni MT" pitchFamily="18" charset="0"/>
              </a:rPr>
              <a:t>. </a:t>
            </a:r>
            <a:r>
              <a:rPr lang="cs-CZ" sz="1600" dirty="0" err="1" smtClean="0">
                <a:latin typeface="Bodoni MT" pitchFamily="18" charset="0"/>
              </a:rPr>
              <a:t>We’ll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sing</a:t>
            </a:r>
            <a:r>
              <a:rPr lang="cs-CZ" sz="1600" dirty="0" smtClean="0">
                <a:latin typeface="Bodoni MT" pitchFamily="18" charset="0"/>
              </a:rPr>
              <a:t> on </a:t>
            </a:r>
            <a:r>
              <a:rPr lang="cs-CZ" sz="1600" dirty="0" err="1" smtClean="0">
                <a:latin typeface="Bodoni MT" pitchFamily="18" charset="0"/>
              </a:rPr>
              <a:t>all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the</a:t>
            </a:r>
            <a:r>
              <a:rPr lang="cs-CZ" sz="1600" dirty="0" smtClean="0">
                <a:latin typeface="Bodoni MT" pitchFamily="18" charset="0"/>
              </a:rPr>
              <a:t> more—</a:t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if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we’ve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ever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hopped</a:t>
            </a:r>
            <a:r>
              <a:rPr lang="cs-CZ" sz="1600" dirty="0" smtClean="0">
                <a:latin typeface="Bodoni MT" pitchFamily="18" charset="0"/>
              </a:rPr>
              <a:t> on </a:t>
            </a:r>
            <a:r>
              <a:rPr lang="cs-CZ" sz="1600" dirty="0" err="1" smtClean="0">
                <a:latin typeface="Bodoni MT" pitchFamily="18" charset="0"/>
              </a:rPr>
              <a:t>shore</a:t>
            </a:r>
            <a:endParaRPr lang="cs-CZ" sz="1600" dirty="0" smtClean="0">
              <a:latin typeface="Bodoni MT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	on sunny </a:t>
            </a:r>
            <a:r>
              <a:rPr lang="cs-CZ" sz="1600" dirty="0" err="1" smtClean="0">
                <a:latin typeface="Bodoni MT" pitchFamily="18" charset="0"/>
              </a:rPr>
              <a:t>days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through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weeds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and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rushes</a:t>
            </a:r>
            <a:r>
              <a:rPr lang="cs-CZ" sz="1600" dirty="0" smtClean="0">
                <a:latin typeface="Bodoni MT" pitchFamily="18" charset="0"/>
              </a:rPr>
              <a:t/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rejoicing</a:t>
            </a:r>
            <a:r>
              <a:rPr lang="cs-CZ" sz="1600" dirty="0" smtClean="0">
                <a:latin typeface="Bodoni MT" pitchFamily="18" charset="0"/>
              </a:rPr>
              <a:t> in </a:t>
            </a:r>
            <a:r>
              <a:rPr lang="cs-CZ" sz="1600" dirty="0" err="1" smtClean="0">
                <a:latin typeface="Bodoni MT" pitchFamily="18" charset="0"/>
              </a:rPr>
              <a:t>our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lovely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songs</a:t>
            </a:r>
            <a:r>
              <a:rPr lang="cs-CZ" sz="1600" dirty="0" smtClean="0">
                <a:latin typeface="Bodoni MT" pitchFamily="18" charset="0"/>
              </a:rPr>
              <a:t/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smtClean="0">
                <a:latin typeface="Bodoni MT" pitchFamily="18" charset="0"/>
              </a:rPr>
              <a:t>as </a:t>
            </a:r>
            <a:r>
              <a:rPr lang="cs-CZ" sz="1600" dirty="0" err="1" smtClean="0">
                <a:latin typeface="Bodoni MT" pitchFamily="18" charset="0"/>
              </a:rPr>
              <a:t>we</a:t>
            </a:r>
            <a:r>
              <a:rPr lang="cs-CZ" sz="1600" dirty="0" smtClean="0">
                <a:latin typeface="Bodoni MT" pitchFamily="18" charset="0"/>
              </a:rPr>
              <a:t> dive </a:t>
            </a:r>
            <a:r>
              <a:rPr lang="cs-CZ" sz="1600" dirty="0" err="1" smtClean="0">
                <a:latin typeface="Bodoni MT" pitchFamily="18" charset="0"/>
              </a:rPr>
              <a:t>and</a:t>
            </a:r>
            <a:r>
              <a:rPr lang="cs-CZ" sz="1600" dirty="0" smtClean="0">
                <a:latin typeface="Bodoni MT" pitchFamily="18" charset="0"/>
              </a:rPr>
              <a:t> dive </a:t>
            </a:r>
            <a:r>
              <a:rPr lang="cs-CZ" sz="1600" dirty="0" err="1" smtClean="0">
                <a:latin typeface="Bodoni MT" pitchFamily="18" charset="0"/>
              </a:rPr>
              <a:t>once</a:t>
            </a:r>
            <a:r>
              <a:rPr lang="cs-CZ" sz="1600" dirty="0" smtClean="0">
                <a:latin typeface="Bodoni MT" pitchFamily="18" charset="0"/>
              </a:rPr>
              <a:t> more,</a:t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or</a:t>
            </a:r>
            <a:r>
              <a:rPr lang="cs-CZ" sz="1600" dirty="0" smtClean="0">
                <a:latin typeface="Bodoni MT" pitchFamily="18" charset="0"/>
              </a:rPr>
              <a:t> as </a:t>
            </a:r>
            <a:r>
              <a:rPr lang="cs-CZ" sz="1600" dirty="0" err="1" smtClean="0">
                <a:latin typeface="Bodoni MT" pitchFamily="18" charset="0"/>
              </a:rPr>
              <a:t>from</a:t>
            </a:r>
            <a:r>
              <a:rPr lang="cs-CZ" sz="1600" dirty="0" smtClean="0">
                <a:latin typeface="Bodoni MT" pitchFamily="18" charset="0"/>
              </a:rPr>
              <a:t> Zeus’ </a:t>
            </a:r>
            <a:r>
              <a:rPr lang="cs-CZ" sz="1600" dirty="0" err="1" smtClean="0">
                <a:latin typeface="Bodoni MT" pitchFamily="18" charset="0"/>
              </a:rPr>
              <a:t>rain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we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flee</a:t>
            </a:r>
            <a:r>
              <a:rPr lang="cs-CZ" sz="1600" dirty="0" smtClean="0">
                <a:latin typeface="Bodoni MT" pitchFamily="18" charset="0"/>
              </a:rPr>
              <a:t/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smtClean="0">
                <a:latin typeface="Bodoni MT" pitchFamily="18" charset="0"/>
              </a:rPr>
              <a:t>to </a:t>
            </a:r>
            <a:r>
              <a:rPr lang="cs-CZ" sz="1600" dirty="0" err="1" smtClean="0">
                <a:latin typeface="Bodoni MT" pitchFamily="18" charset="0"/>
              </a:rPr>
              <a:t>sing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our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varied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harmonies</a:t>
            </a:r>
            <a:r>
              <a:rPr lang="cs-CZ" sz="1600" dirty="0" smtClean="0">
                <a:latin typeface="Bodoni MT" pitchFamily="18" charset="0"/>
              </a:rPr>
              <a:t/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at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the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bottom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of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the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marsh</a:t>
            </a:r>
            <a:r>
              <a:rPr lang="cs-CZ" sz="1600" dirty="0" smtClean="0">
                <a:latin typeface="Bodoni MT" pitchFamily="18" charset="0"/>
              </a:rPr>
              <a:t>,</a:t>
            </a:r>
            <a:br>
              <a:rPr lang="cs-CZ" sz="1600" dirty="0" smtClean="0">
                <a:latin typeface="Bodoni MT" pitchFamily="18" charset="0"/>
              </a:rPr>
            </a:br>
            <a:r>
              <a:rPr lang="cs-CZ" sz="1600" dirty="0" err="1" smtClean="0">
                <a:latin typeface="Bodoni MT" pitchFamily="18" charset="0"/>
              </a:rPr>
              <a:t>our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bubble</a:t>
            </a:r>
            <a:r>
              <a:rPr lang="cs-CZ" sz="1600" dirty="0" smtClean="0">
                <a:latin typeface="Bodoni MT" pitchFamily="18" charset="0"/>
              </a:rPr>
              <a:t>-</a:t>
            </a:r>
            <a:r>
              <a:rPr lang="cs-CZ" sz="1600" dirty="0" err="1" smtClean="0">
                <a:latin typeface="Bodoni MT" pitchFamily="18" charset="0"/>
              </a:rPr>
              <a:t>splashing</a:t>
            </a:r>
            <a:r>
              <a:rPr lang="cs-CZ" sz="1600" dirty="0" smtClean="0">
                <a:latin typeface="Bodoni MT" pitchFamily="18" charset="0"/>
              </a:rPr>
              <a:t> </a:t>
            </a:r>
            <a:r>
              <a:rPr lang="cs-CZ" sz="1600" dirty="0" err="1" smtClean="0">
                <a:latin typeface="Bodoni MT" pitchFamily="18" charset="0"/>
              </a:rPr>
              <a:t>melodies</a:t>
            </a:r>
            <a:r>
              <a:rPr lang="cs-CZ" sz="1600" dirty="0" smtClean="0">
                <a:latin typeface="Bodoni MT" pitchFamily="18" charset="0"/>
              </a:rPr>
              <a:t>.</a:t>
            </a:r>
          </a:p>
          <a:p>
            <a:pPr>
              <a:buNone/>
            </a:pPr>
            <a:r>
              <a:rPr lang="cs-CZ" sz="1600" dirty="0" smtClean="0">
                <a:latin typeface="Bodoni MT" pitchFamily="18" charset="0"/>
              </a:rPr>
              <a:t> </a:t>
            </a:r>
            <a:r>
              <a:rPr lang="en-GB" sz="1600" dirty="0" smtClean="0">
                <a:latin typeface="Bodoni MT" pitchFamily="18" charset="0"/>
              </a:rPr>
              <a:t> [</a:t>
            </a:r>
            <a:r>
              <a:rPr lang="cs-CZ" sz="1600" dirty="0" smtClean="0">
                <a:latin typeface="Bodoni MT" pitchFamily="18" charset="0"/>
              </a:rPr>
              <a:t>…</a:t>
            </a:r>
            <a:r>
              <a:rPr lang="en-GB" sz="1600" dirty="0" smtClean="0">
                <a:latin typeface="Bodoni MT" pitchFamily="18" charset="0"/>
              </a:rPr>
              <a:t>]</a:t>
            </a:r>
            <a:endParaRPr lang="cs-CZ" sz="1600" dirty="0" smtClean="0">
              <a:latin typeface="Bodoni MT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99992" y="116632"/>
            <a:ext cx="4644008" cy="63248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cs-CZ" sz="1500" dirty="0" smtClean="0">
                <a:latin typeface="Bodoni MT" pitchFamily="18" charset="0"/>
              </a:rPr>
              <a:t>DIONYSUS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Go on. </a:t>
            </a:r>
            <a:r>
              <a:rPr lang="cs-CZ" sz="1500" dirty="0" err="1" smtClean="0">
                <a:latin typeface="Bodoni MT" pitchFamily="18" charset="0"/>
              </a:rPr>
              <a:t>Keep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croaking</a:t>
            </a:r>
            <a:r>
              <a:rPr lang="cs-CZ" sz="1500" dirty="0" smtClean="0">
                <a:latin typeface="Bodoni MT" pitchFamily="18" charset="0"/>
              </a:rPr>
              <a:t>. I don’t care.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1500" dirty="0" smtClean="0">
                <a:latin typeface="Bodoni MT" pitchFamily="18" charset="0"/>
              </a:rPr>
              <a:t>CHORUS OF FROGS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</a:t>
            </a:r>
            <a:r>
              <a:rPr lang="cs-CZ" sz="1500" dirty="0" err="1" smtClean="0">
                <a:latin typeface="Bodoni MT" pitchFamily="18" charset="0"/>
              </a:rPr>
              <a:t>We’ll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croak</a:t>
            </a:r>
            <a:r>
              <a:rPr lang="cs-CZ" sz="1500" dirty="0" smtClean="0">
                <a:latin typeface="Bodoni MT" pitchFamily="18" charset="0"/>
              </a:rPr>
              <a:t> on ’til </a:t>
            </a:r>
            <a:r>
              <a:rPr lang="cs-CZ" sz="1500" dirty="0" err="1" smtClean="0">
                <a:latin typeface="Bodoni MT" pitchFamily="18" charset="0"/>
              </a:rPr>
              <a:t>our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throats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wear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out</a:t>
            </a:r>
            <a:r>
              <a:rPr lang="cs-CZ" sz="1500" dirty="0" smtClean="0">
                <a:latin typeface="Bodoni MT" pitchFamily="18" charset="0"/>
              </a:rPr>
              <a:t>.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We’ll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croak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all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day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1500" dirty="0" smtClean="0">
                <a:latin typeface="Bodoni MT" pitchFamily="18" charset="0"/>
              </a:rPr>
              <a:t>DIONYSUS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</a:t>
            </a:r>
            <a:r>
              <a:rPr lang="cs-CZ" sz="1500" dirty="0" err="1" smtClean="0">
                <a:latin typeface="Bodoni MT" pitchFamily="18" charset="0"/>
              </a:rPr>
              <a:t>Brekekekex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koax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koax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You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never</a:t>
            </a:r>
            <a:r>
              <a:rPr lang="cs-CZ" sz="1500" dirty="0" smtClean="0">
                <a:latin typeface="Bodoni MT" pitchFamily="18" charset="0"/>
              </a:rPr>
              <a:t> beat </a:t>
            </a:r>
            <a:r>
              <a:rPr lang="cs-CZ" sz="1500" dirty="0" err="1" smtClean="0">
                <a:latin typeface="Bodoni MT" pitchFamily="18" charset="0"/>
              </a:rPr>
              <a:t>me</a:t>
            </a:r>
            <a:r>
              <a:rPr lang="cs-CZ" sz="1500" dirty="0" smtClean="0">
                <a:latin typeface="Bodoni MT" pitchFamily="18" charset="0"/>
              </a:rPr>
              <a:t> in </a:t>
            </a:r>
            <a:r>
              <a:rPr lang="cs-CZ" sz="1500" dirty="0" err="1" smtClean="0">
                <a:latin typeface="Bodoni MT" pitchFamily="18" charset="0"/>
              </a:rPr>
              <a:t>this</a:t>
            </a:r>
            <a:r>
              <a:rPr lang="cs-CZ" sz="1500" dirty="0" smtClean="0">
                <a:latin typeface="Bodoni MT" pitchFamily="18" charset="0"/>
              </a:rPr>
              <a:t> play!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1500" dirty="0" smtClean="0">
                <a:latin typeface="Bodoni MT" pitchFamily="18" charset="0"/>
              </a:rPr>
              <a:t>CHORUS OF FROGS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And </a:t>
            </a:r>
            <a:r>
              <a:rPr lang="cs-CZ" sz="1500" dirty="0" err="1" smtClean="0">
                <a:latin typeface="Bodoni MT" pitchFamily="18" charset="0"/>
              </a:rPr>
              <a:t>you’ve</a:t>
            </a:r>
            <a:r>
              <a:rPr lang="cs-CZ" sz="1500" dirty="0" smtClean="0">
                <a:latin typeface="Bodoni MT" pitchFamily="18" charset="0"/>
              </a:rPr>
              <a:t> no </a:t>
            </a:r>
            <a:r>
              <a:rPr lang="cs-CZ" sz="1500" dirty="0" err="1" smtClean="0">
                <a:latin typeface="Bodoni MT" pitchFamily="18" charset="0"/>
              </a:rPr>
              <a:t>chance</a:t>
            </a:r>
            <a:r>
              <a:rPr lang="cs-CZ" sz="1500" dirty="0" smtClean="0">
                <a:latin typeface="Bodoni MT" pitchFamily="18" charset="0"/>
              </a:rPr>
              <a:t> to </a:t>
            </a:r>
            <a:r>
              <a:rPr lang="cs-CZ" sz="1500" dirty="0" err="1" smtClean="0">
                <a:latin typeface="Bodoni MT" pitchFamily="18" charset="0"/>
              </a:rPr>
              <a:t>win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your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way</a:t>
            </a:r>
            <a:r>
              <a:rPr lang="cs-CZ" sz="1500" dirty="0" smtClean="0">
                <a:latin typeface="Bodoni MT" pitchFamily="18" charset="0"/>
              </a:rPr>
              <a:t>,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not </a:t>
            </a:r>
            <a:r>
              <a:rPr lang="cs-CZ" sz="1500" dirty="0" err="1" smtClean="0">
                <a:latin typeface="Bodoni MT" pitchFamily="18" charset="0"/>
              </a:rPr>
              <a:t>matched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with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us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1500" dirty="0" smtClean="0">
                <a:latin typeface="Bodoni MT" pitchFamily="18" charset="0"/>
              </a:rPr>
              <a:t>DIONYSUS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And </a:t>
            </a:r>
            <a:r>
              <a:rPr lang="cs-CZ" sz="1500" dirty="0" err="1" smtClean="0">
                <a:latin typeface="Bodoni MT" pitchFamily="18" charset="0"/>
              </a:rPr>
              <a:t>you’ve</a:t>
            </a:r>
            <a:r>
              <a:rPr lang="cs-CZ" sz="1500" dirty="0" smtClean="0">
                <a:latin typeface="Bodoni MT" pitchFamily="18" charset="0"/>
              </a:rPr>
              <a:t> no </a:t>
            </a:r>
            <a:r>
              <a:rPr lang="cs-CZ" sz="1500" dirty="0" err="1" smtClean="0">
                <a:latin typeface="Bodoni MT" pitchFamily="18" charset="0"/>
              </a:rPr>
              <a:t>hope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outdoing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me</a:t>
            </a:r>
            <a:r>
              <a:rPr lang="cs-CZ" sz="1500" dirty="0" smtClean="0">
                <a:latin typeface="Bodoni MT" pitchFamily="18" charset="0"/>
              </a:rPr>
              <a:t>.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No, </a:t>
            </a:r>
            <a:r>
              <a:rPr lang="cs-CZ" sz="1500" dirty="0" err="1" smtClean="0">
                <a:latin typeface="Bodoni MT" pitchFamily="18" charset="0"/>
              </a:rPr>
              <a:t>no</a:t>
            </a:r>
            <a:r>
              <a:rPr lang="cs-CZ" sz="1500" dirty="0" smtClean="0">
                <a:latin typeface="Bodoni MT" pitchFamily="18" charset="0"/>
              </a:rPr>
              <a:t>. </a:t>
            </a:r>
            <a:r>
              <a:rPr lang="cs-CZ" sz="1500" dirty="0" err="1" smtClean="0">
                <a:latin typeface="Bodoni MT" pitchFamily="18" charset="0"/>
              </a:rPr>
              <a:t>If</a:t>
            </a:r>
            <a:r>
              <a:rPr lang="cs-CZ" sz="1500" dirty="0" smtClean="0">
                <a:latin typeface="Bodoni MT" pitchFamily="18" charset="0"/>
              </a:rPr>
              <a:t> I </a:t>
            </a:r>
            <a:r>
              <a:rPr lang="cs-CZ" sz="1500" dirty="0" err="1" smtClean="0">
                <a:latin typeface="Bodoni MT" pitchFamily="18" charset="0"/>
              </a:rPr>
              <a:t>must</a:t>
            </a:r>
            <a:r>
              <a:rPr lang="cs-CZ" sz="1500" dirty="0" smtClean="0">
                <a:latin typeface="Bodoni MT" pitchFamily="18" charset="0"/>
              </a:rPr>
              <a:t> I’</a:t>
            </a:r>
            <a:r>
              <a:rPr lang="cs-CZ" sz="1500" dirty="0" err="1" smtClean="0">
                <a:latin typeface="Bodoni MT" pitchFamily="18" charset="0"/>
              </a:rPr>
              <a:t>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yell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all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day</a:t>
            </a:r>
            <a:r>
              <a:rPr lang="cs-CZ" sz="1500" dirty="0" smtClean="0">
                <a:latin typeface="Bodoni MT" pitchFamily="18" charset="0"/>
              </a:rPr>
              <a:t>,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koaxing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you</a:t>
            </a:r>
            <a:r>
              <a:rPr lang="cs-CZ" sz="1500" dirty="0" smtClean="0">
                <a:latin typeface="Bodoni MT" pitchFamily="18" charset="0"/>
              </a:rPr>
              <a:t> to </a:t>
            </a:r>
            <a:r>
              <a:rPr lang="cs-CZ" sz="1500" dirty="0" err="1" smtClean="0">
                <a:latin typeface="Bodoni MT" pitchFamily="18" charset="0"/>
              </a:rPr>
              <a:t>get</a:t>
            </a:r>
            <a:r>
              <a:rPr lang="cs-CZ" sz="1500" dirty="0" smtClean="0">
                <a:latin typeface="Bodoni MT" pitchFamily="18" charset="0"/>
              </a:rPr>
              <a:t> my </a:t>
            </a:r>
            <a:r>
              <a:rPr lang="cs-CZ" sz="1500" dirty="0" err="1" smtClean="0">
                <a:latin typeface="Bodoni MT" pitchFamily="18" charset="0"/>
              </a:rPr>
              <a:t>way</a:t>
            </a:r>
            <a:r>
              <a:rPr lang="cs-CZ" sz="1500" dirty="0" smtClean="0">
                <a:latin typeface="Bodoni MT" pitchFamily="18" charset="0"/>
              </a:rPr>
              <a:t>—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Brekekekex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koax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koax</a:t>
            </a:r>
            <a:endParaRPr lang="cs-CZ" sz="1500" dirty="0" smtClean="0">
              <a:latin typeface="Bodoni MT" pitchFamily="18" charset="0"/>
            </a:endParaRP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/>
            <a:r>
              <a:rPr lang="cs-CZ" sz="1500" i="1" dirty="0" smtClean="0">
                <a:latin typeface="Bodoni MT" pitchFamily="18" charset="0"/>
              </a:rPr>
              <a:t>	[</a:t>
            </a:r>
            <a:r>
              <a:rPr lang="cs-CZ" sz="1500" i="1" dirty="0" err="1" smtClean="0">
                <a:latin typeface="Bodoni MT" pitchFamily="18" charset="0"/>
              </a:rPr>
              <a:t>Dionysus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listens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for</a:t>
            </a:r>
            <a:r>
              <a:rPr lang="cs-CZ" sz="1500" i="1" dirty="0" smtClean="0">
                <a:latin typeface="Bodoni MT" pitchFamily="18" charset="0"/>
              </a:rPr>
              <a:t> a response </a:t>
            </a:r>
            <a:r>
              <a:rPr lang="cs-CZ" sz="1500" i="1" dirty="0" err="1" smtClean="0">
                <a:latin typeface="Bodoni MT" pitchFamily="18" charset="0"/>
              </a:rPr>
              <a:t>from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the</a:t>
            </a:r>
            <a:r>
              <a:rPr lang="cs-CZ" sz="1500" i="1" dirty="0" smtClean="0">
                <a:latin typeface="Bodoni MT" pitchFamily="18" charset="0"/>
              </a:rPr>
              <a:t> Chorus, </a:t>
            </a:r>
            <a:r>
              <a:rPr lang="cs-CZ" sz="1500" i="1" dirty="0" err="1" smtClean="0">
                <a:latin typeface="Bodoni MT" pitchFamily="18" charset="0"/>
              </a:rPr>
              <a:t>but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there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is</a:t>
            </a:r>
            <a:r>
              <a:rPr lang="cs-CZ" sz="1500" i="1" dirty="0" smtClean="0">
                <a:latin typeface="Bodoni MT" pitchFamily="18" charset="0"/>
              </a:rPr>
              <a:t> </a:t>
            </a:r>
            <a:r>
              <a:rPr lang="cs-CZ" sz="1500" i="1" dirty="0" err="1" smtClean="0">
                <a:latin typeface="Bodoni MT" pitchFamily="18" charset="0"/>
              </a:rPr>
              <a:t>none</a:t>
            </a:r>
            <a:r>
              <a:rPr lang="cs-CZ" sz="1500" i="1" dirty="0" smtClean="0">
                <a:latin typeface="Bodoni MT" pitchFamily="18" charset="0"/>
              </a:rPr>
              <a:t>.]</a:t>
            </a:r>
            <a:endParaRPr lang="cs-CZ" sz="1500" dirty="0" smtClean="0">
              <a:latin typeface="Bodoni MT" pitchFamily="18" charset="0"/>
            </a:endParaRP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 </a:t>
            </a:r>
          </a:p>
          <a:p>
            <a:pPr marL="361950" indent="-361950"/>
            <a:r>
              <a:rPr lang="cs-CZ" sz="1500" dirty="0" smtClean="0">
                <a:latin typeface="Bodoni MT" pitchFamily="18" charset="0"/>
              </a:rPr>
              <a:t>	</a:t>
            </a:r>
            <a:r>
              <a:rPr lang="cs-CZ" sz="1500" dirty="0" err="1" smtClean="0">
                <a:latin typeface="Bodoni MT" pitchFamily="18" charset="0"/>
              </a:rPr>
              <a:t>You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see</a:t>
            </a:r>
            <a:r>
              <a:rPr lang="cs-CZ" sz="1500" dirty="0" smtClean="0">
                <a:latin typeface="Bodoni MT" pitchFamily="18" charset="0"/>
              </a:rPr>
              <a:t>. </a:t>
            </a:r>
            <a:r>
              <a:rPr lang="cs-CZ" sz="1500" dirty="0" err="1" smtClean="0">
                <a:latin typeface="Bodoni MT" pitchFamily="18" charset="0"/>
              </a:rPr>
              <a:t>Sooner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later</a:t>
            </a:r>
            <a:r>
              <a:rPr lang="cs-CZ" sz="1500" dirty="0" smtClean="0">
                <a:latin typeface="Bodoni MT" pitchFamily="18" charset="0"/>
              </a:rPr>
              <a:t> I </a:t>
            </a:r>
            <a:r>
              <a:rPr lang="cs-CZ" sz="1500" dirty="0" err="1" smtClean="0">
                <a:latin typeface="Bodoni MT" pitchFamily="18" charset="0"/>
              </a:rPr>
              <a:t>was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going</a:t>
            </a:r>
            <a:r>
              <a:rPr lang="cs-CZ" sz="1500" dirty="0" smtClean="0">
                <a:latin typeface="Bodoni MT" pitchFamily="18" charset="0"/>
              </a:rPr>
              <a:t> to </a:t>
            </a:r>
            <a:r>
              <a:rPr lang="cs-CZ" sz="1500" dirty="0" err="1" smtClean="0">
                <a:latin typeface="Bodoni MT" pitchFamily="18" charset="0"/>
              </a:rPr>
              <a:t>win</a:t>
            </a:r>
            <a:r>
              <a:rPr lang="cs-CZ" sz="1500" dirty="0" smtClean="0">
                <a:latin typeface="Bodoni MT" pitchFamily="18" charset="0"/>
              </a:rPr>
              <a:t>—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and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make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you</a:t>
            </a:r>
            <a:r>
              <a:rPr lang="cs-CZ" sz="1500" dirty="0" smtClean="0">
                <a:latin typeface="Bodoni MT" pitchFamily="18" charset="0"/>
              </a:rPr>
              <a:t> stop </a:t>
            </a:r>
            <a:r>
              <a:rPr lang="cs-CZ" sz="1500" dirty="0" err="1" smtClean="0">
                <a:latin typeface="Bodoni MT" pitchFamily="18" charset="0"/>
              </a:rPr>
              <a:t>your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harsh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koaxing</a:t>
            </a:r>
            <a:r>
              <a:rPr lang="cs-CZ" sz="1500" dirty="0" smtClean="0">
                <a:latin typeface="Bodoni MT" pitchFamily="18" charset="0"/>
              </a:rPr>
              <a:t> din.</a:t>
            </a:r>
          </a:p>
          <a:p>
            <a:endParaRPr lang="cs-CZ" sz="1500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cs-CZ" b="1" dirty="0" err="1" smtClean="0">
                <a:latin typeface="Bodoni MT" pitchFamily="18" charset="0"/>
              </a:rPr>
              <a:t>Sources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English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translation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by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Matthew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Dillon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: 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  <a:hlinkClick r:id="rId2"/>
              </a:rPr>
              <a:t>perseus.tufts.edu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  <a:hlinkClick r:id="rId2"/>
              </a:rPr>
              <a:t>hopper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2"/>
              </a:rPr>
              <a:t>/text?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  <a:hlinkClick r:id="rId2"/>
              </a:rPr>
              <a:t>doc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2"/>
              </a:rPr>
              <a:t>=Perseus:text:1999.01.0032</a:t>
            </a:r>
            <a:endParaRPr lang="cs-CZ" sz="1800" dirty="0" smtClean="0">
              <a:latin typeface="Bodoni MT" pitchFamily="18" charset="0"/>
              <a:cs typeface="Times New Roman" pitchFamily="18" charset="0"/>
            </a:endParaRPr>
          </a:p>
          <a:p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English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translation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by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Ian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</a:rPr>
              <a:t>Johnston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</a:rPr>
              <a:t>: 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3"/>
              </a:rPr>
              <a:t>http://johnstoniatexts.x10host.com/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  <a:hlinkClick r:id="rId3"/>
              </a:rPr>
              <a:t>aristophanes</a:t>
            </a:r>
            <a:r>
              <a:rPr lang="cs-CZ" sz="1800" dirty="0" smtClean="0">
                <a:latin typeface="Bodoni MT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800" dirty="0" err="1" smtClean="0">
                <a:latin typeface="Bodoni MT" pitchFamily="18" charset="0"/>
                <a:cs typeface="Times New Roman" pitchFamily="18" charset="0"/>
                <a:hlinkClick r:id="rId3"/>
              </a:rPr>
              <a:t>frogshtml.html</a:t>
            </a:r>
            <a:endParaRPr lang="cs-CZ" sz="1800" dirty="0" smtClean="0">
              <a:latin typeface="Bodoni MT" pitchFamily="18" charset="0"/>
              <a:cs typeface="Times New Roman" pitchFamily="18" charset="0"/>
            </a:endParaRPr>
          </a:p>
          <a:p>
            <a:endParaRPr lang="cs-CZ" sz="1800" dirty="0" smtClean="0">
              <a:latin typeface="Bodoni MT" pitchFamily="18" charset="0"/>
              <a:cs typeface="Times New Roman" pitchFamily="18" charset="0"/>
            </a:endParaRPr>
          </a:p>
          <a:p>
            <a:r>
              <a:rPr lang="cs-CZ" sz="1600" dirty="0" err="1" smtClean="0">
                <a:latin typeface="Bodoni MT" pitchFamily="18" charset="0"/>
                <a:cs typeface="Times New Roman" pitchFamily="18" charset="0"/>
              </a:rPr>
              <a:t>Images</a:t>
            </a:r>
            <a:r>
              <a:rPr lang="cs-CZ" sz="1600" dirty="0" smtClean="0">
                <a:latin typeface="Bodoni MT" pitchFamily="18" charset="0"/>
                <a:cs typeface="Times New Roman" pitchFamily="18" charset="0"/>
              </a:rPr>
              <a:t>:</a:t>
            </a:r>
          </a:p>
          <a:p>
            <a:r>
              <a:rPr lang="cs-CZ" sz="1600" dirty="0" smtClean="0">
                <a:latin typeface="Bodoni MT" pitchFamily="18" charset="0"/>
                <a:hlinkClick r:id="rId4"/>
              </a:rPr>
              <a:t>https://data.whicdn.com/images/233280303/original.jpg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5"/>
              </a:rPr>
              <a:t>http://www.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cambridgeblog.org</a:t>
            </a:r>
            <a:r>
              <a:rPr lang="cs-CZ" sz="1600" dirty="0" smtClean="0">
                <a:latin typeface="Bodoni MT" pitchFamily="18" charset="0"/>
                <a:hlinkClick r:id="rId5"/>
              </a:rPr>
              <a:t>/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wp</a:t>
            </a:r>
            <a:r>
              <a:rPr lang="cs-CZ" sz="1600" dirty="0" smtClean="0">
                <a:latin typeface="Bodoni MT" pitchFamily="18" charset="0"/>
                <a:hlinkClick r:id="rId5"/>
              </a:rPr>
              <a:t>-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content</a:t>
            </a:r>
            <a:r>
              <a:rPr lang="cs-CZ" sz="1600" dirty="0" smtClean="0">
                <a:latin typeface="Bodoni MT" pitchFamily="18" charset="0"/>
                <a:hlinkClick r:id="rId5"/>
              </a:rPr>
              <a:t>/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uploads</a:t>
            </a:r>
            <a:r>
              <a:rPr lang="cs-CZ" sz="1600" dirty="0" smtClean="0">
                <a:latin typeface="Bodoni MT" pitchFamily="18" charset="0"/>
                <a:hlinkClick r:id="rId5"/>
              </a:rPr>
              <a:t>/2013/10/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the</a:t>
            </a:r>
            <a:r>
              <a:rPr lang="cs-CZ" sz="1600" dirty="0" smtClean="0">
                <a:latin typeface="Bodoni MT" pitchFamily="18" charset="0"/>
                <a:hlinkClick r:id="rId5"/>
              </a:rPr>
              <a:t>-</a:t>
            </a:r>
            <a:r>
              <a:rPr lang="cs-CZ" sz="1600" dirty="0" err="1" smtClean="0">
                <a:latin typeface="Bodoni MT" pitchFamily="18" charset="0"/>
                <a:hlinkClick r:id="rId5"/>
              </a:rPr>
              <a:t>frogs</a:t>
            </a:r>
            <a:r>
              <a:rPr lang="cs-CZ" sz="1600" dirty="0" smtClean="0">
                <a:latin typeface="Bodoni MT" pitchFamily="18" charset="0"/>
                <a:hlinkClick r:id="rId5"/>
              </a:rPr>
              <a:t>-615x290.jpg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6"/>
              </a:rPr>
              <a:t>https://mythology.wikia.org/wiki/Empusa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7"/>
              </a:rPr>
              <a:t>https://en.wikipedia.org/wiki/Cerberus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8"/>
              </a:rPr>
              <a:t>https://aminoapps.com/c/mythology/page/blog/griffin/evjQ_vbi3udLGe7X8LNwLXpMKVBPdZxMlX?fbclid=IwAR3Ec_iy_eYmgGK_H-cG1RzjbiXoeQ-nBUKPZlSeFxwRkErDLzed5D25ozg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9"/>
              </a:rPr>
              <a:t>https://warriorsofmyth.fandom.com/wiki/Hircocervus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10"/>
              </a:rPr>
              <a:t>http://magical-angels.blog.cz/en/1202/sfinx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11"/>
              </a:rPr>
              <a:t>https://aminoapps.com/c/pagans-witches/page/blog/echidna-mother-of-all-monsters/D851_aW6sPum2JnP4b1EGVoePJ53MEx1gB1?fbclid=IwAR2wOIUPHGDeNGzZYzB3VZ47zwPGQKXVOkRlUfSKqtOmB-7HqVMYih5LWuo</a:t>
            </a:r>
            <a:endParaRPr lang="cs-CZ" sz="1600" dirty="0" smtClean="0">
              <a:latin typeface="Bodoni MT" pitchFamily="18" charset="0"/>
            </a:endParaRPr>
          </a:p>
          <a:p>
            <a:r>
              <a:rPr lang="cs-CZ" sz="1600" dirty="0" smtClean="0">
                <a:latin typeface="Bodoni MT" pitchFamily="18" charset="0"/>
                <a:hlinkClick r:id="rId12"/>
              </a:rPr>
              <a:t>https://imgur.com/gallery/zFZnP?fbclid=IwAR1WVf77t47hjEE-qNo2oxcrI8HS8Ic96SUhG9yvftdAOqbiHt5aKhkrMj0</a:t>
            </a:r>
            <a:endParaRPr lang="cs-CZ" sz="1600" dirty="0">
              <a:latin typeface="Bodoni M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2060848"/>
            <a:ext cx="2808312" cy="936104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Algerian" pitchFamily="82" charset="0"/>
              </a:rPr>
              <a:t>THE END</a:t>
            </a:r>
            <a:endParaRPr lang="cs-CZ" dirty="0"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cs-CZ" b="1" dirty="0" err="1" smtClean="0">
                <a:latin typeface="Bodoni MT" pitchFamily="18" charset="0"/>
              </a:rPr>
              <a:t>The</a:t>
            </a:r>
            <a:r>
              <a:rPr lang="cs-CZ" b="1" dirty="0" smtClean="0">
                <a:latin typeface="Bodoni MT" pitchFamily="18" charset="0"/>
              </a:rPr>
              <a:t> plot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52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1800" dirty="0" err="1" smtClean="0">
                <a:latin typeface="Bodoni MT" pitchFamily="18" charset="0"/>
              </a:rPr>
              <a:t>Dionysus</a:t>
            </a:r>
            <a:r>
              <a:rPr lang="cs-CZ" sz="1800" dirty="0" smtClean="0">
                <a:latin typeface="Bodoni MT" pitchFamily="18" charset="0"/>
              </a:rPr>
              <a:t> (</a:t>
            </a:r>
            <a:r>
              <a:rPr lang="cs-CZ" sz="1800" dirty="0" err="1" smtClean="0">
                <a:latin typeface="Bodoni MT" pitchFamily="18" charset="0"/>
              </a:rPr>
              <a:t>with</a:t>
            </a:r>
            <a:r>
              <a:rPr lang="cs-CZ" sz="1800" dirty="0" smtClean="0">
                <a:latin typeface="Bodoni MT" pitchFamily="18" charset="0"/>
              </a:rPr>
              <a:t> his servant </a:t>
            </a:r>
            <a:r>
              <a:rPr lang="cs-CZ" sz="1800" dirty="0" err="1" smtClean="0">
                <a:latin typeface="Bodoni MT" pitchFamily="18" charset="0"/>
              </a:rPr>
              <a:t>Xanthias</a:t>
            </a:r>
            <a:r>
              <a:rPr lang="cs-CZ" sz="1800" dirty="0" smtClean="0">
                <a:latin typeface="Bodoni MT" pitchFamily="18" charset="0"/>
              </a:rPr>
              <a:t>) </a:t>
            </a:r>
            <a:r>
              <a:rPr lang="cs-CZ" sz="1800" dirty="0" err="1" smtClean="0">
                <a:latin typeface="Bodoni MT" pitchFamily="18" charset="0"/>
              </a:rPr>
              <a:t>goes</a:t>
            </a:r>
            <a:r>
              <a:rPr lang="cs-CZ" sz="1800" dirty="0" smtClean="0">
                <a:latin typeface="Bodoni MT" pitchFamily="18" charset="0"/>
              </a:rPr>
              <a:t> to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Underworld</a:t>
            </a:r>
            <a:r>
              <a:rPr lang="cs-CZ" sz="1800" dirty="0" smtClean="0">
                <a:latin typeface="Bodoni MT" pitchFamily="18" charset="0"/>
              </a:rPr>
              <a:t> to </a:t>
            </a:r>
            <a:r>
              <a:rPr lang="cs-CZ" sz="1800" dirty="0" err="1" smtClean="0">
                <a:latin typeface="Bodoni MT" pitchFamily="18" charset="0"/>
              </a:rPr>
              <a:t>get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great</a:t>
            </a:r>
            <a:r>
              <a:rPr lang="cs-CZ" sz="1800" dirty="0" smtClean="0">
                <a:latin typeface="Bodoni MT" pitchFamily="18" charset="0"/>
              </a:rPr>
              <a:t> poet </a:t>
            </a:r>
            <a:r>
              <a:rPr lang="cs-CZ" sz="1800" dirty="0" err="1" smtClean="0">
                <a:latin typeface="Bodoni MT" pitchFamily="18" charset="0"/>
              </a:rPr>
              <a:t>Euripides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back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cs-CZ" sz="1800" dirty="0" smtClean="0">
                <a:latin typeface="Bodoni MT" pitchFamily="18" charset="0"/>
              </a:rPr>
              <a:t>He </a:t>
            </a:r>
            <a:r>
              <a:rPr lang="cs-CZ" sz="1800" dirty="0" err="1" smtClean="0">
                <a:latin typeface="Bodoni MT" pitchFamily="18" charset="0"/>
              </a:rPr>
              <a:t>asks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Heracles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for</a:t>
            </a:r>
            <a:r>
              <a:rPr lang="cs-CZ" sz="1800" dirty="0" smtClean="0">
                <a:latin typeface="Bodoni MT" pitchFamily="18" charset="0"/>
              </a:rPr>
              <a:t> a </a:t>
            </a:r>
            <a:r>
              <a:rPr lang="cs-CZ" sz="1800" dirty="0" err="1" smtClean="0">
                <a:latin typeface="Bodoni MT" pitchFamily="18" charset="0"/>
              </a:rPr>
              <a:t>way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is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dressed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like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him</a:t>
            </a:r>
            <a:r>
              <a:rPr lang="cs-CZ" sz="1800" dirty="0" smtClean="0">
                <a:latin typeface="Bodoni MT" pitchFamily="18" charset="0"/>
              </a:rPr>
              <a:t> (as a </a:t>
            </a:r>
            <a:r>
              <a:rPr lang="cs-CZ" sz="1800" dirty="0" err="1" smtClean="0">
                <a:latin typeface="Bodoni MT" pitchFamily="18" charset="0"/>
              </a:rPr>
              <a:t>parody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story </a:t>
            </a:r>
            <a:r>
              <a:rPr lang="cs-CZ" sz="1800" dirty="0" err="1" smtClean="0">
                <a:latin typeface="Bodoni MT" pitchFamily="18" charset="0"/>
              </a:rPr>
              <a:t>how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Heracles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went</a:t>
            </a:r>
            <a:r>
              <a:rPr lang="cs-CZ" sz="1800" dirty="0" smtClean="0">
                <a:latin typeface="Bodoni MT" pitchFamily="18" charset="0"/>
              </a:rPr>
              <a:t> to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Underworld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for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Cerberos</a:t>
            </a:r>
            <a:r>
              <a:rPr lang="cs-CZ" sz="1800" dirty="0" smtClean="0">
                <a:latin typeface="Bodoni MT" pitchFamily="18" charset="0"/>
              </a:rPr>
              <a:t>)</a:t>
            </a:r>
          </a:p>
          <a:p>
            <a:r>
              <a:rPr lang="cs-CZ" sz="1800" dirty="0" smtClean="0">
                <a:latin typeface="Bodoni MT" pitchFamily="18" charset="0"/>
              </a:rPr>
              <a:t>He </a:t>
            </a:r>
            <a:r>
              <a:rPr lang="cs-CZ" sz="1800" dirty="0" err="1" smtClean="0">
                <a:latin typeface="Bodoni MT" pitchFamily="18" charset="0"/>
              </a:rPr>
              <a:t>rows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boat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with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Charon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while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being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accompanied</a:t>
            </a:r>
            <a:r>
              <a:rPr lang="cs-CZ" sz="1800" dirty="0" smtClean="0">
                <a:latin typeface="Bodoni MT" pitchFamily="18" charset="0"/>
              </a:rPr>
              <a:t> by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chorus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frogs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cs-CZ" sz="1800" dirty="0" smtClean="0">
                <a:latin typeface="Bodoni MT" pitchFamily="18" charset="0"/>
              </a:rPr>
              <a:t>In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Underworld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Euripides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Aeschylus</a:t>
            </a:r>
            <a:r>
              <a:rPr lang="cs-CZ" sz="1800" dirty="0" smtClean="0">
                <a:latin typeface="Bodoni MT" pitchFamily="18" charset="0"/>
              </a:rPr>
              <a:t> are </a:t>
            </a:r>
            <a:r>
              <a:rPr lang="cs-CZ" sz="1800" dirty="0" err="1" smtClean="0">
                <a:latin typeface="Bodoni MT" pitchFamily="18" charset="0"/>
              </a:rPr>
              <a:t>arguing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over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throne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for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best</a:t>
            </a:r>
            <a:r>
              <a:rPr lang="cs-CZ" sz="1800" dirty="0" smtClean="0">
                <a:latin typeface="Bodoni MT" pitchFamily="18" charset="0"/>
              </a:rPr>
              <a:t> poet</a:t>
            </a:r>
          </a:p>
          <a:p>
            <a:r>
              <a:rPr lang="cs-CZ" sz="1800" dirty="0" smtClean="0">
                <a:latin typeface="Bodoni MT" pitchFamily="18" charset="0"/>
              </a:rPr>
              <a:t>A </a:t>
            </a:r>
            <a:r>
              <a:rPr lang="cs-CZ" sz="1800" dirty="0" err="1" smtClean="0">
                <a:latin typeface="Bodoni MT" pitchFamily="18" charset="0"/>
              </a:rPr>
              <a:t>poetry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competition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takes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place</a:t>
            </a:r>
            <a:r>
              <a:rPr lang="cs-CZ" sz="1800" dirty="0" smtClean="0">
                <a:latin typeface="Bodoni MT" pitchFamily="18" charset="0"/>
              </a:rPr>
              <a:t> – </a:t>
            </a:r>
            <a:r>
              <a:rPr lang="cs-CZ" sz="1800" dirty="0" err="1" smtClean="0">
                <a:latin typeface="Bodoni MT" pitchFamily="18" charset="0"/>
              </a:rPr>
              <a:t>Dionysus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decides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winner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is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Aeschylus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takes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him</a:t>
            </a:r>
            <a:r>
              <a:rPr lang="cs-CZ" sz="1800" dirty="0" smtClean="0">
                <a:latin typeface="Bodoni MT" pitchFamily="18" charset="0"/>
              </a:rPr>
              <a:t> on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Ground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instead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Euripides</a:t>
            </a:r>
            <a:endParaRPr lang="cs-CZ" sz="1800" dirty="0" smtClean="0">
              <a:latin typeface="Bodoni MT" pitchFamily="18" charset="0"/>
            </a:endParaRPr>
          </a:p>
        </p:txBody>
      </p:sp>
      <p:grpSp>
        <p:nvGrpSpPr>
          <p:cNvPr id="74" name="Skupina 73"/>
          <p:cNvGrpSpPr/>
          <p:nvPr/>
        </p:nvGrpSpPr>
        <p:grpSpPr>
          <a:xfrm>
            <a:off x="611560" y="4509120"/>
            <a:ext cx="7920880" cy="1080120"/>
            <a:chOff x="611560" y="4509120"/>
            <a:chExt cx="7920880" cy="1080120"/>
          </a:xfrm>
        </p:grpSpPr>
        <p:sp>
          <p:nvSpPr>
            <p:cNvPr id="33" name="TextovéPole 32"/>
            <p:cNvSpPr txBox="1"/>
            <p:nvPr/>
          </p:nvSpPr>
          <p:spPr>
            <a:xfrm>
              <a:off x="147565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530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55577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500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5597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450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15617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400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87625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380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956376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350</a:t>
              </a:r>
              <a:endParaRPr lang="cs-CZ" sz="1400" dirty="0">
                <a:latin typeface="Bodoni MT" pitchFamily="18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568" y="450912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Bodoni MT" pitchFamily="18" charset="0"/>
                </a:rPr>
                <a:t>550</a:t>
              </a:r>
              <a:endParaRPr lang="cs-CZ" sz="1400" dirty="0">
                <a:latin typeface="Bodoni MT" pitchFamily="18" charset="0"/>
              </a:endParaRPr>
            </a:p>
          </p:txBody>
        </p:sp>
        <p:grpSp>
          <p:nvGrpSpPr>
            <p:cNvPr id="73" name="Skupina 72"/>
            <p:cNvGrpSpPr/>
            <p:nvPr/>
          </p:nvGrpSpPr>
          <p:grpSpPr>
            <a:xfrm>
              <a:off x="611560" y="4725144"/>
              <a:ext cx="7920880" cy="864096"/>
              <a:chOff x="611560" y="4725144"/>
              <a:chExt cx="7920880" cy="864096"/>
            </a:xfrm>
          </p:grpSpPr>
          <p:cxnSp>
            <p:nvCxnSpPr>
              <p:cNvPr id="56" name="Přímá spojovací čára 55"/>
              <p:cNvCxnSpPr/>
              <p:nvPr/>
            </p:nvCxnSpPr>
            <p:spPr>
              <a:xfrm>
                <a:off x="4355976" y="4797152"/>
                <a:ext cx="0" cy="360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Skupina 71"/>
              <p:cNvGrpSpPr/>
              <p:nvPr/>
            </p:nvGrpSpPr>
            <p:grpSpPr>
              <a:xfrm>
                <a:off x="611560" y="4725144"/>
                <a:ext cx="7920880" cy="864096"/>
                <a:chOff x="611560" y="5949280"/>
                <a:chExt cx="7920880" cy="864096"/>
              </a:xfrm>
            </p:grpSpPr>
            <p:cxnSp>
              <p:nvCxnSpPr>
                <p:cNvPr id="6" name="Přímá spojovací čára 5"/>
                <p:cNvCxnSpPr/>
                <p:nvPr/>
              </p:nvCxnSpPr>
              <p:spPr>
                <a:xfrm>
                  <a:off x="611560" y="6021288"/>
                  <a:ext cx="792088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Přímá spojovací čára 10"/>
                <p:cNvCxnSpPr/>
                <p:nvPr/>
              </p:nvCxnSpPr>
              <p:spPr>
                <a:xfrm>
                  <a:off x="97160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ovací čára 11"/>
                <p:cNvCxnSpPr/>
                <p:nvPr/>
              </p:nvCxnSpPr>
              <p:spPr>
                <a:xfrm>
                  <a:off x="133164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Přímá spojovací čára 12"/>
                <p:cNvCxnSpPr/>
                <p:nvPr/>
              </p:nvCxnSpPr>
              <p:spPr>
                <a:xfrm>
                  <a:off x="169168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ovací čára 13"/>
                <p:cNvCxnSpPr/>
                <p:nvPr/>
              </p:nvCxnSpPr>
              <p:spPr>
                <a:xfrm>
                  <a:off x="205172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ovací čára 14"/>
                <p:cNvCxnSpPr/>
                <p:nvPr/>
              </p:nvCxnSpPr>
              <p:spPr>
                <a:xfrm>
                  <a:off x="241176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ovací čára 15"/>
                <p:cNvCxnSpPr/>
                <p:nvPr/>
              </p:nvCxnSpPr>
              <p:spPr>
                <a:xfrm>
                  <a:off x="277180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ovací čára 16"/>
                <p:cNvCxnSpPr/>
                <p:nvPr/>
              </p:nvCxnSpPr>
              <p:spPr>
                <a:xfrm>
                  <a:off x="313184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Přímá spojovací čára 17"/>
                <p:cNvCxnSpPr/>
                <p:nvPr/>
              </p:nvCxnSpPr>
              <p:spPr>
                <a:xfrm>
                  <a:off x="349188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ovací čára 18"/>
                <p:cNvCxnSpPr/>
                <p:nvPr/>
              </p:nvCxnSpPr>
              <p:spPr>
                <a:xfrm>
                  <a:off x="385192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čára 19"/>
                <p:cNvCxnSpPr/>
                <p:nvPr/>
              </p:nvCxnSpPr>
              <p:spPr>
                <a:xfrm>
                  <a:off x="421196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ovací čára 20"/>
                <p:cNvCxnSpPr/>
                <p:nvPr/>
              </p:nvCxnSpPr>
              <p:spPr>
                <a:xfrm>
                  <a:off x="457200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ovací čára 21"/>
                <p:cNvCxnSpPr/>
                <p:nvPr/>
              </p:nvCxnSpPr>
              <p:spPr>
                <a:xfrm>
                  <a:off x="493204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ovací čára 22"/>
                <p:cNvCxnSpPr/>
                <p:nvPr/>
              </p:nvCxnSpPr>
              <p:spPr>
                <a:xfrm>
                  <a:off x="529208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ovací čára 23"/>
                <p:cNvCxnSpPr/>
                <p:nvPr/>
              </p:nvCxnSpPr>
              <p:spPr>
                <a:xfrm>
                  <a:off x="565212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ovací čára 24"/>
                <p:cNvCxnSpPr/>
                <p:nvPr/>
              </p:nvCxnSpPr>
              <p:spPr>
                <a:xfrm>
                  <a:off x="601216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ovací čára 25"/>
                <p:cNvCxnSpPr/>
                <p:nvPr/>
              </p:nvCxnSpPr>
              <p:spPr>
                <a:xfrm>
                  <a:off x="637220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ovací čára 26"/>
                <p:cNvCxnSpPr/>
                <p:nvPr/>
              </p:nvCxnSpPr>
              <p:spPr>
                <a:xfrm>
                  <a:off x="673224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>
                  <a:off x="709228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ovací čára 28"/>
                <p:cNvCxnSpPr/>
                <p:nvPr/>
              </p:nvCxnSpPr>
              <p:spPr>
                <a:xfrm>
                  <a:off x="745232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ovací čára 29"/>
                <p:cNvCxnSpPr/>
                <p:nvPr/>
              </p:nvCxnSpPr>
              <p:spPr>
                <a:xfrm>
                  <a:off x="781236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ovací čára 30"/>
                <p:cNvCxnSpPr/>
                <p:nvPr/>
              </p:nvCxnSpPr>
              <p:spPr>
                <a:xfrm>
                  <a:off x="8172400" y="5949280"/>
                  <a:ext cx="0" cy="21602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ovací čára 43"/>
                <p:cNvCxnSpPr/>
                <p:nvPr/>
              </p:nvCxnSpPr>
              <p:spPr>
                <a:xfrm>
                  <a:off x="1835696" y="6381328"/>
                  <a:ext cx="2520280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ovací čára 45"/>
                <p:cNvCxnSpPr/>
                <p:nvPr/>
              </p:nvCxnSpPr>
              <p:spPr>
                <a:xfrm>
                  <a:off x="2843808" y="6525344"/>
                  <a:ext cx="3312368" cy="0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ovací čára 49"/>
                <p:cNvCxnSpPr/>
                <p:nvPr/>
              </p:nvCxnSpPr>
              <p:spPr>
                <a:xfrm>
                  <a:off x="3491880" y="6669360"/>
                  <a:ext cx="266429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ovací čára 51"/>
                <p:cNvCxnSpPr/>
                <p:nvPr/>
              </p:nvCxnSpPr>
              <p:spPr>
                <a:xfrm>
                  <a:off x="4716016" y="6813376"/>
                  <a:ext cx="216024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ovací čára 53"/>
                <p:cNvCxnSpPr/>
                <p:nvPr/>
              </p:nvCxnSpPr>
              <p:spPr>
                <a:xfrm>
                  <a:off x="1835696" y="6021288"/>
                  <a:ext cx="0" cy="360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ovací čára 56"/>
                <p:cNvCxnSpPr/>
                <p:nvPr/>
              </p:nvCxnSpPr>
              <p:spPr>
                <a:xfrm>
                  <a:off x="2843808" y="6021288"/>
                  <a:ext cx="0" cy="504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ovací čára 57"/>
                <p:cNvCxnSpPr/>
                <p:nvPr/>
              </p:nvCxnSpPr>
              <p:spPr>
                <a:xfrm>
                  <a:off x="6156176" y="6021288"/>
                  <a:ext cx="0" cy="360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ovací čára 58"/>
                <p:cNvCxnSpPr/>
                <p:nvPr/>
              </p:nvCxnSpPr>
              <p:spPr>
                <a:xfrm>
                  <a:off x="3491880" y="6021288"/>
                  <a:ext cx="0" cy="64807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ovací čára 59"/>
                <p:cNvCxnSpPr/>
                <p:nvPr/>
              </p:nvCxnSpPr>
              <p:spPr>
                <a:xfrm>
                  <a:off x="6156176" y="6165304"/>
                  <a:ext cx="0" cy="504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ovací čára 60"/>
                <p:cNvCxnSpPr/>
                <p:nvPr/>
              </p:nvCxnSpPr>
              <p:spPr>
                <a:xfrm>
                  <a:off x="4716016" y="6021288"/>
                  <a:ext cx="0" cy="7920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ovací čára 61"/>
                <p:cNvCxnSpPr/>
                <p:nvPr/>
              </p:nvCxnSpPr>
              <p:spPr>
                <a:xfrm>
                  <a:off x="6876256" y="6021288"/>
                  <a:ext cx="0" cy="7920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TextovéPole 67"/>
          <p:cNvSpPr txBox="1"/>
          <p:nvPr/>
        </p:nvSpPr>
        <p:spPr>
          <a:xfrm>
            <a:off x="755576" y="5877272"/>
            <a:ext cx="1209734" cy="369332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Bodoni MT" pitchFamily="18" charset="0"/>
              </a:rPr>
              <a:t>Aeschylus</a:t>
            </a:r>
            <a:endParaRPr lang="cs-CZ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2051720" y="5877272"/>
            <a:ext cx="1285343" cy="369332"/>
          </a:xfrm>
          <a:prstGeom prst="rect">
            <a:avLst/>
          </a:prstGeom>
          <a:solidFill>
            <a:srgbClr val="7030A0"/>
          </a:solidFill>
          <a:ln w="31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Bodoni MT" pitchFamily="18" charset="0"/>
              </a:rPr>
              <a:t>Sophocles</a:t>
            </a:r>
            <a:endParaRPr lang="cs-CZ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3419872" y="5877272"/>
            <a:ext cx="1285343" cy="369332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Bodoni MT" pitchFamily="18" charset="0"/>
              </a:rPr>
              <a:t>Euripides</a:t>
            </a:r>
            <a:endParaRPr lang="cs-CZ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788024" y="5877272"/>
            <a:ext cx="1512168" cy="369332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Bodoni MT" pitchFamily="18" charset="0"/>
              </a:rPr>
              <a:t>Aristophanes</a:t>
            </a:r>
            <a:endParaRPr lang="cs-CZ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latin typeface="Bodoni MT" pitchFamily="18" charset="0"/>
              </a:rPr>
              <a:t>Vulgarisms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5184576" cy="3096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 err="1" smtClean="0">
                <a:latin typeface="Bodoni MT" pitchFamily="18" charset="0"/>
              </a:rPr>
              <a:t>Xanthias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Can I say the really funny one?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Of course,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Go right ahead—but don't let me catch you saying this.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err="1" smtClean="0">
                <a:latin typeface="Bodoni MT" pitchFamily="18" charset="0"/>
              </a:rPr>
              <a:t>Xanthias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What's that?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That you must shift your pack to ease yourself.</a:t>
            </a:r>
            <a:endParaRPr lang="cs-CZ" sz="1800" dirty="0" smtClean="0">
              <a:latin typeface="Bodoni MT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0" y="4509120"/>
            <a:ext cx="4248472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Aeacus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/>
            </a:r>
            <a:b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</a:b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By Zeus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our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Saviour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, a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real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gentleman</a:t>
            </a:r>
            <a:b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</a:b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is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your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master.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Xanthias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/>
            </a:r>
            <a:b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</a:b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Of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course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he's a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real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gentleman,</a:t>
            </a:r>
            <a:b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</a:b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he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only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knows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how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to drink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and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screw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latin typeface="Bodoni MT" pitchFamily="18" charset="0"/>
              </a:rPr>
              <a:t>Humour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800" i="1" dirty="0" smtClean="0">
                <a:latin typeface="Bodoni MT" pitchFamily="18" charset="0"/>
              </a:rPr>
              <a:t>before they went to the Underworld, Dionysus wanted a dead man to take their heavy bags.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And sure enough, they're bringing out a corpse right here.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Hallo you there ! —you, the dead man, I mean;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Will you take this baggage down to Hell?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Corpse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Will you pay two drachmas?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God no, less than that.</a:t>
            </a:r>
            <a:endParaRPr lang="cs-CZ" sz="1800" dirty="0" smtClean="0">
              <a:latin typeface="Bodoni MT" pitchFamily="18" charset="0"/>
            </a:endParaRPr>
          </a:p>
          <a:p>
            <a:pPr>
              <a:buNone/>
            </a:pPr>
            <a:r>
              <a:rPr lang="en-GB" sz="1800" dirty="0" smtClean="0">
                <a:latin typeface="Bodoni MT" pitchFamily="18" charset="0"/>
              </a:rPr>
              <a:t>[</a:t>
            </a:r>
            <a:r>
              <a:rPr lang="cs-CZ" sz="1800" dirty="0" smtClean="0">
                <a:latin typeface="Bodoni MT" pitchFamily="18" charset="0"/>
              </a:rPr>
              <a:t>…</a:t>
            </a:r>
            <a:r>
              <a:rPr lang="en-GB" sz="1800" dirty="0" smtClean="0">
                <a:latin typeface="Bodoni MT" pitchFamily="18" charset="0"/>
              </a:rPr>
              <a:t>]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Corpse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If you don't put down two drachmas, no deal.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Come, take nine </a:t>
            </a:r>
            <a:r>
              <a:rPr lang="en-GB" sz="1800" dirty="0" err="1" smtClean="0">
                <a:latin typeface="Bodoni MT" pitchFamily="18" charset="0"/>
              </a:rPr>
              <a:t>obols</a:t>
            </a:r>
            <a:r>
              <a:rPr lang="en-GB" sz="1800" dirty="0" smtClean="0">
                <a:latin typeface="Bodoni MT" pitchFamily="18" charset="0"/>
              </a:rPr>
              <a:t>.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Corpse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I'd rather be alive again.</a:t>
            </a:r>
            <a:endParaRPr lang="cs-CZ" sz="18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Bodoni MT" pitchFamily="18" charset="0"/>
              </a:rPr>
              <a:t>Interaction</a:t>
            </a:r>
            <a:r>
              <a:rPr lang="cs-CZ" sz="4000" b="1" dirty="0" smtClean="0">
                <a:latin typeface="Bodoni MT" pitchFamily="18" charset="0"/>
              </a:rPr>
              <a:t> </a:t>
            </a:r>
            <a:r>
              <a:rPr lang="cs-CZ" sz="4000" b="1" dirty="0" err="1" smtClean="0">
                <a:latin typeface="Bodoni MT" pitchFamily="18" charset="0"/>
              </a:rPr>
              <a:t>with</a:t>
            </a:r>
            <a:r>
              <a:rPr lang="cs-CZ" sz="4000" b="1" dirty="0" smtClean="0">
                <a:latin typeface="Bodoni MT" pitchFamily="18" charset="0"/>
              </a:rPr>
              <a:t> </a:t>
            </a:r>
            <a:r>
              <a:rPr lang="cs-CZ" sz="4000" b="1" dirty="0" err="1" smtClean="0">
                <a:latin typeface="Bodoni MT" pitchFamily="18" charset="0"/>
              </a:rPr>
              <a:t>the</a:t>
            </a:r>
            <a:r>
              <a:rPr lang="cs-CZ" sz="4000" b="1" dirty="0" smtClean="0">
                <a:latin typeface="Bodoni MT" pitchFamily="18" charset="0"/>
              </a:rPr>
              <a:t> audience</a:t>
            </a:r>
            <a:endParaRPr lang="cs-CZ" sz="4000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6635080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Have you met here with any parricides [murder of one’s father] 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Or perjurers [similar to a liar], as he told us?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err="1" smtClean="0">
                <a:latin typeface="Bodoni MT" pitchFamily="18" charset="0"/>
              </a:rPr>
              <a:t>Xanthias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Haven't you?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By Poseidon, yes. l think I see some now.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i="1" dirty="0" smtClean="0">
                <a:latin typeface="Bodoni MT" pitchFamily="18" charset="0"/>
              </a:rPr>
              <a:t>Looking to the audience.</a:t>
            </a:r>
            <a:endParaRPr lang="cs-CZ" sz="1800" dirty="0">
              <a:latin typeface="Bodoni MT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3284984"/>
            <a:ext cx="6624736" cy="3356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61950" indent="-361950"/>
            <a:r>
              <a:rPr lang="cs-CZ" sz="1600" i="1" dirty="0" smtClean="0">
                <a:latin typeface="Bodoni MT" pitchFamily="18" charset="0"/>
              </a:rPr>
              <a:t>(</a:t>
            </a:r>
            <a:r>
              <a:rPr lang="cs-CZ" sz="1600" i="1" dirty="0" err="1" smtClean="0">
                <a:latin typeface="Bodoni MT" pitchFamily="18" charset="0"/>
              </a:rPr>
              <a:t>when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they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see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Empusa</a:t>
            </a:r>
            <a:r>
              <a:rPr lang="cs-CZ" sz="1600" i="1" dirty="0" smtClean="0">
                <a:latin typeface="Bodoni MT" pitchFamily="18" charset="0"/>
              </a:rPr>
              <a:t>)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b="1" dirty="0" err="1" smtClean="0">
                <a:latin typeface="Bodoni MT" pitchFamily="18" charset="0"/>
              </a:rPr>
              <a:t>Dionysus</a:t>
            </a:r>
            <a:r>
              <a:rPr lang="cs-CZ" dirty="0" smtClean="0">
                <a:latin typeface="Bodoni MT" pitchFamily="18" charset="0"/>
              </a:rPr>
              <a:t/>
            </a:r>
            <a:br>
              <a:rPr lang="cs-CZ" dirty="0" smtClean="0">
                <a:latin typeface="Bodoni MT" pitchFamily="18" charset="0"/>
              </a:rPr>
            </a:br>
            <a:r>
              <a:rPr lang="cs-CZ" dirty="0" err="1" smtClean="0">
                <a:latin typeface="Bodoni MT" pitchFamily="18" charset="0"/>
              </a:rPr>
              <a:t>Where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can</a:t>
            </a:r>
            <a:r>
              <a:rPr lang="cs-CZ" dirty="0" smtClean="0">
                <a:latin typeface="Bodoni MT" pitchFamily="18" charset="0"/>
              </a:rPr>
              <a:t> I </a:t>
            </a:r>
            <a:r>
              <a:rPr lang="cs-CZ" dirty="0" err="1" smtClean="0">
                <a:latin typeface="Bodoni MT" pitchFamily="18" charset="0"/>
              </a:rPr>
              <a:t>escape</a:t>
            </a:r>
            <a:r>
              <a:rPr lang="cs-CZ" dirty="0" smtClean="0">
                <a:latin typeface="Bodoni MT" pitchFamily="18" charset="0"/>
              </a:rPr>
              <a:t>?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b="1" dirty="0" err="1" smtClean="0">
                <a:latin typeface="Bodoni MT" pitchFamily="18" charset="0"/>
              </a:rPr>
              <a:t>Xanthias</a:t>
            </a:r>
            <a:r>
              <a:rPr lang="cs-CZ" dirty="0" smtClean="0">
                <a:latin typeface="Bodoni MT" pitchFamily="18" charset="0"/>
              </a:rPr>
              <a:t/>
            </a:r>
            <a:br>
              <a:rPr lang="cs-CZ" dirty="0" smtClean="0">
                <a:latin typeface="Bodoni MT" pitchFamily="18" charset="0"/>
              </a:rPr>
            </a:br>
            <a:r>
              <a:rPr lang="cs-CZ" dirty="0" smtClean="0">
                <a:latin typeface="Bodoni MT" pitchFamily="18" charset="0"/>
              </a:rPr>
              <a:t>And </a:t>
            </a:r>
            <a:r>
              <a:rPr lang="cs-CZ" dirty="0" err="1" smtClean="0">
                <a:latin typeface="Bodoni MT" pitchFamily="18" charset="0"/>
              </a:rPr>
              <a:t>where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can</a:t>
            </a:r>
            <a:r>
              <a:rPr lang="cs-CZ" dirty="0" smtClean="0">
                <a:latin typeface="Bodoni MT" pitchFamily="18" charset="0"/>
              </a:rPr>
              <a:t> I?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b="1" dirty="0" err="1" smtClean="0">
                <a:latin typeface="Bodoni MT" pitchFamily="18" charset="0"/>
              </a:rPr>
              <a:t>Dionysus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i="1" dirty="0" smtClean="0">
                <a:latin typeface="Bodoni MT" pitchFamily="18" charset="0"/>
              </a:rPr>
              <a:t>(</a:t>
            </a:r>
            <a:r>
              <a:rPr lang="cs-CZ" i="1" dirty="0" err="1" smtClean="0">
                <a:latin typeface="Bodoni MT" pitchFamily="18" charset="0"/>
              </a:rPr>
              <a:t>begs</a:t>
            </a:r>
            <a:r>
              <a:rPr lang="cs-CZ" i="1" dirty="0" smtClean="0">
                <a:latin typeface="Bodoni MT" pitchFamily="18" charset="0"/>
              </a:rPr>
              <a:t> a </a:t>
            </a:r>
            <a:r>
              <a:rPr lang="cs-CZ" i="1" dirty="0" err="1" smtClean="0">
                <a:latin typeface="Bodoni MT" pitchFamily="18" charset="0"/>
              </a:rPr>
              <a:t>priest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sitting</a:t>
            </a:r>
            <a:r>
              <a:rPr lang="cs-CZ" i="1" dirty="0" smtClean="0">
                <a:latin typeface="Bodoni MT" pitchFamily="18" charset="0"/>
              </a:rPr>
              <a:t> in </a:t>
            </a:r>
            <a:r>
              <a:rPr lang="cs-CZ" i="1" dirty="0" err="1" smtClean="0">
                <a:latin typeface="Bodoni MT" pitchFamily="18" charset="0"/>
              </a:rPr>
              <a:t>the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first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row</a:t>
            </a:r>
            <a:r>
              <a:rPr lang="cs-CZ" i="1" dirty="0" smtClean="0">
                <a:latin typeface="Bodoni MT" pitchFamily="18" charset="0"/>
              </a:rPr>
              <a:t>)</a:t>
            </a:r>
            <a:r>
              <a:rPr lang="cs-CZ" dirty="0" smtClean="0">
                <a:latin typeface="Bodoni MT" pitchFamily="18" charset="0"/>
              </a:rPr>
              <a:t/>
            </a:r>
            <a:br>
              <a:rPr lang="cs-CZ" dirty="0" smtClean="0">
                <a:latin typeface="Bodoni MT" pitchFamily="18" charset="0"/>
              </a:rPr>
            </a:br>
            <a:r>
              <a:rPr lang="cs-CZ" dirty="0" err="1" smtClean="0">
                <a:latin typeface="Bodoni MT" pitchFamily="18" charset="0"/>
              </a:rPr>
              <a:t>Oh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priest</a:t>
            </a:r>
            <a:r>
              <a:rPr lang="cs-CZ" dirty="0" smtClean="0">
                <a:latin typeface="Bodoni MT" pitchFamily="18" charset="0"/>
              </a:rPr>
              <a:t>, </a:t>
            </a:r>
            <a:r>
              <a:rPr lang="cs-CZ" dirty="0" err="1" smtClean="0">
                <a:latin typeface="Bodoni MT" pitchFamily="18" charset="0"/>
              </a:rPr>
              <a:t>preserve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me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now</a:t>
            </a:r>
            <a:r>
              <a:rPr lang="cs-CZ" dirty="0" smtClean="0">
                <a:latin typeface="Bodoni MT" pitchFamily="18" charset="0"/>
              </a:rPr>
              <a:t>, to </a:t>
            </a:r>
            <a:r>
              <a:rPr lang="cs-CZ" dirty="0" err="1" smtClean="0">
                <a:latin typeface="Bodoni MT" pitchFamily="18" charset="0"/>
              </a:rPr>
              <a:t>be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your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drinking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buddy</a:t>
            </a:r>
            <a:r>
              <a:rPr lang="cs-CZ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600" i="1" dirty="0" smtClean="0">
                <a:latin typeface="Bodoni MT" pitchFamily="18" charset="0"/>
              </a:rPr>
              <a:t>(</a:t>
            </a:r>
            <a:r>
              <a:rPr lang="cs-CZ" sz="1600" i="1" dirty="0" err="1" smtClean="0">
                <a:latin typeface="Bodoni MT" pitchFamily="18" charset="0"/>
              </a:rPr>
              <a:t>after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Empusa’s</a:t>
            </a:r>
            <a:r>
              <a:rPr lang="cs-CZ" sz="1600" i="1" dirty="0" smtClean="0">
                <a:latin typeface="Bodoni MT" pitchFamily="18" charset="0"/>
              </a:rPr>
              <a:t> </a:t>
            </a:r>
            <a:r>
              <a:rPr lang="cs-CZ" sz="1600" i="1" dirty="0" err="1" smtClean="0">
                <a:latin typeface="Bodoni MT" pitchFamily="18" charset="0"/>
              </a:rPr>
              <a:t>gone</a:t>
            </a:r>
            <a:r>
              <a:rPr lang="cs-CZ" sz="1600" i="1" dirty="0" smtClean="0">
                <a:latin typeface="Bodoni MT" pitchFamily="18" charset="0"/>
              </a:rPr>
              <a:t>)</a:t>
            </a:r>
            <a:endParaRPr lang="cs-CZ" sz="1600" dirty="0" smtClean="0">
              <a:latin typeface="Bodoni MT" pitchFamily="18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cs-CZ" b="1" dirty="0" err="1" smtClean="0">
                <a:latin typeface="Bodoni MT" pitchFamily="18" charset="0"/>
              </a:rPr>
              <a:t>Dionysus</a:t>
            </a:r>
            <a:r>
              <a:rPr lang="cs-CZ" dirty="0" smtClean="0">
                <a:latin typeface="Bodoni MT" pitchFamily="18" charset="0"/>
              </a:rPr>
              <a:t/>
            </a:r>
            <a:br>
              <a:rPr lang="cs-CZ" dirty="0" smtClean="0">
                <a:latin typeface="Bodoni MT" pitchFamily="18" charset="0"/>
              </a:rPr>
            </a:br>
            <a:r>
              <a:rPr lang="cs-CZ" dirty="0" err="1" smtClean="0">
                <a:latin typeface="Bodoni MT" pitchFamily="18" charset="0"/>
              </a:rPr>
              <a:t>Good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grief</a:t>
            </a:r>
            <a:r>
              <a:rPr lang="cs-CZ" dirty="0" smtClean="0">
                <a:latin typeface="Bodoni MT" pitchFamily="18" charset="0"/>
              </a:rPr>
              <a:t>, </a:t>
            </a:r>
            <a:r>
              <a:rPr lang="cs-CZ" dirty="0" err="1" smtClean="0">
                <a:latin typeface="Bodoni MT" pitchFamily="18" charset="0"/>
              </a:rPr>
              <a:t>how</a:t>
            </a:r>
            <a:r>
              <a:rPr lang="cs-CZ" dirty="0" smtClean="0">
                <a:latin typeface="Bodoni MT" pitchFamily="18" charset="0"/>
              </a:rPr>
              <a:t> I </a:t>
            </a:r>
            <a:r>
              <a:rPr lang="cs-CZ" dirty="0" err="1" smtClean="0">
                <a:latin typeface="Bodoni MT" pitchFamily="18" charset="0"/>
              </a:rPr>
              <a:t>grew</a:t>
            </a:r>
            <a:r>
              <a:rPr lang="cs-CZ" dirty="0" smtClean="0">
                <a:latin typeface="Bodoni MT" pitchFamily="18" charset="0"/>
              </a:rPr>
              <a:t> pale </a:t>
            </a:r>
            <a:r>
              <a:rPr lang="cs-CZ" dirty="0" err="1" smtClean="0">
                <a:latin typeface="Bodoni MT" pitchFamily="18" charset="0"/>
              </a:rPr>
              <a:t>at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the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sight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of</a:t>
            </a:r>
            <a:r>
              <a:rPr lang="cs-CZ" dirty="0" smtClean="0">
                <a:latin typeface="Bodoni MT" pitchFamily="18" charset="0"/>
              </a:rPr>
              <a:t> her.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b="1" dirty="0" err="1" smtClean="0">
                <a:latin typeface="Bodoni MT" pitchFamily="18" charset="0"/>
              </a:rPr>
              <a:t>Xanthias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i="1" dirty="0" smtClean="0">
                <a:latin typeface="Bodoni MT" pitchFamily="18" charset="0"/>
              </a:rPr>
              <a:t>(</a:t>
            </a:r>
            <a:r>
              <a:rPr lang="cs-CZ" i="1" dirty="0" err="1" smtClean="0">
                <a:latin typeface="Bodoni MT" pitchFamily="18" charset="0"/>
              </a:rPr>
              <a:t>points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at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the</a:t>
            </a:r>
            <a:r>
              <a:rPr lang="cs-CZ" i="1" dirty="0" smtClean="0">
                <a:latin typeface="Bodoni MT" pitchFamily="18" charset="0"/>
              </a:rPr>
              <a:t> </a:t>
            </a:r>
            <a:r>
              <a:rPr lang="cs-CZ" i="1" dirty="0" err="1" smtClean="0">
                <a:latin typeface="Bodoni MT" pitchFamily="18" charset="0"/>
              </a:rPr>
              <a:t>priest</a:t>
            </a:r>
            <a:r>
              <a:rPr lang="cs-CZ" i="1" dirty="0" smtClean="0">
                <a:latin typeface="Bodoni MT" pitchFamily="18" charset="0"/>
              </a:rPr>
              <a:t>)</a:t>
            </a:r>
            <a:r>
              <a:rPr lang="cs-CZ" dirty="0" smtClean="0">
                <a:latin typeface="Bodoni MT" pitchFamily="18" charset="0"/>
              </a:rPr>
              <a:t/>
            </a:r>
            <a:br>
              <a:rPr lang="cs-CZ" dirty="0" smtClean="0">
                <a:latin typeface="Bodoni MT" pitchFamily="18" charset="0"/>
              </a:rPr>
            </a:br>
            <a:r>
              <a:rPr lang="cs-CZ" dirty="0" err="1" smtClean="0">
                <a:latin typeface="Bodoni MT" pitchFamily="18" charset="0"/>
              </a:rPr>
              <a:t>But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this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thing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of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yours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got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stained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reddish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brown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with</a:t>
            </a:r>
            <a:r>
              <a:rPr lang="cs-CZ" dirty="0" smtClean="0">
                <a:latin typeface="Bodoni MT" pitchFamily="18" charset="0"/>
              </a:rPr>
              <a:t> </a:t>
            </a:r>
            <a:r>
              <a:rPr lang="cs-CZ" dirty="0" err="1" smtClean="0">
                <a:latin typeface="Bodoni MT" pitchFamily="18" charset="0"/>
              </a:rPr>
              <a:t>fear</a:t>
            </a:r>
            <a:r>
              <a:rPr lang="cs-CZ" dirty="0" smtClean="0">
                <a:latin typeface="Bodoni MT" pitchFamily="18" charset="0"/>
              </a:rPr>
              <a:t>.</a:t>
            </a:r>
            <a:endParaRPr lang="cs-CZ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Bodoni MT" pitchFamily="18" charset="0"/>
              </a:rPr>
              <a:t>Criticizing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other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poets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at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the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time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5112568" cy="2808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 smtClean="0">
                <a:latin typeface="Bodoni MT" pitchFamily="18" charset="0"/>
              </a:rPr>
              <a:t>Heracles</a:t>
            </a:r>
            <a:endParaRPr lang="cs-CZ" sz="1800" dirty="0" smtClean="0">
              <a:latin typeface="Bodoni MT" pitchFamily="18" charset="0"/>
            </a:endParaRPr>
          </a:p>
          <a:p>
            <a:pPr>
              <a:buNone/>
            </a:pPr>
            <a:r>
              <a:rPr lang="cs-CZ" sz="1800" dirty="0" smtClean="0">
                <a:latin typeface="Bodoni MT" pitchFamily="18" charset="0"/>
              </a:rPr>
              <a:t>	</a:t>
            </a:r>
            <a:r>
              <a:rPr lang="en-GB" sz="1800" dirty="0" smtClean="0">
                <a:latin typeface="Bodoni MT" pitchFamily="18" charset="0"/>
              </a:rPr>
              <a:t>And where's </a:t>
            </a:r>
            <a:r>
              <a:rPr lang="en-GB" sz="1800" dirty="0" err="1" smtClean="0">
                <a:latin typeface="Bodoni MT" pitchFamily="18" charset="0"/>
              </a:rPr>
              <a:t>Xenocles</a:t>
            </a:r>
            <a:r>
              <a:rPr lang="en-GB" sz="1800" dirty="0" smtClean="0">
                <a:latin typeface="Bodoni MT" pitchFamily="18" charset="0"/>
              </a:rPr>
              <a:t>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Dionysus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Oh, God! May he drop dead!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smtClean="0">
                <a:latin typeface="Bodoni MT" pitchFamily="18" charset="0"/>
              </a:rPr>
              <a:t>Heracles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What of </a:t>
            </a:r>
            <a:r>
              <a:rPr lang="en-GB" sz="1800" dirty="0" err="1" smtClean="0">
                <a:latin typeface="Bodoni MT" pitchFamily="18" charset="0"/>
              </a:rPr>
              <a:t>Pythangelus</a:t>
            </a:r>
            <a:r>
              <a:rPr lang="en-GB" sz="1800" dirty="0" smtClean="0">
                <a:latin typeface="Bodoni MT" pitchFamily="18" charset="0"/>
              </a:rPr>
              <a:t>?</a:t>
            </a:r>
            <a:endParaRPr lang="cs-CZ" sz="1800" dirty="0" smtClean="0">
              <a:latin typeface="Bodoni MT" pitchFamily="18" charset="0"/>
            </a:endParaRPr>
          </a:p>
          <a:p>
            <a:r>
              <a:rPr lang="en-GB" sz="1800" b="1" dirty="0" err="1" smtClean="0">
                <a:latin typeface="Bodoni MT" pitchFamily="18" charset="0"/>
              </a:rPr>
              <a:t>Xanthias</a:t>
            </a:r>
            <a:r>
              <a:rPr lang="en-GB" sz="1800" dirty="0" smtClean="0">
                <a:latin typeface="Bodoni MT" pitchFamily="18" charset="0"/>
              </a:rPr>
              <a:t/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No word of me,</a:t>
            </a:r>
            <a:br>
              <a:rPr lang="en-GB" sz="1800" dirty="0" smtClean="0">
                <a:latin typeface="Bodoni MT" pitchFamily="18" charset="0"/>
              </a:rPr>
            </a:br>
            <a:r>
              <a:rPr lang="en-GB" sz="1800" dirty="0" smtClean="0">
                <a:latin typeface="Bodoni MT" pitchFamily="18" charset="0"/>
              </a:rPr>
              <a:t>long suffering with this shoulder ache of mine!</a:t>
            </a:r>
            <a:endParaRPr lang="cs-CZ" sz="18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Bodoni MT" pitchFamily="18" charset="0"/>
              </a:rPr>
              <a:t>Empusa</a:t>
            </a:r>
            <a:endParaRPr lang="cs-CZ" sz="4000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4644008" cy="6237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1500" b="1" dirty="0" err="1" smtClean="0">
                <a:latin typeface="Bodoni MT" pitchFamily="18" charset="0"/>
              </a:rPr>
              <a:t>Xanthias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And </a:t>
            </a:r>
            <a:r>
              <a:rPr lang="cs-CZ" sz="1500" dirty="0" err="1" smtClean="0">
                <a:latin typeface="Bodoni MT" pitchFamily="18" charset="0"/>
              </a:rPr>
              <a:t>now</a:t>
            </a:r>
            <a:r>
              <a:rPr lang="cs-CZ" sz="1500" dirty="0" smtClean="0">
                <a:latin typeface="Bodoni MT" pitchFamily="18" charset="0"/>
              </a:rPr>
              <a:t>, by Zeus, l </a:t>
            </a:r>
            <a:r>
              <a:rPr lang="cs-CZ" sz="1500" dirty="0" err="1" smtClean="0">
                <a:latin typeface="Bodoni MT" pitchFamily="18" charset="0"/>
              </a:rPr>
              <a:t>see</a:t>
            </a:r>
            <a:r>
              <a:rPr lang="cs-CZ" sz="1500" dirty="0" smtClean="0">
                <a:latin typeface="Bodoni MT" pitchFamily="18" charset="0"/>
              </a:rPr>
              <a:t> a </a:t>
            </a:r>
            <a:r>
              <a:rPr lang="cs-CZ" sz="1500" dirty="0" err="1" smtClean="0">
                <a:latin typeface="Bodoni MT" pitchFamily="18" charset="0"/>
              </a:rPr>
              <a:t>monstrous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beast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r>
              <a:rPr lang="cs-CZ" sz="1500" b="1" dirty="0" err="1" smtClean="0">
                <a:latin typeface="Bodoni MT" pitchFamily="18" charset="0"/>
              </a:rPr>
              <a:t>Dionysus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What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kind</a:t>
            </a:r>
            <a:r>
              <a:rPr lang="cs-CZ" sz="1500" dirty="0" smtClean="0">
                <a:latin typeface="Bodoni MT" pitchFamily="18" charset="0"/>
              </a:rPr>
              <a:t>?</a:t>
            </a:r>
          </a:p>
          <a:p>
            <a:r>
              <a:rPr lang="cs-CZ" sz="1500" b="1" dirty="0" err="1" smtClean="0">
                <a:latin typeface="Bodoni MT" pitchFamily="18" charset="0"/>
              </a:rPr>
              <a:t>Xanthias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O </a:t>
            </a:r>
            <a:r>
              <a:rPr lang="cs-CZ" sz="1500" dirty="0" err="1" smtClean="0">
                <a:latin typeface="Bodoni MT" pitchFamily="18" charset="0"/>
              </a:rPr>
              <a:t>horrible</a:t>
            </a:r>
            <a:r>
              <a:rPr lang="cs-CZ" sz="1500" dirty="0" smtClean="0">
                <a:latin typeface="Bodoni MT" pitchFamily="18" charset="0"/>
              </a:rPr>
              <a:t>! </a:t>
            </a:r>
            <a:r>
              <a:rPr lang="cs-CZ" sz="1500" dirty="0" err="1" smtClean="0">
                <a:latin typeface="Bodoni MT" pitchFamily="18" charset="0"/>
              </a:rPr>
              <a:t>it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takes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all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kinds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of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shapes</a:t>
            </a:r>
            <a:r>
              <a:rPr lang="cs-CZ" sz="1500" dirty="0" smtClean="0">
                <a:latin typeface="Bodoni MT" pitchFamily="18" charset="0"/>
              </a:rPr>
              <a:t>,</a:t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Now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it</a:t>
            </a:r>
            <a:r>
              <a:rPr lang="cs-CZ" sz="1500" dirty="0" smtClean="0">
                <a:latin typeface="Bodoni MT" pitchFamily="18" charset="0"/>
              </a:rPr>
              <a:t>'s </a:t>
            </a:r>
            <a:r>
              <a:rPr lang="cs-CZ" sz="1500" dirty="0" err="1" smtClean="0">
                <a:latin typeface="Bodoni MT" pitchFamily="18" charset="0"/>
              </a:rPr>
              <a:t>an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ox</a:t>
            </a:r>
            <a:r>
              <a:rPr lang="cs-CZ" sz="1500" dirty="0" smtClean="0">
                <a:latin typeface="Bodoni MT" pitchFamily="18" charset="0"/>
              </a:rPr>
              <a:t>, </a:t>
            </a:r>
            <a:r>
              <a:rPr lang="cs-CZ" sz="1500" dirty="0" err="1" smtClean="0">
                <a:latin typeface="Bodoni MT" pitchFamily="18" charset="0"/>
              </a:rPr>
              <a:t>and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now</a:t>
            </a:r>
            <a:r>
              <a:rPr lang="cs-CZ" sz="1500" dirty="0" smtClean="0">
                <a:latin typeface="Bodoni MT" pitchFamily="18" charset="0"/>
              </a:rPr>
              <a:t> a mule, </a:t>
            </a:r>
            <a:r>
              <a:rPr lang="cs-CZ" sz="1500" dirty="0" err="1" smtClean="0">
                <a:latin typeface="Bodoni MT" pitchFamily="18" charset="0"/>
              </a:rPr>
              <a:t>and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now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A </a:t>
            </a:r>
            <a:r>
              <a:rPr lang="cs-CZ" sz="1500" dirty="0" err="1" smtClean="0">
                <a:latin typeface="Bodoni MT" pitchFamily="18" charset="0"/>
              </a:rPr>
              <a:t>lovely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woman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r>
              <a:rPr lang="cs-CZ" sz="1500" b="1" dirty="0" err="1" smtClean="0">
                <a:latin typeface="Bodoni MT" pitchFamily="18" charset="0"/>
              </a:rPr>
              <a:t>Dionysus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Where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is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she</a:t>
            </a:r>
            <a:r>
              <a:rPr lang="cs-CZ" sz="1500" dirty="0" smtClean="0">
                <a:latin typeface="Bodoni MT" pitchFamily="18" charset="0"/>
              </a:rPr>
              <a:t>? I'</a:t>
            </a:r>
            <a:r>
              <a:rPr lang="cs-CZ" sz="1500" dirty="0" err="1" smtClean="0">
                <a:latin typeface="Bodoni MT" pitchFamily="18" charset="0"/>
              </a:rPr>
              <a:t>ll</a:t>
            </a:r>
            <a:r>
              <a:rPr lang="cs-CZ" sz="1500" dirty="0" smtClean="0">
                <a:latin typeface="Bodoni MT" pitchFamily="18" charset="0"/>
              </a:rPr>
              <a:t> go </a:t>
            </a:r>
            <a:r>
              <a:rPr lang="cs-CZ" sz="1500" dirty="0" err="1" smtClean="0">
                <a:latin typeface="Bodoni MT" pitchFamily="18" charset="0"/>
              </a:rPr>
              <a:t>meet</a:t>
            </a:r>
            <a:r>
              <a:rPr lang="cs-CZ" sz="1500" dirty="0" smtClean="0">
                <a:latin typeface="Bodoni MT" pitchFamily="18" charset="0"/>
              </a:rPr>
              <a:t> her.</a:t>
            </a: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Xanthias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Wait</a:t>
            </a:r>
            <a:r>
              <a:rPr lang="cs-CZ" sz="1500" dirty="0" smtClean="0">
                <a:latin typeface="Bodoni MT" pitchFamily="18" charset="0"/>
              </a:rPr>
              <a:t>, </a:t>
            </a:r>
            <a:r>
              <a:rPr lang="cs-CZ" sz="1500" dirty="0" err="1" smtClean="0">
                <a:latin typeface="Bodoni MT" pitchFamily="18" charset="0"/>
              </a:rPr>
              <a:t>now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it</a:t>
            </a:r>
            <a:r>
              <a:rPr lang="cs-CZ" sz="1500" dirty="0" smtClean="0">
                <a:latin typeface="Bodoni MT" pitchFamily="18" charset="0"/>
              </a:rPr>
              <a:t>'s not a </a:t>
            </a:r>
            <a:r>
              <a:rPr lang="cs-CZ" sz="1500" dirty="0" err="1" smtClean="0">
                <a:latin typeface="Bodoni MT" pitchFamily="18" charset="0"/>
              </a:rPr>
              <a:t>woman</a:t>
            </a:r>
            <a:r>
              <a:rPr lang="cs-CZ" sz="1500" dirty="0" smtClean="0">
                <a:latin typeface="Bodoni MT" pitchFamily="18" charset="0"/>
              </a:rPr>
              <a:t>, </a:t>
            </a:r>
            <a:r>
              <a:rPr lang="cs-CZ" sz="1500" dirty="0" err="1" smtClean="0">
                <a:latin typeface="Bodoni MT" pitchFamily="18" charset="0"/>
              </a:rPr>
              <a:t>but</a:t>
            </a:r>
            <a:r>
              <a:rPr lang="cs-CZ" sz="1500" dirty="0" smtClean="0">
                <a:latin typeface="Bodoni MT" pitchFamily="18" charset="0"/>
              </a:rPr>
              <a:t> a </a:t>
            </a:r>
            <a:r>
              <a:rPr lang="cs-CZ" sz="1500" dirty="0" err="1" smtClean="0">
                <a:latin typeface="Bodoni MT" pitchFamily="18" charset="0"/>
              </a:rPr>
              <a:t>bitch</a:t>
            </a:r>
            <a:r>
              <a:rPr lang="cs-CZ" sz="1500" dirty="0" smtClean="0">
                <a:latin typeface="Bodoni MT" pitchFamily="18" charset="0"/>
              </a:rPr>
              <a:t>.</a:t>
            </a:r>
            <a:endParaRPr lang="cs-CZ" sz="1600" b="1" dirty="0" smtClean="0">
              <a:latin typeface="Bodoni MT" pitchFamily="18" charset="0"/>
            </a:endParaRP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Dionysus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Why</a:t>
            </a:r>
            <a:r>
              <a:rPr lang="cs-CZ" sz="1500" dirty="0" smtClean="0">
                <a:latin typeface="Bodoni MT" pitchFamily="18" charset="0"/>
              </a:rPr>
              <a:t>, </a:t>
            </a:r>
            <a:r>
              <a:rPr lang="cs-CZ" sz="1500" dirty="0" err="1" smtClean="0">
                <a:latin typeface="Bodoni MT" pitchFamily="18" charset="0"/>
              </a:rPr>
              <a:t>this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must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be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Empusa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Xanthias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Ah</a:t>
            </a:r>
            <a:r>
              <a:rPr lang="cs-CZ" sz="1500" dirty="0" smtClean="0">
                <a:latin typeface="Bodoni MT" pitchFamily="18" charset="0"/>
              </a:rPr>
              <a:t>! her </a:t>
            </a:r>
            <a:r>
              <a:rPr lang="cs-CZ" sz="1500" dirty="0" err="1" smtClean="0">
                <a:latin typeface="Bodoni MT" pitchFamily="18" charset="0"/>
              </a:rPr>
              <a:t>whole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face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burns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like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fire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Dionysus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Does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she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have</a:t>
            </a:r>
            <a:r>
              <a:rPr lang="cs-CZ" sz="1500" dirty="0" smtClean="0">
                <a:latin typeface="Bodoni MT" pitchFamily="18" charset="0"/>
              </a:rPr>
              <a:t> a leg </a:t>
            </a:r>
            <a:r>
              <a:rPr lang="cs-CZ" sz="1500" dirty="0" err="1" smtClean="0">
                <a:latin typeface="Bodoni MT" pitchFamily="18" charset="0"/>
              </a:rPr>
              <a:t>of</a:t>
            </a:r>
            <a:r>
              <a:rPr lang="cs-CZ" sz="1500" dirty="0" smtClean="0">
                <a:latin typeface="Bodoni MT" pitchFamily="18" charset="0"/>
              </a:rPr>
              <a:t> bronze?</a:t>
            </a: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Xanthias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smtClean="0">
                <a:latin typeface="Bodoni MT" pitchFamily="18" charset="0"/>
              </a:rPr>
              <a:t>By Poseidon, </a:t>
            </a:r>
            <a:r>
              <a:rPr lang="cs-CZ" sz="1500" dirty="0" err="1" smtClean="0">
                <a:latin typeface="Bodoni MT" pitchFamily="18" charset="0"/>
              </a:rPr>
              <a:t>yes</a:t>
            </a:r>
            <a:r>
              <a:rPr lang="cs-CZ" sz="1500" dirty="0" smtClean="0">
                <a:latin typeface="Bodoni MT" pitchFamily="18" charset="0"/>
              </a:rPr>
              <a:t>,</a:t>
            </a:r>
          </a:p>
          <a:p>
            <a:pPr marL="361950" indent="-361950">
              <a:buNone/>
            </a:pPr>
            <a:r>
              <a:rPr lang="cs-CZ" sz="1500" dirty="0" smtClean="0">
                <a:latin typeface="Bodoni MT" pitchFamily="18" charset="0"/>
              </a:rPr>
              <a:t>	</a:t>
            </a:r>
            <a:r>
              <a:rPr lang="cs-CZ" sz="1500" dirty="0" err="1" smtClean="0">
                <a:latin typeface="Bodoni MT" pitchFamily="18" charset="0"/>
              </a:rPr>
              <a:t>and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the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other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is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cow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dung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>
              <a:buNone/>
            </a:pPr>
            <a:r>
              <a:rPr lang="cs-CZ" sz="1500" dirty="0" smtClean="0">
                <a:latin typeface="Bodoni MT" pitchFamily="18" charset="0"/>
              </a:rPr>
              <a:t>	</a:t>
            </a:r>
            <a:r>
              <a:rPr lang="cs-CZ" sz="1500" dirty="0" err="1" smtClean="0">
                <a:latin typeface="Bodoni MT" pitchFamily="18" charset="0"/>
              </a:rPr>
              <a:t>Be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sure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of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it</a:t>
            </a:r>
            <a:r>
              <a:rPr lang="cs-CZ" sz="1500" dirty="0" smtClean="0">
                <a:latin typeface="Bodoni MT" pitchFamily="18" charset="0"/>
              </a:rPr>
              <a:t>.</a:t>
            </a:r>
          </a:p>
          <a:p>
            <a:pPr marL="361950" indent="-361950"/>
            <a:r>
              <a:rPr lang="cs-CZ" sz="1500" b="1" dirty="0" err="1" smtClean="0">
                <a:latin typeface="Bodoni MT" pitchFamily="18" charset="0"/>
              </a:rPr>
              <a:t>Dionysus</a:t>
            </a:r>
            <a:r>
              <a:rPr lang="cs-CZ" sz="1500" dirty="0" smtClean="0">
                <a:latin typeface="Bodoni MT" pitchFamily="18" charset="0"/>
              </a:rPr>
              <a:t/>
            </a:r>
            <a:br>
              <a:rPr lang="cs-CZ" sz="1500" dirty="0" smtClean="0">
                <a:latin typeface="Bodoni MT" pitchFamily="18" charset="0"/>
              </a:rPr>
            </a:br>
            <a:r>
              <a:rPr lang="cs-CZ" sz="1500" dirty="0" err="1" smtClean="0">
                <a:latin typeface="Bodoni MT" pitchFamily="18" charset="0"/>
              </a:rPr>
              <a:t>Where</a:t>
            </a:r>
            <a:r>
              <a:rPr lang="cs-CZ" sz="1500" dirty="0" smtClean="0">
                <a:latin typeface="Bodoni MT" pitchFamily="18" charset="0"/>
              </a:rPr>
              <a:t> </a:t>
            </a:r>
            <a:r>
              <a:rPr lang="cs-CZ" sz="1500" dirty="0" err="1" smtClean="0">
                <a:latin typeface="Bodoni MT" pitchFamily="18" charset="0"/>
              </a:rPr>
              <a:t>can</a:t>
            </a:r>
            <a:r>
              <a:rPr lang="cs-CZ" sz="1500" dirty="0" smtClean="0">
                <a:latin typeface="Bodoni MT" pitchFamily="18" charset="0"/>
              </a:rPr>
              <a:t> I </a:t>
            </a:r>
            <a:r>
              <a:rPr lang="cs-CZ" sz="1500" dirty="0" err="1" smtClean="0">
                <a:latin typeface="Bodoni MT" pitchFamily="18" charset="0"/>
              </a:rPr>
              <a:t>escape</a:t>
            </a:r>
            <a:r>
              <a:rPr lang="cs-CZ" sz="1500" dirty="0" smtClean="0">
                <a:latin typeface="Bodoni MT" pitchFamily="18" charset="0"/>
              </a:rPr>
              <a:t>?</a:t>
            </a:r>
          </a:p>
          <a:p>
            <a:endParaRPr lang="cs-CZ" sz="1500" dirty="0" smtClean="0">
              <a:latin typeface="Bodoni MT" pitchFamily="18" charset="0"/>
            </a:endParaRPr>
          </a:p>
        </p:txBody>
      </p:sp>
      <p:pic>
        <p:nvPicPr>
          <p:cNvPr id="6146" name="Picture 2" descr="https://vignette.wikia.nocookie.net/mythology/images/a/a4/Empusa-0.png/revision/latest?cb=201804042116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101692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err="1" smtClean="0">
                <a:latin typeface="Bodoni MT" pitchFamily="18" charset="0"/>
              </a:rPr>
              <a:t>Mythological</a:t>
            </a:r>
            <a:r>
              <a:rPr lang="cs-CZ" b="1" dirty="0" smtClean="0">
                <a:latin typeface="Bodoni MT" pitchFamily="18" charset="0"/>
              </a:rPr>
              <a:t> </a:t>
            </a:r>
            <a:r>
              <a:rPr lang="cs-CZ" b="1" dirty="0" err="1" smtClean="0">
                <a:latin typeface="Bodoni MT" pitchFamily="18" charset="0"/>
              </a:rPr>
              <a:t>creatures</a:t>
            </a:r>
            <a:endParaRPr lang="cs-CZ" b="1" dirty="0">
              <a:latin typeface="Bodoni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5554960" cy="3917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1800" b="1" dirty="0" err="1" smtClean="0">
                <a:latin typeface="Bodoni MT" pitchFamily="18" charset="0"/>
              </a:rPr>
              <a:t>Aeacus</a:t>
            </a:r>
            <a:endParaRPr lang="cs-CZ" sz="1800" dirty="0" smtClean="0">
              <a:latin typeface="Bodoni MT" pitchFamily="18" charset="0"/>
            </a:endParaRPr>
          </a:p>
          <a:p>
            <a:pPr>
              <a:buNone/>
            </a:pPr>
            <a:r>
              <a:rPr lang="cs-CZ" sz="1800" dirty="0" smtClean="0">
                <a:latin typeface="Bodoni MT" pitchFamily="18" charset="0"/>
              </a:rPr>
              <a:t>	O </a:t>
            </a:r>
            <a:r>
              <a:rPr lang="cs-CZ" sz="1800" dirty="0" err="1" smtClean="0">
                <a:latin typeface="Bodoni MT" pitchFamily="18" charset="0"/>
              </a:rPr>
              <a:t>you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abominable</a:t>
            </a:r>
            <a:r>
              <a:rPr lang="cs-CZ" sz="1800" dirty="0" smtClean="0">
                <a:latin typeface="Bodoni MT" pitchFamily="18" charset="0"/>
              </a:rPr>
              <a:t>, </a:t>
            </a:r>
            <a:r>
              <a:rPr lang="cs-CZ" sz="1800" dirty="0" err="1" smtClean="0">
                <a:latin typeface="Bodoni MT" pitchFamily="18" charset="0"/>
              </a:rPr>
              <a:t>you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shameless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reckless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wretch</a:t>
            </a:r>
            <a:r>
              <a:rPr lang="cs-CZ" sz="1800" dirty="0" smtClean="0">
                <a:latin typeface="Bodoni MT" pitchFamily="18" charset="0"/>
              </a:rPr>
              <a:t>—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villain</a:t>
            </a:r>
            <a:r>
              <a:rPr lang="cs-CZ" sz="1800" dirty="0" smtClean="0">
                <a:latin typeface="Bodoni MT" pitchFamily="18" charset="0"/>
              </a:rPr>
              <a:t>, </a:t>
            </a:r>
            <a:r>
              <a:rPr lang="cs-CZ" sz="1800" dirty="0" err="1" smtClean="0">
                <a:latin typeface="Bodoni MT" pitchFamily="18" charset="0"/>
              </a:rPr>
              <a:t>villain</a:t>
            </a:r>
            <a:r>
              <a:rPr lang="cs-CZ" sz="1800" dirty="0" smtClean="0">
                <a:latin typeface="Bodoni MT" pitchFamily="18" charset="0"/>
              </a:rPr>
              <a:t>, </a:t>
            </a:r>
            <a:r>
              <a:rPr lang="cs-CZ" sz="1800" dirty="0" err="1" smtClean="0">
                <a:latin typeface="Bodoni MT" pitchFamily="18" charset="0"/>
              </a:rPr>
              <a:t>damned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smiling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villain</a:t>
            </a:r>
            <a:r>
              <a:rPr lang="cs-CZ" sz="1800" dirty="0" smtClean="0">
                <a:latin typeface="Bodoni MT" pitchFamily="18" charset="0"/>
              </a:rPr>
              <a:t>—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man </a:t>
            </a:r>
            <a:r>
              <a:rPr lang="cs-CZ" sz="1800" dirty="0" err="1" smtClean="0">
                <a:latin typeface="Bodoni MT" pitchFamily="18" charset="0"/>
              </a:rPr>
              <a:t>who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made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with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b="1" dirty="0" smtClean="0">
                <a:latin typeface="Bodoni MT" pitchFamily="18" charset="0"/>
              </a:rPr>
              <a:t>Cerberus my dog</a:t>
            </a:r>
            <a:r>
              <a:rPr lang="cs-CZ" sz="1800" dirty="0" smtClean="0">
                <a:latin typeface="Bodoni MT" pitchFamily="18" charset="0"/>
              </a:rPr>
              <a:t>!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You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grabbed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him</a:t>
            </a:r>
            <a:r>
              <a:rPr lang="cs-CZ" sz="1800" dirty="0" smtClean="0">
                <a:latin typeface="Bodoni MT" pitchFamily="18" charset="0"/>
              </a:rPr>
              <a:t> by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throat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throttled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him</a:t>
            </a:r>
            <a:r>
              <a:rPr lang="cs-CZ" sz="1800" dirty="0" smtClean="0">
                <a:latin typeface="Bodoni MT" pitchFamily="18" charset="0"/>
              </a:rPr>
              <a:t>, 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then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took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off</a:t>
            </a:r>
            <a:r>
              <a:rPr lang="cs-CZ" sz="1800" dirty="0" smtClean="0">
                <a:latin typeface="Bodoni MT" pitchFamily="18" charset="0"/>
              </a:rPr>
              <a:t> on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run, </a:t>
            </a:r>
            <a:r>
              <a:rPr lang="cs-CZ" sz="1800" dirty="0" err="1" smtClean="0">
                <a:latin typeface="Bodoni MT" pitchFamily="18" charset="0"/>
              </a:rPr>
              <a:t>while</a:t>
            </a:r>
            <a:r>
              <a:rPr lang="cs-CZ" sz="1800" dirty="0" smtClean="0">
                <a:latin typeface="Bodoni MT" pitchFamily="18" charset="0"/>
              </a:rPr>
              <a:t> I </a:t>
            </a:r>
            <a:r>
              <a:rPr lang="cs-CZ" sz="1800" dirty="0" err="1" smtClean="0">
                <a:latin typeface="Bodoni MT" pitchFamily="18" charset="0"/>
              </a:rPr>
              <a:t>stood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guard</a:t>
            </a:r>
            <a:r>
              <a:rPr lang="cs-CZ" sz="1800" dirty="0" smtClean="0">
                <a:latin typeface="Bodoni MT" pitchFamily="18" charset="0"/>
              </a:rPr>
              <a:t>.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Now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you’re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caught</a:t>
            </a:r>
            <a:r>
              <a:rPr lang="cs-CZ" sz="1800" dirty="0" smtClean="0">
                <a:latin typeface="Bodoni MT" pitchFamily="18" charset="0"/>
              </a:rPr>
              <a:t>—</a:t>
            </a:r>
            <a:r>
              <a:rPr lang="cs-CZ" sz="1800" dirty="0" err="1" smtClean="0">
                <a:latin typeface="Bodoni MT" pitchFamily="18" charset="0"/>
              </a:rPr>
              <a:t>black</a:t>
            </a:r>
            <a:r>
              <a:rPr lang="cs-CZ" sz="1800" dirty="0" smtClean="0">
                <a:latin typeface="Bodoni MT" pitchFamily="18" charset="0"/>
              </a:rPr>
              <a:t>-</a:t>
            </a:r>
            <a:r>
              <a:rPr lang="cs-CZ" sz="1800" dirty="0" err="1" smtClean="0">
                <a:latin typeface="Bodoni MT" pitchFamily="18" charset="0"/>
              </a:rPr>
              <a:t>hearted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Stygian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rocks</a:t>
            </a:r>
            <a:r>
              <a:rPr lang="cs-CZ" sz="1800" dirty="0" smtClean="0">
                <a:latin typeface="Bodoni MT" pitchFamily="18" charset="0"/>
              </a:rPr>
              <a:t>,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blood</a:t>
            </a:r>
            <a:r>
              <a:rPr lang="cs-CZ" sz="1800" dirty="0" smtClean="0">
                <a:latin typeface="Bodoni MT" pitchFamily="18" charset="0"/>
              </a:rPr>
              <a:t>-</a:t>
            </a:r>
            <a:r>
              <a:rPr lang="cs-CZ" sz="1800" dirty="0" err="1" smtClean="0">
                <a:latin typeface="Bodoni MT" pitchFamily="18" charset="0"/>
              </a:rPr>
              <a:t>dripping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peaks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Acheron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will</a:t>
            </a:r>
            <a:r>
              <a:rPr lang="cs-CZ" sz="1800" dirty="0" smtClean="0">
                <a:latin typeface="Bodoni MT" pitchFamily="18" charset="0"/>
              </a:rPr>
              <a:t> hold </a:t>
            </a:r>
            <a:r>
              <a:rPr lang="cs-CZ" sz="1800" dirty="0" err="1" smtClean="0">
                <a:latin typeface="Bodoni MT" pitchFamily="18" charset="0"/>
              </a:rPr>
              <a:t>you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down</a:t>
            </a:r>
            <a:r>
              <a:rPr lang="cs-CZ" sz="1800" dirty="0" smtClean="0">
                <a:latin typeface="Bodoni MT" pitchFamily="18" charset="0"/>
              </a:rPr>
              <a:t>. Roaming </a:t>
            </a:r>
            <a:r>
              <a:rPr lang="cs-CZ" sz="1800" dirty="0" err="1" smtClean="0">
                <a:latin typeface="Bodoni MT" pitchFamily="18" charset="0"/>
              </a:rPr>
              <a:t>hounds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of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Cocytus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will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gnaw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your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guts</a:t>
            </a:r>
            <a:r>
              <a:rPr lang="cs-CZ" sz="1800" dirty="0" smtClean="0">
                <a:latin typeface="Bodoni MT" pitchFamily="18" charset="0"/>
              </a:rPr>
              <a:t> to </a:t>
            </a:r>
            <a:r>
              <a:rPr lang="cs-CZ" sz="1800" dirty="0" err="1" smtClean="0">
                <a:latin typeface="Bodoni MT" pitchFamily="18" charset="0"/>
              </a:rPr>
              <a:t>bits</a:t>
            </a:r>
            <a:r>
              <a:rPr lang="cs-CZ" sz="1800" dirty="0" smtClean="0">
                <a:latin typeface="Bodoni MT" pitchFamily="18" charset="0"/>
              </a:rPr>
              <a:t>—</a:t>
            </a:r>
            <a:r>
              <a:rPr lang="cs-CZ" sz="1800" b="1" dirty="0" err="1" smtClean="0">
                <a:latin typeface="Bodoni MT" pitchFamily="18" charset="0"/>
              </a:rPr>
              <a:t>Echnida</a:t>
            </a:r>
            <a:r>
              <a:rPr lang="cs-CZ" sz="1800" dirty="0" smtClean="0">
                <a:latin typeface="Bodoni MT" pitchFamily="18" charset="0"/>
              </a:rPr>
              <a:t>, </a:t>
            </a:r>
            <a:r>
              <a:rPr lang="cs-CZ" sz="1800" dirty="0" err="1" smtClean="0">
                <a:latin typeface="Bodoni MT" pitchFamily="18" charset="0"/>
              </a:rPr>
              <a:t>too</a:t>
            </a:r>
            <a:r>
              <a:rPr lang="cs-CZ" sz="1800" dirty="0" smtClean="0">
                <a:latin typeface="Bodoni MT" pitchFamily="18" charset="0"/>
              </a:rPr>
              <a:t>,</a:t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and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she’s</a:t>
            </a:r>
            <a:r>
              <a:rPr lang="cs-CZ" sz="1800" dirty="0" smtClean="0">
                <a:latin typeface="Bodoni MT" pitchFamily="18" charset="0"/>
              </a:rPr>
              <a:t> a </a:t>
            </a:r>
            <a:r>
              <a:rPr lang="cs-CZ" sz="1800" dirty="0" err="1" smtClean="0">
                <a:latin typeface="Bodoni MT" pitchFamily="18" charset="0"/>
              </a:rPr>
              <a:t>hundred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heads</a:t>
            </a:r>
            <a:r>
              <a:rPr lang="cs-CZ" sz="1800" dirty="0" smtClean="0">
                <a:latin typeface="Bodoni MT" pitchFamily="18" charset="0"/>
              </a:rPr>
              <a:t>. </a:t>
            </a:r>
            <a:r>
              <a:rPr lang="cs-CZ" sz="1800" dirty="0" err="1" smtClean="0">
                <a:latin typeface="Bodoni MT" pitchFamily="18" charset="0"/>
              </a:rPr>
              <a:t>The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b="1" dirty="0" err="1" smtClean="0">
                <a:latin typeface="Bodoni MT" pitchFamily="18" charset="0"/>
              </a:rPr>
              <a:t>Tartesian</a:t>
            </a:r>
            <a:r>
              <a:rPr lang="cs-CZ" sz="1800" b="1" dirty="0" smtClean="0">
                <a:latin typeface="Bodoni MT" pitchFamily="18" charset="0"/>
              </a:rPr>
              <a:t> </a:t>
            </a:r>
            <a:r>
              <a:rPr lang="cs-CZ" sz="1800" b="1" dirty="0" err="1" smtClean="0">
                <a:latin typeface="Bodoni MT" pitchFamily="18" charset="0"/>
              </a:rPr>
              <a:t>eel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will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chew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your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lungs</a:t>
            </a:r>
            <a:r>
              <a:rPr lang="cs-CZ" sz="1800" dirty="0" smtClean="0">
                <a:latin typeface="Bodoni MT" pitchFamily="18" charset="0"/>
              </a:rPr>
              <a:t>, </a:t>
            </a:r>
            <a:r>
              <a:rPr lang="cs-CZ" sz="1800" dirty="0" err="1" smtClean="0">
                <a:latin typeface="Bodoni MT" pitchFamily="18" charset="0"/>
              </a:rPr>
              <a:t>your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kidneys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bleed</a:t>
            </a:r>
            <a:r>
              <a:rPr lang="cs-CZ" sz="1800" dirty="0" smtClean="0">
                <a:latin typeface="Bodoni MT" pitchFamily="18" charset="0"/>
              </a:rPr>
              <a:t/>
            </a:r>
            <a:br>
              <a:rPr lang="cs-CZ" sz="1800" dirty="0" smtClean="0">
                <a:latin typeface="Bodoni MT" pitchFamily="18" charset="0"/>
              </a:rPr>
            </a:br>
            <a:r>
              <a:rPr lang="cs-CZ" sz="1800" dirty="0" err="1" smtClean="0">
                <a:latin typeface="Bodoni MT" pitchFamily="18" charset="0"/>
              </a:rPr>
              <a:t>from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entrails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b="1" dirty="0" err="1" smtClean="0">
                <a:latin typeface="Bodoni MT" pitchFamily="18" charset="0"/>
              </a:rPr>
              <a:t>Tithrasian</a:t>
            </a:r>
            <a:r>
              <a:rPr lang="cs-CZ" sz="1800" b="1" dirty="0" smtClean="0">
                <a:latin typeface="Bodoni MT" pitchFamily="18" charset="0"/>
              </a:rPr>
              <a:t> </a:t>
            </a:r>
            <a:r>
              <a:rPr lang="cs-CZ" sz="1800" b="1" dirty="0" err="1" smtClean="0">
                <a:latin typeface="Bodoni MT" pitchFamily="18" charset="0"/>
              </a:rPr>
              <a:t>Gorgons</a:t>
            </a:r>
            <a:r>
              <a:rPr lang="cs-CZ" sz="1800" b="1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rip</a:t>
            </a:r>
            <a:r>
              <a:rPr lang="cs-CZ" sz="1800" dirty="0" smtClean="0">
                <a:latin typeface="Bodoni MT" pitchFamily="18" charset="0"/>
              </a:rPr>
              <a:t> </a:t>
            </a:r>
            <a:r>
              <a:rPr lang="cs-CZ" sz="1800" dirty="0" err="1" smtClean="0">
                <a:latin typeface="Bodoni MT" pitchFamily="18" charset="0"/>
              </a:rPr>
              <a:t>apart</a:t>
            </a:r>
            <a:r>
              <a:rPr lang="cs-CZ" sz="1800" dirty="0" smtClean="0">
                <a:latin typeface="Bodoni MT" pitchFamily="18" charset="0"/>
              </a:rPr>
              <a:t>.</a:t>
            </a:r>
          </a:p>
          <a:p>
            <a:endParaRPr lang="cs-CZ" sz="1800" dirty="0">
              <a:latin typeface="Bodoni MT" pitchFamily="18" charset="0"/>
            </a:endParaRPr>
          </a:p>
        </p:txBody>
      </p:sp>
      <p:pic>
        <p:nvPicPr>
          <p:cNvPr id="5122" name="Picture 2" descr="https://upload.wikimedia.org/wikipedia/commons/thumb/1/15/Hercules_and_Cerberus_LACMA_65.37.151.jpg/1024px-Hercules_and_Cerberus_LACMA_65.37.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6165724" cy="547260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588224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doni MT" pitchFamily="18" charset="0"/>
              </a:rPr>
              <a:t>Cerberus</a:t>
            </a:r>
            <a:endParaRPr lang="cs-CZ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m1.narvii.com/6665/3dadc12009f99dcd84b65d07e492fac932b3ac08_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824536" cy="4824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Bodoni MT" pitchFamily="18" charset="0"/>
              </a:rPr>
              <a:t>Griffin</a:t>
            </a:r>
            <a:endParaRPr lang="cs-CZ" dirty="0">
              <a:latin typeface="Bodoni MT" pitchFamily="18" charset="0"/>
            </a:endParaRPr>
          </a:p>
        </p:txBody>
      </p:sp>
      <p:pic>
        <p:nvPicPr>
          <p:cNvPr id="26628" name="Picture 4" descr="https://vignette.wikia.nocookie.net/warriorsofmyth/images/b/ba/Hippocervus_Hippocervo_Hipocervo_Hircocervus_Tragelaphos_Tragelaphus_Tragelaph_Tragelafo.jpg/revision/latest?cb=20120302044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456384" cy="430676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487816" y="5013176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Bodoni MT" pitchFamily="18" charset="0"/>
              </a:rPr>
              <a:t>Tragelaphos</a:t>
            </a:r>
            <a:endParaRPr lang="cs-CZ" dirty="0">
              <a:latin typeface="Bodoni MT" pitchFamily="18" charset="0"/>
            </a:endParaRPr>
          </a:p>
        </p:txBody>
      </p:sp>
      <p:pic>
        <p:nvPicPr>
          <p:cNvPr id="26630" name="Picture 6" descr="http://nd01.jxs.cz/235/008/06402a5292_51776378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5284762" cy="646473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716016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doni MT" pitchFamily="18" charset="0"/>
              </a:rPr>
              <a:t>Sfinx</a:t>
            </a:r>
            <a:endParaRPr lang="cs-CZ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235</Words>
  <Application>Microsoft Office PowerPoint</Application>
  <PresentationFormat>Předvádění na obrazovce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Aristophanes – Frogs</vt:lpstr>
      <vt:lpstr>The plot</vt:lpstr>
      <vt:lpstr>Vulgarisms</vt:lpstr>
      <vt:lpstr>Humour</vt:lpstr>
      <vt:lpstr>Interaction with the audience</vt:lpstr>
      <vt:lpstr>Criticizing other poets at the time</vt:lpstr>
      <vt:lpstr>Empusa</vt:lpstr>
      <vt:lpstr>Mythological creatures</vt:lpstr>
      <vt:lpstr>Snímek 9</vt:lpstr>
      <vt:lpstr>Snímek 10</vt:lpstr>
      <vt:lpstr>Snímek 11</vt:lpstr>
      <vt:lpstr>Frogs</vt:lpstr>
      <vt:lpstr>Snímek 13</vt:lpstr>
      <vt:lpstr>Sources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Aristofanes – Frogs</dc:title>
  <dc:creator>Jana</dc:creator>
  <cp:lastModifiedBy>Jana</cp:lastModifiedBy>
  <cp:revision>27</cp:revision>
  <dcterms:created xsi:type="dcterms:W3CDTF">2019-10-13T09:25:06Z</dcterms:created>
  <dcterms:modified xsi:type="dcterms:W3CDTF">2019-10-30T21:51:00Z</dcterms:modified>
</cp:coreProperties>
</file>