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58" r:id="rId3"/>
    <p:sldId id="257" r:id="rId4"/>
    <p:sldId id="262" r:id="rId5"/>
    <p:sldId id="261"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58"/>
    <p:restoredTop sz="66055"/>
  </p:normalViewPr>
  <p:slideViewPr>
    <p:cSldViewPr snapToGrid="0" snapToObjects="1">
      <p:cViewPr varScale="1">
        <p:scale>
          <a:sx n="56" d="100"/>
          <a:sy n="56" d="100"/>
        </p:scale>
        <p:origin x="128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7365E-8B98-5441-A7CF-CBFD30E8C47F}" type="datetimeFigureOut">
              <a:rPr lang="de-DE" smtClean="0"/>
              <a:t>30.10.2019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F22A39-C79A-7C4C-BA82-9B07506A22FA}" type="slidenum">
              <a:rPr lang="de-DE" smtClean="0"/>
              <a:t>‹#›</a:t>
            </a:fld>
            <a:endParaRPr lang="de-DE"/>
          </a:p>
        </p:txBody>
      </p:sp>
    </p:spTree>
    <p:extLst>
      <p:ext uri="{BB962C8B-B14F-4D97-AF65-F5344CB8AC3E}">
        <p14:creationId xmlns:p14="http://schemas.microsoft.com/office/powerpoint/2010/main" val="2150066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noProof="0" dirty="0" err="1"/>
              <a:t>Wasps</a:t>
            </a:r>
            <a:r>
              <a:rPr lang="de-DE" noProof="0" dirty="0"/>
              <a:t> </a:t>
            </a:r>
            <a:r>
              <a:rPr lang="mr-IN" noProof="0" dirty="0"/>
              <a:t>–</a:t>
            </a:r>
            <a:r>
              <a:rPr lang="de-DE" noProof="0" dirty="0"/>
              <a:t> </a:t>
            </a:r>
          </a:p>
          <a:p>
            <a:endParaRPr lang="de-DE" noProof="0" dirty="0"/>
          </a:p>
          <a:p>
            <a:endParaRPr lang="de-DE" noProof="0" dirty="0"/>
          </a:p>
          <a:p>
            <a:r>
              <a:rPr lang="de-DE" dirty="0">
                <a:solidFill>
                  <a:schemeClr val="bg1"/>
                </a:solidFill>
                <a:latin typeface="Times" pitchFamily="2" charset="0"/>
              </a:rPr>
              <a:t>Dog </a:t>
            </a:r>
            <a:r>
              <a:rPr lang="uk-UA" dirty="0">
                <a:solidFill>
                  <a:schemeClr val="bg1"/>
                </a:solidFill>
                <a:latin typeface="Times" pitchFamily="2" charset="0"/>
              </a:rPr>
              <a:t>#</a:t>
            </a:r>
            <a:r>
              <a:rPr lang="cs-CZ" dirty="0">
                <a:solidFill>
                  <a:schemeClr val="bg1"/>
                </a:solidFill>
                <a:latin typeface="Times" pitchFamily="2" charset="0"/>
              </a:rPr>
              <a:t>1 (</a:t>
            </a:r>
            <a:r>
              <a:rPr lang="cs-CZ" dirty="0" err="1">
                <a:solidFill>
                  <a:schemeClr val="bg1"/>
                </a:solidFill>
                <a:latin typeface="Times" pitchFamily="2" charset="0"/>
              </a:rPr>
              <a:t>Labes</a:t>
            </a:r>
            <a:r>
              <a:rPr lang="cs-CZ" dirty="0">
                <a:solidFill>
                  <a:schemeClr val="bg1"/>
                </a:solidFill>
                <a:latin typeface="Times" pitchFamily="2" charset="0"/>
              </a:rPr>
              <a:t>) </a:t>
            </a:r>
            <a:r>
              <a:rPr lang="mr-IN" dirty="0">
                <a:solidFill>
                  <a:schemeClr val="bg1"/>
                </a:solidFill>
                <a:latin typeface="Times" pitchFamily="2" charset="0"/>
              </a:rPr>
              <a:t>–</a:t>
            </a:r>
            <a:r>
              <a:rPr lang="cs-CZ" dirty="0">
                <a:solidFill>
                  <a:schemeClr val="bg1"/>
                </a:solidFill>
                <a:latin typeface="Times" pitchFamily="2" charset="0"/>
              </a:rPr>
              <a:t> 840 </a:t>
            </a:r>
            <a:r>
              <a:rPr lang="mr-IN" dirty="0">
                <a:solidFill>
                  <a:schemeClr val="bg1"/>
                </a:solidFill>
                <a:latin typeface="Times" pitchFamily="2" charset="0"/>
              </a:rPr>
              <a:t>–</a:t>
            </a:r>
            <a:r>
              <a:rPr lang="cs-CZ" dirty="0">
                <a:solidFill>
                  <a:schemeClr val="bg1"/>
                </a:solidFill>
                <a:latin typeface="Times" pitchFamily="2" charset="0"/>
              </a:rPr>
              <a:t> ukradl</a:t>
            </a:r>
            <a:r>
              <a:rPr lang="cs-CZ" baseline="0" dirty="0">
                <a:solidFill>
                  <a:schemeClr val="bg1"/>
                </a:solidFill>
                <a:latin typeface="Times" pitchFamily="2" charset="0"/>
              </a:rPr>
              <a:t> sicilský sýr, mlčí samozřejmě, ale vlky umí zahánět, nejlepší z nynějších psů a velkým stádům v čele státi dovede, chrání dům</a:t>
            </a:r>
            <a:endParaRPr lang="cs-CZ" dirty="0">
              <a:solidFill>
                <a:schemeClr val="bg1"/>
              </a:solidFill>
              <a:latin typeface="Times" pitchFamily="2" charset="0"/>
            </a:endParaRPr>
          </a:p>
          <a:p>
            <a:endParaRPr lang="cs-CZ" dirty="0">
              <a:solidFill>
                <a:schemeClr val="bg1"/>
              </a:solidFill>
              <a:latin typeface="Times" pitchFamily="2" charset="0"/>
            </a:endParaRPr>
          </a:p>
          <a:p>
            <a:endParaRPr lang="cs-CZ" dirty="0">
              <a:solidFill>
                <a:schemeClr val="bg1"/>
              </a:solidFill>
              <a:latin typeface="Times" pitchFamily="2" charset="0"/>
            </a:endParaRPr>
          </a:p>
          <a:p>
            <a:r>
              <a:rPr lang="de-DE" dirty="0">
                <a:solidFill>
                  <a:schemeClr val="bg1"/>
                </a:solidFill>
                <a:latin typeface="Times" pitchFamily="2" charset="0"/>
              </a:rPr>
              <a:t>Dog </a:t>
            </a:r>
            <a:r>
              <a:rPr lang="uk-UA" dirty="0">
                <a:solidFill>
                  <a:schemeClr val="bg1"/>
                </a:solidFill>
                <a:latin typeface="Times" pitchFamily="2" charset="0"/>
              </a:rPr>
              <a:t>#</a:t>
            </a:r>
            <a:r>
              <a:rPr lang="cs-CZ" dirty="0">
                <a:solidFill>
                  <a:schemeClr val="bg1"/>
                </a:solidFill>
                <a:latin typeface="Times" pitchFamily="2" charset="0"/>
              </a:rPr>
              <a:t>2 (</a:t>
            </a:r>
            <a:r>
              <a:rPr lang="cs-CZ" dirty="0" err="1">
                <a:solidFill>
                  <a:schemeClr val="bg1"/>
                </a:solidFill>
                <a:latin typeface="Times" pitchFamily="2" charset="0"/>
              </a:rPr>
              <a:t>The</a:t>
            </a:r>
            <a:r>
              <a:rPr lang="cs-CZ" dirty="0">
                <a:solidFill>
                  <a:schemeClr val="bg1"/>
                </a:solidFill>
                <a:latin typeface="Times" pitchFamily="2" charset="0"/>
              </a:rPr>
              <a:t> Dog) </a:t>
            </a:r>
            <a:r>
              <a:rPr lang="mr-IN" dirty="0">
                <a:solidFill>
                  <a:schemeClr val="bg1"/>
                </a:solidFill>
                <a:latin typeface="Times" pitchFamily="2" charset="0"/>
              </a:rPr>
              <a:t>–</a:t>
            </a:r>
            <a:r>
              <a:rPr lang="cs-CZ" dirty="0">
                <a:solidFill>
                  <a:schemeClr val="bg1"/>
                </a:solidFill>
                <a:latin typeface="Times" pitchFamily="2" charset="0"/>
              </a:rPr>
              <a:t> 895 podal</a:t>
            </a:r>
            <a:r>
              <a:rPr lang="cs-CZ" baseline="0" dirty="0">
                <a:solidFill>
                  <a:schemeClr val="bg1"/>
                </a:solidFill>
                <a:latin typeface="Times" pitchFamily="2" charset="0"/>
              </a:rPr>
              <a:t> žalobu</a:t>
            </a:r>
            <a:endParaRPr lang="cs-CZ" dirty="0">
              <a:solidFill>
                <a:schemeClr val="bg1"/>
              </a:solidFill>
              <a:latin typeface="Times" pitchFamily="2" charset="0"/>
            </a:endParaRPr>
          </a:p>
          <a:p>
            <a:endParaRPr lang="cs-CZ" dirty="0">
              <a:solidFill>
                <a:schemeClr val="bg1"/>
              </a:solidFill>
              <a:latin typeface="Times" pitchFamily="2" charset="0"/>
            </a:endParaRPr>
          </a:p>
          <a:p>
            <a:pPr marL="0" indent="0">
              <a:buNone/>
            </a:pPr>
            <a:r>
              <a:rPr lang="cs-CZ" u="sng" dirty="0" err="1">
                <a:solidFill>
                  <a:schemeClr val="bg1"/>
                </a:solidFill>
                <a:latin typeface="Times" pitchFamily="2" charset="0"/>
              </a:rPr>
              <a:t>Other</a:t>
            </a:r>
            <a:r>
              <a:rPr lang="cs-CZ" u="sng" dirty="0">
                <a:solidFill>
                  <a:schemeClr val="bg1"/>
                </a:solidFill>
                <a:latin typeface="Times" pitchFamily="2" charset="0"/>
              </a:rPr>
              <a:t> </a:t>
            </a:r>
            <a:r>
              <a:rPr lang="cs-CZ" u="sng" dirty="0" err="1">
                <a:solidFill>
                  <a:schemeClr val="bg1"/>
                </a:solidFill>
                <a:latin typeface="Times" pitchFamily="2" charset="0"/>
              </a:rPr>
              <a:t>mentioned</a:t>
            </a:r>
            <a:r>
              <a:rPr lang="cs-CZ" u="sng" dirty="0">
                <a:solidFill>
                  <a:schemeClr val="bg1"/>
                </a:solidFill>
                <a:latin typeface="Times" pitchFamily="2" charset="0"/>
              </a:rPr>
              <a:t> </a:t>
            </a:r>
            <a:r>
              <a:rPr lang="cs-CZ" u="sng" dirty="0" err="1">
                <a:solidFill>
                  <a:schemeClr val="bg1"/>
                </a:solidFill>
                <a:latin typeface="Times" pitchFamily="2" charset="0"/>
              </a:rPr>
              <a:t>animals</a:t>
            </a:r>
            <a:r>
              <a:rPr lang="cs-CZ" u="sng" dirty="0">
                <a:solidFill>
                  <a:schemeClr val="bg1"/>
                </a:solidFill>
                <a:latin typeface="Times" pitchFamily="2" charset="0"/>
              </a:rPr>
              <a:t>:</a:t>
            </a:r>
          </a:p>
          <a:p>
            <a:r>
              <a:rPr lang="cs-CZ" dirty="0">
                <a:solidFill>
                  <a:schemeClr val="bg1"/>
                </a:solidFill>
                <a:latin typeface="Times" pitchFamily="2" charset="0"/>
              </a:rPr>
              <a:t>Orel 15</a:t>
            </a:r>
          </a:p>
          <a:p>
            <a:r>
              <a:rPr lang="cs-CZ" dirty="0" err="1">
                <a:solidFill>
                  <a:schemeClr val="bg1"/>
                </a:solidFill>
                <a:latin typeface="Times" pitchFamily="2" charset="0"/>
              </a:rPr>
              <a:t>Štítkovec</a:t>
            </a:r>
            <a:r>
              <a:rPr lang="cs-CZ" dirty="0">
                <a:solidFill>
                  <a:schemeClr val="bg1"/>
                </a:solidFill>
                <a:latin typeface="Times" pitchFamily="2" charset="0"/>
              </a:rPr>
              <a:t> 15</a:t>
            </a:r>
          </a:p>
          <a:p>
            <a:r>
              <a:rPr lang="cs-CZ" dirty="0">
                <a:solidFill>
                  <a:schemeClr val="bg1"/>
                </a:solidFill>
                <a:latin typeface="Times" pitchFamily="2" charset="0"/>
              </a:rPr>
              <a:t>Ovce 35</a:t>
            </a:r>
          </a:p>
          <a:p>
            <a:r>
              <a:rPr lang="cs-CZ" dirty="0">
                <a:solidFill>
                  <a:schemeClr val="bg1"/>
                </a:solidFill>
                <a:latin typeface="Times" pitchFamily="2" charset="0"/>
              </a:rPr>
              <a:t>Tuleň 35</a:t>
            </a:r>
          </a:p>
          <a:p>
            <a:r>
              <a:rPr lang="cs-CZ" dirty="0">
                <a:solidFill>
                  <a:schemeClr val="bg1"/>
                </a:solidFill>
                <a:latin typeface="Times" pitchFamily="2" charset="0"/>
              </a:rPr>
              <a:t>Vepř 35</a:t>
            </a:r>
          </a:p>
          <a:p>
            <a:r>
              <a:rPr lang="cs-CZ" dirty="0">
                <a:solidFill>
                  <a:schemeClr val="bg1"/>
                </a:solidFill>
                <a:latin typeface="Times" pitchFamily="2" charset="0"/>
              </a:rPr>
              <a:t>Krkavec 50</a:t>
            </a:r>
          </a:p>
          <a:p>
            <a:r>
              <a:rPr lang="cs-CZ" dirty="0">
                <a:solidFill>
                  <a:schemeClr val="bg1"/>
                </a:solidFill>
                <a:latin typeface="Times" pitchFamily="2" charset="0"/>
              </a:rPr>
              <a:t>Kohout 100</a:t>
            </a:r>
          </a:p>
          <a:p>
            <a:r>
              <a:rPr lang="cs-CZ" dirty="0">
                <a:solidFill>
                  <a:schemeClr val="bg1"/>
                </a:solidFill>
                <a:latin typeface="Times" pitchFamily="2" charset="0"/>
              </a:rPr>
              <a:t>Škeble 105</a:t>
            </a:r>
          </a:p>
          <a:p>
            <a:r>
              <a:rPr lang="cs-CZ" dirty="0">
                <a:solidFill>
                  <a:schemeClr val="bg1"/>
                </a:solidFill>
                <a:latin typeface="Times" pitchFamily="2" charset="0"/>
              </a:rPr>
              <a:t>Včela/čmelák  105</a:t>
            </a:r>
          </a:p>
          <a:p>
            <a:r>
              <a:rPr lang="cs-CZ" dirty="0">
                <a:solidFill>
                  <a:schemeClr val="bg1"/>
                </a:solidFill>
                <a:latin typeface="Times" pitchFamily="2" charset="0"/>
              </a:rPr>
              <a:t>Kavka 130</a:t>
            </a:r>
          </a:p>
          <a:p>
            <a:r>
              <a:rPr lang="cs-CZ" dirty="0">
                <a:solidFill>
                  <a:schemeClr val="bg1"/>
                </a:solidFill>
                <a:latin typeface="Times" pitchFamily="2" charset="0"/>
              </a:rPr>
              <a:t>Myš 140</a:t>
            </a:r>
          </a:p>
          <a:p>
            <a:r>
              <a:rPr lang="cs-CZ" dirty="0">
                <a:solidFill>
                  <a:schemeClr val="bg1"/>
                </a:solidFill>
                <a:latin typeface="Times" pitchFamily="2" charset="0"/>
              </a:rPr>
              <a:t>Osel 170</a:t>
            </a:r>
          </a:p>
          <a:p>
            <a:r>
              <a:rPr lang="cs-CZ" dirty="0">
                <a:solidFill>
                  <a:schemeClr val="bg1"/>
                </a:solidFill>
                <a:latin typeface="Times" pitchFamily="2" charset="0"/>
              </a:rPr>
              <a:t>Vrabec 210</a:t>
            </a:r>
          </a:p>
          <a:p>
            <a:r>
              <a:rPr lang="cs-CZ" dirty="0">
                <a:solidFill>
                  <a:schemeClr val="bg1"/>
                </a:solidFill>
                <a:latin typeface="Times" pitchFamily="2" charset="0"/>
              </a:rPr>
              <a:t> Bahňák 255</a:t>
            </a:r>
          </a:p>
          <a:p>
            <a:r>
              <a:rPr lang="cs-CZ" dirty="0">
                <a:solidFill>
                  <a:schemeClr val="bg1"/>
                </a:solidFill>
                <a:latin typeface="Times" pitchFamily="2" charset="0"/>
              </a:rPr>
              <a:t>Červ 350</a:t>
            </a:r>
          </a:p>
          <a:p>
            <a:r>
              <a:rPr lang="cs-CZ" dirty="0">
                <a:solidFill>
                  <a:schemeClr val="bg1"/>
                </a:solidFill>
                <a:latin typeface="Times" pitchFamily="2" charset="0"/>
              </a:rPr>
              <a:t>Kočka 360</a:t>
            </a:r>
          </a:p>
          <a:p>
            <a:r>
              <a:rPr lang="cs-CZ" dirty="0">
                <a:solidFill>
                  <a:schemeClr val="bg1"/>
                </a:solidFill>
                <a:latin typeface="Times" pitchFamily="2" charset="0"/>
              </a:rPr>
              <a:t>Želva 430</a:t>
            </a:r>
          </a:p>
          <a:p>
            <a:r>
              <a:rPr lang="cs-CZ" dirty="0">
                <a:solidFill>
                  <a:schemeClr val="bg1"/>
                </a:solidFill>
                <a:latin typeface="Times" pitchFamily="2" charset="0"/>
              </a:rPr>
              <a:t>Šelma 450</a:t>
            </a:r>
          </a:p>
          <a:p>
            <a:r>
              <a:rPr lang="cs-CZ" dirty="0">
                <a:solidFill>
                  <a:schemeClr val="bg1"/>
                </a:solidFill>
                <a:latin typeface="Times" pitchFamily="2" charset="0"/>
              </a:rPr>
              <a:t>Slaneček, kapr, bělice  490</a:t>
            </a:r>
          </a:p>
          <a:p>
            <a:r>
              <a:rPr lang="cs-CZ" dirty="0">
                <a:solidFill>
                  <a:schemeClr val="bg1"/>
                </a:solidFill>
                <a:latin typeface="Times" pitchFamily="2" charset="0"/>
              </a:rPr>
              <a:t>Pták 510</a:t>
            </a:r>
          </a:p>
          <a:p>
            <a:r>
              <a:rPr lang="cs-CZ" dirty="0">
                <a:solidFill>
                  <a:schemeClr val="bg1"/>
                </a:solidFill>
                <a:latin typeface="Times" pitchFamily="2" charset="0"/>
              </a:rPr>
              <a:t>Rejnoci, úhoři 510</a:t>
            </a:r>
          </a:p>
          <a:p>
            <a:r>
              <a:rPr lang="cs-CZ" dirty="0">
                <a:solidFill>
                  <a:schemeClr val="bg1"/>
                </a:solidFill>
                <a:latin typeface="Times" pitchFamily="2" charset="0"/>
              </a:rPr>
              <a:t>Beran, selata 575</a:t>
            </a:r>
          </a:p>
          <a:p>
            <a:r>
              <a:rPr lang="cs-CZ" dirty="0">
                <a:solidFill>
                  <a:schemeClr val="bg1"/>
                </a:solidFill>
                <a:latin typeface="Times" pitchFamily="2" charset="0"/>
              </a:rPr>
              <a:t>Pištec 580</a:t>
            </a:r>
          </a:p>
          <a:p>
            <a:r>
              <a:rPr lang="cs-CZ" dirty="0">
                <a:solidFill>
                  <a:schemeClr val="bg1"/>
                </a:solidFill>
                <a:latin typeface="Times" pitchFamily="2" charset="0"/>
              </a:rPr>
              <a:t>Mouchy 600</a:t>
            </a:r>
          </a:p>
          <a:p>
            <a:r>
              <a:rPr lang="cs-CZ" dirty="0">
                <a:solidFill>
                  <a:schemeClr val="bg1"/>
                </a:solidFill>
                <a:latin typeface="Times" pitchFamily="2" charset="0"/>
              </a:rPr>
              <a:t>Pes</a:t>
            </a:r>
            <a:r>
              <a:rPr lang="cs-CZ" baseline="0" dirty="0">
                <a:solidFill>
                  <a:schemeClr val="bg1"/>
                </a:solidFill>
                <a:latin typeface="Times" pitchFamily="2" charset="0"/>
              </a:rPr>
              <a:t> 750</a:t>
            </a:r>
            <a:endParaRPr lang="cs-CZ" dirty="0">
              <a:solidFill>
                <a:schemeClr val="bg1"/>
              </a:solidFill>
              <a:latin typeface="Times" pitchFamily="2" charset="0"/>
            </a:endParaRPr>
          </a:p>
          <a:p>
            <a:r>
              <a:rPr lang="cs-CZ" dirty="0" err="1">
                <a:solidFill>
                  <a:schemeClr val="bg1"/>
                </a:solidFill>
                <a:latin typeface="Times" pitchFamily="2" charset="0"/>
              </a:rPr>
              <a:t>Ostrozubec</a:t>
            </a:r>
            <a:r>
              <a:rPr lang="cs-CZ" dirty="0">
                <a:solidFill>
                  <a:schemeClr val="bg1"/>
                </a:solidFill>
                <a:latin typeface="Times" pitchFamily="2" charset="0"/>
              </a:rPr>
              <a:t> 1035</a:t>
            </a:r>
          </a:p>
          <a:p>
            <a:r>
              <a:rPr lang="cs-CZ" dirty="0">
                <a:solidFill>
                  <a:schemeClr val="bg1"/>
                </a:solidFill>
                <a:latin typeface="Times" pitchFamily="2" charset="0"/>
              </a:rPr>
              <a:t>Velbloud 1035</a:t>
            </a:r>
          </a:p>
          <a:p>
            <a:r>
              <a:rPr lang="cs-CZ" dirty="0">
                <a:solidFill>
                  <a:schemeClr val="bg1"/>
                </a:solidFill>
                <a:latin typeface="Times" pitchFamily="2" charset="0"/>
              </a:rPr>
              <a:t>Labuť 1065</a:t>
            </a:r>
          </a:p>
          <a:p>
            <a:r>
              <a:rPr lang="cs-CZ" dirty="0">
                <a:solidFill>
                  <a:schemeClr val="bg1"/>
                </a:solidFill>
                <a:latin typeface="Times" pitchFamily="2" charset="0"/>
              </a:rPr>
              <a:t>Larva 1115</a:t>
            </a:r>
          </a:p>
          <a:p>
            <a:r>
              <a:rPr lang="cs-CZ" dirty="0">
                <a:solidFill>
                  <a:schemeClr val="bg1"/>
                </a:solidFill>
                <a:latin typeface="Times" pitchFamily="2" charset="0"/>
              </a:rPr>
              <a:t>Zajíc, kanec 1205</a:t>
            </a:r>
          </a:p>
          <a:p>
            <a:r>
              <a:rPr lang="cs-CZ" dirty="0">
                <a:solidFill>
                  <a:schemeClr val="bg1"/>
                </a:solidFill>
                <a:latin typeface="Times" pitchFamily="2" charset="0"/>
              </a:rPr>
              <a:t>Osel 1305</a:t>
            </a:r>
          </a:p>
          <a:p>
            <a:r>
              <a:rPr lang="cs-CZ" dirty="0">
                <a:solidFill>
                  <a:schemeClr val="bg1"/>
                </a:solidFill>
                <a:latin typeface="Times" pitchFamily="2" charset="0"/>
              </a:rPr>
              <a:t>Kobylka 1315</a:t>
            </a:r>
          </a:p>
          <a:p>
            <a:r>
              <a:rPr lang="cs-CZ" dirty="0">
                <a:solidFill>
                  <a:schemeClr val="bg1"/>
                </a:solidFill>
                <a:latin typeface="Times" pitchFamily="2" charset="0"/>
              </a:rPr>
              <a:t>Chrobák 1449</a:t>
            </a:r>
          </a:p>
          <a:p>
            <a:r>
              <a:rPr lang="cs-CZ" dirty="0">
                <a:solidFill>
                  <a:schemeClr val="bg1"/>
                </a:solidFill>
                <a:latin typeface="Times" pitchFamily="2" charset="0"/>
              </a:rPr>
              <a:t>Rak, pavouk, krab 1510</a:t>
            </a:r>
          </a:p>
        </p:txBody>
      </p:sp>
      <p:sp>
        <p:nvSpPr>
          <p:cNvPr id="4" name="Foliennummernplatzhalter 3"/>
          <p:cNvSpPr>
            <a:spLocks noGrp="1"/>
          </p:cNvSpPr>
          <p:nvPr>
            <p:ph type="sldNum" sz="quarter" idx="5"/>
          </p:nvPr>
        </p:nvSpPr>
        <p:spPr/>
        <p:txBody>
          <a:bodyPr/>
          <a:lstStyle/>
          <a:p>
            <a:fld id="{EBF22A39-C79A-7C4C-BA82-9B07506A22FA}" type="slidenum">
              <a:rPr lang="de-DE" smtClean="0"/>
              <a:t>1</a:t>
            </a:fld>
            <a:endParaRPr lang="de-DE"/>
          </a:p>
        </p:txBody>
      </p:sp>
    </p:spTree>
    <p:extLst>
      <p:ext uri="{BB962C8B-B14F-4D97-AF65-F5344CB8AC3E}">
        <p14:creationId xmlns:p14="http://schemas.microsoft.com/office/powerpoint/2010/main" val="4003265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T</a:t>
            </a:r>
            <a:r>
              <a:rPr lang="en-GB" sz="1200" b="1" kern="1200" dirty="0">
                <a:solidFill>
                  <a:schemeClr val="tx1"/>
                </a:solidFill>
                <a:effectLst/>
                <a:latin typeface="+mn-lt"/>
                <a:ea typeface="+mn-ea"/>
                <a:cs typeface="+mn-cs"/>
              </a:rPr>
              <a:t>EXT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Five papyri preserve fragments of Wasps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And there are twelve medieval Manuscripts that represent four independent witnesses</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In </a:t>
            </a:r>
            <a:r>
              <a:rPr lang="en-GB" sz="1200" i="1" kern="1200" dirty="0">
                <a:solidFill>
                  <a:schemeClr val="tx1"/>
                </a:solidFill>
                <a:effectLst/>
                <a:latin typeface="+mn-lt"/>
                <a:ea typeface="+mn-ea"/>
                <a:cs typeface="+mn-cs"/>
              </a:rPr>
              <a:t>Wasps</a:t>
            </a:r>
            <a:r>
              <a:rPr lang="en-GB" sz="1200" kern="1200" dirty="0">
                <a:solidFill>
                  <a:schemeClr val="tx1"/>
                </a:solidFill>
                <a:effectLst/>
                <a:latin typeface="+mn-lt"/>
                <a:ea typeface="+mn-ea"/>
                <a:cs typeface="+mn-cs"/>
              </a:rPr>
              <a:t> any two of these witnesses may agree in error against the other two, showing that the medieval transmission of the play was open, </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though </a:t>
            </a:r>
            <a:r>
              <a:rPr lang="en-GB" sz="1200" kern="1200" dirty="0" err="1">
                <a:solidFill>
                  <a:schemeClr val="tx1"/>
                </a:solidFill>
                <a:effectLst/>
                <a:latin typeface="+mn-lt"/>
                <a:ea typeface="+mn-ea"/>
                <a:cs typeface="+mn-cs"/>
              </a:rPr>
              <a:t>Venetus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Marcianus</a:t>
            </a:r>
            <a:r>
              <a:rPr lang="en-GB" sz="1200" kern="1200" dirty="0">
                <a:solidFill>
                  <a:schemeClr val="tx1"/>
                </a:solidFill>
                <a:effectLst/>
                <a:latin typeface="+mn-lt"/>
                <a:ea typeface="+mn-ea"/>
                <a:cs typeface="+mn-cs"/>
              </a:rPr>
              <a:t> 474 (XI/XII) preserves more true readings alone than any of the other three</a:t>
            </a: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Play </a:t>
            </a:r>
            <a:r>
              <a:rPr lang="en-GB" sz="1200" i="1" kern="1200" dirty="0">
                <a:solidFill>
                  <a:schemeClr val="tx1"/>
                </a:solidFill>
                <a:effectLst/>
                <a:latin typeface="+mn-lt"/>
                <a:ea typeface="+mn-ea"/>
                <a:cs typeface="+mn-cs"/>
              </a:rPr>
              <a:t>Wasps</a:t>
            </a:r>
            <a:r>
              <a:rPr lang="en-GB" sz="1200" kern="1200" dirty="0">
                <a:solidFill>
                  <a:schemeClr val="tx1"/>
                </a:solidFill>
                <a:effectLst/>
                <a:latin typeface="+mn-lt"/>
                <a:ea typeface="+mn-ea"/>
                <a:cs typeface="+mn-cs"/>
              </a:rPr>
              <a:t> was produced by Aristophanes himself at the </a:t>
            </a:r>
            <a:r>
              <a:rPr lang="en-GB" sz="1200" kern="1200" dirty="0" err="1">
                <a:solidFill>
                  <a:schemeClr val="tx1"/>
                </a:solidFill>
                <a:effectLst/>
                <a:latin typeface="+mn-lt"/>
                <a:ea typeface="+mn-ea"/>
                <a:cs typeface="+mn-cs"/>
              </a:rPr>
              <a:t>Lenaea</a:t>
            </a:r>
            <a:r>
              <a:rPr lang="en-GB" sz="1200" kern="1200" dirty="0">
                <a:solidFill>
                  <a:schemeClr val="tx1"/>
                </a:solidFill>
                <a:effectLst/>
                <a:latin typeface="+mn-lt"/>
                <a:ea typeface="+mn-ea"/>
                <a:cs typeface="+mn-cs"/>
              </a:rPr>
              <a:t> of 422 BCE and won the second prize.</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Other plays like „Frogs“ have instead </a:t>
            </a:r>
            <a:r>
              <a:rPr lang="en-GB" sz="1200" kern="1200" noProof="0" dirty="0">
                <a:solidFill>
                  <a:schemeClr val="tx1"/>
                </a:solidFill>
                <a:effectLst/>
                <a:latin typeface="+mn-lt"/>
                <a:ea typeface="+mn-ea"/>
                <a:cs typeface="+mn-cs"/>
              </a:rPr>
              <a:t>been</a:t>
            </a:r>
            <a:r>
              <a:rPr lang="en-GB" sz="1200" kern="1200" dirty="0">
                <a:solidFill>
                  <a:schemeClr val="tx1"/>
                </a:solidFill>
                <a:effectLst/>
                <a:latin typeface="+mn-lt"/>
                <a:ea typeface="+mn-ea"/>
                <a:cs typeface="+mn-cs"/>
              </a:rPr>
              <a:t> produced by </a:t>
            </a:r>
            <a:r>
              <a:rPr lang="en-GB" sz="1200" kern="1200" dirty="0" err="1">
                <a:solidFill>
                  <a:schemeClr val="tx1"/>
                </a:solidFill>
                <a:effectLst/>
                <a:latin typeface="+mn-lt"/>
                <a:ea typeface="+mn-ea"/>
                <a:cs typeface="+mn-cs"/>
              </a:rPr>
              <a:t>Philonides</a:t>
            </a:r>
            <a:r>
              <a:rPr lang="en-GB" sz="1200" kern="1200" dirty="0">
                <a:solidFill>
                  <a:schemeClr val="tx1"/>
                </a:solidFill>
                <a:effectLst/>
                <a:latin typeface="+mn-lt"/>
                <a:ea typeface="+mn-ea"/>
                <a:cs typeface="+mn-cs"/>
              </a:rPr>
              <a:t> or </a:t>
            </a:r>
            <a:r>
              <a:rPr lang="en-GB" sz="1200" kern="1200" dirty="0" err="1">
                <a:solidFill>
                  <a:schemeClr val="tx1"/>
                </a:solidFill>
                <a:effectLst/>
                <a:latin typeface="+mn-lt"/>
                <a:ea typeface="+mn-ea"/>
                <a:cs typeface="+mn-cs"/>
              </a:rPr>
              <a:t>Cratinus</a:t>
            </a:r>
            <a:r>
              <a:rPr lang="en-GB" sz="1200" kern="1200" dirty="0">
                <a:solidFill>
                  <a:schemeClr val="tx1"/>
                </a:solidFill>
                <a:effectLst/>
                <a:latin typeface="+mn-lt"/>
                <a:ea typeface="+mn-ea"/>
                <a:cs typeface="+mn-cs"/>
              </a:rPr>
              <a:t>.</a:t>
            </a: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HISTORY</a:t>
            </a: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Its historical background derives from the Peloponnesian War (431–404 BCE), which changed the political and social situation most notably.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Wasps satirizes Athenian jurors and criticizes their staunch devotion to demagogic politicians.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As in Knights, the chief demagogue is Cleon – the Athenian leader at that time – , who is again harshly caricatured, this time as a malevolent watchdog.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Cleon had recently recovered from a political eclipse: after the Athenian defeat at </a:t>
            </a:r>
            <a:r>
              <a:rPr lang="en-GB" sz="1200" kern="1200" dirty="0" err="1">
                <a:solidFill>
                  <a:schemeClr val="tx1"/>
                </a:solidFill>
                <a:effectLst/>
                <a:latin typeface="+mn-lt"/>
                <a:ea typeface="+mn-ea"/>
                <a:cs typeface="+mn-cs"/>
              </a:rPr>
              <a:t>Delium</a:t>
            </a:r>
            <a:r>
              <a:rPr lang="en-GB" sz="1200" kern="1200" dirty="0">
                <a:solidFill>
                  <a:schemeClr val="tx1"/>
                </a:solidFill>
                <a:effectLst/>
                <a:latin typeface="+mn-lt"/>
                <a:ea typeface="+mn-ea"/>
                <a:cs typeface="+mn-cs"/>
              </a:rPr>
              <a:t> in late 424 and the subsequent loss of Amphipolis, public opinion had turned against his aggressive war policies.</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and in spring 423 the Athenians voted, against his advice, in </a:t>
            </a:r>
            <a:r>
              <a:rPr lang="en-GB" sz="1200" kern="1200" dirty="0" err="1">
                <a:solidFill>
                  <a:schemeClr val="tx1"/>
                </a:solidFill>
                <a:effectLst/>
                <a:latin typeface="+mn-lt"/>
                <a:ea typeface="+mn-ea"/>
                <a:cs typeface="+mn-cs"/>
              </a:rPr>
              <a:t>favor</a:t>
            </a:r>
            <a:r>
              <a:rPr lang="en-GB" sz="1200" kern="1200" dirty="0">
                <a:solidFill>
                  <a:schemeClr val="tx1"/>
                </a:solidFill>
                <a:effectLst/>
                <a:latin typeface="+mn-lt"/>
                <a:ea typeface="+mn-ea"/>
                <a:cs typeface="+mn-cs"/>
              </a:rPr>
              <a:t> of a one-year truce with Sparta.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But then </a:t>
            </a:r>
            <a:r>
              <a:rPr lang="en-GB" sz="1200" kern="1200" dirty="0" err="1">
                <a:solidFill>
                  <a:schemeClr val="tx1"/>
                </a:solidFill>
                <a:effectLst/>
                <a:latin typeface="+mn-lt"/>
                <a:ea typeface="+mn-ea"/>
                <a:cs typeface="+mn-cs"/>
              </a:rPr>
              <a:t>Scione</a:t>
            </a:r>
            <a:r>
              <a:rPr lang="en-GB" sz="1200" kern="1200" dirty="0">
                <a:solidFill>
                  <a:schemeClr val="tx1"/>
                </a:solidFill>
                <a:effectLst/>
                <a:latin typeface="+mn-lt"/>
                <a:ea typeface="+mn-ea"/>
                <a:cs typeface="+mn-cs"/>
              </a:rPr>
              <a:t> and Mende revolted from Athens, provoking a resurgence of anti-Spartan sentiment in Athens and reviving Cleon’s political fortunes </a:t>
            </a: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PLAY</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 Wasps he is portrayed as planning judicial revenge against Laches, one of the proposers of the truce.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But the focus in </a:t>
            </a:r>
            <a:r>
              <a:rPr lang="en-GB" sz="1200" i="1" kern="1200" dirty="0">
                <a:solidFill>
                  <a:schemeClr val="tx1"/>
                </a:solidFill>
                <a:effectLst/>
                <a:latin typeface="+mn-lt"/>
                <a:ea typeface="+mn-ea"/>
                <a:cs typeface="+mn-cs"/>
              </a:rPr>
              <a:t>Wasps</a:t>
            </a:r>
            <a:r>
              <a:rPr lang="en-GB" sz="1200" kern="1200" dirty="0">
                <a:solidFill>
                  <a:schemeClr val="tx1"/>
                </a:solidFill>
                <a:effectLst/>
                <a:latin typeface="+mn-lt"/>
                <a:ea typeface="+mn-ea"/>
                <a:cs typeface="+mn-cs"/>
              </a:rPr>
              <a:t> is not so much on Cleon personally as on how he and other demagogues could (allegedly) manipulate the jury courts, a central Athenian institution, for their own purposes: to attack political opponents, shake down the rich, and pocket the money that rightfully belonged to the people.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As in </a:t>
            </a:r>
            <a:r>
              <a:rPr lang="en-GB" sz="1200" i="1" kern="1200" dirty="0">
                <a:solidFill>
                  <a:schemeClr val="tx1"/>
                </a:solidFill>
                <a:effectLst/>
                <a:latin typeface="+mn-lt"/>
                <a:ea typeface="+mn-ea"/>
                <a:cs typeface="+mn-cs"/>
              </a:rPr>
              <a:t>Clouds</a:t>
            </a:r>
            <a:r>
              <a:rPr lang="en-GB" sz="1200" kern="1200" dirty="0">
                <a:solidFill>
                  <a:schemeClr val="tx1"/>
                </a:solidFill>
                <a:effectLst/>
                <a:latin typeface="+mn-lt"/>
                <a:ea typeface="+mn-ea"/>
                <a:cs typeface="+mn-cs"/>
              </a:rPr>
              <a:t>, the play’s satirical themes are exemplified by a conflict between an uncouth father – here being </a:t>
            </a:r>
            <a:r>
              <a:rPr lang="en-GB" sz="1200" kern="1200" dirty="0" err="1">
                <a:solidFill>
                  <a:schemeClr val="tx1"/>
                </a:solidFill>
                <a:effectLst/>
                <a:latin typeface="+mn-lt"/>
                <a:ea typeface="+mn-ea"/>
                <a:cs typeface="+mn-cs"/>
              </a:rPr>
              <a:t>Lovecleon</a:t>
            </a:r>
            <a:r>
              <a:rPr lang="en-GB" sz="1200" kern="1200" dirty="0">
                <a:solidFill>
                  <a:schemeClr val="tx1"/>
                </a:solidFill>
                <a:effectLst/>
                <a:latin typeface="+mn-lt"/>
                <a:ea typeface="+mn-ea"/>
                <a:cs typeface="+mn-cs"/>
              </a:rPr>
              <a:t> – and his sophisticated son – here being </a:t>
            </a:r>
            <a:r>
              <a:rPr lang="en-GB" sz="1200" kern="1200" dirty="0" err="1">
                <a:solidFill>
                  <a:schemeClr val="tx1"/>
                </a:solidFill>
                <a:effectLst/>
                <a:latin typeface="+mn-lt"/>
                <a:ea typeface="+mn-ea"/>
                <a:cs typeface="+mn-cs"/>
              </a:rPr>
              <a:t>Loathecleon</a:t>
            </a:r>
            <a:r>
              <a:rPr lang="en-GB" sz="1200" kern="1200" dirty="0">
                <a:solidFill>
                  <a:schemeClr val="tx1"/>
                </a:solidFill>
                <a:effectLst/>
                <a:latin typeface="+mn-lt"/>
                <a:ea typeface="+mn-ea"/>
                <a:cs typeface="+mn-cs"/>
              </a:rPr>
              <a:t> –, though this time the characterizations are more spacious and the son has a larger role.</a:t>
            </a:r>
          </a:p>
          <a:p>
            <a:endParaRPr lang="en-GB" noProof="0" dirty="0"/>
          </a:p>
        </p:txBody>
      </p:sp>
      <p:sp>
        <p:nvSpPr>
          <p:cNvPr id="4" name="Foliennummernplatzhalter 3"/>
          <p:cNvSpPr>
            <a:spLocks noGrp="1"/>
          </p:cNvSpPr>
          <p:nvPr>
            <p:ph type="sldNum" sz="quarter" idx="5"/>
          </p:nvPr>
        </p:nvSpPr>
        <p:spPr/>
        <p:txBody>
          <a:bodyPr/>
          <a:lstStyle/>
          <a:p>
            <a:fld id="{EBF22A39-C79A-7C4C-BA82-9B07506A22FA}" type="slidenum">
              <a:rPr lang="de-DE" smtClean="0"/>
              <a:t>2</a:t>
            </a:fld>
            <a:endParaRPr lang="de-DE"/>
          </a:p>
        </p:txBody>
      </p:sp>
    </p:spTree>
    <p:extLst>
      <p:ext uri="{BB962C8B-B14F-4D97-AF65-F5344CB8AC3E}">
        <p14:creationId xmlns:p14="http://schemas.microsoft.com/office/powerpoint/2010/main" val="3715448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cs-CZ" dirty="0" err="1"/>
              <a:t>Scene</a:t>
            </a:r>
            <a:r>
              <a:rPr lang="cs-CZ" dirty="0"/>
              <a:t> set as house </a:t>
            </a:r>
            <a:r>
              <a:rPr lang="cs-CZ" dirty="0" err="1"/>
              <a:t>covered</a:t>
            </a:r>
            <a:r>
              <a:rPr lang="cs-CZ" dirty="0"/>
              <a:t> in </a:t>
            </a:r>
            <a:r>
              <a:rPr lang="cs-CZ" dirty="0" err="1"/>
              <a:t>nets</a:t>
            </a:r>
            <a:r>
              <a:rPr lang="cs-CZ" dirty="0"/>
              <a:t> </a:t>
            </a:r>
            <a:r>
              <a:rPr lang="cs-CZ" dirty="0" err="1"/>
              <a:t>with</a:t>
            </a:r>
            <a:r>
              <a:rPr lang="cs-CZ" dirty="0"/>
              <a:t> 2 </a:t>
            </a:r>
            <a:r>
              <a:rPr lang="cs-CZ" dirty="0" err="1"/>
              <a:t>slaves</a:t>
            </a:r>
            <a:r>
              <a:rPr lang="cs-CZ" dirty="0"/>
              <a:t> (</a:t>
            </a:r>
            <a:r>
              <a:rPr lang="cs-CZ" dirty="0" err="1"/>
              <a:t>Xanthias</a:t>
            </a:r>
            <a:r>
              <a:rPr lang="cs-CZ" dirty="0"/>
              <a:t> and </a:t>
            </a:r>
            <a:r>
              <a:rPr lang="cs-CZ" dirty="0" err="1"/>
              <a:t>Sosias</a:t>
            </a:r>
            <a:r>
              <a:rPr lang="cs-CZ" dirty="0"/>
              <a:t>) </a:t>
            </a:r>
            <a:r>
              <a:rPr lang="cs-CZ" dirty="0" err="1"/>
              <a:t>sleeping</a:t>
            </a:r>
            <a:r>
              <a:rPr lang="cs-CZ" dirty="0"/>
              <a:t> in front </a:t>
            </a:r>
            <a:r>
              <a:rPr lang="cs-CZ" dirty="0" err="1"/>
              <a:t>of</a:t>
            </a:r>
            <a:r>
              <a:rPr lang="cs-CZ" dirty="0"/>
              <a:t> </a:t>
            </a:r>
            <a:r>
              <a:rPr lang="cs-CZ" dirty="0" err="1"/>
              <a:t>it</a:t>
            </a:r>
            <a:r>
              <a:rPr lang="cs-CZ" dirty="0"/>
              <a:t> </a:t>
            </a:r>
            <a:r>
              <a:rPr lang="cs-CZ" dirty="0" err="1"/>
              <a:t>alongside</a:t>
            </a:r>
            <a:r>
              <a:rPr lang="cs-CZ" dirty="0"/>
              <a:t> </a:t>
            </a:r>
            <a:r>
              <a:rPr lang="cs-CZ" dirty="0" err="1"/>
              <a:t>of</a:t>
            </a:r>
            <a:r>
              <a:rPr lang="cs-CZ" dirty="0"/>
              <a:t> a man </a:t>
            </a:r>
            <a:r>
              <a:rPr lang="cs-CZ" dirty="0" err="1"/>
              <a:t>sleeping</a:t>
            </a:r>
            <a:r>
              <a:rPr lang="cs-CZ" dirty="0"/>
              <a:t> on </a:t>
            </a:r>
            <a:r>
              <a:rPr lang="cs-CZ" dirty="0" err="1"/>
              <a:t>the</a:t>
            </a:r>
            <a:r>
              <a:rPr lang="cs-CZ" dirty="0"/>
              <a:t> </a:t>
            </a:r>
            <a:r>
              <a:rPr lang="cs-CZ" dirty="0" err="1"/>
              <a:t>roof</a:t>
            </a:r>
            <a:r>
              <a:rPr lang="cs-CZ" dirty="0"/>
              <a:t>. </a:t>
            </a:r>
          </a:p>
          <a:p>
            <a:r>
              <a:rPr lang="cs-CZ" dirty="0" err="1"/>
              <a:t>The</a:t>
            </a:r>
            <a:r>
              <a:rPr lang="cs-CZ" dirty="0"/>
              <a:t> </a:t>
            </a:r>
            <a:r>
              <a:rPr lang="cs-CZ" dirty="0" err="1"/>
              <a:t>slaves</a:t>
            </a:r>
            <a:r>
              <a:rPr lang="cs-CZ" dirty="0"/>
              <a:t> </a:t>
            </a:r>
            <a:r>
              <a:rPr lang="cs-CZ" dirty="0" err="1"/>
              <a:t>speak</a:t>
            </a:r>
            <a:r>
              <a:rPr lang="cs-CZ" dirty="0"/>
              <a:t> </a:t>
            </a:r>
            <a:r>
              <a:rPr lang="cs-CZ" dirty="0" err="1"/>
              <a:t>of</a:t>
            </a:r>
            <a:r>
              <a:rPr lang="cs-CZ" dirty="0"/>
              <a:t> </a:t>
            </a:r>
            <a:r>
              <a:rPr lang="cs-CZ" dirty="0" err="1"/>
              <a:t>their</a:t>
            </a:r>
            <a:r>
              <a:rPr lang="cs-CZ" dirty="0"/>
              <a:t> </a:t>
            </a:r>
            <a:r>
              <a:rPr lang="cs-CZ" dirty="0" err="1"/>
              <a:t>dreams</a:t>
            </a:r>
            <a:r>
              <a:rPr lang="cs-CZ" dirty="0"/>
              <a:t> and a monster </a:t>
            </a:r>
            <a:r>
              <a:rPr lang="cs-CZ" dirty="0" err="1"/>
              <a:t>they</a:t>
            </a:r>
            <a:r>
              <a:rPr lang="cs-CZ" dirty="0"/>
              <a:t> are </a:t>
            </a:r>
            <a:r>
              <a:rPr lang="cs-CZ" dirty="0" err="1"/>
              <a:t>guarding</a:t>
            </a:r>
            <a:r>
              <a:rPr lang="cs-CZ" dirty="0"/>
              <a:t>, </a:t>
            </a:r>
            <a:r>
              <a:rPr lang="cs-CZ" dirty="0" err="1"/>
              <a:t>who</a:t>
            </a:r>
            <a:r>
              <a:rPr lang="cs-CZ" dirty="0"/>
              <a:t> </a:t>
            </a:r>
            <a:r>
              <a:rPr lang="cs-CZ" dirty="0" err="1"/>
              <a:t>is</a:t>
            </a:r>
            <a:r>
              <a:rPr lang="cs-CZ" dirty="0"/>
              <a:t> </a:t>
            </a:r>
            <a:r>
              <a:rPr lang="cs-CZ" dirty="0" err="1"/>
              <a:t>revealed</a:t>
            </a:r>
            <a:r>
              <a:rPr lang="cs-CZ" dirty="0"/>
              <a:t> to </a:t>
            </a:r>
            <a:r>
              <a:rPr lang="cs-CZ" dirty="0" err="1"/>
              <a:t>be</a:t>
            </a:r>
            <a:r>
              <a:rPr lang="cs-CZ" dirty="0"/>
              <a:t> </a:t>
            </a:r>
            <a:r>
              <a:rPr lang="cs-CZ" dirty="0" err="1"/>
              <a:t>Philocleon</a:t>
            </a:r>
            <a:r>
              <a:rPr lang="cs-CZ" dirty="0"/>
              <a:t>, </a:t>
            </a:r>
            <a:r>
              <a:rPr lang="cs-CZ" dirty="0" err="1"/>
              <a:t>the</a:t>
            </a:r>
            <a:r>
              <a:rPr lang="cs-CZ" dirty="0"/>
              <a:t> </a:t>
            </a:r>
            <a:r>
              <a:rPr lang="cs-CZ" dirty="0" err="1"/>
              <a:t>father</a:t>
            </a:r>
            <a:r>
              <a:rPr lang="cs-CZ" dirty="0"/>
              <a:t> </a:t>
            </a:r>
            <a:r>
              <a:rPr lang="cs-CZ" dirty="0" err="1"/>
              <a:t>of</a:t>
            </a:r>
            <a:r>
              <a:rPr lang="cs-CZ" dirty="0"/>
              <a:t> </a:t>
            </a:r>
            <a:r>
              <a:rPr lang="cs-CZ" dirty="0" err="1"/>
              <a:t>their</a:t>
            </a:r>
            <a:r>
              <a:rPr lang="cs-CZ" dirty="0"/>
              <a:t> master </a:t>
            </a:r>
            <a:r>
              <a:rPr lang="cs-CZ" dirty="0" err="1"/>
              <a:t>Bdelycleon</a:t>
            </a:r>
            <a:r>
              <a:rPr lang="cs-CZ" dirty="0"/>
              <a:t>. They </a:t>
            </a:r>
            <a:r>
              <a:rPr lang="cs-CZ" dirty="0" err="1"/>
              <a:t>challenge</a:t>
            </a:r>
            <a:r>
              <a:rPr lang="cs-CZ" dirty="0"/>
              <a:t> </a:t>
            </a:r>
            <a:r>
              <a:rPr lang="cs-CZ" dirty="0" err="1"/>
              <a:t>the</a:t>
            </a:r>
            <a:r>
              <a:rPr lang="cs-CZ" dirty="0"/>
              <a:t> audience to </a:t>
            </a:r>
            <a:r>
              <a:rPr lang="cs-CZ" dirty="0" err="1"/>
              <a:t>think</a:t>
            </a:r>
            <a:r>
              <a:rPr lang="cs-CZ" dirty="0"/>
              <a:t> </a:t>
            </a:r>
            <a:r>
              <a:rPr lang="cs-CZ" dirty="0" err="1"/>
              <a:t>what</a:t>
            </a:r>
            <a:r>
              <a:rPr lang="cs-CZ" dirty="0"/>
              <a:t> </a:t>
            </a:r>
            <a:r>
              <a:rPr lang="cs-CZ" dirty="0" err="1"/>
              <a:t>might</a:t>
            </a:r>
            <a:r>
              <a:rPr lang="cs-CZ" dirty="0"/>
              <a:t> </a:t>
            </a:r>
            <a:r>
              <a:rPr lang="cs-CZ" dirty="0" err="1"/>
              <a:t>be</a:t>
            </a:r>
            <a:r>
              <a:rPr lang="cs-CZ" dirty="0"/>
              <a:t> </a:t>
            </a:r>
            <a:r>
              <a:rPr lang="cs-CZ" dirty="0" err="1"/>
              <a:t>the</a:t>
            </a:r>
            <a:r>
              <a:rPr lang="cs-CZ" dirty="0"/>
              <a:t> </a:t>
            </a:r>
            <a:r>
              <a:rPr lang="cs-CZ" dirty="0" err="1"/>
              <a:t>old</a:t>
            </a:r>
            <a:r>
              <a:rPr lang="cs-CZ" dirty="0"/>
              <a:t> </a:t>
            </a:r>
            <a:r>
              <a:rPr lang="cs-CZ" dirty="0" err="1"/>
              <a:t>man‘s</a:t>
            </a:r>
            <a:r>
              <a:rPr lang="cs-CZ" dirty="0"/>
              <a:t> ‚</a:t>
            </a:r>
            <a:r>
              <a:rPr lang="cs-CZ" dirty="0" err="1"/>
              <a:t>illness</a:t>
            </a:r>
            <a:r>
              <a:rPr lang="cs-CZ" dirty="0"/>
              <a:t>,‘ </a:t>
            </a:r>
            <a:r>
              <a:rPr lang="cs-CZ" dirty="0" err="1"/>
              <a:t>eventually</a:t>
            </a:r>
            <a:r>
              <a:rPr lang="cs-CZ" dirty="0"/>
              <a:t> </a:t>
            </a:r>
            <a:r>
              <a:rPr lang="cs-CZ" dirty="0" err="1"/>
              <a:t>revealing</a:t>
            </a:r>
            <a:r>
              <a:rPr lang="cs-CZ" dirty="0"/>
              <a:t> he </a:t>
            </a:r>
            <a:r>
              <a:rPr lang="cs-CZ" dirty="0" err="1"/>
              <a:t>loves</a:t>
            </a:r>
            <a:r>
              <a:rPr lang="cs-CZ" dirty="0"/>
              <a:t> </a:t>
            </a:r>
            <a:r>
              <a:rPr lang="cs-CZ" dirty="0" err="1"/>
              <a:t>judging</a:t>
            </a:r>
            <a:r>
              <a:rPr lang="cs-CZ" dirty="0"/>
              <a:t> </a:t>
            </a:r>
            <a:r>
              <a:rPr lang="cs-CZ" dirty="0" err="1"/>
              <a:t>too</a:t>
            </a:r>
            <a:r>
              <a:rPr lang="cs-CZ" dirty="0"/>
              <a:t> much, </a:t>
            </a:r>
            <a:r>
              <a:rPr lang="cs-CZ" dirty="0" err="1"/>
              <a:t>spending</a:t>
            </a:r>
            <a:r>
              <a:rPr lang="cs-CZ" dirty="0"/>
              <a:t> </a:t>
            </a:r>
            <a:r>
              <a:rPr lang="cs-CZ" dirty="0" err="1"/>
              <a:t>all</a:t>
            </a:r>
            <a:r>
              <a:rPr lang="cs-CZ" dirty="0"/>
              <a:t> his </a:t>
            </a:r>
            <a:r>
              <a:rPr lang="cs-CZ" dirty="0" err="1"/>
              <a:t>time</a:t>
            </a:r>
            <a:r>
              <a:rPr lang="cs-CZ" dirty="0"/>
              <a:t> </a:t>
            </a:r>
            <a:r>
              <a:rPr lang="cs-CZ" dirty="0" err="1"/>
              <a:t>getting</a:t>
            </a:r>
            <a:r>
              <a:rPr lang="cs-CZ" dirty="0"/>
              <a:t> </a:t>
            </a:r>
            <a:r>
              <a:rPr lang="cs-CZ" dirty="0" err="1"/>
              <a:t>all</a:t>
            </a:r>
            <a:r>
              <a:rPr lang="cs-CZ" dirty="0"/>
              <a:t> </a:t>
            </a:r>
            <a:r>
              <a:rPr lang="cs-CZ" dirty="0" err="1"/>
              <a:t>accused</a:t>
            </a:r>
            <a:r>
              <a:rPr lang="cs-CZ" dirty="0"/>
              <a:t> </a:t>
            </a:r>
            <a:r>
              <a:rPr lang="cs-CZ" dirty="0" err="1"/>
              <a:t>convicted</a:t>
            </a:r>
            <a:r>
              <a:rPr lang="cs-CZ" dirty="0"/>
              <a:t>.</a:t>
            </a:r>
          </a:p>
          <a:p>
            <a:r>
              <a:rPr lang="cs-CZ" dirty="0" err="1"/>
              <a:t>Philocleon</a:t>
            </a:r>
            <a:r>
              <a:rPr lang="cs-CZ" dirty="0"/>
              <a:t> </a:t>
            </a:r>
            <a:r>
              <a:rPr lang="cs-CZ" dirty="0" err="1"/>
              <a:t>attempts</a:t>
            </a:r>
            <a:r>
              <a:rPr lang="cs-CZ" dirty="0"/>
              <a:t> to </a:t>
            </a:r>
            <a:r>
              <a:rPr lang="cs-CZ" dirty="0" err="1"/>
              <a:t>leave</a:t>
            </a:r>
            <a:r>
              <a:rPr lang="cs-CZ" dirty="0"/>
              <a:t> </a:t>
            </a:r>
            <a:r>
              <a:rPr lang="cs-CZ" dirty="0" err="1"/>
              <a:t>several</a:t>
            </a:r>
            <a:r>
              <a:rPr lang="cs-CZ" dirty="0"/>
              <a:t> </a:t>
            </a:r>
            <a:r>
              <a:rPr lang="cs-CZ" dirty="0" err="1"/>
              <a:t>times</a:t>
            </a:r>
            <a:r>
              <a:rPr lang="cs-CZ" dirty="0"/>
              <a:t>, but </a:t>
            </a:r>
            <a:r>
              <a:rPr lang="cs-CZ" dirty="0" err="1"/>
              <a:t>is</a:t>
            </a:r>
            <a:r>
              <a:rPr lang="cs-CZ" dirty="0"/>
              <a:t> </a:t>
            </a:r>
            <a:r>
              <a:rPr lang="cs-CZ" dirty="0" err="1"/>
              <a:t>stopped</a:t>
            </a:r>
            <a:r>
              <a:rPr lang="cs-CZ" dirty="0"/>
              <a:t> </a:t>
            </a:r>
            <a:r>
              <a:rPr lang="cs-CZ" dirty="0" err="1"/>
              <a:t>each</a:t>
            </a:r>
            <a:r>
              <a:rPr lang="cs-CZ" dirty="0"/>
              <a:t> </a:t>
            </a:r>
            <a:r>
              <a:rPr lang="cs-CZ" dirty="0" err="1"/>
              <a:t>time</a:t>
            </a:r>
            <a:r>
              <a:rPr lang="cs-CZ" dirty="0"/>
              <a:t>. </a:t>
            </a:r>
            <a:r>
              <a:rPr lang="cs-CZ" dirty="0" err="1"/>
              <a:t>Eventually</a:t>
            </a:r>
            <a:r>
              <a:rPr lang="cs-CZ" dirty="0"/>
              <a:t>, </a:t>
            </a:r>
            <a:r>
              <a:rPr lang="cs-CZ" dirty="0" err="1"/>
              <a:t>the</a:t>
            </a:r>
            <a:r>
              <a:rPr lang="cs-CZ" dirty="0"/>
              <a:t> chorus </a:t>
            </a:r>
            <a:r>
              <a:rPr lang="cs-CZ" dirty="0" err="1"/>
              <a:t>of</a:t>
            </a:r>
            <a:r>
              <a:rPr lang="cs-CZ" dirty="0"/>
              <a:t> </a:t>
            </a:r>
            <a:r>
              <a:rPr lang="cs-CZ" dirty="0" err="1"/>
              <a:t>jurors</a:t>
            </a:r>
            <a:r>
              <a:rPr lang="cs-CZ" dirty="0"/>
              <a:t> (</a:t>
            </a:r>
            <a:r>
              <a:rPr lang="cs-CZ" dirty="0" err="1"/>
              <a:t>costumed</a:t>
            </a:r>
            <a:r>
              <a:rPr lang="cs-CZ" dirty="0"/>
              <a:t> as </a:t>
            </a:r>
            <a:r>
              <a:rPr lang="cs-CZ" dirty="0" err="1"/>
              <a:t>wasps</a:t>
            </a:r>
            <a:r>
              <a:rPr lang="cs-CZ" dirty="0"/>
              <a:t>) </a:t>
            </a:r>
            <a:r>
              <a:rPr lang="cs-CZ" dirty="0" err="1"/>
              <a:t>arrives</a:t>
            </a:r>
            <a:r>
              <a:rPr lang="cs-CZ" dirty="0"/>
              <a:t> and </a:t>
            </a:r>
            <a:r>
              <a:rPr lang="cs-CZ" dirty="0" err="1"/>
              <a:t>encourages</a:t>
            </a:r>
            <a:r>
              <a:rPr lang="cs-CZ" dirty="0"/>
              <a:t> P. to </a:t>
            </a:r>
            <a:r>
              <a:rPr lang="cs-CZ" dirty="0" err="1"/>
              <a:t>escape</a:t>
            </a:r>
            <a:r>
              <a:rPr lang="cs-CZ" dirty="0"/>
              <a:t> by </a:t>
            </a:r>
            <a:r>
              <a:rPr lang="cs-CZ" dirty="0" err="1"/>
              <a:t>gnawing</a:t>
            </a:r>
            <a:r>
              <a:rPr lang="cs-CZ" dirty="0"/>
              <a:t> his </a:t>
            </a:r>
            <a:r>
              <a:rPr lang="cs-CZ" dirty="0" err="1"/>
              <a:t>way</a:t>
            </a:r>
            <a:r>
              <a:rPr lang="cs-CZ" dirty="0"/>
              <a:t> </a:t>
            </a:r>
            <a:r>
              <a:rPr lang="cs-CZ" dirty="0" err="1"/>
              <a:t>through</a:t>
            </a:r>
            <a:r>
              <a:rPr lang="cs-CZ" dirty="0"/>
              <a:t> </a:t>
            </a:r>
            <a:r>
              <a:rPr lang="cs-CZ" dirty="0" err="1"/>
              <a:t>the</a:t>
            </a:r>
            <a:r>
              <a:rPr lang="cs-CZ" dirty="0"/>
              <a:t> net </a:t>
            </a:r>
            <a:r>
              <a:rPr lang="cs-CZ" dirty="0" err="1"/>
              <a:t>around</a:t>
            </a:r>
            <a:r>
              <a:rPr lang="cs-CZ" dirty="0"/>
              <a:t> </a:t>
            </a:r>
            <a:r>
              <a:rPr lang="cs-CZ" dirty="0" err="1"/>
              <a:t>the</a:t>
            </a:r>
            <a:r>
              <a:rPr lang="cs-CZ" dirty="0"/>
              <a:t> house. </a:t>
            </a:r>
            <a:r>
              <a:rPr lang="cs-CZ" dirty="0" err="1"/>
              <a:t>The</a:t>
            </a:r>
            <a:r>
              <a:rPr lang="cs-CZ" dirty="0"/>
              <a:t> chorus </a:t>
            </a:r>
            <a:r>
              <a:rPr lang="cs-CZ" dirty="0" err="1"/>
              <a:t>essentially</a:t>
            </a:r>
            <a:r>
              <a:rPr lang="cs-CZ" dirty="0"/>
              <a:t> </a:t>
            </a:r>
            <a:r>
              <a:rPr lang="cs-CZ" dirty="0" err="1"/>
              <a:t>assaults</a:t>
            </a:r>
            <a:r>
              <a:rPr lang="cs-CZ" dirty="0"/>
              <a:t> B. and </a:t>
            </a:r>
            <a:r>
              <a:rPr lang="cs-CZ" dirty="0" err="1"/>
              <a:t>the</a:t>
            </a:r>
            <a:r>
              <a:rPr lang="cs-CZ" dirty="0"/>
              <a:t> </a:t>
            </a:r>
            <a:r>
              <a:rPr lang="cs-CZ" dirty="0" err="1"/>
              <a:t>slaves</a:t>
            </a:r>
            <a:r>
              <a:rPr lang="cs-CZ" dirty="0"/>
              <a:t>, </a:t>
            </a:r>
            <a:r>
              <a:rPr lang="cs-CZ" dirty="0" err="1"/>
              <a:t>swarming</a:t>
            </a:r>
            <a:r>
              <a:rPr lang="cs-CZ" dirty="0"/>
              <a:t> </a:t>
            </a:r>
            <a:r>
              <a:rPr lang="cs-CZ" dirty="0" err="1"/>
              <a:t>like</a:t>
            </a:r>
            <a:r>
              <a:rPr lang="cs-CZ" dirty="0"/>
              <a:t> </a:t>
            </a:r>
            <a:r>
              <a:rPr lang="cs-CZ" dirty="0" err="1"/>
              <a:t>wasps</a:t>
            </a:r>
            <a:r>
              <a:rPr lang="cs-CZ" dirty="0"/>
              <a:t> – </a:t>
            </a:r>
            <a:r>
              <a:rPr lang="cs-CZ" dirty="0" err="1"/>
              <a:t>the</a:t>
            </a:r>
            <a:r>
              <a:rPr lang="cs-CZ" dirty="0"/>
              <a:t> </a:t>
            </a:r>
            <a:r>
              <a:rPr lang="cs-CZ" dirty="0" err="1"/>
              <a:t>conflict</a:t>
            </a:r>
            <a:r>
              <a:rPr lang="cs-CZ" dirty="0"/>
              <a:t> </a:t>
            </a:r>
            <a:r>
              <a:rPr lang="cs-CZ" dirty="0" err="1"/>
              <a:t>ends</a:t>
            </a:r>
            <a:r>
              <a:rPr lang="cs-CZ" dirty="0"/>
              <a:t> </a:t>
            </a:r>
            <a:r>
              <a:rPr lang="cs-CZ" dirty="0" err="1"/>
              <a:t>with</a:t>
            </a:r>
            <a:r>
              <a:rPr lang="cs-CZ" dirty="0"/>
              <a:t> </a:t>
            </a:r>
            <a:r>
              <a:rPr lang="cs-CZ" dirty="0" err="1"/>
              <a:t>Philocleon</a:t>
            </a:r>
            <a:r>
              <a:rPr lang="cs-CZ" dirty="0"/>
              <a:t> </a:t>
            </a:r>
            <a:r>
              <a:rPr lang="cs-CZ" dirty="0" err="1"/>
              <a:t>nearly</a:t>
            </a:r>
            <a:r>
              <a:rPr lang="cs-CZ" dirty="0"/>
              <a:t> </a:t>
            </a:r>
            <a:r>
              <a:rPr lang="cs-CZ" dirty="0" err="1"/>
              <a:t>escaping</a:t>
            </a:r>
            <a:r>
              <a:rPr lang="cs-CZ" dirty="0"/>
              <a:t>, but </a:t>
            </a:r>
            <a:r>
              <a:rPr lang="cs-CZ" dirty="0" err="1"/>
              <a:t>still</a:t>
            </a:r>
            <a:r>
              <a:rPr lang="cs-CZ" dirty="0"/>
              <a:t> </a:t>
            </a:r>
            <a:r>
              <a:rPr lang="cs-CZ" dirty="0" err="1"/>
              <a:t>within</a:t>
            </a:r>
            <a:r>
              <a:rPr lang="cs-CZ" dirty="0"/>
              <a:t> his </a:t>
            </a:r>
            <a:r>
              <a:rPr lang="cs-CZ" dirty="0" err="1"/>
              <a:t>son‘s</a:t>
            </a:r>
            <a:r>
              <a:rPr lang="cs-CZ" dirty="0"/>
              <a:t> </a:t>
            </a:r>
            <a:r>
              <a:rPr lang="cs-CZ" dirty="0" err="1"/>
              <a:t>custody</a:t>
            </a:r>
            <a:r>
              <a:rPr lang="cs-CZ" dirty="0"/>
              <a:t>, and </a:t>
            </a:r>
            <a:r>
              <a:rPr lang="cs-CZ" dirty="0" err="1"/>
              <a:t>both</a:t>
            </a:r>
            <a:r>
              <a:rPr lang="cs-CZ" dirty="0"/>
              <a:t> </a:t>
            </a:r>
            <a:r>
              <a:rPr lang="cs-CZ" dirty="0" err="1"/>
              <a:t>sides</a:t>
            </a:r>
            <a:r>
              <a:rPr lang="cs-CZ" dirty="0"/>
              <a:t> </a:t>
            </a:r>
            <a:r>
              <a:rPr lang="cs-CZ" dirty="0" err="1"/>
              <a:t>agree</a:t>
            </a:r>
            <a:r>
              <a:rPr lang="cs-CZ" dirty="0"/>
              <a:t> to </a:t>
            </a:r>
            <a:r>
              <a:rPr lang="cs-CZ" dirty="0" err="1"/>
              <a:t>settle</a:t>
            </a:r>
            <a:r>
              <a:rPr lang="cs-CZ" dirty="0"/>
              <a:t> </a:t>
            </a:r>
            <a:r>
              <a:rPr lang="cs-CZ" dirty="0" err="1"/>
              <a:t>the</a:t>
            </a:r>
            <a:r>
              <a:rPr lang="cs-CZ" dirty="0"/>
              <a:t> </a:t>
            </a:r>
            <a:r>
              <a:rPr lang="cs-CZ" dirty="0" err="1"/>
              <a:t>issue</a:t>
            </a:r>
            <a:r>
              <a:rPr lang="cs-CZ" dirty="0"/>
              <a:t> </a:t>
            </a:r>
            <a:r>
              <a:rPr lang="cs-CZ" dirty="0" err="1"/>
              <a:t>peacefully</a:t>
            </a:r>
            <a:r>
              <a:rPr lang="cs-CZ" dirty="0"/>
              <a:t>, </a:t>
            </a:r>
            <a:r>
              <a:rPr lang="cs-CZ" dirty="0" err="1"/>
              <a:t>thorugh</a:t>
            </a:r>
            <a:r>
              <a:rPr lang="cs-CZ" dirty="0"/>
              <a:t> </a:t>
            </a:r>
            <a:r>
              <a:rPr lang="cs-CZ" dirty="0" err="1"/>
              <a:t>debate</a:t>
            </a:r>
            <a:r>
              <a:rPr lang="cs-CZ" dirty="0"/>
              <a:t>.</a:t>
            </a:r>
          </a:p>
          <a:p>
            <a:r>
              <a:rPr lang="cs-CZ" dirty="0" err="1"/>
              <a:t>The</a:t>
            </a:r>
            <a:r>
              <a:rPr lang="cs-CZ" dirty="0"/>
              <a:t> </a:t>
            </a:r>
            <a:r>
              <a:rPr lang="cs-CZ" dirty="0" err="1"/>
              <a:t>debate</a:t>
            </a:r>
            <a:r>
              <a:rPr lang="cs-CZ" dirty="0"/>
              <a:t> </a:t>
            </a:r>
            <a:r>
              <a:rPr lang="cs-CZ" dirty="0" err="1"/>
              <a:t>focuses</a:t>
            </a:r>
            <a:r>
              <a:rPr lang="cs-CZ" dirty="0"/>
              <a:t> on </a:t>
            </a:r>
            <a:r>
              <a:rPr lang="cs-CZ" dirty="0" err="1"/>
              <a:t>what</a:t>
            </a:r>
            <a:r>
              <a:rPr lang="cs-CZ" dirty="0"/>
              <a:t> </a:t>
            </a:r>
            <a:r>
              <a:rPr lang="cs-CZ" dirty="0" err="1"/>
              <a:t>Philocleon</a:t>
            </a:r>
            <a:r>
              <a:rPr lang="cs-CZ" dirty="0"/>
              <a:t> </a:t>
            </a:r>
            <a:r>
              <a:rPr lang="cs-CZ" dirty="0" err="1"/>
              <a:t>believes</a:t>
            </a:r>
            <a:r>
              <a:rPr lang="cs-CZ" dirty="0"/>
              <a:t> to </a:t>
            </a:r>
            <a:r>
              <a:rPr lang="cs-CZ" dirty="0" err="1"/>
              <a:t>be</a:t>
            </a:r>
            <a:r>
              <a:rPr lang="cs-CZ" dirty="0"/>
              <a:t> </a:t>
            </a:r>
            <a:r>
              <a:rPr lang="cs-CZ" dirty="0" err="1"/>
              <a:t>the</a:t>
            </a:r>
            <a:r>
              <a:rPr lang="cs-CZ" dirty="0"/>
              <a:t> </a:t>
            </a:r>
            <a:r>
              <a:rPr lang="cs-CZ" dirty="0" err="1"/>
              <a:t>best</a:t>
            </a:r>
            <a:r>
              <a:rPr lang="cs-CZ" dirty="0"/>
              <a:t> </a:t>
            </a:r>
            <a:r>
              <a:rPr lang="cs-CZ" dirty="0" err="1"/>
              <a:t>things</a:t>
            </a:r>
            <a:r>
              <a:rPr lang="cs-CZ" dirty="0"/>
              <a:t> </a:t>
            </a:r>
            <a:r>
              <a:rPr lang="cs-CZ" dirty="0" err="1"/>
              <a:t>about</a:t>
            </a:r>
            <a:r>
              <a:rPr lang="cs-CZ" dirty="0"/>
              <a:t> his </a:t>
            </a:r>
            <a:r>
              <a:rPr lang="cs-CZ" dirty="0" err="1"/>
              <a:t>occupation</a:t>
            </a:r>
            <a:r>
              <a:rPr lang="cs-CZ" dirty="0"/>
              <a:t>: </a:t>
            </a:r>
            <a:r>
              <a:rPr lang="cs-CZ" dirty="0" err="1"/>
              <a:t>the</a:t>
            </a:r>
            <a:r>
              <a:rPr lang="cs-CZ" dirty="0"/>
              <a:t> </a:t>
            </a:r>
            <a:r>
              <a:rPr lang="cs-CZ" dirty="0" err="1"/>
              <a:t>flattery</a:t>
            </a:r>
            <a:r>
              <a:rPr lang="cs-CZ" dirty="0"/>
              <a:t> </a:t>
            </a:r>
            <a:r>
              <a:rPr lang="cs-CZ" dirty="0" err="1"/>
              <a:t>of</a:t>
            </a:r>
            <a:r>
              <a:rPr lang="cs-CZ" dirty="0"/>
              <a:t> </a:t>
            </a:r>
            <a:r>
              <a:rPr lang="cs-CZ" dirty="0" err="1"/>
              <a:t>the</a:t>
            </a:r>
            <a:r>
              <a:rPr lang="cs-CZ" dirty="0"/>
              <a:t> </a:t>
            </a:r>
            <a:r>
              <a:rPr lang="cs-CZ" dirty="0" err="1"/>
              <a:t>powerful</a:t>
            </a:r>
            <a:r>
              <a:rPr lang="cs-CZ" dirty="0"/>
              <a:t> and </a:t>
            </a:r>
            <a:r>
              <a:rPr lang="cs-CZ" dirty="0" err="1"/>
              <a:t>rich</a:t>
            </a:r>
            <a:r>
              <a:rPr lang="cs-CZ" dirty="0"/>
              <a:t>, </a:t>
            </a:r>
            <a:r>
              <a:rPr lang="cs-CZ" dirty="0" err="1"/>
              <a:t>the</a:t>
            </a:r>
            <a:r>
              <a:rPr lang="cs-CZ" dirty="0"/>
              <a:t> </a:t>
            </a:r>
            <a:r>
              <a:rPr lang="cs-CZ" dirty="0" err="1"/>
              <a:t>freedom</a:t>
            </a:r>
            <a:r>
              <a:rPr lang="cs-CZ" dirty="0"/>
              <a:t> to interpret </a:t>
            </a:r>
            <a:r>
              <a:rPr lang="cs-CZ" dirty="0" err="1"/>
              <a:t>the</a:t>
            </a:r>
            <a:r>
              <a:rPr lang="cs-CZ" dirty="0"/>
              <a:t> </a:t>
            </a:r>
            <a:r>
              <a:rPr lang="cs-CZ" dirty="0" err="1"/>
              <a:t>law</a:t>
            </a:r>
            <a:r>
              <a:rPr lang="cs-CZ" dirty="0"/>
              <a:t>, his </a:t>
            </a:r>
            <a:r>
              <a:rPr lang="cs-CZ" dirty="0" err="1"/>
              <a:t>pay</a:t>
            </a:r>
            <a:r>
              <a:rPr lang="cs-CZ" dirty="0"/>
              <a:t> </a:t>
            </a:r>
            <a:r>
              <a:rPr lang="cs-CZ" dirty="0" err="1"/>
              <a:t>allowing</a:t>
            </a:r>
            <a:r>
              <a:rPr lang="cs-CZ" dirty="0"/>
              <a:t> </a:t>
            </a:r>
            <a:r>
              <a:rPr lang="cs-CZ" dirty="0" err="1"/>
              <a:t>him</a:t>
            </a:r>
            <a:r>
              <a:rPr lang="cs-CZ" dirty="0"/>
              <a:t> </a:t>
            </a:r>
            <a:r>
              <a:rPr lang="cs-CZ" dirty="0" err="1"/>
              <a:t>authority</a:t>
            </a:r>
            <a:r>
              <a:rPr lang="cs-CZ" dirty="0"/>
              <a:t> in his </a:t>
            </a:r>
            <a:r>
              <a:rPr lang="cs-CZ" dirty="0" err="1"/>
              <a:t>own</a:t>
            </a:r>
            <a:r>
              <a:rPr lang="cs-CZ" dirty="0"/>
              <a:t> </a:t>
            </a:r>
            <a:r>
              <a:rPr lang="cs-CZ" dirty="0" err="1"/>
              <a:t>household</a:t>
            </a:r>
            <a:r>
              <a:rPr lang="cs-CZ" dirty="0"/>
              <a:t>. </a:t>
            </a:r>
            <a:r>
              <a:rPr lang="cs-CZ" dirty="0" err="1"/>
              <a:t>Bdelycleon</a:t>
            </a:r>
            <a:r>
              <a:rPr lang="cs-CZ" dirty="0"/>
              <a:t> </a:t>
            </a:r>
            <a:r>
              <a:rPr lang="cs-CZ" dirty="0" err="1"/>
              <a:t>refutes</a:t>
            </a:r>
            <a:r>
              <a:rPr lang="cs-CZ" dirty="0"/>
              <a:t> these </a:t>
            </a:r>
            <a:r>
              <a:rPr lang="cs-CZ" dirty="0" err="1"/>
              <a:t>points</a:t>
            </a:r>
            <a:r>
              <a:rPr lang="cs-CZ" dirty="0"/>
              <a:t> by </a:t>
            </a:r>
            <a:r>
              <a:rPr lang="cs-CZ" dirty="0" err="1"/>
              <a:t>saying</a:t>
            </a:r>
            <a:r>
              <a:rPr lang="cs-CZ" dirty="0"/>
              <a:t> </a:t>
            </a:r>
            <a:r>
              <a:rPr lang="cs-CZ" dirty="0" err="1"/>
              <a:t>jurors</a:t>
            </a:r>
            <a:r>
              <a:rPr lang="cs-CZ" dirty="0"/>
              <a:t> are </a:t>
            </a:r>
            <a:r>
              <a:rPr lang="cs-CZ" dirty="0" err="1"/>
              <a:t>subjects</a:t>
            </a:r>
            <a:r>
              <a:rPr lang="cs-CZ" dirty="0"/>
              <a:t> to </a:t>
            </a:r>
            <a:r>
              <a:rPr lang="cs-CZ" dirty="0" err="1"/>
              <a:t>those</a:t>
            </a:r>
            <a:r>
              <a:rPr lang="cs-CZ" dirty="0"/>
              <a:t> in </a:t>
            </a:r>
            <a:r>
              <a:rPr lang="cs-CZ" dirty="0" err="1"/>
              <a:t>power</a:t>
            </a:r>
            <a:r>
              <a:rPr lang="cs-CZ" dirty="0"/>
              <a:t> and are </a:t>
            </a:r>
            <a:r>
              <a:rPr lang="cs-CZ" dirty="0" err="1"/>
              <a:t>undervalued</a:t>
            </a:r>
            <a:r>
              <a:rPr lang="cs-CZ" dirty="0"/>
              <a:t> in </a:t>
            </a:r>
            <a:r>
              <a:rPr lang="cs-CZ" dirty="0" err="1"/>
              <a:t>their</a:t>
            </a:r>
            <a:r>
              <a:rPr lang="cs-CZ" dirty="0"/>
              <a:t> </a:t>
            </a:r>
            <a:r>
              <a:rPr lang="cs-CZ" dirty="0" err="1"/>
              <a:t>pay</a:t>
            </a:r>
            <a:r>
              <a:rPr lang="cs-CZ" dirty="0"/>
              <a:t>, most </a:t>
            </a:r>
            <a:r>
              <a:rPr lang="cs-CZ" dirty="0" err="1"/>
              <a:t>money</a:t>
            </a:r>
            <a:r>
              <a:rPr lang="cs-CZ" dirty="0"/>
              <a:t> </a:t>
            </a:r>
            <a:r>
              <a:rPr lang="cs-CZ" dirty="0" err="1"/>
              <a:t>going</a:t>
            </a:r>
            <a:r>
              <a:rPr lang="cs-CZ" dirty="0"/>
              <a:t> to </a:t>
            </a:r>
            <a:r>
              <a:rPr lang="cs-CZ" dirty="0" err="1"/>
              <a:t>men</a:t>
            </a:r>
            <a:r>
              <a:rPr lang="cs-CZ" dirty="0"/>
              <a:t> </a:t>
            </a:r>
            <a:r>
              <a:rPr lang="cs-CZ" dirty="0" err="1"/>
              <a:t>like</a:t>
            </a:r>
            <a:r>
              <a:rPr lang="cs-CZ" dirty="0"/>
              <a:t> </a:t>
            </a:r>
            <a:r>
              <a:rPr lang="cs-CZ" dirty="0" err="1"/>
              <a:t>Cleon</a:t>
            </a:r>
            <a:r>
              <a:rPr lang="cs-CZ" dirty="0"/>
              <a:t>.</a:t>
            </a:r>
          </a:p>
          <a:p>
            <a:r>
              <a:rPr lang="cs-CZ" dirty="0"/>
              <a:t>Chorus </a:t>
            </a:r>
            <a:r>
              <a:rPr lang="cs-CZ" dirty="0" err="1"/>
              <a:t>is</a:t>
            </a:r>
            <a:r>
              <a:rPr lang="cs-CZ" dirty="0"/>
              <a:t> </a:t>
            </a:r>
            <a:r>
              <a:rPr lang="cs-CZ" dirty="0" err="1"/>
              <a:t>won</a:t>
            </a:r>
            <a:r>
              <a:rPr lang="cs-CZ" dirty="0"/>
              <a:t> </a:t>
            </a:r>
            <a:r>
              <a:rPr lang="cs-CZ" dirty="0" err="1"/>
              <a:t>over</a:t>
            </a:r>
            <a:r>
              <a:rPr lang="cs-CZ" dirty="0"/>
              <a:t>, but </a:t>
            </a:r>
            <a:r>
              <a:rPr lang="cs-CZ" dirty="0" err="1"/>
              <a:t>Philocleon</a:t>
            </a:r>
            <a:r>
              <a:rPr lang="cs-CZ" dirty="0"/>
              <a:t> </a:t>
            </a:r>
            <a:r>
              <a:rPr lang="cs-CZ" dirty="0" err="1"/>
              <a:t>is</a:t>
            </a:r>
            <a:r>
              <a:rPr lang="cs-CZ" dirty="0"/>
              <a:t> not </a:t>
            </a:r>
            <a:r>
              <a:rPr lang="cs-CZ" dirty="0" err="1"/>
              <a:t>ready</a:t>
            </a:r>
            <a:r>
              <a:rPr lang="cs-CZ" dirty="0"/>
              <a:t> to </a:t>
            </a:r>
            <a:r>
              <a:rPr lang="cs-CZ" dirty="0" err="1"/>
              <a:t>give</a:t>
            </a:r>
            <a:r>
              <a:rPr lang="cs-CZ" dirty="0"/>
              <a:t> up his </a:t>
            </a:r>
            <a:r>
              <a:rPr lang="cs-CZ" dirty="0" err="1"/>
              <a:t>old</a:t>
            </a:r>
            <a:r>
              <a:rPr lang="cs-CZ" dirty="0"/>
              <a:t> </a:t>
            </a:r>
            <a:r>
              <a:rPr lang="cs-CZ" dirty="0" err="1"/>
              <a:t>ways</a:t>
            </a:r>
            <a:r>
              <a:rPr lang="cs-CZ" dirty="0"/>
              <a:t> – he </a:t>
            </a:r>
            <a:r>
              <a:rPr lang="cs-CZ" dirty="0" err="1"/>
              <a:t>is</a:t>
            </a:r>
            <a:r>
              <a:rPr lang="cs-CZ" dirty="0"/>
              <a:t> </a:t>
            </a:r>
            <a:r>
              <a:rPr lang="cs-CZ" dirty="0" err="1"/>
              <a:t>offered</a:t>
            </a:r>
            <a:r>
              <a:rPr lang="cs-CZ" dirty="0"/>
              <a:t> to play </a:t>
            </a:r>
            <a:r>
              <a:rPr lang="cs-CZ" dirty="0" err="1"/>
              <a:t>judge</a:t>
            </a:r>
            <a:r>
              <a:rPr lang="cs-CZ" dirty="0"/>
              <a:t> in </a:t>
            </a:r>
            <a:r>
              <a:rPr lang="cs-CZ" dirty="0" err="1"/>
              <a:t>domestic</a:t>
            </a:r>
            <a:r>
              <a:rPr lang="cs-CZ" dirty="0"/>
              <a:t> </a:t>
            </a:r>
            <a:r>
              <a:rPr lang="cs-CZ" dirty="0" err="1"/>
              <a:t>disputes</a:t>
            </a:r>
            <a:r>
              <a:rPr lang="cs-CZ" dirty="0"/>
              <a:t> as </a:t>
            </a:r>
            <a:r>
              <a:rPr lang="cs-CZ" dirty="0" err="1"/>
              <a:t>consolation</a:t>
            </a:r>
            <a:r>
              <a:rPr lang="cs-CZ" dirty="0"/>
              <a:t> </a:t>
            </a:r>
            <a:r>
              <a:rPr lang="cs-CZ" dirty="0" err="1"/>
              <a:t>for</a:t>
            </a:r>
            <a:r>
              <a:rPr lang="cs-CZ" dirty="0"/>
              <a:t> not </a:t>
            </a:r>
            <a:r>
              <a:rPr lang="cs-CZ" dirty="0" err="1"/>
              <a:t>being</a:t>
            </a:r>
            <a:r>
              <a:rPr lang="cs-CZ" dirty="0"/>
              <a:t> a city </a:t>
            </a:r>
            <a:r>
              <a:rPr lang="cs-CZ" dirty="0" err="1"/>
              <a:t>juror</a:t>
            </a:r>
            <a:r>
              <a:rPr lang="cs-CZ" dirty="0"/>
              <a:t>. </a:t>
            </a:r>
            <a:r>
              <a:rPr lang="cs-CZ" dirty="0" err="1"/>
              <a:t>Two</a:t>
            </a:r>
            <a:r>
              <a:rPr lang="cs-CZ" dirty="0"/>
              <a:t> </a:t>
            </a:r>
            <a:r>
              <a:rPr lang="cs-CZ" dirty="0" err="1"/>
              <a:t>dogs</a:t>
            </a:r>
            <a:r>
              <a:rPr lang="cs-CZ" dirty="0"/>
              <a:t> are </a:t>
            </a:r>
            <a:r>
              <a:rPr lang="cs-CZ" dirty="0" err="1"/>
              <a:t>brought</a:t>
            </a:r>
            <a:r>
              <a:rPr lang="cs-CZ" dirty="0"/>
              <a:t> </a:t>
            </a:r>
            <a:r>
              <a:rPr lang="cs-CZ" dirty="0" err="1"/>
              <a:t>for</a:t>
            </a:r>
            <a:r>
              <a:rPr lang="cs-CZ" dirty="0"/>
              <a:t> </a:t>
            </a:r>
            <a:r>
              <a:rPr lang="cs-CZ" dirty="0" err="1"/>
              <a:t>him</a:t>
            </a:r>
            <a:r>
              <a:rPr lang="cs-CZ" dirty="0"/>
              <a:t> to </a:t>
            </a:r>
            <a:r>
              <a:rPr lang="cs-CZ" dirty="0" err="1"/>
              <a:t>judge</a:t>
            </a:r>
            <a:r>
              <a:rPr lang="cs-CZ" dirty="0"/>
              <a:t> – </a:t>
            </a:r>
            <a:r>
              <a:rPr lang="cs-CZ" dirty="0" err="1"/>
              <a:t>one</a:t>
            </a:r>
            <a:r>
              <a:rPr lang="cs-CZ" dirty="0"/>
              <a:t>, </a:t>
            </a:r>
            <a:r>
              <a:rPr lang="cs-CZ" dirty="0" err="1"/>
              <a:t>who</a:t>
            </a:r>
            <a:r>
              <a:rPr lang="cs-CZ" dirty="0"/>
              <a:t> </a:t>
            </a:r>
            <a:r>
              <a:rPr lang="cs-CZ" dirty="0" err="1"/>
              <a:t>looks</a:t>
            </a:r>
            <a:r>
              <a:rPr lang="cs-CZ" dirty="0"/>
              <a:t> </a:t>
            </a:r>
            <a:r>
              <a:rPr lang="cs-CZ" dirty="0" err="1"/>
              <a:t>like</a:t>
            </a:r>
            <a:r>
              <a:rPr lang="cs-CZ" dirty="0"/>
              <a:t> </a:t>
            </a:r>
            <a:r>
              <a:rPr lang="cs-CZ" dirty="0" err="1"/>
              <a:t>Cleon</a:t>
            </a:r>
            <a:r>
              <a:rPr lang="cs-CZ" dirty="0"/>
              <a:t>, </a:t>
            </a:r>
            <a:r>
              <a:rPr lang="cs-CZ" dirty="0" err="1"/>
              <a:t>accuses</a:t>
            </a:r>
            <a:r>
              <a:rPr lang="cs-CZ" dirty="0"/>
              <a:t> </a:t>
            </a:r>
            <a:r>
              <a:rPr lang="cs-CZ" dirty="0" err="1"/>
              <a:t>the</a:t>
            </a:r>
            <a:r>
              <a:rPr lang="cs-CZ" dirty="0"/>
              <a:t> </a:t>
            </a:r>
            <a:r>
              <a:rPr lang="cs-CZ" dirty="0" err="1"/>
              <a:t>other</a:t>
            </a:r>
            <a:r>
              <a:rPr lang="cs-CZ" dirty="0"/>
              <a:t> </a:t>
            </a:r>
            <a:r>
              <a:rPr lang="cs-CZ" dirty="0" err="1"/>
              <a:t>of</a:t>
            </a:r>
            <a:r>
              <a:rPr lang="cs-CZ" dirty="0"/>
              <a:t> </a:t>
            </a:r>
            <a:r>
              <a:rPr lang="cs-CZ" dirty="0" err="1"/>
              <a:t>stealing</a:t>
            </a:r>
            <a:r>
              <a:rPr lang="cs-CZ" dirty="0"/>
              <a:t> cheese and not </a:t>
            </a:r>
            <a:r>
              <a:rPr lang="cs-CZ" dirty="0" err="1"/>
              <a:t>sharing</a:t>
            </a:r>
            <a:r>
              <a:rPr lang="cs-CZ" dirty="0"/>
              <a:t>. </a:t>
            </a:r>
            <a:r>
              <a:rPr lang="cs-CZ" dirty="0" err="1"/>
              <a:t>Multiple</a:t>
            </a:r>
            <a:r>
              <a:rPr lang="cs-CZ" dirty="0"/>
              <a:t> </a:t>
            </a:r>
            <a:r>
              <a:rPr lang="cs-CZ" dirty="0" err="1"/>
              <a:t>eating</a:t>
            </a:r>
            <a:r>
              <a:rPr lang="cs-CZ" dirty="0"/>
              <a:t> </a:t>
            </a:r>
            <a:r>
              <a:rPr lang="cs-CZ" dirty="0" err="1"/>
              <a:t>tools</a:t>
            </a:r>
            <a:r>
              <a:rPr lang="cs-CZ" dirty="0"/>
              <a:t> are </a:t>
            </a:r>
            <a:r>
              <a:rPr lang="cs-CZ" dirty="0" err="1"/>
              <a:t>brought</a:t>
            </a:r>
            <a:r>
              <a:rPr lang="cs-CZ" dirty="0"/>
              <a:t> as </a:t>
            </a:r>
            <a:r>
              <a:rPr lang="cs-CZ" dirty="0" err="1"/>
              <a:t>witnesses</a:t>
            </a:r>
            <a:r>
              <a:rPr lang="cs-CZ" dirty="0"/>
              <a:t>, and </a:t>
            </a:r>
            <a:r>
              <a:rPr lang="cs-CZ" dirty="0" err="1"/>
              <a:t>Bdelycleon</a:t>
            </a:r>
            <a:r>
              <a:rPr lang="cs-CZ" dirty="0"/>
              <a:t> </a:t>
            </a:r>
            <a:r>
              <a:rPr lang="cs-CZ" dirty="0" err="1"/>
              <a:t>speaks</a:t>
            </a:r>
            <a:r>
              <a:rPr lang="cs-CZ" dirty="0"/>
              <a:t> </a:t>
            </a:r>
            <a:r>
              <a:rPr lang="cs-CZ" dirty="0" err="1"/>
              <a:t>for</a:t>
            </a:r>
            <a:r>
              <a:rPr lang="cs-CZ" dirty="0"/>
              <a:t> </a:t>
            </a:r>
            <a:r>
              <a:rPr lang="cs-CZ" dirty="0" err="1"/>
              <a:t>them</a:t>
            </a:r>
            <a:r>
              <a:rPr lang="cs-CZ" dirty="0"/>
              <a:t>, </a:t>
            </a:r>
            <a:r>
              <a:rPr lang="cs-CZ" dirty="0" err="1"/>
              <a:t>eventually</a:t>
            </a:r>
            <a:r>
              <a:rPr lang="cs-CZ" dirty="0"/>
              <a:t> </a:t>
            </a:r>
            <a:r>
              <a:rPr lang="cs-CZ" dirty="0" err="1"/>
              <a:t>also</a:t>
            </a:r>
            <a:r>
              <a:rPr lang="cs-CZ" dirty="0"/>
              <a:t> </a:t>
            </a:r>
            <a:r>
              <a:rPr lang="cs-CZ" dirty="0" err="1"/>
              <a:t>bringing</a:t>
            </a:r>
            <a:r>
              <a:rPr lang="cs-CZ" dirty="0"/>
              <a:t> </a:t>
            </a:r>
            <a:r>
              <a:rPr lang="cs-CZ" dirty="0" err="1"/>
              <a:t>out</a:t>
            </a:r>
            <a:r>
              <a:rPr lang="cs-CZ" dirty="0"/>
              <a:t> </a:t>
            </a:r>
            <a:r>
              <a:rPr lang="cs-CZ" dirty="0" err="1"/>
              <a:t>puppies</a:t>
            </a:r>
            <a:r>
              <a:rPr lang="cs-CZ" dirty="0"/>
              <a:t> </a:t>
            </a:r>
            <a:r>
              <a:rPr lang="cs-CZ" dirty="0" err="1"/>
              <a:t>of</a:t>
            </a:r>
            <a:r>
              <a:rPr lang="cs-CZ" dirty="0"/>
              <a:t> </a:t>
            </a:r>
            <a:r>
              <a:rPr lang="cs-CZ" dirty="0" err="1"/>
              <a:t>the</a:t>
            </a:r>
            <a:r>
              <a:rPr lang="cs-CZ" dirty="0"/>
              <a:t> </a:t>
            </a:r>
            <a:r>
              <a:rPr lang="cs-CZ" dirty="0" err="1"/>
              <a:t>accused</a:t>
            </a:r>
            <a:r>
              <a:rPr lang="cs-CZ" dirty="0"/>
              <a:t> to </a:t>
            </a:r>
            <a:r>
              <a:rPr lang="cs-CZ" dirty="0" err="1"/>
              <a:t>soften</a:t>
            </a:r>
            <a:r>
              <a:rPr lang="cs-CZ" dirty="0"/>
              <a:t> </a:t>
            </a:r>
            <a:r>
              <a:rPr lang="cs-CZ" dirty="0" err="1"/>
              <a:t>the</a:t>
            </a:r>
            <a:r>
              <a:rPr lang="cs-CZ" dirty="0"/>
              <a:t> </a:t>
            </a:r>
            <a:r>
              <a:rPr lang="cs-CZ" dirty="0" err="1"/>
              <a:t>judge‘s</a:t>
            </a:r>
            <a:r>
              <a:rPr lang="cs-CZ" dirty="0"/>
              <a:t>  </a:t>
            </a:r>
            <a:r>
              <a:rPr lang="cs-CZ" dirty="0" err="1"/>
              <a:t>verdict</a:t>
            </a:r>
            <a:r>
              <a:rPr lang="cs-CZ" dirty="0"/>
              <a:t>. </a:t>
            </a:r>
            <a:r>
              <a:rPr lang="cs-CZ" dirty="0" err="1"/>
              <a:t>This</a:t>
            </a:r>
            <a:r>
              <a:rPr lang="cs-CZ" dirty="0"/>
              <a:t> </a:t>
            </a:r>
            <a:r>
              <a:rPr lang="cs-CZ" dirty="0" err="1"/>
              <a:t>does</a:t>
            </a:r>
            <a:r>
              <a:rPr lang="cs-CZ" dirty="0"/>
              <a:t> not </a:t>
            </a:r>
            <a:r>
              <a:rPr lang="cs-CZ" dirty="0" err="1"/>
              <a:t>work</a:t>
            </a:r>
            <a:r>
              <a:rPr lang="cs-CZ" dirty="0"/>
              <a:t>, but </a:t>
            </a:r>
            <a:r>
              <a:rPr lang="cs-CZ" dirty="0" err="1"/>
              <a:t>Bdelycleon</a:t>
            </a:r>
            <a:r>
              <a:rPr lang="cs-CZ" dirty="0"/>
              <a:t> </a:t>
            </a:r>
            <a:r>
              <a:rPr lang="cs-CZ" dirty="0" err="1"/>
              <a:t>tricks</a:t>
            </a:r>
            <a:r>
              <a:rPr lang="cs-CZ" dirty="0"/>
              <a:t> his </a:t>
            </a:r>
            <a:r>
              <a:rPr lang="cs-CZ" dirty="0" err="1"/>
              <a:t>father</a:t>
            </a:r>
            <a:r>
              <a:rPr lang="cs-CZ" dirty="0"/>
              <a:t> to </a:t>
            </a:r>
            <a:r>
              <a:rPr lang="cs-CZ" dirty="0" err="1"/>
              <a:t>vote</a:t>
            </a:r>
            <a:r>
              <a:rPr lang="cs-CZ" dirty="0"/>
              <a:t> </a:t>
            </a:r>
            <a:r>
              <a:rPr lang="cs-CZ" dirty="0" err="1"/>
              <a:t>for</a:t>
            </a:r>
            <a:r>
              <a:rPr lang="cs-CZ" dirty="0"/>
              <a:t> </a:t>
            </a:r>
            <a:r>
              <a:rPr lang="cs-CZ" dirty="0" err="1"/>
              <a:t>acquittal</a:t>
            </a:r>
            <a:r>
              <a:rPr lang="cs-CZ" dirty="0"/>
              <a:t> </a:t>
            </a:r>
            <a:r>
              <a:rPr lang="cs-CZ" dirty="0" err="1"/>
              <a:t>anyway</a:t>
            </a:r>
            <a:r>
              <a:rPr lang="cs-CZ" dirty="0"/>
              <a:t>. </a:t>
            </a:r>
            <a:r>
              <a:rPr lang="cs-CZ" dirty="0" err="1"/>
              <a:t>Philocleon</a:t>
            </a:r>
            <a:r>
              <a:rPr lang="cs-CZ" dirty="0"/>
              <a:t> </a:t>
            </a:r>
            <a:r>
              <a:rPr lang="cs-CZ" dirty="0" err="1"/>
              <a:t>is</a:t>
            </a:r>
            <a:r>
              <a:rPr lang="cs-CZ" dirty="0"/>
              <a:t> </a:t>
            </a:r>
            <a:r>
              <a:rPr lang="cs-CZ" dirty="0" err="1"/>
              <a:t>shocked</a:t>
            </a:r>
            <a:r>
              <a:rPr lang="cs-CZ" dirty="0"/>
              <a:t> by </a:t>
            </a:r>
            <a:r>
              <a:rPr lang="cs-CZ" dirty="0" err="1"/>
              <a:t>the</a:t>
            </a:r>
            <a:r>
              <a:rPr lang="cs-CZ" dirty="0"/>
              <a:t> </a:t>
            </a:r>
            <a:r>
              <a:rPr lang="cs-CZ" dirty="0" err="1"/>
              <a:t>outcome</a:t>
            </a:r>
            <a:r>
              <a:rPr lang="cs-CZ" dirty="0"/>
              <a:t> </a:t>
            </a:r>
            <a:r>
              <a:rPr lang="cs-CZ" dirty="0" err="1"/>
              <a:t>of</a:t>
            </a:r>
            <a:r>
              <a:rPr lang="cs-CZ" dirty="0"/>
              <a:t> </a:t>
            </a:r>
            <a:r>
              <a:rPr lang="cs-CZ" dirty="0" err="1"/>
              <a:t>the</a:t>
            </a:r>
            <a:r>
              <a:rPr lang="cs-CZ" dirty="0"/>
              <a:t> trial as he </a:t>
            </a:r>
            <a:r>
              <a:rPr lang="cs-CZ" dirty="0" err="1"/>
              <a:t>is</a:t>
            </a:r>
            <a:r>
              <a:rPr lang="cs-CZ" dirty="0"/>
              <a:t> </a:t>
            </a:r>
            <a:r>
              <a:rPr lang="cs-CZ" dirty="0" err="1"/>
              <a:t>used</a:t>
            </a:r>
            <a:r>
              <a:rPr lang="cs-CZ" dirty="0"/>
              <a:t> to </a:t>
            </a:r>
            <a:r>
              <a:rPr lang="cs-CZ" dirty="0" err="1"/>
              <a:t>convictions</a:t>
            </a:r>
            <a:r>
              <a:rPr lang="cs-CZ" dirty="0"/>
              <a:t> and </a:t>
            </a:r>
            <a:r>
              <a:rPr lang="cs-CZ" dirty="0" err="1"/>
              <a:t>believes</a:t>
            </a:r>
            <a:r>
              <a:rPr lang="cs-CZ" dirty="0"/>
              <a:t> </a:t>
            </a:r>
            <a:r>
              <a:rPr lang="cs-CZ" dirty="0" err="1"/>
              <a:t>this</a:t>
            </a:r>
            <a:r>
              <a:rPr lang="cs-CZ" dirty="0"/>
              <a:t> to </a:t>
            </a:r>
            <a:r>
              <a:rPr lang="cs-CZ" dirty="0" err="1"/>
              <a:t>be</a:t>
            </a:r>
            <a:r>
              <a:rPr lang="cs-CZ" dirty="0"/>
              <a:t> his end as </a:t>
            </a:r>
            <a:r>
              <a:rPr lang="cs-CZ" dirty="0" err="1"/>
              <a:t>told</a:t>
            </a:r>
            <a:r>
              <a:rPr lang="cs-CZ" dirty="0"/>
              <a:t> to </a:t>
            </a:r>
            <a:r>
              <a:rPr lang="cs-CZ" dirty="0" err="1"/>
              <a:t>him</a:t>
            </a:r>
            <a:r>
              <a:rPr lang="cs-CZ" dirty="0"/>
              <a:t> in a </a:t>
            </a:r>
            <a:r>
              <a:rPr lang="cs-CZ" dirty="0" err="1"/>
              <a:t>prophecy</a:t>
            </a:r>
            <a:r>
              <a:rPr lang="cs-CZ" dirty="0"/>
              <a:t>. He </a:t>
            </a:r>
            <a:r>
              <a:rPr lang="cs-CZ" dirty="0" err="1"/>
              <a:t>is</a:t>
            </a:r>
            <a:r>
              <a:rPr lang="cs-CZ" dirty="0"/>
              <a:t> lead </a:t>
            </a:r>
            <a:r>
              <a:rPr lang="cs-CZ" dirty="0" err="1"/>
              <a:t>away</a:t>
            </a:r>
            <a:r>
              <a:rPr lang="cs-CZ" dirty="0"/>
              <a:t> by his son and </a:t>
            </a:r>
            <a:r>
              <a:rPr lang="cs-CZ" dirty="0" err="1"/>
              <a:t>promise</a:t>
            </a:r>
            <a:r>
              <a:rPr lang="cs-CZ" dirty="0"/>
              <a:t> </a:t>
            </a:r>
            <a:r>
              <a:rPr lang="cs-CZ" dirty="0" err="1"/>
              <a:t>of</a:t>
            </a:r>
            <a:r>
              <a:rPr lang="cs-CZ" dirty="0"/>
              <a:t> </a:t>
            </a:r>
            <a:r>
              <a:rPr lang="cs-CZ" dirty="0" err="1"/>
              <a:t>entertainment</a:t>
            </a:r>
            <a:r>
              <a:rPr lang="cs-CZ" dirty="0"/>
              <a:t>.</a:t>
            </a:r>
          </a:p>
          <a:p>
            <a:r>
              <a:rPr lang="cs-CZ" dirty="0" err="1"/>
              <a:t>The</a:t>
            </a:r>
            <a:r>
              <a:rPr lang="cs-CZ" dirty="0"/>
              <a:t> </a:t>
            </a:r>
            <a:r>
              <a:rPr lang="cs-CZ" dirty="0" err="1"/>
              <a:t>first</a:t>
            </a:r>
            <a:r>
              <a:rPr lang="cs-CZ" dirty="0"/>
              <a:t> </a:t>
            </a:r>
            <a:r>
              <a:rPr lang="cs-CZ" dirty="0" err="1"/>
              <a:t>parabasis</a:t>
            </a:r>
            <a:r>
              <a:rPr lang="cs-CZ" dirty="0"/>
              <a:t> </a:t>
            </a:r>
            <a:r>
              <a:rPr lang="cs-CZ" dirty="0" err="1"/>
              <a:t>talks</a:t>
            </a:r>
            <a:r>
              <a:rPr lang="cs-CZ" dirty="0"/>
              <a:t> </a:t>
            </a:r>
            <a:r>
              <a:rPr lang="cs-CZ" dirty="0" err="1"/>
              <a:t>of</a:t>
            </a:r>
            <a:r>
              <a:rPr lang="cs-CZ" dirty="0"/>
              <a:t> </a:t>
            </a:r>
            <a:r>
              <a:rPr lang="cs-CZ" dirty="0" err="1"/>
              <a:t>Aristophanes</a:t>
            </a:r>
            <a:r>
              <a:rPr lang="cs-CZ" dirty="0"/>
              <a:t>‘ </a:t>
            </a:r>
            <a:r>
              <a:rPr lang="cs-CZ" dirty="0" err="1"/>
              <a:t>for</a:t>
            </a:r>
            <a:r>
              <a:rPr lang="cs-CZ" dirty="0"/>
              <a:t> </a:t>
            </a:r>
            <a:r>
              <a:rPr lang="cs-CZ" dirty="0" err="1"/>
              <a:t>standing</a:t>
            </a:r>
            <a:r>
              <a:rPr lang="cs-CZ" dirty="0"/>
              <a:t> up to </a:t>
            </a:r>
            <a:r>
              <a:rPr lang="cs-CZ" dirty="0" err="1"/>
              <a:t>monsters</a:t>
            </a:r>
            <a:r>
              <a:rPr lang="cs-CZ" dirty="0"/>
              <a:t> </a:t>
            </a:r>
            <a:r>
              <a:rPr lang="cs-CZ" dirty="0" err="1"/>
              <a:t>like</a:t>
            </a:r>
            <a:r>
              <a:rPr lang="cs-CZ" dirty="0"/>
              <a:t> </a:t>
            </a:r>
            <a:r>
              <a:rPr lang="cs-CZ" dirty="0" err="1"/>
              <a:t>Cleon</a:t>
            </a:r>
            <a:r>
              <a:rPr lang="cs-CZ" dirty="0"/>
              <a:t> and </a:t>
            </a:r>
            <a:r>
              <a:rPr lang="cs-CZ" dirty="0" err="1"/>
              <a:t>chastises</a:t>
            </a:r>
            <a:r>
              <a:rPr lang="cs-CZ" dirty="0"/>
              <a:t> </a:t>
            </a:r>
            <a:r>
              <a:rPr lang="cs-CZ" dirty="0" err="1"/>
              <a:t>the</a:t>
            </a:r>
            <a:r>
              <a:rPr lang="cs-CZ" dirty="0"/>
              <a:t> audience </a:t>
            </a:r>
            <a:r>
              <a:rPr lang="cs-CZ" dirty="0" err="1"/>
              <a:t>for</a:t>
            </a:r>
            <a:r>
              <a:rPr lang="cs-CZ" dirty="0"/>
              <a:t> not </a:t>
            </a:r>
            <a:r>
              <a:rPr lang="cs-CZ" dirty="0" err="1"/>
              <a:t>appreciating</a:t>
            </a:r>
            <a:r>
              <a:rPr lang="cs-CZ" dirty="0"/>
              <a:t> his last play (</a:t>
            </a:r>
            <a:r>
              <a:rPr lang="cs-CZ" dirty="0" err="1"/>
              <a:t>the</a:t>
            </a:r>
            <a:r>
              <a:rPr lang="cs-CZ" dirty="0"/>
              <a:t> </a:t>
            </a:r>
            <a:r>
              <a:rPr lang="cs-CZ" dirty="0" err="1"/>
              <a:t>Clouds</a:t>
            </a:r>
            <a:r>
              <a:rPr lang="cs-CZ" dirty="0"/>
              <a:t>) </a:t>
            </a:r>
            <a:r>
              <a:rPr lang="cs-CZ" dirty="0" err="1"/>
              <a:t>enough</a:t>
            </a:r>
            <a:r>
              <a:rPr lang="cs-CZ" dirty="0"/>
              <a:t>. It </a:t>
            </a:r>
            <a:r>
              <a:rPr lang="cs-CZ" dirty="0" err="1"/>
              <a:t>also</a:t>
            </a:r>
            <a:r>
              <a:rPr lang="cs-CZ" dirty="0"/>
              <a:t> </a:t>
            </a:r>
            <a:r>
              <a:rPr lang="cs-CZ" dirty="0" err="1"/>
              <a:t>praises</a:t>
            </a:r>
            <a:r>
              <a:rPr lang="cs-CZ" dirty="0"/>
              <a:t> </a:t>
            </a:r>
            <a:r>
              <a:rPr lang="cs-CZ" dirty="0" err="1"/>
              <a:t>the</a:t>
            </a:r>
            <a:r>
              <a:rPr lang="cs-CZ" dirty="0"/>
              <a:t> </a:t>
            </a:r>
            <a:r>
              <a:rPr lang="cs-CZ" dirty="0" err="1"/>
              <a:t>older</a:t>
            </a:r>
            <a:r>
              <a:rPr lang="cs-CZ" dirty="0"/>
              <a:t> </a:t>
            </a:r>
            <a:r>
              <a:rPr lang="cs-CZ" dirty="0" err="1"/>
              <a:t>generation</a:t>
            </a:r>
            <a:r>
              <a:rPr lang="cs-CZ" dirty="0"/>
              <a:t> and </a:t>
            </a:r>
            <a:r>
              <a:rPr lang="cs-CZ" dirty="0" err="1"/>
              <a:t>traditions</a:t>
            </a:r>
            <a:r>
              <a:rPr lang="cs-CZ" dirty="0"/>
              <a:t> </a:t>
            </a:r>
            <a:r>
              <a:rPr lang="cs-CZ" dirty="0" err="1"/>
              <a:t>alongside</a:t>
            </a:r>
            <a:r>
              <a:rPr lang="cs-CZ" dirty="0"/>
              <a:t> </a:t>
            </a:r>
            <a:r>
              <a:rPr lang="cs-CZ" dirty="0" err="1"/>
              <a:t>mourning</a:t>
            </a:r>
            <a:r>
              <a:rPr lang="cs-CZ" dirty="0"/>
              <a:t> </a:t>
            </a:r>
            <a:r>
              <a:rPr lang="cs-CZ" dirty="0" err="1"/>
              <a:t>how</a:t>
            </a:r>
            <a:r>
              <a:rPr lang="cs-CZ" dirty="0"/>
              <a:t> </a:t>
            </a:r>
            <a:r>
              <a:rPr lang="cs-CZ" dirty="0" err="1"/>
              <a:t>imperial</a:t>
            </a:r>
            <a:r>
              <a:rPr lang="cs-CZ" dirty="0"/>
              <a:t> </a:t>
            </a:r>
            <a:r>
              <a:rPr lang="cs-CZ" dirty="0" err="1"/>
              <a:t>funds</a:t>
            </a:r>
            <a:r>
              <a:rPr lang="cs-CZ" dirty="0"/>
              <a:t> are </a:t>
            </a:r>
            <a:r>
              <a:rPr lang="cs-CZ" dirty="0" err="1"/>
              <a:t>being</a:t>
            </a:r>
            <a:r>
              <a:rPr lang="cs-CZ" dirty="0"/>
              <a:t> </a:t>
            </a:r>
            <a:r>
              <a:rPr lang="cs-CZ" dirty="0" err="1"/>
              <a:t>taken</a:t>
            </a:r>
            <a:r>
              <a:rPr lang="cs-CZ" dirty="0"/>
              <a:t> by </a:t>
            </a:r>
            <a:r>
              <a:rPr lang="cs-CZ" dirty="0" err="1"/>
              <a:t>unworthy</a:t>
            </a:r>
            <a:r>
              <a:rPr lang="cs-CZ" dirty="0"/>
              <a:t> </a:t>
            </a:r>
            <a:r>
              <a:rPr lang="cs-CZ" dirty="0" err="1"/>
              <a:t>men</a:t>
            </a:r>
            <a:r>
              <a:rPr lang="cs-CZ" dirty="0"/>
              <a:t> in </a:t>
            </a:r>
            <a:r>
              <a:rPr lang="cs-CZ" dirty="0" err="1"/>
              <a:t>power</a:t>
            </a:r>
            <a:r>
              <a:rPr lang="cs-CZ" dirty="0"/>
              <a:t>.</a:t>
            </a:r>
          </a:p>
          <a:p>
            <a:r>
              <a:rPr lang="cs-CZ" dirty="0"/>
              <a:t>P. &amp; B. return to </a:t>
            </a:r>
            <a:r>
              <a:rPr lang="cs-CZ" dirty="0" err="1"/>
              <a:t>the</a:t>
            </a:r>
            <a:r>
              <a:rPr lang="cs-CZ" dirty="0"/>
              <a:t> </a:t>
            </a:r>
            <a:r>
              <a:rPr lang="cs-CZ" dirty="0" err="1"/>
              <a:t>stage</a:t>
            </a:r>
            <a:r>
              <a:rPr lang="cs-CZ" dirty="0"/>
              <a:t>, </a:t>
            </a:r>
            <a:r>
              <a:rPr lang="cs-CZ" dirty="0" err="1"/>
              <a:t>arguing</a:t>
            </a:r>
            <a:r>
              <a:rPr lang="cs-CZ" dirty="0"/>
              <a:t> </a:t>
            </a:r>
            <a:r>
              <a:rPr lang="cs-CZ" dirty="0" err="1"/>
              <a:t>about</a:t>
            </a:r>
            <a:r>
              <a:rPr lang="cs-CZ" dirty="0"/>
              <a:t> </a:t>
            </a:r>
            <a:r>
              <a:rPr lang="cs-CZ" dirty="0" err="1"/>
              <a:t>the</a:t>
            </a:r>
            <a:r>
              <a:rPr lang="cs-CZ" dirty="0"/>
              <a:t> </a:t>
            </a:r>
            <a:r>
              <a:rPr lang="cs-CZ" dirty="0" err="1"/>
              <a:t>father‘s</a:t>
            </a:r>
            <a:r>
              <a:rPr lang="cs-CZ" dirty="0"/>
              <a:t> style </a:t>
            </a:r>
            <a:r>
              <a:rPr lang="cs-CZ" dirty="0" err="1"/>
              <a:t>of</a:t>
            </a:r>
            <a:r>
              <a:rPr lang="cs-CZ" dirty="0"/>
              <a:t> </a:t>
            </a:r>
            <a:r>
              <a:rPr lang="cs-CZ" dirty="0" err="1"/>
              <a:t>clothing</a:t>
            </a:r>
            <a:r>
              <a:rPr lang="cs-CZ" dirty="0"/>
              <a:t> </a:t>
            </a:r>
            <a:r>
              <a:rPr lang="cs-CZ" dirty="0" err="1"/>
              <a:t>that</a:t>
            </a:r>
            <a:r>
              <a:rPr lang="cs-CZ" dirty="0"/>
              <a:t> B. </a:t>
            </a:r>
            <a:r>
              <a:rPr lang="cs-CZ" dirty="0" err="1"/>
              <a:t>deems</a:t>
            </a:r>
            <a:r>
              <a:rPr lang="cs-CZ" dirty="0"/>
              <a:t> </a:t>
            </a:r>
            <a:r>
              <a:rPr lang="cs-CZ" dirty="0" err="1"/>
              <a:t>unsuitable</a:t>
            </a:r>
            <a:r>
              <a:rPr lang="cs-CZ" dirty="0"/>
              <a:t> to </a:t>
            </a:r>
            <a:r>
              <a:rPr lang="cs-CZ" dirty="0" err="1"/>
              <a:t>the</a:t>
            </a:r>
            <a:r>
              <a:rPr lang="cs-CZ" dirty="0"/>
              <a:t> </a:t>
            </a:r>
            <a:r>
              <a:rPr lang="cs-CZ" dirty="0" err="1"/>
              <a:t>sophisticated</a:t>
            </a:r>
            <a:r>
              <a:rPr lang="cs-CZ" dirty="0"/>
              <a:t> </a:t>
            </a:r>
            <a:r>
              <a:rPr lang="cs-CZ" dirty="0" err="1"/>
              <a:t>dinner</a:t>
            </a:r>
            <a:r>
              <a:rPr lang="cs-CZ" dirty="0"/>
              <a:t> party </a:t>
            </a:r>
            <a:r>
              <a:rPr lang="cs-CZ" dirty="0" err="1"/>
              <a:t>they</a:t>
            </a:r>
            <a:r>
              <a:rPr lang="cs-CZ" dirty="0"/>
              <a:t> are to </a:t>
            </a:r>
            <a:r>
              <a:rPr lang="cs-CZ" dirty="0" err="1"/>
              <a:t>attend</a:t>
            </a:r>
            <a:r>
              <a:rPr lang="cs-CZ" dirty="0"/>
              <a:t> and </a:t>
            </a:r>
            <a:r>
              <a:rPr lang="cs-CZ" dirty="0" err="1"/>
              <a:t>thus</a:t>
            </a:r>
            <a:r>
              <a:rPr lang="cs-CZ" dirty="0"/>
              <a:t> P. </a:t>
            </a:r>
            <a:r>
              <a:rPr lang="cs-CZ" dirty="0" err="1"/>
              <a:t>is</a:t>
            </a:r>
            <a:r>
              <a:rPr lang="cs-CZ" dirty="0"/>
              <a:t> </a:t>
            </a:r>
            <a:r>
              <a:rPr lang="cs-CZ" dirty="0" err="1"/>
              <a:t>forced</a:t>
            </a:r>
            <a:r>
              <a:rPr lang="cs-CZ" dirty="0"/>
              <a:t> </a:t>
            </a:r>
            <a:r>
              <a:rPr lang="cs-CZ" dirty="0" err="1"/>
              <a:t>into</a:t>
            </a:r>
            <a:r>
              <a:rPr lang="cs-CZ" dirty="0"/>
              <a:t> </a:t>
            </a:r>
            <a:r>
              <a:rPr lang="cs-CZ" dirty="0" err="1"/>
              <a:t>fancier</a:t>
            </a:r>
            <a:r>
              <a:rPr lang="cs-CZ" dirty="0"/>
              <a:t> </a:t>
            </a:r>
            <a:r>
              <a:rPr lang="cs-CZ" dirty="0" err="1"/>
              <a:t>dress</a:t>
            </a:r>
            <a:r>
              <a:rPr lang="cs-CZ" dirty="0"/>
              <a:t> and </a:t>
            </a:r>
            <a:r>
              <a:rPr lang="cs-CZ" dirty="0" err="1"/>
              <a:t>is</a:t>
            </a:r>
            <a:r>
              <a:rPr lang="cs-CZ" dirty="0"/>
              <a:t> </a:t>
            </a:r>
            <a:r>
              <a:rPr lang="cs-CZ" dirty="0" err="1"/>
              <a:t>explained</a:t>
            </a:r>
            <a:r>
              <a:rPr lang="cs-CZ" dirty="0"/>
              <a:t> </a:t>
            </a:r>
            <a:r>
              <a:rPr lang="cs-CZ" dirty="0" err="1"/>
              <a:t>what</a:t>
            </a:r>
            <a:r>
              <a:rPr lang="cs-CZ" dirty="0"/>
              <a:t> </a:t>
            </a:r>
            <a:r>
              <a:rPr lang="cs-CZ" dirty="0" err="1"/>
              <a:t>manners</a:t>
            </a:r>
            <a:r>
              <a:rPr lang="cs-CZ" dirty="0"/>
              <a:t> and style are </a:t>
            </a:r>
            <a:r>
              <a:rPr lang="cs-CZ" dirty="0" err="1"/>
              <a:t>expected</a:t>
            </a:r>
            <a:r>
              <a:rPr lang="cs-CZ" dirty="0"/>
              <a:t> </a:t>
            </a:r>
            <a:r>
              <a:rPr lang="cs-CZ" dirty="0" err="1"/>
              <a:t>of</a:t>
            </a:r>
            <a:r>
              <a:rPr lang="cs-CZ" dirty="0"/>
              <a:t> </a:t>
            </a:r>
            <a:r>
              <a:rPr lang="cs-CZ" dirty="0" err="1"/>
              <a:t>him</a:t>
            </a:r>
            <a:r>
              <a:rPr lang="cs-CZ" dirty="0"/>
              <a:t>. He </a:t>
            </a:r>
            <a:r>
              <a:rPr lang="cs-CZ" dirty="0" err="1"/>
              <a:t>also</a:t>
            </a:r>
            <a:r>
              <a:rPr lang="cs-CZ" dirty="0"/>
              <a:t> </a:t>
            </a:r>
            <a:r>
              <a:rPr lang="cs-CZ" dirty="0" err="1"/>
              <a:t>expresses</a:t>
            </a:r>
            <a:r>
              <a:rPr lang="cs-CZ" dirty="0"/>
              <a:t> reluktance to drink </a:t>
            </a:r>
            <a:r>
              <a:rPr lang="cs-CZ" dirty="0" err="1"/>
              <a:t>wine</a:t>
            </a:r>
            <a:r>
              <a:rPr lang="cs-CZ" dirty="0"/>
              <a:t>, but </a:t>
            </a:r>
            <a:r>
              <a:rPr lang="cs-CZ" dirty="0" err="1"/>
              <a:t>is</a:t>
            </a:r>
            <a:r>
              <a:rPr lang="cs-CZ" dirty="0"/>
              <a:t> </a:t>
            </a:r>
            <a:r>
              <a:rPr lang="cs-CZ" dirty="0" err="1"/>
              <a:t>assured</a:t>
            </a:r>
            <a:r>
              <a:rPr lang="cs-CZ" dirty="0"/>
              <a:t> </a:t>
            </a:r>
            <a:r>
              <a:rPr lang="cs-CZ" dirty="0" err="1"/>
              <a:t>that</a:t>
            </a:r>
            <a:r>
              <a:rPr lang="cs-CZ" dirty="0"/>
              <a:t> </a:t>
            </a:r>
            <a:r>
              <a:rPr lang="cs-CZ" dirty="0" err="1"/>
              <a:t>trouble</a:t>
            </a:r>
            <a:r>
              <a:rPr lang="cs-CZ" dirty="0"/>
              <a:t> </a:t>
            </a:r>
            <a:r>
              <a:rPr lang="cs-CZ" dirty="0" err="1"/>
              <a:t>can</a:t>
            </a:r>
            <a:r>
              <a:rPr lang="cs-CZ" dirty="0"/>
              <a:t> </a:t>
            </a:r>
            <a:r>
              <a:rPr lang="cs-CZ" dirty="0" err="1"/>
              <a:t>be</a:t>
            </a:r>
            <a:r>
              <a:rPr lang="cs-CZ" dirty="0"/>
              <a:t> </a:t>
            </a:r>
            <a:r>
              <a:rPr lang="cs-CZ" dirty="0" err="1"/>
              <a:t>avoided</a:t>
            </a:r>
            <a:r>
              <a:rPr lang="cs-CZ" dirty="0"/>
              <a:t> </a:t>
            </a:r>
            <a:r>
              <a:rPr lang="cs-CZ" dirty="0" err="1"/>
              <a:t>through</a:t>
            </a:r>
            <a:r>
              <a:rPr lang="cs-CZ" dirty="0"/>
              <a:t> </a:t>
            </a:r>
            <a:r>
              <a:rPr lang="cs-CZ" dirty="0" err="1"/>
              <a:t>careful</a:t>
            </a:r>
            <a:r>
              <a:rPr lang="cs-CZ" dirty="0"/>
              <a:t> and </a:t>
            </a:r>
            <a:r>
              <a:rPr lang="cs-CZ" dirty="0" err="1"/>
              <a:t>intelligent</a:t>
            </a:r>
            <a:r>
              <a:rPr lang="cs-CZ" dirty="0"/>
              <a:t> </a:t>
            </a:r>
            <a:r>
              <a:rPr lang="cs-CZ" dirty="0" err="1"/>
              <a:t>speech</a:t>
            </a:r>
            <a:r>
              <a:rPr lang="cs-CZ" dirty="0"/>
              <a:t>.</a:t>
            </a:r>
          </a:p>
          <a:p>
            <a:r>
              <a:rPr lang="cs-CZ" dirty="0" err="1"/>
              <a:t>The</a:t>
            </a:r>
            <a:r>
              <a:rPr lang="cs-CZ" dirty="0"/>
              <a:t> second </a:t>
            </a:r>
            <a:r>
              <a:rPr lang="cs-CZ" dirty="0" err="1"/>
              <a:t>parabasis</a:t>
            </a:r>
            <a:r>
              <a:rPr lang="cs-CZ" dirty="0"/>
              <a:t> </a:t>
            </a:r>
            <a:r>
              <a:rPr lang="cs-CZ" dirty="0" err="1"/>
              <a:t>shortly</a:t>
            </a:r>
            <a:r>
              <a:rPr lang="cs-CZ" dirty="0"/>
              <a:t> </a:t>
            </a:r>
            <a:r>
              <a:rPr lang="cs-CZ" dirty="0" err="1"/>
              <a:t>touches</a:t>
            </a:r>
            <a:r>
              <a:rPr lang="cs-CZ" dirty="0"/>
              <a:t> on </a:t>
            </a:r>
            <a:r>
              <a:rPr lang="cs-CZ" dirty="0" err="1"/>
              <a:t>the</a:t>
            </a:r>
            <a:r>
              <a:rPr lang="cs-CZ" dirty="0"/>
              <a:t> </a:t>
            </a:r>
            <a:r>
              <a:rPr lang="cs-CZ" dirty="0" err="1"/>
              <a:t>conflict</a:t>
            </a:r>
            <a:r>
              <a:rPr lang="cs-CZ" dirty="0"/>
              <a:t> </a:t>
            </a:r>
            <a:r>
              <a:rPr lang="cs-CZ" dirty="0" err="1"/>
              <a:t>between</a:t>
            </a:r>
            <a:r>
              <a:rPr lang="cs-CZ" dirty="0"/>
              <a:t> </a:t>
            </a:r>
            <a:r>
              <a:rPr lang="cs-CZ" dirty="0" err="1"/>
              <a:t>Cleon</a:t>
            </a:r>
            <a:r>
              <a:rPr lang="cs-CZ" dirty="0"/>
              <a:t> and </a:t>
            </a:r>
            <a:r>
              <a:rPr lang="cs-CZ" dirty="0" err="1"/>
              <a:t>the</a:t>
            </a:r>
            <a:r>
              <a:rPr lang="cs-CZ" dirty="0"/>
              <a:t> </a:t>
            </a:r>
            <a:r>
              <a:rPr lang="cs-CZ" dirty="0" err="1"/>
              <a:t>author</a:t>
            </a:r>
            <a:r>
              <a:rPr lang="cs-CZ" dirty="0"/>
              <a:t>, </a:t>
            </a:r>
            <a:r>
              <a:rPr lang="cs-CZ" dirty="0" err="1"/>
              <a:t>alongside</a:t>
            </a:r>
            <a:r>
              <a:rPr lang="cs-CZ" dirty="0"/>
              <a:t> </a:t>
            </a:r>
            <a:r>
              <a:rPr lang="cs-CZ" dirty="0" err="1"/>
              <a:t>remarks</a:t>
            </a:r>
            <a:r>
              <a:rPr lang="cs-CZ" dirty="0"/>
              <a:t> </a:t>
            </a:r>
            <a:r>
              <a:rPr lang="cs-CZ" dirty="0" err="1"/>
              <a:t>about</a:t>
            </a:r>
            <a:r>
              <a:rPr lang="cs-CZ" dirty="0"/>
              <a:t> </a:t>
            </a:r>
            <a:r>
              <a:rPr lang="cs-CZ" dirty="0" err="1"/>
              <a:t>other</a:t>
            </a:r>
            <a:r>
              <a:rPr lang="cs-CZ" dirty="0"/>
              <a:t> </a:t>
            </a:r>
            <a:r>
              <a:rPr lang="cs-CZ" dirty="0" err="1"/>
              <a:t>local</a:t>
            </a:r>
            <a:r>
              <a:rPr lang="cs-CZ" dirty="0"/>
              <a:t> </a:t>
            </a:r>
            <a:r>
              <a:rPr lang="cs-CZ" dirty="0" err="1"/>
              <a:t>characters</a:t>
            </a:r>
            <a:r>
              <a:rPr lang="cs-CZ" dirty="0"/>
              <a:t> </a:t>
            </a:r>
            <a:r>
              <a:rPr lang="cs-CZ" dirty="0" err="1"/>
              <a:t>that</a:t>
            </a:r>
            <a:r>
              <a:rPr lang="cs-CZ" dirty="0"/>
              <a:t> </a:t>
            </a:r>
            <a:r>
              <a:rPr lang="cs-CZ" dirty="0" err="1"/>
              <a:t>Aristophanes</a:t>
            </a:r>
            <a:r>
              <a:rPr lang="cs-CZ" dirty="0"/>
              <a:t>‘ audience </a:t>
            </a:r>
            <a:r>
              <a:rPr lang="cs-CZ" dirty="0" err="1"/>
              <a:t>would</a:t>
            </a:r>
            <a:r>
              <a:rPr lang="cs-CZ" dirty="0"/>
              <a:t> </a:t>
            </a:r>
            <a:r>
              <a:rPr lang="cs-CZ" dirty="0" err="1"/>
              <a:t>be</a:t>
            </a:r>
            <a:r>
              <a:rPr lang="cs-CZ" dirty="0"/>
              <a:t> </a:t>
            </a:r>
            <a:r>
              <a:rPr lang="cs-CZ" dirty="0" err="1"/>
              <a:t>familiar</a:t>
            </a:r>
            <a:r>
              <a:rPr lang="cs-CZ" dirty="0"/>
              <a:t> </a:t>
            </a:r>
            <a:r>
              <a:rPr lang="cs-CZ" dirty="0" err="1"/>
              <a:t>with</a:t>
            </a:r>
            <a:r>
              <a:rPr lang="cs-CZ" dirty="0"/>
              <a:t>.</a:t>
            </a:r>
          </a:p>
          <a:p>
            <a:r>
              <a:rPr lang="cs-CZ" dirty="0" err="1"/>
              <a:t>Household</a:t>
            </a:r>
            <a:r>
              <a:rPr lang="cs-CZ" dirty="0"/>
              <a:t> </a:t>
            </a:r>
            <a:r>
              <a:rPr lang="cs-CZ" dirty="0" err="1"/>
              <a:t>slave</a:t>
            </a:r>
            <a:r>
              <a:rPr lang="cs-CZ" dirty="0"/>
              <a:t> </a:t>
            </a:r>
            <a:r>
              <a:rPr lang="cs-CZ" dirty="0" err="1"/>
              <a:t>arrives</a:t>
            </a:r>
            <a:r>
              <a:rPr lang="cs-CZ" dirty="0"/>
              <a:t> and </a:t>
            </a:r>
            <a:r>
              <a:rPr lang="cs-CZ" dirty="0" err="1"/>
              <a:t>talks</a:t>
            </a:r>
            <a:r>
              <a:rPr lang="cs-CZ" dirty="0"/>
              <a:t> </a:t>
            </a:r>
            <a:r>
              <a:rPr lang="cs-CZ" dirty="0" err="1"/>
              <a:t>how</a:t>
            </a:r>
            <a:r>
              <a:rPr lang="cs-CZ" dirty="0"/>
              <a:t> </a:t>
            </a:r>
            <a:r>
              <a:rPr lang="cs-CZ" dirty="0" err="1"/>
              <a:t>Philocleon</a:t>
            </a:r>
            <a:r>
              <a:rPr lang="cs-CZ" dirty="0"/>
              <a:t> has </a:t>
            </a:r>
            <a:r>
              <a:rPr lang="cs-CZ" dirty="0" err="1"/>
              <a:t>gotten</a:t>
            </a:r>
            <a:r>
              <a:rPr lang="cs-CZ" dirty="0"/>
              <a:t> </a:t>
            </a:r>
            <a:r>
              <a:rPr lang="cs-CZ" dirty="0" err="1"/>
              <a:t>violently</a:t>
            </a:r>
            <a:r>
              <a:rPr lang="cs-CZ" dirty="0"/>
              <a:t> </a:t>
            </a:r>
            <a:r>
              <a:rPr lang="cs-CZ" dirty="0" err="1"/>
              <a:t>drunk</a:t>
            </a:r>
            <a:r>
              <a:rPr lang="cs-CZ" dirty="0"/>
              <a:t>, </a:t>
            </a:r>
            <a:r>
              <a:rPr lang="cs-CZ" dirty="0" err="1"/>
              <a:t>insulted</a:t>
            </a:r>
            <a:r>
              <a:rPr lang="cs-CZ" dirty="0"/>
              <a:t> most </a:t>
            </a:r>
            <a:r>
              <a:rPr lang="cs-CZ" dirty="0" err="1"/>
              <a:t>other</a:t>
            </a:r>
            <a:r>
              <a:rPr lang="cs-CZ" dirty="0"/>
              <a:t> </a:t>
            </a:r>
            <a:r>
              <a:rPr lang="cs-CZ" dirty="0" err="1"/>
              <a:t>guests</a:t>
            </a:r>
            <a:r>
              <a:rPr lang="cs-CZ" dirty="0"/>
              <a:t> </a:t>
            </a:r>
            <a:r>
              <a:rPr lang="cs-CZ" dirty="0" err="1"/>
              <a:t>at</a:t>
            </a:r>
            <a:r>
              <a:rPr lang="cs-CZ" dirty="0"/>
              <a:t> </a:t>
            </a:r>
            <a:r>
              <a:rPr lang="cs-CZ" dirty="0" err="1"/>
              <a:t>the</a:t>
            </a:r>
            <a:r>
              <a:rPr lang="cs-CZ" dirty="0"/>
              <a:t> diner party and </a:t>
            </a:r>
            <a:r>
              <a:rPr lang="cs-CZ" dirty="0" err="1"/>
              <a:t>is</a:t>
            </a:r>
            <a:r>
              <a:rPr lang="cs-CZ" dirty="0"/>
              <a:t> </a:t>
            </a:r>
            <a:r>
              <a:rPr lang="cs-CZ" dirty="0" err="1"/>
              <a:t>assaulting</a:t>
            </a:r>
            <a:r>
              <a:rPr lang="cs-CZ" dirty="0"/>
              <a:t> </a:t>
            </a:r>
            <a:r>
              <a:rPr lang="cs-CZ" dirty="0" err="1"/>
              <a:t>everyone</a:t>
            </a:r>
            <a:r>
              <a:rPr lang="cs-CZ" dirty="0"/>
              <a:t> he </a:t>
            </a:r>
            <a:r>
              <a:rPr lang="cs-CZ" dirty="0" err="1"/>
              <a:t>meets</a:t>
            </a:r>
            <a:r>
              <a:rPr lang="cs-CZ" dirty="0"/>
              <a:t>. As P. </a:t>
            </a:r>
            <a:r>
              <a:rPr lang="cs-CZ" dirty="0" err="1"/>
              <a:t>arrives</a:t>
            </a:r>
            <a:r>
              <a:rPr lang="cs-CZ" dirty="0"/>
              <a:t>, </a:t>
            </a:r>
            <a:r>
              <a:rPr lang="cs-CZ" dirty="0" err="1"/>
              <a:t>obviously</a:t>
            </a:r>
            <a:r>
              <a:rPr lang="cs-CZ" dirty="0"/>
              <a:t> </a:t>
            </a:r>
            <a:r>
              <a:rPr lang="cs-CZ" dirty="0" err="1"/>
              <a:t>drunk</a:t>
            </a:r>
            <a:r>
              <a:rPr lang="cs-CZ" dirty="0"/>
              <a:t>, he </a:t>
            </a:r>
            <a:r>
              <a:rPr lang="cs-CZ" dirty="0" err="1"/>
              <a:t>is</a:t>
            </a:r>
            <a:r>
              <a:rPr lang="cs-CZ" dirty="0"/>
              <a:t> </a:t>
            </a:r>
            <a:r>
              <a:rPr lang="cs-CZ" dirty="0" err="1"/>
              <a:t>criticized</a:t>
            </a:r>
            <a:r>
              <a:rPr lang="cs-CZ" dirty="0"/>
              <a:t> by his son and more </a:t>
            </a:r>
            <a:r>
              <a:rPr lang="cs-CZ" dirty="0" err="1"/>
              <a:t>people</a:t>
            </a:r>
            <a:r>
              <a:rPr lang="cs-CZ" dirty="0"/>
              <a:t> </a:t>
            </a:r>
            <a:r>
              <a:rPr lang="cs-CZ" dirty="0" err="1"/>
              <a:t>with</a:t>
            </a:r>
            <a:r>
              <a:rPr lang="cs-CZ" dirty="0"/>
              <a:t> </a:t>
            </a:r>
            <a:r>
              <a:rPr lang="cs-CZ" dirty="0" err="1"/>
              <a:t>grievances</a:t>
            </a:r>
            <a:r>
              <a:rPr lang="cs-CZ" dirty="0"/>
              <a:t> </a:t>
            </a:r>
            <a:r>
              <a:rPr lang="cs-CZ" dirty="0" err="1"/>
              <a:t>against</a:t>
            </a:r>
            <a:r>
              <a:rPr lang="cs-CZ" dirty="0"/>
              <a:t> </a:t>
            </a:r>
            <a:r>
              <a:rPr lang="cs-CZ" dirty="0" err="1"/>
              <a:t>him</a:t>
            </a:r>
            <a:r>
              <a:rPr lang="cs-CZ" dirty="0"/>
              <a:t> </a:t>
            </a:r>
            <a:r>
              <a:rPr lang="cs-CZ" dirty="0" err="1"/>
              <a:t>arrive</a:t>
            </a:r>
            <a:r>
              <a:rPr lang="cs-CZ" dirty="0"/>
              <a:t>. P. </a:t>
            </a:r>
            <a:r>
              <a:rPr lang="cs-CZ" dirty="0" err="1"/>
              <a:t>tries</a:t>
            </a:r>
            <a:r>
              <a:rPr lang="cs-CZ" dirty="0"/>
              <a:t> to talk his </a:t>
            </a:r>
            <a:r>
              <a:rPr lang="cs-CZ" dirty="0" err="1"/>
              <a:t>way</a:t>
            </a:r>
            <a:r>
              <a:rPr lang="cs-CZ" dirty="0"/>
              <a:t> </a:t>
            </a:r>
            <a:r>
              <a:rPr lang="cs-CZ" dirty="0" err="1"/>
              <a:t>out</a:t>
            </a:r>
            <a:r>
              <a:rPr lang="cs-CZ" dirty="0"/>
              <a:t> </a:t>
            </a:r>
            <a:r>
              <a:rPr lang="cs-CZ" dirty="0" err="1"/>
              <a:t>of</a:t>
            </a:r>
            <a:r>
              <a:rPr lang="cs-CZ" dirty="0"/>
              <a:t> </a:t>
            </a:r>
            <a:r>
              <a:rPr lang="cs-CZ" dirty="0" err="1"/>
              <a:t>the</a:t>
            </a:r>
            <a:r>
              <a:rPr lang="cs-CZ" dirty="0"/>
              <a:t> </a:t>
            </a:r>
            <a:r>
              <a:rPr lang="cs-CZ" dirty="0" err="1"/>
              <a:t>situation</a:t>
            </a:r>
            <a:r>
              <a:rPr lang="cs-CZ" dirty="0"/>
              <a:t>, but </a:t>
            </a:r>
            <a:r>
              <a:rPr lang="cs-CZ" dirty="0" err="1"/>
              <a:t>only</a:t>
            </a:r>
            <a:r>
              <a:rPr lang="cs-CZ" dirty="0"/>
              <a:t> </a:t>
            </a:r>
            <a:r>
              <a:rPr lang="cs-CZ" dirty="0" err="1"/>
              <a:t>causes</a:t>
            </a:r>
            <a:r>
              <a:rPr lang="cs-CZ" dirty="0"/>
              <a:t> </a:t>
            </a:r>
            <a:r>
              <a:rPr lang="cs-CZ" dirty="0" err="1"/>
              <a:t>it</a:t>
            </a:r>
            <a:r>
              <a:rPr lang="cs-CZ" dirty="0"/>
              <a:t> to </a:t>
            </a:r>
            <a:r>
              <a:rPr lang="cs-CZ" dirty="0" err="1"/>
              <a:t>worsen</a:t>
            </a:r>
            <a:r>
              <a:rPr lang="cs-CZ" dirty="0"/>
              <a:t>, </a:t>
            </a:r>
            <a:r>
              <a:rPr lang="cs-CZ" dirty="0" err="1"/>
              <a:t>finally</a:t>
            </a:r>
            <a:r>
              <a:rPr lang="cs-CZ" dirty="0"/>
              <a:t> </a:t>
            </a:r>
            <a:r>
              <a:rPr lang="cs-CZ" dirty="0" err="1"/>
              <a:t>gets</a:t>
            </a:r>
            <a:r>
              <a:rPr lang="cs-CZ" dirty="0"/>
              <a:t> </a:t>
            </a:r>
            <a:r>
              <a:rPr lang="cs-CZ" dirty="0" err="1"/>
              <a:t>dragged</a:t>
            </a:r>
            <a:r>
              <a:rPr lang="cs-CZ" dirty="0"/>
              <a:t> </a:t>
            </a:r>
            <a:r>
              <a:rPr lang="cs-CZ" dirty="0" err="1"/>
              <a:t>into</a:t>
            </a:r>
            <a:r>
              <a:rPr lang="cs-CZ" dirty="0"/>
              <a:t> </a:t>
            </a:r>
            <a:r>
              <a:rPr lang="cs-CZ" dirty="0" err="1"/>
              <a:t>the</a:t>
            </a:r>
            <a:r>
              <a:rPr lang="cs-CZ" dirty="0"/>
              <a:t> house by his </a:t>
            </a:r>
            <a:r>
              <a:rPr lang="cs-CZ" dirty="0" err="1"/>
              <a:t>scandalized</a:t>
            </a:r>
            <a:r>
              <a:rPr lang="cs-CZ" dirty="0"/>
              <a:t> son. </a:t>
            </a:r>
          </a:p>
          <a:p>
            <a:r>
              <a:rPr lang="cs-CZ" dirty="0"/>
              <a:t>Chorus </a:t>
            </a:r>
            <a:r>
              <a:rPr lang="cs-CZ" dirty="0" err="1"/>
              <a:t>finally</a:t>
            </a:r>
            <a:r>
              <a:rPr lang="cs-CZ" dirty="0"/>
              <a:t> </a:t>
            </a:r>
            <a:r>
              <a:rPr lang="cs-CZ" dirty="0" err="1"/>
              <a:t>remarks</a:t>
            </a:r>
            <a:r>
              <a:rPr lang="cs-CZ" dirty="0"/>
              <a:t> on </a:t>
            </a:r>
            <a:r>
              <a:rPr lang="cs-CZ" dirty="0" err="1"/>
              <a:t>how</a:t>
            </a:r>
            <a:r>
              <a:rPr lang="cs-CZ" dirty="0"/>
              <a:t> </a:t>
            </a:r>
            <a:r>
              <a:rPr lang="cs-CZ" dirty="0" err="1"/>
              <a:t>difficult</a:t>
            </a:r>
            <a:r>
              <a:rPr lang="cs-CZ" dirty="0"/>
              <a:t> </a:t>
            </a:r>
            <a:r>
              <a:rPr lang="cs-CZ" dirty="0" err="1"/>
              <a:t>it</a:t>
            </a:r>
            <a:r>
              <a:rPr lang="cs-CZ" dirty="0"/>
              <a:t> </a:t>
            </a:r>
            <a:r>
              <a:rPr lang="cs-CZ" dirty="0" err="1"/>
              <a:t>is</a:t>
            </a:r>
            <a:r>
              <a:rPr lang="cs-CZ" dirty="0"/>
              <a:t> to </a:t>
            </a:r>
            <a:r>
              <a:rPr lang="cs-CZ" dirty="0" err="1"/>
              <a:t>change</a:t>
            </a:r>
            <a:r>
              <a:rPr lang="cs-CZ" dirty="0"/>
              <a:t> a </a:t>
            </a:r>
            <a:r>
              <a:rPr lang="cs-CZ" dirty="0" err="1"/>
              <a:t>man‘s</a:t>
            </a:r>
            <a:r>
              <a:rPr lang="cs-CZ" dirty="0"/>
              <a:t> </a:t>
            </a:r>
            <a:r>
              <a:rPr lang="cs-CZ" dirty="0" err="1"/>
              <a:t>habits</a:t>
            </a:r>
            <a:r>
              <a:rPr lang="cs-CZ" dirty="0"/>
              <a:t> and </a:t>
            </a:r>
            <a:r>
              <a:rPr lang="cs-CZ" dirty="0" err="1"/>
              <a:t>praises</a:t>
            </a:r>
            <a:r>
              <a:rPr lang="cs-CZ" dirty="0"/>
              <a:t> </a:t>
            </a:r>
            <a:r>
              <a:rPr lang="cs-CZ" dirty="0" err="1"/>
              <a:t>B.‘s</a:t>
            </a:r>
            <a:r>
              <a:rPr lang="cs-CZ" dirty="0"/>
              <a:t> </a:t>
            </a:r>
            <a:r>
              <a:rPr lang="cs-CZ" dirty="0" err="1"/>
              <a:t>filial</a:t>
            </a:r>
            <a:r>
              <a:rPr lang="cs-CZ" dirty="0"/>
              <a:t> </a:t>
            </a:r>
            <a:r>
              <a:rPr lang="cs-CZ" dirty="0" err="1"/>
              <a:t>devotion</a:t>
            </a:r>
            <a:r>
              <a:rPr lang="cs-CZ" dirty="0"/>
              <a:t>.</a:t>
            </a:r>
            <a:endParaRPr lang="en-GB" dirty="0"/>
          </a:p>
        </p:txBody>
      </p:sp>
      <p:sp>
        <p:nvSpPr>
          <p:cNvPr id="4" name="Foliennummernplatzhalter 3"/>
          <p:cNvSpPr>
            <a:spLocks noGrp="1"/>
          </p:cNvSpPr>
          <p:nvPr>
            <p:ph type="sldNum" sz="quarter" idx="5"/>
          </p:nvPr>
        </p:nvSpPr>
        <p:spPr/>
        <p:txBody>
          <a:bodyPr/>
          <a:lstStyle/>
          <a:p>
            <a:fld id="{EBF22A39-C79A-7C4C-BA82-9B07506A22FA}" type="slidenum">
              <a:rPr lang="de-DE" smtClean="0"/>
              <a:t>3</a:t>
            </a:fld>
            <a:endParaRPr lang="de-DE"/>
          </a:p>
        </p:txBody>
      </p:sp>
    </p:spTree>
    <p:extLst>
      <p:ext uri="{BB962C8B-B14F-4D97-AF65-F5344CB8AC3E}">
        <p14:creationId xmlns:p14="http://schemas.microsoft.com/office/powerpoint/2010/main" val="2880377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noProof="0" dirty="0" err="1"/>
              <a:t>Wasps</a:t>
            </a:r>
            <a:r>
              <a:rPr lang="de-DE" b="1" noProof="0" dirty="0"/>
              <a:t> </a:t>
            </a:r>
          </a:p>
          <a:p>
            <a:r>
              <a:rPr lang="de-DE" noProof="0" dirty="0"/>
              <a:t>= </a:t>
            </a:r>
            <a:r>
              <a:rPr lang="de-DE" noProof="0" dirty="0" err="1"/>
              <a:t>chorus</a:t>
            </a:r>
            <a:r>
              <a:rPr lang="de-DE" noProof="0" dirty="0"/>
              <a:t> </a:t>
            </a:r>
            <a:r>
              <a:rPr lang="de-DE" noProof="0" dirty="0" err="1"/>
              <a:t>of</a:t>
            </a:r>
            <a:r>
              <a:rPr lang="de-DE" noProof="0" dirty="0"/>
              <a:t> </a:t>
            </a:r>
            <a:r>
              <a:rPr lang="de-DE" noProof="0" dirty="0" err="1"/>
              <a:t>jurors</a:t>
            </a:r>
            <a:r>
              <a:rPr lang="de-DE" noProof="0" dirty="0"/>
              <a:t>, </a:t>
            </a:r>
            <a:r>
              <a:rPr lang="de-DE" noProof="0" dirty="0" err="1"/>
              <a:t>consisted</a:t>
            </a:r>
            <a:r>
              <a:rPr lang="de-DE" noProof="0" dirty="0"/>
              <a:t> </a:t>
            </a:r>
            <a:r>
              <a:rPr lang="de-DE" noProof="0" dirty="0" err="1"/>
              <a:t>of</a:t>
            </a:r>
            <a:r>
              <a:rPr lang="de-DE" noProof="0" dirty="0"/>
              <a:t> </a:t>
            </a:r>
            <a:r>
              <a:rPr lang="de-DE" noProof="0" dirty="0" err="1"/>
              <a:t>of</a:t>
            </a:r>
            <a:r>
              <a:rPr lang="de-DE" noProof="0" dirty="0"/>
              <a:t> </a:t>
            </a:r>
            <a:r>
              <a:rPr lang="de-DE" noProof="0" dirty="0" err="1"/>
              <a:t>old</a:t>
            </a:r>
            <a:r>
              <a:rPr lang="de-DE" noProof="0" dirty="0"/>
              <a:t> </a:t>
            </a:r>
            <a:r>
              <a:rPr lang="de-DE" noProof="0" dirty="0" err="1"/>
              <a:t>men</a:t>
            </a:r>
            <a:r>
              <a:rPr lang="de-DE" noProof="0" dirty="0"/>
              <a:t>, </a:t>
            </a:r>
            <a:r>
              <a:rPr lang="de-DE" noProof="0" dirty="0" err="1"/>
              <a:t>who</a:t>
            </a:r>
            <a:r>
              <a:rPr lang="de-DE" noProof="0" dirty="0"/>
              <a:t> </a:t>
            </a:r>
            <a:r>
              <a:rPr lang="de-DE" noProof="0" dirty="0" err="1"/>
              <a:t>are</a:t>
            </a:r>
            <a:r>
              <a:rPr lang="de-DE" noProof="0" dirty="0"/>
              <a:t> </a:t>
            </a:r>
            <a:r>
              <a:rPr lang="de-DE" noProof="0" dirty="0" err="1"/>
              <a:t>costumed</a:t>
            </a:r>
            <a:r>
              <a:rPr lang="de-DE" noProof="0" dirty="0"/>
              <a:t> </a:t>
            </a:r>
            <a:r>
              <a:rPr lang="de-DE" noProof="0" dirty="0" err="1"/>
              <a:t>as</a:t>
            </a:r>
            <a:r>
              <a:rPr lang="de-DE" noProof="0" dirty="0"/>
              <a:t> </a:t>
            </a:r>
            <a:r>
              <a:rPr lang="de-DE" noProof="0" dirty="0" err="1"/>
              <a:t>wasps</a:t>
            </a:r>
            <a:r>
              <a:rPr lang="de-DE" noProof="0" dirty="0"/>
              <a:t>. </a:t>
            </a:r>
          </a:p>
          <a:p>
            <a:endParaRPr lang="de-DE" noProof="0" dirty="0"/>
          </a:p>
          <a:p>
            <a:r>
              <a:rPr lang="de-DE" b="1" dirty="0">
                <a:solidFill>
                  <a:schemeClr val="bg1"/>
                </a:solidFill>
                <a:latin typeface="Times" pitchFamily="2" charset="0"/>
              </a:rPr>
              <a:t>Dog </a:t>
            </a:r>
            <a:r>
              <a:rPr lang="uk-UA" b="1" dirty="0">
                <a:solidFill>
                  <a:schemeClr val="bg1"/>
                </a:solidFill>
                <a:latin typeface="Times" pitchFamily="2" charset="0"/>
              </a:rPr>
              <a:t>#</a:t>
            </a:r>
            <a:r>
              <a:rPr lang="cs-CZ" b="1" dirty="0">
                <a:solidFill>
                  <a:schemeClr val="bg1"/>
                </a:solidFill>
                <a:latin typeface="Times" pitchFamily="2" charset="0"/>
              </a:rPr>
              <a:t>1 (</a:t>
            </a:r>
            <a:r>
              <a:rPr lang="cs-CZ" b="1" dirty="0" err="1">
                <a:solidFill>
                  <a:schemeClr val="bg1"/>
                </a:solidFill>
                <a:latin typeface="Times" pitchFamily="2" charset="0"/>
              </a:rPr>
              <a:t>Labes</a:t>
            </a:r>
            <a:r>
              <a:rPr lang="cs-CZ" b="1" dirty="0">
                <a:solidFill>
                  <a:schemeClr val="bg1"/>
                </a:solidFill>
                <a:latin typeface="Times" pitchFamily="2" charset="0"/>
              </a:rPr>
              <a:t>) </a:t>
            </a:r>
          </a:p>
          <a:p>
            <a:r>
              <a:rPr lang="cs-CZ" dirty="0">
                <a:solidFill>
                  <a:schemeClr val="bg1"/>
                </a:solidFill>
                <a:latin typeface="Times" pitchFamily="2" charset="0"/>
              </a:rPr>
              <a:t>- </a:t>
            </a:r>
            <a:r>
              <a:rPr lang="cs-CZ" dirty="0" err="1">
                <a:solidFill>
                  <a:schemeClr val="bg1"/>
                </a:solidFill>
                <a:latin typeface="Times" pitchFamily="2" charset="0"/>
              </a:rPr>
              <a:t>Who</a:t>
            </a:r>
            <a:r>
              <a:rPr lang="cs-CZ" baseline="0" dirty="0">
                <a:solidFill>
                  <a:schemeClr val="bg1"/>
                </a:solidFill>
                <a:latin typeface="Times" pitchFamily="2" charset="0"/>
              </a:rPr>
              <a:t> </a:t>
            </a:r>
            <a:r>
              <a:rPr lang="cs-CZ" baseline="0" dirty="0" err="1">
                <a:solidFill>
                  <a:schemeClr val="bg1"/>
                </a:solidFill>
                <a:latin typeface="Times" pitchFamily="2" charset="0"/>
              </a:rPr>
              <a:t>l</a:t>
            </a:r>
            <a:r>
              <a:rPr lang="cs-CZ" dirty="0" err="1">
                <a:solidFill>
                  <a:schemeClr val="bg1"/>
                </a:solidFill>
                <a:latin typeface="Times" pitchFamily="2" charset="0"/>
              </a:rPr>
              <a:t>ooks</a:t>
            </a:r>
            <a:r>
              <a:rPr lang="cs-CZ" dirty="0">
                <a:solidFill>
                  <a:schemeClr val="bg1"/>
                </a:solidFill>
                <a:latin typeface="Times" pitchFamily="2" charset="0"/>
              </a:rPr>
              <a:t> </a:t>
            </a:r>
            <a:r>
              <a:rPr lang="cs-CZ" dirty="0" err="1">
                <a:solidFill>
                  <a:schemeClr val="bg1"/>
                </a:solidFill>
                <a:latin typeface="Times" pitchFamily="2" charset="0"/>
              </a:rPr>
              <a:t>like</a:t>
            </a:r>
            <a:r>
              <a:rPr lang="cs-CZ" dirty="0">
                <a:solidFill>
                  <a:schemeClr val="bg1"/>
                </a:solidFill>
                <a:latin typeface="Times" pitchFamily="2" charset="0"/>
              </a:rPr>
              <a:t> </a:t>
            </a:r>
            <a:r>
              <a:rPr lang="cs-CZ" dirty="0" err="1">
                <a:solidFill>
                  <a:schemeClr val="bg1"/>
                </a:solidFill>
                <a:latin typeface="Times" pitchFamily="2" charset="0"/>
              </a:rPr>
              <a:t>Laches</a:t>
            </a:r>
            <a:r>
              <a:rPr lang="cs-CZ" dirty="0">
                <a:solidFill>
                  <a:schemeClr val="bg1"/>
                </a:solidFill>
                <a:latin typeface="Times" pitchFamily="2" charset="0"/>
              </a:rPr>
              <a:t>, </a:t>
            </a:r>
            <a:r>
              <a:rPr lang="cs-CZ" dirty="0" err="1">
                <a:solidFill>
                  <a:schemeClr val="bg1"/>
                </a:solidFill>
                <a:latin typeface="Times" pitchFamily="2" charset="0"/>
              </a:rPr>
              <a:t>is</a:t>
            </a:r>
            <a:r>
              <a:rPr lang="cs-CZ" dirty="0">
                <a:solidFill>
                  <a:schemeClr val="bg1"/>
                </a:solidFill>
                <a:latin typeface="Times" pitchFamily="2" charset="0"/>
              </a:rPr>
              <a:t> </a:t>
            </a:r>
            <a:r>
              <a:rPr lang="cs-CZ" dirty="0" err="1">
                <a:solidFill>
                  <a:schemeClr val="bg1"/>
                </a:solidFill>
                <a:latin typeface="Times" pitchFamily="2" charset="0"/>
              </a:rPr>
              <a:t>accused</a:t>
            </a:r>
            <a:r>
              <a:rPr lang="cs-CZ" dirty="0">
                <a:solidFill>
                  <a:schemeClr val="bg1"/>
                </a:solidFill>
                <a:latin typeface="Times" pitchFamily="2" charset="0"/>
              </a:rPr>
              <a:t> </a:t>
            </a:r>
            <a:r>
              <a:rPr lang="cs-CZ" dirty="0" err="1">
                <a:solidFill>
                  <a:schemeClr val="bg1"/>
                </a:solidFill>
                <a:latin typeface="Times" pitchFamily="2" charset="0"/>
              </a:rPr>
              <a:t>of</a:t>
            </a:r>
            <a:r>
              <a:rPr lang="cs-CZ" dirty="0">
                <a:solidFill>
                  <a:schemeClr val="bg1"/>
                </a:solidFill>
                <a:latin typeface="Times" pitchFamily="2" charset="0"/>
              </a:rPr>
              <a:t> </a:t>
            </a:r>
            <a:r>
              <a:rPr lang="cs-CZ" dirty="0" err="1">
                <a:solidFill>
                  <a:schemeClr val="bg1"/>
                </a:solidFill>
                <a:latin typeface="Times" pitchFamily="2" charset="0"/>
              </a:rPr>
              <a:t>stealing</a:t>
            </a:r>
            <a:r>
              <a:rPr lang="cs-CZ" dirty="0">
                <a:solidFill>
                  <a:schemeClr val="bg1"/>
                </a:solidFill>
                <a:latin typeface="Times" pitchFamily="2" charset="0"/>
              </a:rPr>
              <a:t> a</a:t>
            </a:r>
            <a:r>
              <a:rPr lang="cs-CZ" baseline="0" dirty="0">
                <a:solidFill>
                  <a:schemeClr val="bg1"/>
                </a:solidFill>
                <a:latin typeface="Times" pitchFamily="2" charset="0"/>
              </a:rPr>
              <a:t> </a:t>
            </a:r>
            <a:r>
              <a:rPr lang="cs-CZ" baseline="0" dirty="0" err="1">
                <a:solidFill>
                  <a:schemeClr val="bg1"/>
                </a:solidFill>
                <a:latin typeface="Times" pitchFamily="2" charset="0"/>
              </a:rPr>
              <a:t>piece</a:t>
            </a:r>
            <a:r>
              <a:rPr lang="cs-CZ" baseline="0" dirty="0">
                <a:solidFill>
                  <a:schemeClr val="bg1"/>
                </a:solidFill>
                <a:latin typeface="Times" pitchFamily="2" charset="0"/>
              </a:rPr>
              <a:t> </a:t>
            </a:r>
            <a:r>
              <a:rPr lang="cs-CZ" baseline="0" dirty="0" err="1">
                <a:solidFill>
                  <a:schemeClr val="bg1"/>
                </a:solidFill>
                <a:latin typeface="Times" pitchFamily="2" charset="0"/>
              </a:rPr>
              <a:t>of</a:t>
            </a:r>
            <a:r>
              <a:rPr lang="cs-CZ" dirty="0">
                <a:solidFill>
                  <a:schemeClr val="bg1"/>
                </a:solidFill>
                <a:latin typeface="Times" pitchFamily="2" charset="0"/>
              </a:rPr>
              <a:t> </a:t>
            </a:r>
            <a:r>
              <a:rPr lang="cs-CZ" dirty="0" err="1">
                <a:solidFill>
                  <a:schemeClr val="bg1"/>
                </a:solidFill>
                <a:latin typeface="Times" pitchFamily="2" charset="0"/>
              </a:rPr>
              <a:t>Sicilian</a:t>
            </a:r>
            <a:r>
              <a:rPr lang="cs-CZ" dirty="0">
                <a:solidFill>
                  <a:schemeClr val="bg1"/>
                </a:solidFill>
                <a:latin typeface="Times" pitchFamily="2" charset="0"/>
              </a:rPr>
              <a:t> cheese</a:t>
            </a:r>
            <a:r>
              <a:rPr lang="cs-CZ" baseline="0" dirty="0">
                <a:solidFill>
                  <a:schemeClr val="bg1"/>
                </a:solidFill>
                <a:latin typeface="Times" pitchFamily="2" charset="0"/>
              </a:rPr>
              <a:t>; </a:t>
            </a:r>
            <a:r>
              <a:rPr lang="cs-CZ" baseline="0" dirty="0" err="1">
                <a:solidFill>
                  <a:schemeClr val="bg1"/>
                </a:solidFill>
                <a:latin typeface="Times" pitchFamily="2" charset="0"/>
              </a:rPr>
              <a:t>he‘s</a:t>
            </a:r>
            <a:r>
              <a:rPr lang="cs-CZ" baseline="0" dirty="0">
                <a:solidFill>
                  <a:schemeClr val="bg1"/>
                </a:solidFill>
                <a:latin typeface="Times" pitchFamily="2" charset="0"/>
              </a:rPr>
              <a:t> not </a:t>
            </a:r>
            <a:r>
              <a:rPr lang="cs-CZ" baseline="0" dirty="0" err="1">
                <a:solidFill>
                  <a:schemeClr val="bg1"/>
                </a:solidFill>
                <a:latin typeface="Times" pitchFamily="2" charset="0"/>
              </a:rPr>
              <a:t>defending</a:t>
            </a:r>
            <a:r>
              <a:rPr lang="cs-CZ" baseline="0" dirty="0">
                <a:solidFill>
                  <a:schemeClr val="bg1"/>
                </a:solidFill>
                <a:latin typeface="Times" pitchFamily="2" charset="0"/>
              </a:rPr>
              <a:t> </a:t>
            </a:r>
            <a:r>
              <a:rPr lang="cs-CZ" baseline="0" dirty="0" err="1">
                <a:solidFill>
                  <a:schemeClr val="bg1"/>
                </a:solidFill>
                <a:latin typeface="Times" pitchFamily="2" charset="0"/>
              </a:rPr>
              <a:t>himself</a:t>
            </a:r>
            <a:r>
              <a:rPr lang="cs-CZ" baseline="0" dirty="0">
                <a:solidFill>
                  <a:schemeClr val="bg1"/>
                </a:solidFill>
                <a:latin typeface="Times" pitchFamily="2" charset="0"/>
              </a:rPr>
              <a:t> in front </a:t>
            </a:r>
            <a:r>
              <a:rPr lang="cs-CZ" baseline="0" dirty="0" err="1">
                <a:solidFill>
                  <a:schemeClr val="bg1"/>
                </a:solidFill>
                <a:latin typeface="Times" pitchFamily="2" charset="0"/>
              </a:rPr>
              <a:t>of</a:t>
            </a:r>
            <a:r>
              <a:rPr lang="cs-CZ" baseline="0" dirty="0">
                <a:solidFill>
                  <a:schemeClr val="bg1"/>
                </a:solidFill>
                <a:latin typeface="Times" pitchFamily="2" charset="0"/>
              </a:rPr>
              <a:t> </a:t>
            </a:r>
            <a:r>
              <a:rPr lang="cs-CZ" baseline="0" dirty="0" err="1">
                <a:solidFill>
                  <a:schemeClr val="bg1"/>
                </a:solidFill>
                <a:latin typeface="Times" pitchFamily="2" charset="0"/>
              </a:rPr>
              <a:t>the</a:t>
            </a:r>
            <a:r>
              <a:rPr lang="cs-CZ" baseline="0" dirty="0">
                <a:solidFill>
                  <a:schemeClr val="bg1"/>
                </a:solidFill>
                <a:latin typeface="Times" pitchFamily="2" charset="0"/>
              </a:rPr>
              <a:t> jury</a:t>
            </a:r>
          </a:p>
          <a:p>
            <a:r>
              <a:rPr lang="cs-CZ" baseline="0" dirty="0">
                <a:solidFill>
                  <a:schemeClr val="bg1"/>
                </a:solidFill>
                <a:latin typeface="Times" pitchFamily="2" charset="0"/>
              </a:rPr>
              <a:t>- </a:t>
            </a:r>
            <a:r>
              <a:rPr lang="cs-CZ" baseline="0" dirty="0" err="1">
                <a:solidFill>
                  <a:schemeClr val="bg1"/>
                </a:solidFill>
                <a:latin typeface="Times" pitchFamily="2" charset="0"/>
              </a:rPr>
              <a:t>Bdelycleon</a:t>
            </a:r>
            <a:r>
              <a:rPr lang="cs-CZ" baseline="0" dirty="0">
                <a:solidFill>
                  <a:schemeClr val="bg1"/>
                </a:solidFill>
                <a:latin typeface="Times" pitchFamily="2" charset="0"/>
              </a:rPr>
              <a:t> </a:t>
            </a:r>
            <a:r>
              <a:rPr lang="cs-CZ" baseline="0" dirty="0" err="1">
                <a:solidFill>
                  <a:schemeClr val="bg1"/>
                </a:solidFill>
                <a:latin typeface="Times" pitchFamily="2" charset="0"/>
              </a:rPr>
              <a:t>defends</a:t>
            </a:r>
            <a:r>
              <a:rPr lang="cs-CZ" baseline="0" dirty="0">
                <a:solidFill>
                  <a:schemeClr val="bg1"/>
                </a:solidFill>
                <a:latin typeface="Times" pitchFamily="2" charset="0"/>
              </a:rPr>
              <a:t> </a:t>
            </a:r>
            <a:r>
              <a:rPr lang="cs-CZ" baseline="0" dirty="0" err="1">
                <a:solidFill>
                  <a:schemeClr val="bg1"/>
                </a:solidFill>
                <a:latin typeface="Times" pitchFamily="2" charset="0"/>
              </a:rPr>
              <a:t>Labes</a:t>
            </a:r>
            <a:r>
              <a:rPr lang="cs-CZ" baseline="0" dirty="0">
                <a:solidFill>
                  <a:schemeClr val="bg1"/>
                </a:solidFill>
                <a:latin typeface="Times" pitchFamily="2" charset="0"/>
              </a:rPr>
              <a:t>, </a:t>
            </a:r>
            <a:r>
              <a:rPr lang="cs-CZ" baseline="0" dirty="0" err="1">
                <a:solidFill>
                  <a:schemeClr val="bg1"/>
                </a:solidFill>
                <a:latin typeface="Times" pitchFamily="2" charset="0"/>
              </a:rPr>
              <a:t>that</a:t>
            </a:r>
            <a:r>
              <a:rPr lang="cs-CZ" baseline="0" dirty="0">
                <a:solidFill>
                  <a:schemeClr val="bg1"/>
                </a:solidFill>
                <a:latin typeface="Times" pitchFamily="2" charset="0"/>
              </a:rPr>
              <a:t> </a:t>
            </a:r>
            <a:r>
              <a:rPr lang="cs-CZ" baseline="0" dirty="0" err="1">
                <a:solidFill>
                  <a:schemeClr val="bg1"/>
                </a:solidFill>
                <a:latin typeface="Times" pitchFamily="2" charset="0"/>
              </a:rPr>
              <a:t>he‘s</a:t>
            </a:r>
            <a:r>
              <a:rPr lang="cs-CZ" baseline="0" dirty="0">
                <a:solidFill>
                  <a:schemeClr val="bg1"/>
                </a:solidFill>
                <a:latin typeface="Times" pitchFamily="2" charset="0"/>
              </a:rPr>
              <a:t> a </a:t>
            </a:r>
            <a:r>
              <a:rPr lang="cs-CZ" baseline="0" dirty="0" err="1">
                <a:solidFill>
                  <a:schemeClr val="bg1"/>
                </a:solidFill>
                <a:latin typeface="Times" pitchFamily="2" charset="0"/>
              </a:rPr>
              <a:t>good</a:t>
            </a:r>
            <a:r>
              <a:rPr lang="cs-CZ" baseline="0" dirty="0">
                <a:solidFill>
                  <a:schemeClr val="bg1"/>
                </a:solidFill>
                <a:latin typeface="Times" pitchFamily="2" charset="0"/>
              </a:rPr>
              <a:t> </a:t>
            </a:r>
            <a:r>
              <a:rPr lang="cs-CZ" baseline="0" dirty="0" err="1">
                <a:solidFill>
                  <a:schemeClr val="bg1"/>
                </a:solidFill>
                <a:latin typeface="Times" pitchFamily="2" charset="0"/>
              </a:rPr>
              <a:t>watchdog</a:t>
            </a:r>
            <a:endParaRPr lang="cs-CZ" dirty="0">
              <a:solidFill>
                <a:schemeClr val="bg1"/>
              </a:solidFill>
              <a:latin typeface="Times" pitchFamily="2" charset="0"/>
            </a:endParaRPr>
          </a:p>
          <a:p>
            <a:endParaRPr lang="cs-CZ" dirty="0">
              <a:solidFill>
                <a:schemeClr val="bg1"/>
              </a:solidFill>
              <a:latin typeface="Times" pitchFamily="2" charset="0"/>
            </a:endParaRPr>
          </a:p>
          <a:p>
            <a:r>
              <a:rPr lang="de-DE" b="1" dirty="0">
                <a:solidFill>
                  <a:schemeClr val="bg1"/>
                </a:solidFill>
                <a:latin typeface="Times" pitchFamily="2" charset="0"/>
              </a:rPr>
              <a:t>Dog </a:t>
            </a:r>
            <a:r>
              <a:rPr lang="uk-UA" b="1" dirty="0">
                <a:solidFill>
                  <a:schemeClr val="bg1"/>
                </a:solidFill>
                <a:latin typeface="Times" pitchFamily="2" charset="0"/>
              </a:rPr>
              <a:t>#</a:t>
            </a:r>
            <a:r>
              <a:rPr lang="cs-CZ" b="1" dirty="0">
                <a:solidFill>
                  <a:schemeClr val="bg1"/>
                </a:solidFill>
                <a:latin typeface="Times" pitchFamily="2" charset="0"/>
              </a:rPr>
              <a:t>2 (</a:t>
            </a:r>
            <a:r>
              <a:rPr lang="cs-CZ" b="1" dirty="0" err="1">
                <a:solidFill>
                  <a:schemeClr val="bg1"/>
                </a:solidFill>
                <a:latin typeface="Times" pitchFamily="2" charset="0"/>
              </a:rPr>
              <a:t>The</a:t>
            </a:r>
            <a:r>
              <a:rPr lang="cs-CZ" b="1" dirty="0">
                <a:solidFill>
                  <a:schemeClr val="bg1"/>
                </a:solidFill>
                <a:latin typeface="Times" pitchFamily="2" charset="0"/>
              </a:rPr>
              <a:t> Dog) </a:t>
            </a:r>
          </a:p>
          <a:p>
            <a:r>
              <a:rPr lang="cs-CZ" dirty="0">
                <a:solidFill>
                  <a:schemeClr val="bg1"/>
                </a:solidFill>
                <a:latin typeface="Times" pitchFamily="2" charset="0"/>
              </a:rPr>
              <a:t>- </a:t>
            </a:r>
            <a:r>
              <a:rPr lang="cs-CZ" dirty="0" err="1">
                <a:solidFill>
                  <a:schemeClr val="bg1"/>
                </a:solidFill>
                <a:latin typeface="Times" pitchFamily="2" charset="0"/>
              </a:rPr>
              <a:t>The</a:t>
            </a:r>
            <a:r>
              <a:rPr lang="cs-CZ" dirty="0">
                <a:solidFill>
                  <a:schemeClr val="bg1"/>
                </a:solidFill>
                <a:latin typeface="Times" pitchFamily="2" charset="0"/>
              </a:rPr>
              <a:t> Dog </a:t>
            </a:r>
            <a:r>
              <a:rPr lang="cs-CZ" dirty="0" err="1">
                <a:solidFill>
                  <a:schemeClr val="bg1"/>
                </a:solidFill>
                <a:latin typeface="Times" pitchFamily="2" charset="0"/>
              </a:rPr>
              <a:t>is</a:t>
            </a:r>
            <a:r>
              <a:rPr lang="cs-CZ" dirty="0">
                <a:solidFill>
                  <a:schemeClr val="bg1"/>
                </a:solidFill>
                <a:latin typeface="Times" pitchFamily="2" charset="0"/>
              </a:rPr>
              <a:t> a </a:t>
            </a:r>
            <a:r>
              <a:rPr lang="cs-CZ" dirty="0" err="1">
                <a:solidFill>
                  <a:schemeClr val="bg1"/>
                </a:solidFill>
                <a:latin typeface="Times" pitchFamily="2" charset="0"/>
              </a:rPr>
              <a:t>nickname</a:t>
            </a:r>
            <a:r>
              <a:rPr lang="cs-CZ" dirty="0">
                <a:solidFill>
                  <a:schemeClr val="bg1"/>
                </a:solidFill>
                <a:latin typeface="Times" pitchFamily="2" charset="0"/>
              </a:rPr>
              <a:t> </a:t>
            </a:r>
            <a:r>
              <a:rPr lang="cs-CZ" dirty="0" err="1">
                <a:solidFill>
                  <a:schemeClr val="bg1"/>
                </a:solidFill>
                <a:latin typeface="Times" pitchFamily="2" charset="0"/>
              </a:rPr>
              <a:t>for</a:t>
            </a:r>
            <a:r>
              <a:rPr lang="cs-CZ" dirty="0">
                <a:solidFill>
                  <a:schemeClr val="bg1"/>
                </a:solidFill>
                <a:latin typeface="Times" pitchFamily="2" charset="0"/>
              </a:rPr>
              <a:t> </a:t>
            </a:r>
            <a:r>
              <a:rPr lang="cs-CZ" dirty="0" err="1">
                <a:solidFill>
                  <a:schemeClr val="bg1"/>
                </a:solidFill>
                <a:latin typeface="Times" pitchFamily="2" charset="0"/>
              </a:rPr>
              <a:t>Cleon</a:t>
            </a:r>
            <a:r>
              <a:rPr lang="cs-CZ" dirty="0">
                <a:solidFill>
                  <a:schemeClr val="bg1"/>
                </a:solidFill>
                <a:latin typeface="Times" pitchFamily="2" charset="0"/>
              </a:rPr>
              <a:t>, </a:t>
            </a:r>
            <a:r>
              <a:rPr lang="cs-CZ" dirty="0" err="1">
                <a:solidFill>
                  <a:schemeClr val="bg1"/>
                </a:solidFill>
                <a:latin typeface="Times" pitchFamily="2" charset="0"/>
              </a:rPr>
              <a:t>who</a:t>
            </a:r>
            <a:r>
              <a:rPr lang="cs-CZ" dirty="0">
                <a:solidFill>
                  <a:schemeClr val="bg1"/>
                </a:solidFill>
                <a:latin typeface="Times" pitchFamily="2" charset="0"/>
              </a:rPr>
              <a:t> </a:t>
            </a:r>
            <a:r>
              <a:rPr lang="cs-CZ" dirty="0" err="1">
                <a:solidFill>
                  <a:schemeClr val="bg1"/>
                </a:solidFill>
                <a:latin typeface="Times" pitchFamily="2" charset="0"/>
              </a:rPr>
              <a:t>was</a:t>
            </a:r>
            <a:r>
              <a:rPr lang="cs-CZ" dirty="0">
                <a:solidFill>
                  <a:schemeClr val="bg1"/>
                </a:solidFill>
                <a:latin typeface="Times" pitchFamily="2" charset="0"/>
              </a:rPr>
              <a:t> </a:t>
            </a:r>
            <a:r>
              <a:rPr lang="cs-CZ" dirty="0" err="1">
                <a:solidFill>
                  <a:schemeClr val="bg1"/>
                </a:solidFill>
                <a:latin typeface="Times" pitchFamily="2" charset="0"/>
              </a:rPr>
              <a:t>called</a:t>
            </a:r>
            <a:r>
              <a:rPr lang="cs-CZ" dirty="0">
                <a:solidFill>
                  <a:schemeClr val="bg1"/>
                </a:solidFill>
                <a:latin typeface="Times" pitchFamily="2" charset="0"/>
              </a:rPr>
              <a:t> </a:t>
            </a:r>
            <a:r>
              <a:rPr lang="cs-CZ" dirty="0" err="1">
                <a:solidFill>
                  <a:schemeClr val="bg1"/>
                </a:solidFill>
                <a:latin typeface="Times" pitchFamily="2" charset="0"/>
              </a:rPr>
              <a:t>the</a:t>
            </a:r>
            <a:r>
              <a:rPr lang="cs-CZ" dirty="0">
                <a:solidFill>
                  <a:schemeClr val="bg1"/>
                </a:solidFill>
                <a:latin typeface="Times" pitchFamily="2" charset="0"/>
              </a:rPr>
              <a:t> </a:t>
            </a:r>
            <a:r>
              <a:rPr lang="cs-CZ" dirty="0" err="1">
                <a:solidFill>
                  <a:schemeClr val="bg1"/>
                </a:solidFill>
                <a:latin typeface="Times" pitchFamily="2" charset="0"/>
              </a:rPr>
              <a:t>watchdog</a:t>
            </a:r>
            <a:r>
              <a:rPr lang="cs-CZ" baseline="0" dirty="0">
                <a:solidFill>
                  <a:schemeClr val="bg1"/>
                </a:solidFill>
                <a:latin typeface="Times" pitchFamily="2" charset="0"/>
              </a:rPr>
              <a:t> </a:t>
            </a:r>
            <a:r>
              <a:rPr lang="cs-CZ" baseline="0" dirty="0" err="1">
                <a:solidFill>
                  <a:schemeClr val="bg1"/>
                </a:solidFill>
                <a:latin typeface="Times" pitchFamily="2" charset="0"/>
              </a:rPr>
              <a:t>of</a:t>
            </a:r>
            <a:r>
              <a:rPr lang="cs-CZ" baseline="0" dirty="0">
                <a:solidFill>
                  <a:schemeClr val="bg1"/>
                </a:solidFill>
                <a:latin typeface="Times" pitchFamily="2" charset="0"/>
              </a:rPr>
              <a:t> </a:t>
            </a:r>
            <a:r>
              <a:rPr lang="cs-CZ" baseline="0" dirty="0" err="1">
                <a:solidFill>
                  <a:schemeClr val="bg1"/>
                </a:solidFill>
                <a:latin typeface="Times" pitchFamily="2" charset="0"/>
              </a:rPr>
              <a:t>Athens</a:t>
            </a:r>
            <a:endParaRPr lang="cs-CZ" dirty="0">
              <a:solidFill>
                <a:schemeClr val="bg1"/>
              </a:solidFill>
              <a:latin typeface="Times" pitchFamily="2" charset="0"/>
            </a:endParaRPr>
          </a:p>
          <a:p>
            <a:r>
              <a:rPr lang="cs-CZ" dirty="0">
                <a:solidFill>
                  <a:schemeClr val="bg1"/>
                </a:solidFill>
                <a:latin typeface="Times" pitchFamily="2" charset="0"/>
              </a:rPr>
              <a:t>- He </a:t>
            </a:r>
            <a:r>
              <a:rPr lang="cs-CZ" dirty="0" err="1">
                <a:solidFill>
                  <a:schemeClr val="bg1"/>
                </a:solidFill>
                <a:latin typeface="Times" pitchFamily="2" charset="0"/>
              </a:rPr>
              <a:t>initiated</a:t>
            </a:r>
            <a:r>
              <a:rPr lang="cs-CZ" dirty="0">
                <a:solidFill>
                  <a:schemeClr val="bg1"/>
                </a:solidFill>
                <a:latin typeface="Times" pitchFamily="2" charset="0"/>
              </a:rPr>
              <a:t> </a:t>
            </a:r>
            <a:r>
              <a:rPr lang="cs-CZ" dirty="0" err="1">
                <a:solidFill>
                  <a:schemeClr val="bg1"/>
                </a:solidFill>
                <a:latin typeface="Times" pitchFamily="2" charset="0"/>
              </a:rPr>
              <a:t>the</a:t>
            </a:r>
            <a:r>
              <a:rPr lang="cs-CZ" dirty="0">
                <a:solidFill>
                  <a:schemeClr val="bg1"/>
                </a:solidFill>
                <a:latin typeface="Times" pitchFamily="2" charset="0"/>
              </a:rPr>
              <a:t> case</a:t>
            </a:r>
          </a:p>
        </p:txBody>
      </p:sp>
      <p:sp>
        <p:nvSpPr>
          <p:cNvPr id="4" name="Foliennummernplatzhalter 3"/>
          <p:cNvSpPr>
            <a:spLocks noGrp="1"/>
          </p:cNvSpPr>
          <p:nvPr>
            <p:ph type="sldNum" sz="quarter" idx="5"/>
          </p:nvPr>
        </p:nvSpPr>
        <p:spPr/>
        <p:txBody>
          <a:bodyPr/>
          <a:lstStyle/>
          <a:p>
            <a:fld id="{EBF22A39-C79A-7C4C-BA82-9B07506A22FA}" type="slidenum">
              <a:rPr lang="de-DE" smtClean="0"/>
              <a:t>4</a:t>
            </a:fld>
            <a:endParaRPr lang="de-DE"/>
          </a:p>
        </p:txBody>
      </p:sp>
    </p:spTree>
    <p:extLst>
      <p:ext uri="{BB962C8B-B14F-4D97-AF65-F5344CB8AC3E}">
        <p14:creationId xmlns:p14="http://schemas.microsoft.com/office/powerpoint/2010/main" val="1104940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GB" noProof="0" dirty="0"/>
              <a:t>- nothing</a:t>
            </a:r>
          </a:p>
          <a:p>
            <a:pPr marL="228600" indent="-228600">
              <a:buAutoNum type="arabicPeriod"/>
            </a:pPr>
            <a:r>
              <a:rPr lang="en-GB" noProof="0" dirty="0"/>
              <a:t> the interpretation was considered very funny to its intended audience because it was making a satirical joke about Cleon, a politician and leader of the pro-war faction at the time in Athens, and so you can see that obviously that was a huge deal. However, you would have to be informed on what exactly is going on at the time, so it would not be funny. </a:t>
            </a:r>
          </a:p>
          <a:p>
            <a:pPr marL="228600" indent="-228600">
              <a:buAutoNum type="arabicPeriod"/>
            </a:pPr>
            <a:r>
              <a:rPr lang="en-GB" noProof="0" dirty="0"/>
              <a:t>However, what is funny about it is that it shows this man who was probably not very popular back in his day as this crazy old man who instead of being typically being obsessed with women and drinking and gambling, he was crazy obsessed with the law court, which is strange and weird. Another funny part is him just appearing in a cloud of smoke at the court even when there were efforts put to keep him away. And again, relating it back to real life, it’s funny because Cleon was known for manipulating the court for his own personal </a:t>
            </a:r>
            <a:r>
              <a:rPr lang="en-GB" noProof="0" dirty="0" err="1"/>
              <a:t>vandettas</a:t>
            </a:r>
            <a:r>
              <a:rPr lang="en-GB" noProof="0" dirty="0"/>
              <a:t> at times</a:t>
            </a:r>
          </a:p>
        </p:txBody>
      </p:sp>
      <p:sp>
        <p:nvSpPr>
          <p:cNvPr id="4" name="Foliennummernplatzhalter 3"/>
          <p:cNvSpPr>
            <a:spLocks noGrp="1"/>
          </p:cNvSpPr>
          <p:nvPr>
            <p:ph type="sldNum" sz="quarter" idx="5"/>
          </p:nvPr>
        </p:nvSpPr>
        <p:spPr/>
        <p:txBody>
          <a:bodyPr/>
          <a:lstStyle/>
          <a:p>
            <a:fld id="{EBF22A39-C79A-7C4C-BA82-9B07506A22FA}" type="slidenum">
              <a:rPr lang="de-DE" smtClean="0"/>
              <a:t>5</a:t>
            </a:fld>
            <a:endParaRPr lang="de-DE"/>
          </a:p>
        </p:txBody>
      </p:sp>
    </p:spTree>
    <p:extLst>
      <p:ext uri="{BB962C8B-B14F-4D97-AF65-F5344CB8AC3E}">
        <p14:creationId xmlns:p14="http://schemas.microsoft.com/office/powerpoint/2010/main" val="2651233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95096F-698D-F944-8612-742BECC541B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4566DCE3-7C54-EA40-9679-72B934C927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A205F79-BCB7-4043-8E13-FCF245FCD037}"/>
              </a:ext>
            </a:extLst>
          </p:cNvPr>
          <p:cNvSpPr>
            <a:spLocks noGrp="1"/>
          </p:cNvSpPr>
          <p:nvPr>
            <p:ph type="dt" sz="half" idx="10"/>
          </p:nvPr>
        </p:nvSpPr>
        <p:spPr/>
        <p:txBody>
          <a:bodyPr/>
          <a:lstStyle/>
          <a:p>
            <a:fld id="{D591094C-DD70-EF4F-8619-4F03D3AA91FF}" type="datetimeFigureOut">
              <a:rPr lang="de-DE" smtClean="0"/>
              <a:t>30.10.2019</a:t>
            </a:fld>
            <a:endParaRPr lang="de-DE"/>
          </a:p>
        </p:txBody>
      </p:sp>
      <p:sp>
        <p:nvSpPr>
          <p:cNvPr id="5" name="Fußzeilenplatzhalter 4">
            <a:extLst>
              <a:ext uri="{FF2B5EF4-FFF2-40B4-BE49-F238E27FC236}">
                <a16:creationId xmlns:a16="http://schemas.microsoft.com/office/drawing/2014/main" id="{9C538AEC-51D0-8540-B0B4-35BD8D9A9A7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25837A8-A368-F344-BE1A-5794C0E3F184}"/>
              </a:ext>
            </a:extLst>
          </p:cNvPr>
          <p:cNvSpPr>
            <a:spLocks noGrp="1"/>
          </p:cNvSpPr>
          <p:nvPr>
            <p:ph type="sldNum" sz="quarter" idx="12"/>
          </p:nvPr>
        </p:nvSpPr>
        <p:spPr/>
        <p:txBody>
          <a:bodyPr/>
          <a:lstStyle/>
          <a:p>
            <a:fld id="{C951C8BE-3B39-4D4A-AC04-86AFF2C98934}" type="slidenum">
              <a:rPr lang="de-DE" smtClean="0"/>
              <a:t>‹#›</a:t>
            </a:fld>
            <a:endParaRPr lang="de-DE"/>
          </a:p>
        </p:txBody>
      </p:sp>
    </p:spTree>
    <p:extLst>
      <p:ext uri="{BB962C8B-B14F-4D97-AF65-F5344CB8AC3E}">
        <p14:creationId xmlns:p14="http://schemas.microsoft.com/office/powerpoint/2010/main" val="3977834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FAFCD-C267-B444-9CBA-163C7A579C9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D670A0B-285F-9543-93FE-983E54412B1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C42B4C2-376D-6C46-B839-D5E5C388EBDB}"/>
              </a:ext>
            </a:extLst>
          </p:cNvPr>
          <p:cNvSpPr>
            <a:spLocks noGrp="1"/>
          </p:cNvSpPr>
          <p:nvPr>
            <p:ph type="dt" sz="half" idx="10"/>
          </p:nvPr>
        </p:nvSpPr>
        <p:spPr/>
        <p:txBody>
          <a:bodyPr/>
          <a:lstStyle/>
          <a:p>
            <a:fld id="{D591094C-DD70-EF4F-8619-4F03D3AA91FF}" type="datetimeFigureOut">
              <a:rPr lang="de-DE" smtClean="0"/>
              <a:t>30.10.2019</a:t>
            </a:fld>
            <a:endParaRPr lang="de-DE"/>
          </a:p>
        </p:txBody>
      </p:sp>
      <p:sp>
        <p:nvSpPr>
          <p:cNvPr id="5" name="Fußzeilenplatzhalter 4">
            <a:extLst>
              <a:ext uri="{FF2B5EF4-FFF2-40B4-BE49-F238E27FC236}">
                <a16:creationId xmlns:a16="http://schemas.microsoft.com/office/drawing/2014/main" id="{7960FCA3-C1DE-7E4A-B4D7-45657944032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B8B33D7-3AD5-6043-8948-B4D568D46AA1}"/>
              </a:ext>
            </a:extLst>
          </p:cNvPr>
          <p:cNvSpPr>
            <a:spLocks noGrp="1"/>
          </p:cNvSpPr>
          <p:nvPr>
            <p:ph type="sldNum" sz="quarter" idx="12"/>
          </p:nvPr>
        </p:nvSpPr>
        <p:spPr/>
        <p:txBody>
          <a:bodyPr/>
          <a:lstStyle/>
          <a:p>
            <a:fld id="{C951C8BE-3B39-4D4A-AC04-86AFF2C98934}" type="slidenum">
              <a:rPr lang="de-DE" smtClean="0"/>
              <a:t>‹#›</a:t>
            </a:fld>
            <a:endParaRPr lang="de-DE"/>
          </a:p>
        </p:txBody>
      </p:sp>
    </p:spTree>
    <p:extLst>
      <p:ext uri="{BB962C8B-B14F-4D97-AF65-F5344CB8AC3E}">
        <p14:creationId xmlns:p14="http://schemas.microsoft.com/office/powerpoint/2010/main" val="286380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597336C-D85B-5E41-9824-BBFDE041478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8EFE09A-A8FC-BC45-A58C-E3AF5E299C5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8AA1348-060F-954B-B221-FD2776D28EBF}"/>
              </a:ext>
            </a:extLst>
          </p:cNvPr>
          <p:cNvSpPr>
            <a:spLocks noGrp="1"/>
          </p:cNvSpPr>
          <p:nvPr>
            <p:ph type="dt" sz="half" idx="10"/>
          </p:nvPr>
        </p:nvSpPr>
        <p:spPr/>
        <p:txBody>
          <a:bodyPr/>
          <a:lstStyle/>
          <a:p>
            <a:fld id="{D591094C-DD70-EF4F-8619-4F03D3AA91FF}" type="datetimeFigureOut">
              <a:rPr lang="de-DE" smtClean="0"/>
              <a:t>30.10.2019</a:t>
            </a:fld>
            <a:endParaRPr lang="de-DE"/>
          </a:p>
        </p:txBody>
      </p:sp>
      <p:sp>
        <p:nvSpPr>
          <p:cNvPr id="5" name="Fußzeilenplatzhalter 4">
            <a:extLst>
              <a:ext uri="{FF2B5EF4-FFF2-40B4-BE49-F238E27FC236}">
                <a16:creationId xmlns:a16="http://schemas.microsoft.com/office/drawing/2014/main" id="{D19B9CC9-47BC-C642-874E-11C29EC7460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1090CFE-FC13-8640-AD18-6C62D5E844C5}"/>
              </a:ext>
            </a:extLst>
          </p:cNvPr>
          <p:cNvSpPr>
            <a:spLocks noGrp="1"/>
          </p:cNvSpPr>
          <p:nvPr>
            <p:ph type="sldNum" sz="quarter" idx="12"/>
          </p:nvPr>
        </p:nvSpPr>
        <p:spPr/>
        <p:txBody>
          <a:bodyPr/>
          <a:lstStyle/>
          <a:p>
            <a:fld id="{C951C8BE-3B39-4D4A-AC04-86AFF2C98934}" type="slidenum">
              <a:rPr lang="de-DE" smtClean="0"/>
              <a:t>‹#›</a:t>
            </a:fld>
            <a:endParaRPr lang="de-DE"/>
          </a:p>
        </p:txBody>
      </p:sp>
    </p:spTree>
    <p:extLst>
      <p:ext uri="{BB962C8B-B14F-4D97-AF65-F5344CB8AC3E}">
        <p14:creationId xmlns:p14="http://schemas.microsoft.com/office/powerpoint/2010/main" val="276859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B3359-06CA-8E41-AC91-ACE7A62D503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B3C438-5F58-8945-93DE-24625B2C2A5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724366B-9075-F649-A84D-3907922E421A}"/>
              </a:ext>
            </a:extLst>
          </p:cNvPr>
          <p:cNvSpPr>
            <a:spLocks noGrp="1"/>
          </p:cNvSpPr>
          <p:nvPr>
            <p:ph type="dt" sz="half" idx="10"/>
          </p:nvPr>
        </p:nvSpPr>
        <p:spPr/>
        <p:txBody>
          <a:bodyPr/>
          <a:lstStyle/>
          <a:p>
            <a:fld id="{D591094C-DD70-EF4F-8619-4F03D3AA91FF}" type="datetimeFigureOut">
              <a:rPr lang="de-DE" smtClean="0"/>
              <a:t>30.10.2019</a:t>
            </a:fld>
            <a:endParaRPr lang="de-DE"/>
          </a:p>
        </p:txBody>
      </p:sp>
      <p:sp>
        <p:nvSpPr>
          <p:cNvPr id="5" name="Fußzeilenplatzhalter 4">
            <a:extLst>
              <a:ext uri="{FF2B5EF4-FFF2-40B4-BE49-F238E27FC236}">
                <a16:creationId xmlns:a16="http://schemas.microsoft.com/office/drawing/2014/main" id="{5503933E-E2C8-7B4F-9C75-EAF5D7D19FA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056508F-9193-9E43-8967-8ABE2A615DA6}"/>
              </a:ext>
            </a:extLst>
          </p:cNvPr>
          <p:cNvSpPr>
            <a:spLocks noGrp="1"/>
          </p:cNvSpPr>
          <p:nvPr>
            <p:ph type="sldNum" sz="quarter" idx="12"/>
          </p:nvPr>
        </p:nvSpPr>
        <p:spPr/>
        <p:txBody>
          <a:bodyPr/>
          <a:lstStyle/>
          <a:p>
            <a:fld id="{C951C8BE-3B39-4D4A-AC04-86AFF2C98934}" type="slidenum">
              <a:rPr lang="de-DE" smtClean="0"/>
              <a:t>‹#›</a:t>
            </a:fld>
            <a:endParaRPr lang="de-DE"/>
          </a:p>
        </p:txBody>
      </p:sp>
    </p:spTree>
    <p:extLst>
      <p:ext uri="{BB962C8B-B14F-4D97-AF65-F5344CB8AC3E}">
        <p14:creationId xmlns:p14="http://schemas.microsoft.com/office/powerpoint/2010/main" val="1213576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8641D4-F335-A043-BFBD-6D6DAF80CCB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75D5557-638A-3543-A342-52A665A9BF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437F938-5E35-9148-B6A2-ACF9E4FF0266}"/>
              </a:ext>
            </a:extLst>
          </p:cNvPr>
          <p:cNvSpPr>
            <a:spLocks noGrp="1"/>
          </p:cNvSpPr>
          <p:nvPr>
            <p:ph type="dt" sz="half" idx="10"/>
          </p:nvPr>
        </p:nvSpPr>
        <p:spPr/>
        <p:txBody>
          <a:bodyPr/>
          <a:lstStyle/>
          <a:p>
            <a:fld id="{D591094C-DD70-EF4F-8619-4F03D3AA91FF}" type="datetimeFigureOut">
              <a:rPr lang="de-DE" smtClean="0"/>
              <a:t>30.10.2019</a:t>
            </a:fld>
            <a:endParaRPr lang="de-DE"/>
          </a:p>
        </p:txBody>
      </p:sp>
      <p:sp>
        <p:nvSpPr>
          <p:cNvPr id="5" name="Fußzeilenplatzhalter 4">
            <a:extLst>
              <a:ext uri="{FF2B5EF4-FFF2-40B4-BE49-F238E27FC236}">
                <a16:creationId xmlns:a16="http://schemas.microsoft.com/office/drawing/2014/main" id="{A968FF2E-6CFD-F044-A9A9-5581BFB581D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5FBD3D4-E9E0-C140-B748-E8957AA14653}"/>
              </a:ext>
            </a:extLst>
          </p:cNvPr>
          <p:cNvSpPr>
            <a:spLocks noGrp="1"/>
          </p:cNvSpPr>
          <p:nvPr>
            <p:ph type="sldNum" sz="quarter" idx="12"/>
          </p:nvPr>
        </p:nvSpPr>
        <p:spPr/>
        <p:txBody>
          <a:bodyPr/>
          <a:lstStyle/>
          <a:p>
            <a:fld id="{C951C8BE-3B39-4D4A-AC04-86AFF2C98934}" type="slidenum">
              <a:rPr lang="de-DE" smtClean="0"/>
              <a:t>‹#›</a:t>
            </a:fld>
            <a:endParaRPr lang="de-DE"/>
          </a:p>
        </p:txBody>
      </p:sp>
    </p:spTree>
    <p:extLst>
      <p:ext uri="{BB962C8B-B14F-4D97-AF65-F5344CB8AC3E}">
        <p14:creationId xmlns:p14="http://schemas.microsoft.com/office/powerpoint/2010/main" val="2421143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985E87-6D80-BE49-B9B7-CBAA161F84F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9304C05-2750-E54A-89E2-082802B4432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D6339E0-97B9-9C4F-AEE7-891C6EDE93F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A6347DE-60BB-D544-B0D7-2F475460C001}"/>
              </a:ext>
            </a:extLst>
          </p:cNvPr>
          <p:cNvSpPr>
            <a:spLocks noGrp="1"/>
          </p:cNvSpPr>
          <p:nvPr>
            <p:ph type="dt" sz="half" idx="10"/>
          </p:nvPr>
        </p:nvSpPr>
        <p:spPr/>
        <p:txBody>
          <a:bodyPr/>
          <a:lstStyle/>
          <a:p>
            <a:fld id="{D591094C-DD70-EF4F-8619-4F03D3AA91FF}" type="datetimeFigureOut">
              <a:rPr lang="de-DE" smtClean="0"/>
              <a:t>30.10.2019</a:t>
            </a:fld>
            <a:endParaRPr lang="de-DE"/>
          </a:p>
        </p:txBody>
      </p:sp>
      <p:sp>
        <p:nvSpPr>
          <p:cNvPr id="6" name="Fußzeilenplatzhalter 5">
            <a:extLst>
              <a:ext uri="{FF2B5EF4-FFF2-40B4-BE49-F238E27FC236}">
                <a16:creationId xmlns:a16="http://schemas.microsoft.com/office/drawing/2014/main" id="{1F5F08E8-C312-534B-8C63-58D549ED85C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AF5DE17-7450-C24C-A47C-3EE2B1B4149C}"/>
              </a:ext>
            </a:extLst>
          </p:cNvPr>
          <p:cNvSpPr>
            <a:spLocks noGrp="1"/>
          </p:cNvSpPr>
          <p:nvPr>
            <p:ph type="sldNum" sz="quarter" idx="12"/>
          </p:nvPr>
        </p:nvSpPr>
        <p:spPr/>
        <p:txBody>
          <a:bodyPr/>
          <a:lstStyle/>
          <a:p>
            <a:fld id="{C951C8BE-3B39-4D4A-AC04-86AFF2C98934}" type="slidenum">
              <a:rPr lang="de-DE" smtClean="0"/>
              <a:t>‹#›</a:t>
            </a:fld>
            <a:endParaRPr lang="de-DE"/>
          </a:p>
        </p:txBody>
      </p:sp>
    </p:spTree>
    <p:extLst>
      <p:ext uri="{BB962C8B-B14F-4D97-AF65-F5344CB8AC3E}">
        <p14:creationId xmlns:p14="http://schemas.microsoft.com/office/powerpoint/2010/main" val="368806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EDA32E-8237-4E4B-A450-161171B96F1F}"/>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5045001-648F-C949-A7B8-0D6D41A985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654231D-1282-B245-9ABD-67A680E444B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49A52D1-0661-4348-BE76-A8CA75080F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4D853AB-B2BC-9D4A-92CF-43CEA56C652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FCA4A123-A001-C541-ADBC-AC017F744001}"/>
              </a:ext>
            </a:extLst>
          </p:cNvPr>
          <p:cNvSpPr>
            <a:spLocks noGrp="1"/>
          </p:cNvSpPr>
          <p:nvPr>
            <p:ph type="dt" sz="half" idx="10"/>
          </p:nvPr>
        </p:nvSpPr>
        <p:spPr/>
        <p:txBody>
          <a:bodyPr/>
          <a:lstStyle/>
          <a:p>
            <a:fld id="{D591094C-DD70-EF4F-8619-4F03D3AA91FF}" type="datetimeFigureOut">
              <a:rPr lang="de-DE" smtClean="0"/>
              <a:t>30.10.2019</a:t>
            </a:fld>
            <a:endParaRPr lang="de-DE"/>
          </a:p>
        </p:txBody>
      </p:sp>
      <p:sp>
        <p:nvSpPr>
          <p:cNvPr id="8" name="Fußzeilenplatzhalter 7">
            <a:extLst>
              <a:ext uri="{FF2B5EF4-FFF2-40B4-BE49-F238E27FC236}">
                <a16:creationId xmlns:a16="http://schemas.microsoft.com/office/drawing/2014/main" id="{313DBAF4-1F3F-B24F-870A-C820053895D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E64F884-14BD-6540-8CD7-2FEAD1B5A728}"/>
              </a:ext>
            </a:extLst>
          </p:cNvPr>
          <p:cNvSpPr>
            <a:spLocks noGrp="1"/>
          </p:cNvSpPr>
          <p:nvPr>
            <p:ph type="sldNum" sz="quarter" idx="12"/>
          </p:nvPr>
        </p:nvSpPr>
        <p:spPr/>
        <p:txBody>
          <a:bodyPr/>
          <a:lstStyle/>
          <a:p>
            <a:fld id="{C951C8BE-3B39-4D4A-AC04-86AFF2C98934}" type="slidenum">
              <a:rPr lang="de-DE" smtClean="0"/>
              <a:t>‹#›</a:t>
            </a:fld>
            <a:endParaRPr lang="de-DE"/>
          </a:p>
        </p:txBody>
      </p:sp>
    </p:spTree>
    <p:extLst>
      <p:ext uri="{BB962C8B-B14F-4D97-AF65-F5344CB8AC3E}">
        <p14:creationId xmlns:p14="http://schemas.microsoft.com/office/powerpoint/2010/main" val="52620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455BDD-B024-9549-B1B7-4A4F374027F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5FDC276-BD0E-394A-8AB3-1287AB624F0F}"/>
              </a:ext>
            </a:extLst>
          </p:cNvPr>
          <p:cNvSpPr>
            <a:spLocks noGrp="1"/>
          </p:cNvSpPr>
          <p:nvPr>
            <p:ph type="dt" sz="half" idx="10"/>
          </p:nvPr>
        </p:nvSpPr>
        <p:spPr/>
        <p:txBody>
          <a:bodyPr/>
          <a:lstStyle/>
          <a:p>
            <a:fld id="{D591094C-DD70-EF4F-8619-4F03D3AA91FF}" type="datetimeFigureOut">
              <a:rPr lang="de-DE" smtClean="0"/>
              <a:t>30.10.2019</a:t>
            </a:fld>
            <a:endParaRPr lang="de-DE"/>
          </a:p>
        </p:txBody>
      </p:sp>
      <p:sp>
        <p:nvSpPr>
          <p:cNvPr id="4" name="Fußzeilenplatzhalter 3">
            <a:extLst>
              <a:ext uri="{FF2B5EF4-FFF2-40B4-BE49-F238E27FC236}">
                <a16:creationId xmlns:a16="http://schemas.microsoft.com/office/drawing/2014/main" id="{8D6C00F0-10A7-004B-84CE-9C3ADDE0C34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DD129C5-EFD5-DC4F-87E1-4E2E76082381}"/>
              </a:ext>
            </a:extLst>
          </p:cNvPr>
          <p:cNvSpPr>
            <a:spLocks noGrp="1"/>
          </p:cNvSpPr>
          <p:nvPr>
            <p:ph type="sldNum" sz="quarter" idx="12"/>
          </p:nvPr>
        </p:nvSpPr>
        <p:spPr/>
        <p:txBody>
          <a:bodyPr/>
          <a:lstStyle/>
          <a:p>
            <a:fld id="{C951C8BE-3B39-4D4A-AC04-86AFF2C98934}" type="slidenum">
              <a:rPr lang="de-DE" smtClean="0"/>
              <a:t>‹#›</a:t>
            </a:fld>
            <a:endParaRPr lang="de-DE"/>
          </a:p>
        </p:txBody>
      </p:sp>
    </p:spTree>
    <p:extLst>
      <p:ext uri="{BB962C8B-B14F-4D97-AF65-F5344CB8AC3E}">
        <p14:creationId xmlns:p14="http://schemas.microsoft.com/office/powerpoint/2010/main" val="1927505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257F2FC-4F78-6047-ACB5-F16D45D0E0C0}"/>
              </a:ext>
            </a:extLst>
          </p:cNvPr>
          <p:cNvSpPr>
            <a:spLocks noGrp="1"/>
          </p:cNvSpPr>
          <p:nvPr>
            <p:ph type="dt" sz="half" idx="10"/>
          </p:nvPr>
        </p:nvSpPr>
        <p:spPr/>
        <p:txBody>
          <a:bodyPr/>
          <a:lstStyle/>
          <a:p>
            <a:fld id="{D591094C-DD70-EF4F-8619-4F03D3AA91FF}" type="datetimeFigureOut">
              <a:rPr lang="de-DE" smtClean="0"/>
              <a:t>30.10.2019</a:t>
            </a:fld>
            <a:endParaRPr lang="de-DE"/>
          </a:p>
        </p:txBody>
      </p:sp>
      <p:sp>
        <p:nvSpPr>
          <p:cNvPr id="3" name="Fußzeilenplatzhalter 2">
            <a:extLst>
              <a:ext uri="{FF2B5EF4-FFF2-40B4-BE49-F238E27FC236}">
                <a16:creationId xmlns:a16="http://schemas.microsoft.com/office/drawing/2014/main" id="{1E3914B6-37C8-F64A-B617-89539C6EB6E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C7E4452-751E-D14A-A4FF-D4ACB4F15D5D}"/>
              </a:ext>
            </a:extLst>
          </p:cNvPr>
          <p:cNvSpPr>
            <a:spLocks noGrp="1"/>
          </p:cNvSpPr>
          <p:nvPr>
            <p:ph type="sldNum" sz="quarter" idx="12"/>
          </p:nvPr>
        </p:nvSpPr>
        <p:spPr/>
        <p:txBody>
          <a:bodyPr/>
          <a:lstStyle/>
          <a:p>
            <a:fld id="{C951C8BE-3B39-4D4A-AC04-86AFF2C98934}" type="slidenum">
              <a:rPr lang="de-DE" smtClean="0"/>
              <a:t>‹#›</a:t>
            </a:fld>
            <a:endParaRPr lang="de-DE"/>
          </a:p>
        </p:txBody>
      </p:sp>
    </p:spTree>
    <p:extLst>
      <p:ext uri="{BB962C8B-B14F-4D97-AF65-F5344CB8AC3E}">
        <p14:creationId xmlns:p14="http://schemas.microsoft.com/office/powerpoint/2010/main" val="90866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13400-77F4-E64D-AA02-8C9EF60082D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5624180-3CA2-B140-BE63-EBF7A7706D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0367BD2-2D71-2C48-B9FB-DD3BD868E5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29CD23E-B190-514E-BD70-B6A4031911BE}"/>
              </a:ext>
            </a:extLst>
          </p:cNvPr>
          <p:cNvSpPr>
            <a:spLocks noGrp="1"/>
          </p:cNvSpPr>
          <p:nvPr>
            <p:ph type="dt" sz="half" idx="10"/>
          </p:nvPr>
        </p:nvSpPr>
        <p:spPr/>
        <p:txBody>
          <a:bodyPr/>
          <a:lstStyle/>
          <a:p>
            <a:fld id="{D591094C-DD70-EF4F-8619-4F03D3AA91FF}" type="datetimeFigureOut">
              <a:rPr lang="de-DE" smtClean="0"/>
              <a:t>30.10.2019</a:t>
            </a:fld>
            <a:endParaRPr lang="de-DE"/>
          </a:p>
        </p:txBody>
      </p:sp>
      <p:sp>
        <p:nvSpPr>
          <p:cNvPr id="6" name="Fußzeilenplatzhalter 5">
            <a:extLst>
              <a:ext uri="{FF2B5EF4-FFF2-40B4-BE49-F238E27FC236}">
                <a16:creationId xmlns:a16="http://schemas.microsoft.com/office/drawing/2014/main" id="{EA69C355-CA25-0D4F-839A-CFC310A8A19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0D1B2B0-3709-B74E-BF37-5D50BA623EF0}"/>
              </a:ext>
            </a:extLst>
          </p:cNvPr>
          <p:cNvSpPr>
            <a:spLocks noGrp="1"/>
          </p:cNvSpPr>
          <p:nvPr>
            <p:ph type="sldNum" sz="quarter" idx="12"/>
          </p:nvPr>
        </p:nvSpPr>
        <p:spPr/>
        <p:txBody>
          <a:bodyPr/>
          <a:lstStyle/>
          <a:p>
            <a:fld id="{C951C8BE-3B39-4D4A-AC04-86AFF2C98934}" type="slidenum">
              <a:rPr lang="de-DE" smtClean="0"/>
              <a:t>‹#›</a:t>
            </a:fld>
            <a:endParaRPr lang="de-DE"/>
          </a:p>
        </p:txBody>
      </p:sp>
    </p:spTree>
    <p:extLst>
      <p:ext uri="{BB962C8B-B14F-4D97-AF65-F5344CB8AC3E}">
        <p14:creationId xmlns:p14="http://schemas.microsoft.com/office/powerpoint/2010/main" val="3386685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3F20A9-3CA0-5740-8E8D-FF13B9DA810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05E9A0D5-E51F-D240-885A-1C7376AE1B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FC8419C-3F98-1147-84E3-F3050A6A54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C9A9A9D-7DB6-B74D-9E6B-332AF46EB0A0}"/>
              </a:ext>
            </a:extLst>
          </p:cNvPr>
          <p:cNvSpPr>
            <a:spLocks noGrp="1"/>
          </p:cNvSpPr>
          <p:nvPr>
            <p:ph type="dt" sz="half" idx="10"/>
          </p:nvPr>
        </p:nvSpPr>
        <p:spPr/>
        <p:txBody>
          <a:bodyPr/>
          <a:lstStyle/>
          <a:p>
            <a:fld id="{D591094C-DD70-EF4F-8619-4F03D3AA91FF}" type="datetimeFigureOut">
              <a:rPr lang="de-DE" smtClean="0"/>
              <a:t>30.10.2019</a:t>
            </a:fld>
            <a:endParaRPr lang="de-DE"/>
          </a:p>
        </p:txBody>
      </p:sp>
      <p:sp>
        <p:nvSpPr>
          <p:cNvPr id="6" name="Fußzeilenplatzhalter 5">
            <a:extLst>
              <a:ext uri="{FF2B5EF4-FFF2-40B4-BE49-F238E27FC236}">
                <a16:creationId xmlns:a16="http://schemas.microsoft.com/office/drawing/2014/main" id="{C6600FCB-8659-4448-889D-BF20423149F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2738434-8DDF-1046-84D1-83BAAA351377}"/>
              </a:ext>
            </a:extLst>
          </p:cNvPr>
          <p:cNvSpPr>
            <a:spLocks noGrp="1"/>
          </p:cNvSpPr>
          <p:nvPr>
            <p:ph type="sldNum" sz="quarter" idx="12"/>
          </p:nvPr>
        </p:nvSpPr>
        <p:spPr/>
        <p:txBody>
          <a:bodyPr/>
          <a:lstStyle/>
          <a:p>
            <a:fld id="{C951C8BE-3B39-4D4A-AC04-86AFF2C98934}" type="slidenum">
              <a:rPr lang="de-DE" smtClean="0"/>
              <a:t>‹#›</a:t>
            </a:fld>
            <a:endParaRPr lang="de-DE"/>
          </a:p>
        </p:txBody>
      </p:sp>
    </p:spTree>
    <p:extLst>
      <p:ext uri="{BB962C8B-B14F-4D97-AF65-F5344CB8AC3E}">
        <p14:creationId xmlns:p14="http://schemas.microsoft.com/office/powerpoint/2010/main" val="1818865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40324BE-A3E3-A24E-9A82-3CEC9D4FAE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14D132B-65B8-A746-A005-E0ADBD0CE7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BC244F4-5EA7-4546-8DFF-750958254A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1094C-DD70-EF4F-8619-4F03D3AA91FF}" type="datetimeFigureOut">
              <a:rPr lang="de-DE" smtClean="0"/>
              <a:t>30.10.2019</a:t>
            </a:fld>
            <a:endParaRPr lang="de-DE"/>
          </a:p>
        </p:txBody>
      </p:sp>
      <p:sp>
        <p:nvSpPr>
          <p:cNvPr id="5" name="Fußzeilenplatzhalter 4">
            <a:extLst>
              <a:ext uri="{FF2B5EF4-FFF2-40B4-BE49-F238E27FC236}">
                <a16:creationId xmlns:a16="http://schemas.microsoft.com/office/drawing/2014/main" id="{FF6C7134-7FEC-7C4D-853D-6D6DD26317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43BADBD2-8EFC-7142-BA71-B52BA09FE1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1C8BE-3B39-4D4A-AC04-86AFF2C98934}" type="slidenum">
              <a:rPr lang="de-DE" smtClean="0"/>
              <a:t>‹#›</a:t>
            </a:fld>
            <a:endParaRPr lang="de-DE"/>
          </a:p>
        </p:txBody>
      </p:sp>
    </p:spTree>
    <p:extLst>
      <p:ext uri="{BB962C8B-B14F-4D97-AF65-F5344CB8AC3E}">
        <p14:creationId xmlns:p14="http://schemas.microsoft.com/office/powerpoint/2010/main" val="1089582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6B1F1E3C-9F07-B047-BDA9-42E63FAF49E3}"/>
              </a:ext>
            </a:extLst>
          </p:cNvPr>
          <p:cNvPicPr>
            <a:picLocks noChangeAspect="1"/>
          </p:cNvPicPr>
          <p:nvPr/>
        </p:nvPicPr>
        <p:blipFill>
          <a:blip r:embed="rId3">
            <a:alphaModFix amt="50000"/>
          </a:blip>
          <a:stretch>
            <a:fillRect/>
          </a:stretch>
        </p:blipFill>
        <p:spPr>
          <a:xfrm>
            <a:off x="43543" y="-1519837"/>
            <a:ext cx="12148457" cy="8377837"/>
          </a:xfrm>
          <a:prstGeom prst="rect">
            <a:avLst/>
          </a:prstGeom>
        </p:spPr>
      </p:pic>
      <p:sp>
        <p:nvSpPr>
          <p:cNvPr id="2" name="Titel 1">
            <a:extLst>
              <a:ext uri="{FF2B5EF4-FFF2-40B4-BE49-F238E27FC236}">
                <a16:creationId xmlns:a16="http://schemas.microsoft.com/office/drawing/2014/main" id="{B7D5639F-08D1-924E-A070-5DB616FE2535}"/>
              </a:ext>
            </a:extLst>
          </p:cNvPr>
          <p:cNvSpPr>
            <a:spLocks noGrp="1"/>
          </p:cNvSpPr>
          <p:nvPr>
            <p:ph type="ctrTitle"/>
          </p:nvPr>
        </p:nvSpPr>
        <p:spPr>
          <a:xfrm>
            <a:off x="1591057" y="3672930"/>
            <a:ext cx="9144000" cy="2599854"/>
          </a:xfrm>
        </p:spPr>
        <p:txBody>
          <a:bodyPr>
            <a:noAutofit/>
          </a:bodyPr>
          <a:lstStyle/>
          <a:p>
            <a:r>
              <a:rPr lang="de-DE" sz="7200" b="1" dirty="0">
                <a:solidFill>
                  <a:schemeClr val="bg1"/>
                </a:solidFill>
                <a:latin typeface="Times" pitchFamily="2" charset="0"/>
              </a:rPr>
              <a:t>Aristophanes: </a:t>
            </a:r>
            <a:r>
              <a:rPr lang="de-DE" sz="7200" b="1" i="1" dirty="0" err="1">
                <a:solidFill>
                  <a:schemeClr val="bg1"/>
                </a:solidFill>
                <a:latin typeface="Times" pitchFamily="2" charset="0"/>
              </a:rPr>
              <a:t>Wasps</a:t>
            </a:r>
            <a:br>
              <a:rPr lang="de-DE" sz="8000" b="1" dirty="0">
                <a:solidFill>
                  <a:schemeClr val="bg1"/>
                </a:solidFill>
                <a:latin typeface="Times" pitchFamily="2" charset="0"/>
              </a:rPr>
            </a:br>
            <a:endParaRPr lang="de-DE" sz="8000" b="1" dirty="0">
              <a:solidFill>
                <a:schemeClr val="bg1"/>
              </a:solidFill>
              <a:latin typeface="Times" pitchFamily="2" charset="0"/>
            </a:endParaRPr>
          </a:p>
        </p:txBody>
      </p:sp>
      <p:sp>
        <p:nvSpPr>
          <p:cNvPr id="3" name="Untertitel 2">
            <a:extLst>
              <a:ext uri="{FF2B5EF4-FFF2-40B4-BE49-F238E27FC236}">
                <a16:creationId xmlns:a16="http://schemas.microsoft.com/office/drawing/2014/main" id="{0762BE69-42B5-124E-94E8-DCF41E5AB07A}"/>
              </a:ext>
            </a:extLst>
          </p:cNvPr>
          <p:cNvSpPr>
            <a:spLocks noGrp="1"/>
          </p:cNvSpPr>
          <p:nvPr>
            <p:ph type="subTitle" idx="1"/>
          </p:nvPr>
        </p:nvSpPr>
        <p:spPr>
          <a:xfrm>
            <a:off x="-45285" y="5575169"/>
            <a:ext cx="12237285" cy="1282831"/>
          </a:xfrm>
        </p:spPr>
        <p:txBody>
          <a:bodyPr>
            <a:normAutofit/>
          </a:bodyPr>
          <a:lstStyle/>
          <a:p>
            <a:r>
              <a:rPr lang="de-DE" sz="4000" dirty="0">
                <a:solidFill>
                  <a:schemeClr val="bg1"/>
                </a:solidFill>
                <a:latin typeface="Times" pitchFamily="2" charset="0"/>
              </a:rPr>
              <a:t>Animals </a:t>
            </a:r>
            <a:r>
              <a:rPr lang="en-GB" sz="4000" dirty="0">
                <a:solidFill>
                  <a:schemeClr val="bg1"/>
                </a:solidFill>
                <a:latin typeface="Times" pitchFamily="2" charset="0"/>
              </a:rPr>
              <a:t>in</a:t>
            </a:r>
            <a:r>
              <a:rPr lang="de-DE" sz="4000" dirty="0">
                <a:solidFill>
                  <a:schemeClr val="bg1"/>
                </a:solidFill>
                <a:latin typeface="Times" pitchFamily="2" charset="0"/>
              </a:rPr>
              <a:t> </a:t>
            </a:r>
            <a:r>
              <a:rPr lang="de-DE" sz="4000" dirty="0" err="1">
                <a:solidFill>
                  <a:schemeClr val="bg1"/>
                </a:solidFill>
                <a:latin typeface="Times" pitchFamily="2" charset="0"/>
              </a:rPr>
              <a:t>Antiquity</a:t>
            </a:r>
            <a:endParaRPr lang="de-DE" sz="4000" dirty="0">
              <a:solidFill>
                <a:schemeClr val="bg1"/>
              </a:solidFill>
              <a:latin typeface="Times" pitchFamily="2" charset="0"/>
            </a:endParaRPr>
          </a:p>
          <a:p>
            <a:r>
              <a:rPr lang="de-DE" sz="3200" dirty="0" err="1">
                <a:solidFill>
                  <a:schemeClr val="bg1"/>
                </a:solidFill>
                <a:latin typeface="Times" pitchFamily="2" charset="0"/>
              </a:rPr>
              <a:t>Isha</a:t>
            </a:r>
            <a:r>
              <a:rPr lang="de-DE" sz="3200" dirty="0">
                <a:solidFill>
                  <a:schemeClr val="bg1"/>
                </a:solidFill>
                <a:latin typeface="Times" pitchFamily="2" charset="0"/>
              </a:rPr>
              <a:t> </a:t>
            </a:r>
            <a:r>
              <a:rPr lang="de-DE" sz="3200" dirty="0" err="1">
                <a:solidFill>
                  <a:schemeClr val="bg1"/>
                </a:solidFill>
                <a:latin typeface="Times" pitchFamily="2" charset="0"/>
              </a:rPr>
              <a:t>Dadhwal</a:t>
            </a:r>
            <a:r>
              <a:rPr lang="de-DE" sz="3200" dirty="0">
                <a:solidFill>
                  <a:schemeClr val="bg1"/>
                </a:solidFill>
                <a:latin typeface="Times" pitchFamily="2" charset="0"/>
              </a:rPr>
              <a:t>, Michaela </a:t>
            </a:r>
            <a:r>
              <a:rPr lang="de-DE" sz="3200" dirty="0" err="1">
                <a:solidFill>
                  <a:schemeClr val="bg1"/>
                </a:solidFill>
                <a:latin typeface="Times" pitchFamily="2" charset="0"/>
              </a:rPr>
              <a:t>Adámková</a:t>
            </a:r>
            <a:r>
              <a:rPr lang="de-DE" sz="3200" dirty="0">
                <a:solidFill>
                  <a:schemeClr val="bg1"/>
                </a:solidFill>
                <a:latin typeface="Times" pitchFamily="2" charset="0"/>
              </a:rPr>
              <a:t>, </a:t>
            </a:r>
            <a:r>
              <a:rPr lang="cs-CZ" sz="3200" dirty="0">
                <a:solidFill>
                  <a:schemeClr val="bg1"/>
                </a:solidFill>
                <a:latin typeface="Times" pitchFamily="2" charset="0"/>
              </a:rPr>
              <a:t>Eliška Svobodová</a:t>
            </a:r>
            <a:r>
              <a:rPr lang="de-DE" sz="3200" dirty="0">
                <a:solidFill>
                  <a:schemeClr val="bg1"/>
                </a:solidFill>
                <a:latin typeface="Times" pitchFamily="2" charset="0"/>
              </a:rPr>
              <a:t>, Antonia Seifert</a:t>
            </a:r>
          </a:p>
        </p:txBody>
      </p:sp>
    </p:spTree>
    <p:extLst>
      <p:ext uri="{BB962C8B-B14F-4D97-AF65-F5344CB8AC3E}">
        <p14:creationId xmlns:p14="http://schemas.microsoft.com/office/powerpoint/2010/main" val="1407899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0E462A-92E3-B143-AB4C-3BB8F93A972D}"/>
              </a:ext>
            </a:extLst>
          </p:cNvPr>
          <p:cNvSpPr>
            <a:spLocks noGrp="1"/>
          </p:cNvSpPr>
          <p:nvPr>
            <p:ph type="title"/>
          </p:nvPr>
        </p:nvSpPr>
        <p:spPr>
          <a:xfrm>
            <a:off x="0" y="335838"/>
            <a:ext cx="3996814" cy="1061885"/>
          </a:xfrm>
        </p:spPr>
        <p:txBody>
          <a:bodyPr>
            <a:normAutofit/>
          </a:bodyPr>
          <a:lstStyle/>
          <a:p>
            <a:pPr algn="ctr"/>
            <a:r>
              <a:rPr lang="de-DE" b="1" dirty="0">
                <a:solidFill>
                  <a:schemeClr val="bg1"/>
                </a:solidFill>
                <a:latin typeface="Times" pitchFamily="2" charset="0"/>
              </a:rPr>
              <a:t>Background:</a:t>
            </a:r>
          </a:p>
        </p:txBody>
      </p:sp>
      <p:sp>
        <p:nvSpPr>
          <p:cNvPr id="17" name="Inhaltsplatzhalter 16">
            <a:extLst>
              <a:ext uri="{FF2B5EF4-FFF2-40B4-BE49-F238E27FC236}">
                <a16:creationId xmlns:a16="http://schemas.microsoft.com/office/drawing/2014/main" id="{A60EBAAB-BE20-9543-B9C7-5078BEDC1055}"/>
              </a:ext>
            </a:extLst>
          </p:cNvPr>
          <p:cNvSpPr>
            <a:spLocks noGrp="1"/>
          </p:cNvSpPr>
          <p:nvPr>
            <p:ph idx="1"/>
          </p:nvPr>
        </p:nvSpPr>
        <p:spPr>
          <a:xfrm>
            <a:off x="68196" y="1363182"/>
            <a:ext cx="4202209" cy="2023288"/>
          </a:xfrm>
        </p:spPr>
        <p:txBody>
          <a:bodyPr>
            <a:normAutofit/>
          </a:bodyPr>
          <a:lstStyle/>
          <a:p>
            <a:r>
              <a:rPr lang="en-GB" sz="2000" dirty="0">
                <a:solidFill>
                  <a:schemeClr val="bg1"/>
                </a:solidFill>
                <a:latin typeface="Times" pitchFamily="2" charset="0"/>
              </a:rPr>
              <a:t>431-404: Peloponnesian War</a:t>
            </a:r>
          </a:p>
          <a:p>
            <a:r>
              <a:rPr lang="en-GB" sz="2000" dirty="0">
                <a:solidFill>
                  <a:schemeClr val="bg1"/>
                </a:solidFill>
                <a:latin typeface="Times" pitchFamily="2" charset="0"/>
              </a:rPr>
              <a:t>423: One-year truce with Sparta</a:t>
            </a:r>
          </a:p>
          <a:p>
            <a:r>
              <a:rPr lang="en-GB" sz="2000" dirty="0">
                <a:solidFill>
                  <a:schemeClr val="bg1"/>
                </a:solidFill>
                <a:latin typeface="Times" pitchFamily="2" charset="0"/>
              </a:rPr>
              <a:t>422: Aristophanes at the </a:t>
            </a:r>
            <a:r>
              <a:rPr lang="en-GB" sz="2000" dirty="0" err="1">
                <a:solidFill>
                  <a:schemeClr val="bg1"/>
                </a:solidFill>
                <a:latin typeface="Times" pitchFamily="2" charset="0"/>
              </a:rPr>
              <a:t>Lenaea</a:t>
            </a:r>
            <a:endParaRPr lang="en-GB" sz="2000" dirty="0">
              <a:solidFill>
                <a:schemeClr val="bg1"/>
              </a:solidFill>
              <a:latin typeface="Times" pitchFamily="2" charset="0"/>
            </a:endParaRPr>
          </a:p>
          <a:p>
            <a:r>
              <a:rPr lang="en-GB" sz="2000" dirty="0">
                <a:solidFill>
                  <a:schemeClr val="bg1"/>
                </a:solidFill>
                <a:latin typeface="Times" pitchFamily="2" charset="0"/>
              </a:rPr>
              <a:t>422: Truce between Athens and Sparta ends</a:t>
            </a:r>
          </a:p>
          <a:p>
            <a:pPr marL="0" indent="0">
              <a:buNone/>
            </a:pPr>
            <a:endParaRPr lang="de-DE" sz="2000" dirty="0">
              <a:solidFill>
                <a:schemeClr val="bg1"/>
              </a:solidFill>
              <a:latin typeface="Times" pitchFamily="2" charset="0"/>
            </a:endParaRPr>
          </a:p>
        </p:txBody>
      </p:sp>
      <p:sp>
        <p:nvSpPr>
          <p:cNvPr id="12" name="Inhaltsplatzhalter 16">
            <a:extLst>
              <a:ext uri="{FF2B5EF4-FFF2-40B4-BE49-F238E27FC236}">
                <a16:creationId xmlns:a16="http://schemas.microsoft.com/office/drawing/2014/main" id="{423A37D9-6974-BA41-9334-6F6CF5FC77DD}"/>
              </a:ext>
            </a:extLst>
          </p:cNvPr>
          <p:cNvSpPr txBox="1">
            <a:spLocks/>
          </p:cNvSpPr>
          <p:nvPr/>
        </p:nvSpPr>
        <p:spPr>
          <a:xfrm>
            <a:off x="174521" y="6483211"/>
            <a:ext cx="11577484" cy="4625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chemeClr val="bg1"/>
                </a:solidFill>
                <a:latin typeface="Times" pitchFamily="2" charset="0"/>
              </a:rPr>
              <a:t>  ➔ Wasps satirizes Athenian jurors and criticizes their staunch devotion to demagogic politicians.</a:t>
            </a:r>
          </a:p>
          <a:p>
            <a:pPr marL="0" indent="0">
              <a:buNone/>
            </a:pPr>
            <a:endParaRPr lang="de-DE" dirty="0">
              <a:solidFill>
                <a:schemeClr val="bg1"/>
              </a:solidFill>
              <a:latin typeface="Times" pitchFamily="2" charset="0"/>
            </a:endParaRPr>
          </a:p>
        </p:txBody>
      </p:sp>
      <p:pic>
        <p:nvPicPr>
          <p:cNvPr id="4" name="Grafik 3">
            <a:extLst>
              <a:ext uri="{FF2B5EF4-FFF2-40B4-BE49-F238E27FC236}">
                <a16:creationId xmlns:a16="http://schemas.microsoft.com/office/drawing/2014/main" id="{850760FE-9ACA-3847-B8CE-706EA0EDBA1F}"/>
              </a:ext>
            </a:extLst>
          </p:cNvPr>
          <p:cNvPicPr>
            <a:picLocks noChangeAspect="1"/>
          </p:cNvPicPr>
          <p:nvPr/>
        </p:nvPicPr>
        <p:blipFill>
          <a:blip r:embed="rId3"/>
          <a:stretch>
            <a:fillRect/>
          </a:stretch>
        </p:blipFill>
        <p:spPr>
          <a:xfrm>
            <a:off x="3984186" y="0"/>
            <a:ext cx="8207814" cy="6273209"/>
          </a:xfrm>
          <a:prstGeom prst="rect">
            <a:avLst/>
          </a:prstGeom>
        </p:spPr>
      </p:pic>
      <p:sp>
        <p:nvSpPr>
          <p:cNvPr id="5" name="Oval 4">
            <a:extLst>
              <a:ext uri="{FF2B5EF4-FFF2-40B4-BE49-F238E27FC236}">
                <a16:creationId xmlns:a16="http://schemas.microsoft.com/office/drawing/2014/main" id="{357B3B2A-2505-4F43-A988-7E2E7E8FF1A4}"/>
              </a:ext>
            </a:extLst>
          </p:cNvPr>
          <p:cNvSpPr/>
          <p:nvPr/>
        </p:nvSpPr>
        <p:spPr>
          <a:xfrm>
            <a:off x="7421617" y="4229100"/>
            <a:ext cx="224658" cy="23648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CE80327C-6289-054A-994E-56DD0D8BB008}"/>
              </a:ext>
            </a:extLst>
          </p:cNvPr>
          <p:cNvSpPr/>
          <p:nvPr/>
        </p:nvSpPr>
        <p:spPr>
          <a:xfrm>
            <a:off x="8220404" y="3467099"/>
            <a:ext cx="224658" cy="23648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CBDB0BB3-FF49-BE4B-9D4D-5027BD9A1B5E}"/>
              </a:ext>
            </a:extLst>
          </p:cNvPr>
          <p:cNvSpPr/>
          <p:nvPr/>
        </p:nvSpPr>
        <p:spPr>
          <a:xfrm>
            <a:off x="8074066" y="1874781"/>
            <a:ext cx="224658" cy="23648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feld 5">
            <a:extLst>
              <a:ext uri="{FF2B5EF4-FFF2-40B4-BE49-F238E27FC236}">
                <a16:creationId xmlns:a16="http://schemas.microsoft.com/office/drawing/2014/main" id="{C0BD12C8-3E7F-F04D-968E-E72A89E19BEA}"/>
              </a:ext>
            </a:extLst>
          </p:cNvPr>
          <p:cNvSpPr txBox="1"/>
          <p:nvPr/>
        </p:nvSpPr>
        <p:spPr>
          <a:xfrm>
            <a:off x="7238031" y="4203973"/>
            <a:ext cx="591829" cy="261610"/>
          </a:xfrm>
          <a:prstGeom prst="rect">
            <a:avLst/>
          </a:prstGeom>
          <a:noFill/>
        </p:spPr>
        <p:txBody>
          <a:bodyPr wrap="none" rtlCol="0">
            <a:spAutoFit/>
          </a:bodyPr>
          <a:lstStyle/>
          <a:p>
            <a:r>
              <a:rPr lang="en-GB" sz="1100" b="1" dirty="0">
                <a:latin typeface="Times" pitchFamily="2" charset="0"/>
              </a:rPr>
              <a:t>Sparta</a:t>
            </a:r>
          </a:p>
        </p:txBody>
      </p:sp>
      <p:sp>
        <p:nvSpPr>
          <p:cNvPr id="13" name="Textfeld 12">
            <a:extLst>
              <a:ext uri="{FF2B5EF4-FFF2-40B4-BE49-F238E27FC236}">
                <a16:creationId xmlns:a16="http://schemas.microsoft.com/office/drawing/2014/main" id="{7CD65550-B098-D84B-AC71-1BB352FCC8A0}"/>
              </a:ext>
            </a:extLst>
          </p:cNvPr>
          <p:cNvSpPr txBox="1"/>
          <p:nvPr/>
        </p:nvSpPr>
        <p:spPr>
          <a:xfrm>
            <a:off x="8021050" y="3441972"/>
            <a:ext cx="607859" cy="261610"/>
          </a:xfrm>
          <a:prstGeom prst="rect">
            <a:avLst/>
          </a:prstGeom>
          <a:noFill/>
        </p:spPr>
        <p:txBody>
          <a:bodyPr wrap="none" rtlCol="0">
            <a:spAutoFit/>
          </a:bodyPr>
          <a:lstStyle/>
          <a:p>
            <a:r>
              <a:rPr lang="en-GB" sz="1100" b="1" dirty="0">
                <a:latin typeface="Times" pitchFamily="2" charset="0"/>
              </a:rPr>
              <a:t>Athens</a:t>
            </a:r>
          </a:p>
        </p:txBody>
      </p:sp>
      <p:sp>
        <p:nvSpPr>
          <p:cNvPr id="14" name="Textfeld 13">
            <a:extLst>
              <a:ext uri="{FF2B5EF4-FFF2-40B4-BE49-F238E27FC236}">
                <a16:creationId xmlns:a16="http://schemas.microsoft.com/office/drawing/2014/main" id="{7383C808-0387-B747-8E1F-6991EBC85E72}"/>
              </a:ext>
            </a:extLst>
          </p:cNvPr>
          <p:cNvSpPr txBox="1"/>
          <p:nvPr/>
        </p:nvSpPr>
        <p:spPr>
          <a:xfrm>
            <a:off x="7914871" y="1699083"/>
            <a:ext cx="611065" cy="600164"/>
          </a:xfrm>
          <a:prstGeom prst="rect">
            <a:avLst/>
          </a:prstGeom>
          <a:noFill/>
        </p:spPr>
        <p:txBody>
          <a:bodyPr wrap="none" rtlCol="0">
            <a:spAutoFit/>
          </a:bodyPr>
          <a:lstStyle/>
          <a:p>
            <a:pPr algn="ctr"/>
            <a:r>
              <a:rPr lang="en-GB" sz="1100" b="1" dirty="0" err="1">
                <a:latin typeface="Times" pitchFamily="2" charset="0"/>
              </a:rPr>
              <a:t>Scione</a:t>
            </a:r>
            <a:r>
              <a:rPr lang="en-GB" sz="1100" b="1" dirty="0">
                <a:latin typeface="Times" pitchFamily="2" charset="0"/>
              </a:rPr>
              <a:t> </a:t>
            </a:r>
          </a:p>
          <a:p>
            <a:pPr algn="ctr"/>
            <a:r>
              <a:rPr lang="en-GB" sz="1100" b="1" dirty="0">
                <a:latin typeface="Times" pitchFamily="2" charset="0"/>
              </a:rPr>
              <a:t>and </a:t>
            </a:r>
          </a:p>
          <a:p>
            <a:pPr algn="ctr"/>
            <a:r>
              <a:rPr lang="en-GB" sz="1100" b="1" dirty="0">
                <a:latin typeface="Times" pitchFamily="2" charset="0"/>
              </a:rPr>
              <a:t>Mende</a:t>
            </a:r>
          </a:p>
        </p:txBody>
      </p:sp>
      <p:sp>
        <p:nvSpPr>
          <p:cNvPr id="16" name="Oval 15">
            <a:extLst>
              <a:ext uri="{FF2B5EF4-FFF2-40B4-BE49-F238E27FC236}">
                <a16:creationId xmlns:a16="http://schemas.microsoft.com/office/drawing/2014/main" id="{27016DBA-9ACE-2F46-A93B-9CACC24D4CE3}"/>
              </a:ext>
            </a:extLst>
          </p:cNvPr>
          <p:cNvSpPr/>
          <p:nvPr/>
        </p:nvSpPr>
        <p:spPr>
          <a:xfrm>
            <a:off x="8285625" y="1161240"/>
            <a:ext cx="224658" cy="23648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feld 18">
            <a:extLst>
              <a:ext uri="{FF2B5EF4-FFF2-40B4-BE49-F238E27FC236}">
                <a16:creationId xmlns:a16="http://schemas.microsoft.com/office/drawing/2014/main" id="{1A7CDBEE-D3E1-F049-91DD-AEFA9C6168C0}"/>
              </a:ext>
            </a:extLst>
          </p:cNvPr>
          <p:cNvSpPr txBox="1"/>
          <p:nvPr/>
        </p:nvSpPr>
        <p:spPr>
          <a:xfrm>
            <a:off x="7951581" y="1136350"/>
            <a:ext cx="880369" cy="261610"/>
          </a:xfrm>
          <a:prstGeom prst="rect">
            <a:avLst/>
          </a:prstGeom>
          <a:noFill/>
        </p:spPr>
        <p:txBody>
          <a:bodyPr wrap="none" rtlCol="0">
            <a:spAutoFit/>
          </a:bodyPr>
          <a:lstStyle/>
          <a:p>
            <a:pPr algn="ctr"/>
            <a:r>
              <a:rPr lang="en-GB" sz="1100" b="1" dirty="0">
                <a:latin typeface="Times" pitchFamily="2" charset="0"/>
              </a:rPr>
              <a:t>Amphipolis</a:t>
            </a:r>
          </a:p>
        </p:txBody>
      </p:sp>
    </p:spTree>
    <p:extLst>
      <p:ext uri="{BB962C8B-B14F-4D97-AF65-F5344CB8AC3E}">
        <p14:creationId xmlns:p14="http://schemas.microsoft.com/office/powerpoint/2010/main" val="624541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Nadpis 8">
            <a:extLst>
              <a:ext uri="{FF2B5EF4-FFF2-40B4-BE49-F238E27FC236}">
                <a16:creationId xmlns:a16="http://schemas.microsoft.com/office/drawing/2014/main" id="{6CBBDD33-C679-4615-B6C5-6EEF567527D0}"/>
              </a:ext>
            </a:extLst>
          </p:cNvPr>
          <p:cNvSpPr>
            <a:spLocks noGrp="1"/>
          </p:cNvSpPr>
          <p:nvPr>
            <p:ph type="title"/>
          </p:nvPr>
        </p:nvSpPr>
        <p:spPr>
          <a:xfrm>
            <a:off x="833002" y="448253"/>
            <a:ext cx="10520702" cy="1325563"/>
          </a:xfrm>
        </p:spPr>
        <p:txBody>
          <a:bodyPr>
            <a:normAutofit/>
          </a:bodyPr>
          <a:lstStyle/>
          <a:p>
            <a:r>
              <a:rPr lang="cs-CZ" sz="4400" b="1">
                <a:latin typeface="Times" panose="02020603050405020304" pitchFamily="18" charset="0"/>
                <a:cs typeface="Times" panose="02020603050405020304" pitchFamily="18" charset="0"/>
              </a:rPr>
              <a:t>Plot</a:t>
            </a:r>
            <a:endParaRPr lang="en-GB" sz="4400" b="1">
              <a:latin typeface="Times" panose="02020603050405020304" pitchFamily="18" charset="0"/>
              <a:cs typeface="Times" panose="02020603050405020304" pitchFamily="18" charset="0"/>
            </a:endParaRPr>
          </a:p>
        </p:txBody>
      </p:sp>
      <p:sp>
        <p:nvSpPr>
          <p:cNvPr id="6" name="Zástupný obsah 5">
            <a:extLst>
              <a:ext uri="{FF2B5EF4-FFF2-40B4-BE49-F238E27FC236}">
                <a16:creationId xmlns:a16="http://schemas.microsoft.com/office/drawing/2014/main" id="{A827959F-C722-4D92-8907-C193D756B760}"/>
              </a:ext>
            </a:extLst>
          </p:cNvPr>
          <p:cNvSpPr>
            <a:spLocks noGrp="1"/>
          </p:cNvSpPr>
          <p:nvPr>
            <p:ph idx="1"/>
          </p:nvPr>
        </p:nvSpPr>
        <p:spPr>
          <a:xfrm>
            <a:off x="838200" y="1528549"/>
            <a:ext cx="5579534" cy="4648413"/>
          </a:xfrm>
        </p:spPr>
        <p:txBody>
          <a:bodyPr>
            <a:normAutofit lnSpcReduction="10000"/>
          </a:bodyPr>
          <a:lstStyle/>
          <a:p>
            <a:r>
              <a:rPr lang="cs-CZ" sz="2000" dirty="0" err="1">
                <a:latin typeface="Times" panose="02020603050405020304" pitchFamily="18" charset="0"/>
                <a:cs typeface="Times" panose="02020603050405020304" pitchFamily="18" charset="0"/>
              </a:rPr>
              <a:t>Two</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slaves</a:t>
            </a:r>
            <a:r>
              <a:rPr lang="cs-CZ" sz="2000" dirty="0">
                <a:latin typeface="Times" panose="02020603050405020304" pitchFamily="18" charset="0"/>
                <a:cs typeface="Times" panose="02020603050405020304" pitchFamily="18" charset="0"/>
              </a:rPr>
              <a:t> are </a:t>
            </a:r>
            <a:r>
              <a:rPr lang="cs-CZ" sz="2000" dirty="0" err="1">
                <a:latin typeface="Times" panose="02020603050405020304" pitchFamily="18" charset="0"/>
                <a:cs typeface="Times" panose="02020603050405020304" pitchFamily="18" charset="0"/>
              </a:rPr>
              <a:t>guarding</a:t>
            </a:r>
            <a:r>
              <a:rPr lang="cs-CZ" sz="2000" dirty="0">
                <a:latin typeface="Times" panose="02020603050405020304" pitchFamily="18" charset="0"/>
                <a:cs typeface="Times" panose="02020603050405020304" pitchFamily="18" charset="0"/>
              </a:rPr>
              <a:t> „a monster“</a:t>
            </a:r>
          </a:p>
          <a:p>
            <a:r>
              <a:rPr lang="cs-CZ" sz="2000" dirty="0" err="1">
                <a:latin typeface="Times" panose="02020603050405020304" pitchFamily="18" charset="0"/>
                <a:cs typeface="Times" panose="02020603050405020304" pitchFamily="18" charset="0"/>
              </a:rPr>
              <a:t>Philocleon</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father</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of</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Bdelycleon</a:t>
            </a:r>
            <a:r>
              <a:rPr lang="cs-CZ" sz="2000" dirty="0">
                <a:latin typeface="Times" panose="02020603050405020304" pitchFamily="18" charset="0"/>
                <a:cs typeface="Times" panose="02020603050405020304" pitchFamily="18" charset="0"/>
              </a:rPr>
              <a:t> and a </a:t>
            </a:r>
            <a:r>
              <a:rPr lang="cs-CZ" sz="2000" dirty="0" err="1">
                <a:latin typeface="Times" panose="02020603050405020304" pitchFamily="18" charset="0"/>
                <a:cs typeface="Times" panose="02020603050405020304" pitchFamily="18" charset="0"/>
              </a:rPr>
              <a:t>trialophile</a:t>
            </a:r>
            <a:endParaRPr lang="cs-CZ" sz="2000" dirty="0">
              <a:latin typeface="Times" panose="02020603050405020304" pitchFamily="18" charset="0"/>
              <a:cs typeface="Times" panose="02020603050405020304" pitchFamily="18" charset="0"/>
            </a:endParaRPr>
          </a:p>
          <a:p>
            <a:r>
              <a:rPr lang="cs-CZ" sz="2000" dirty="0">
                <a:latin typeface="Times" panose="02020603050405020304" pitchFamily="18" charset="0"/>
                <a:cs typeface="Times" panose="02020603050405020304" pitchFamily="18" charset="0"/>
              </a:rPr>
              <a:t>„</a:t>
            </a:r>
            <a:r>
              <a:rPr lang="cs-CZ" sz="2000" dirty="0" err="1">
                <a:latin typeface="Times" panose="02020603050405020304" pitchFamily="18" charset="0"/>
                <a:cs typeface="Times" panose="02020603050405020304" pitchFamily="18" charset="0"/>
              </a:rPr>
              <a:t>Waspish</a:t>
            </a:r>
            <a:r>
              <a:rPr lang="cs-CZ" sz="2000" dirty="0">
                <a:latin typeface="Times" panose="02020603050405020304" pitchFamily="18" charset="0"/>
                <a:cs typeface="Times" panose="02020603050405020304" pitchFamily="18" charset="0"/>
              </a:rPr>
              <a:t>“ jury </a:t>
            </a:r>
            <a:r>
              <a:rPr lang="cs-CZ" sz="2000" dirty="0" err="1">
                <a:latin typeface="Times" panose="02020603050405020304" pitchFamily="18" charset="0"/>
                <a:cs typeface="Times" panose="02020603050405020304" pitchFamily="18" charset="0"/>
              </a:rPr>
              <a:t>comes</a:t>
            </a:r>
            <a:r>
              <a:rPr lang="cs-CZ" sz="2000" dirty="0">
                <a:latin typeface="Times" panose="02020603050405020304" pitchFamily="18" charset="0"/>
                <a:cs typeface="Times" panose="02020603050405020304" pitchFamily="18" charset="0"/>
              </a:rPr>
              <a:t> to </a:t>
            </a:r>
            <a:r>
              <a:rPr lang="cs-CZ" sz="2000" dirty="0" err="1">
                <a:latin typeface="Times" panose="02020603050405020304" pitchFamily="18" charset="0"/>
                <a:cs typeface="Times" panose="02020603050405020304" pitchFamily="18" charset="0"/>
              </a:rPr>
              <a:t>collect</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the</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judge</a:t>
            </a:r>
            <a:endParaRPr lang="cs-CZ" sz="2000" dirty="0">
              <a:latin typeface="Times" panose="02020603050405020304" pitchFamily="18" charset="0"/>
              <a:cs typeface="Times" panose="02020603050405020304" pitchFamily="18" charset="0"/>
            </a:endParaRPr>
          </a:p>
          <a:p>
            <a:r>
              <a:rPr lang="cs-CZ" sz="2000" dirty="0" err="1">
                <a:latin typeface="Times" panose="02020603050405020304" pitchFamily="18" charset="0"/>
                <a:cs typeface="Times" panose="02020603050405020304" pitchFamily="18" charset="0"/>
              </a:rPr>
              <a:t>Bdelycleon</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tricks</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Philocleon</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with</a:t>
            </a:r>
            <a:r>
              <a:rPr lang="cs-CZ" sz="2000" dirty="0">
                <a:latin typeface="Times" panose="02020603050405020304" pitchFamily="18" charset="0"/>
                <a:cs typeface="Times" panose="02020603050405020304" pitchFamily="18" charset="0"/>
              </a:rPr>
              <a:t> a trial </a:t>
            </a:r>
            <a:r>
              <a:rPr lang="cs-CZ" sz="2000" dirty="0" err="1">
                <a:latin typeface="Times" panose="02020603050405020304" pitchFamily="18" charset="0"/>
                <a:cs typeface="Times" panose="02020603050405020304" pitchFamily="18" charset="0"/>
              </a:rPr>
              <a:t>of</a:t>
            </a:r>
            <a:r>
              <a:rPr lang="cs-CZ" sz="2000" dirty="0">
                <a:latin typeface="Times" panose="02020603050405020304" pitchFamily="18" charset="0"/>
                <a:cs typeface="Times" panose="02020603050405020304" pitchFamily="18" charset="0"/>
              </a:rPr>
              <a:t> a dog</a:t>
            </a:r>
          </a:p>
          <a:p>
            <a:r>
              <a:rPr lang="cs-CZ" sz="2000" dirty="0" err="1">
                <a:latin typeface="Times" panose="02020603050405020304" pitchFamily="18" charset="0"/>
                <a:cs typeface="Times" panose="02020603050405020304" pitchFamily="18" charset="0"/>
              </a:rPr>
              <a:t>First</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Parabasis</a:t>
            </a:r>
            <a:r>
              <a:rPr lang="cs-CZ" sz="2000" dirty="0">
                <a:latin typeface="Times" panose="02020603050405020304" pitchFamily="18" charset="0"/>
                <a:cs typeface="Times" panose="02020603050405020304" pitchFamily="18" charset="0"/>
              </a:rPr>
              <a:t>: Chorus </a:t>
            </a:r>
            <a:r>
              <a:rPr lang="cs-CZ" sz="2000" dirty="0" err="1">
                <a:latin typeface="Times" panose="02020603050405020304" pitchFamily="18" charset="0"/>
                <a:cs typeface="Times" panose="02020603050405020304" pitchFamily="18" charset="0"/>
              </a:rPr>
              <a:t>praises</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author</a:t>
            </a:r>
            <a:r>
              <a:rPr lang="cs-CZ" sz="2000" dirty="0">
                <a:latin typeface="Times" panose="02020603050405020304" pitchFamily="18" charset="0"/>
                <a:cs typeface="Times" panose="02020603050405020304" pitchFamily="18" charset="0"/>
              </a:rPr>
              <a:t> and </a:t>
            </a:r>
            <a:r>
              <a:rPr lang="cs-CZ" sz="2000" dirty="0" err="1">
                <a:latin typeface="Times" panose="02020603050405020304" pitchFamily="18" charset="0"/>
                <a:cs typeface="Times" panose="02020603050405020304" pitchFamily="18" charset="0"/>
              </a:rPr>
              <a:t>chastises</a:t>
            </a:r>
            <a:r>
              <a:rPr lang="cs-CZ" sz="2000" dirty="0">
                <a:latin typeface="Times" panose="02020603050405020304" pitchFamily="18" charset="0"/>
                <a:cs typeface="Times" panose="02020603050405020304" pitchFamily="18" charset="0"/>
              </a:rPr>
              <a:t> audience</a:t>
            </a:r>
          </a:p>
          <a:p>
            <a:r>
              <a:rPr lang="cs-CZ" sz="2000" dirty="0">
                <a:latin typeface="Times" panose="02020603050405020304" pitchFamily="18" charset="0"/>
                <a:cs typeface="Times" panose="02020603050405020304" pitchFamily="18" charset="0"/>
              </a:rPr>
              <a:t>P. &amp; B. </a:t>
            </a:r>
            <a:r>
              <a:rPr lang="cs-CZ" sz="2000" dirty="0" err="1">
                <a:latin typeface="Times" panose="02020603050405020304" pitchFamily="18" charset="0"/>
                <a:cs typeface="Times" panose="02020603050405020304" pitchFamily="18" charset="0"/>
              </a:rPr>
              <a:t>argue</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about</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clothing</a:t>
            </a:r>
            <a:r>
              <a:rPr lang="cs-CZ" sz="2000" dirty="0">
                <a:latin typeface="Times" panose="02020603050405020304" pitchFamily="18" charset="0"/>
                <a:cs typeface="Times" panose="02020603050405020304" pitchFamily="18" charset="0"/>
              </a:rPr>
              <a:t> and a </a:t>
            </a:r>
            <a:r>
              <a:rPr lang="cs-CZ" sz="2000" dirty="0" err="1">
                <a:latin typeface="Times" panose="02020603050405020304" pitchFamily="18" charset="0"/>
                <a:cs typeface="Times" panose="02020603050405020304" pitchFamily="18" charset="0"/>
              </a:rPr>
              <a:t>dinner</a:t>
            </a:r>
            <a:r>
              <a:rPr lang="cs-CZ" sz="2000" dirty="0">
                <a:latin typeface="Times" panose="02020603050405020304" pitchFamily="18" charset="0"/>
                <a:cs typeface="Times" panose="02020603050405020304" pitchFamily="18" charset="0"/>
              </a:rPr>
              <a:t> party</a:t>
            </a:r>
          </a:p>
          <a:p>
            <a:r>
              <a:rPr lang="cs-CZ" sz="2000" dirty="0">
                <a:latin typeface="Times" panose="02020603050405020304" pitchFamily="18" charset="0"/>
                <a:cs typeface="Times" panose="02020603050405020304" pitchFamily="18" charset="0"/>
              </a:rPr>
              <a:t>Second </a:t>
            </a:r>
            <a:r>
              <a:rPr lang="cs-CZ" sz="2000" dirty="0" err="1">
                <a:latin typeface="Times" panose="02020603050405020304" pitchFamily="18" charset="0"/>
                <a:cs typeface="Times" panose="02020603050405020304" pitchFamily="18" charset="0"/>
              </a:rPr>
              <a:t>Parabasis</a:t>
            </a:r>
            <a:r>
              <a:rPr lang="cs-CZ" sz="2000" dirty="0">
                <a:latin typeface="Times" panose="02020603050405020304" pitchFamily="18" charset="0"/>
                <a:cs typeface="Times" panose="02020603050405020304" pitchFamily="18" charset="0"/>
              </a:rPr>
              <a:t>: Chorus </a:t>
            </a:r>
            <a:r>
              <a:rPr lang="cs-CZ" sz="2000" dirty="0" err="1">
                <a:latin typeface="Times" panose="02020603050405020304" pitchFamily="18" charset="0"/>
                <a:cs typeface="Times" panose="02020603050405020304" pitchFamily="18" charset="0"/>
              </a:rPr>
              <a:t>jokes</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about</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important</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concurrent</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figures</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of</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Athens</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i.e</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Cleon</a:t>
            </a:r>
            <a:r>
              <a:rPr lang="cs-CZ" sz="2000" dirty="0">
                <a:latin typeface="Times" panose="02020603050405020304" pitchFamily="18" charset="0"/>
                <a:cs typeface="Times" panose="02020603050405020304" pitchFamily="18" charset="0"/>
              </a:rPr>
              <a:t>)</a:t>
            </a:r>
          </a:p>
          <a:p>
            <a:r>
              <a:rPr lang="cs-CZ" sz="2000" dirty="0" err="1">
                <a:latin typeface="Times" panose="02020603050405020304" pitchFamily="18" charset="0"/>
                <a:cs typeface="Times" panose="02020603050405020304" pitchFamily="18" charset="0"/>
              </a:rPr>
              <a:t>Household</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slave</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describes</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P‘s</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appalling</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behaviour</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at</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the</a:t>
            </a:r>
            <a:r>
              <a:rPr lang="cs-CZ" sz="2000" dirty="0">
                <a:latin typeface="Times" panose="02020603050405020304" pitchFamily="18" charset="0"/>
                <a:cs typeface="Times" panose="02020603050405020304" pitchFamily="18" charset="0"/>
              </a:rPr>
              <a:t> party</a:t>
            </a:r>
          </a:p>
          <a:p>
            <a:r>
              <a:rPr lang="cs-CZ" sz="2000" dirty="0">
                <a:latin typeface="Times" panose="02020603050405020304" pitchFamily="18" charset="0"/>
                <a:cs typeface="Times" panose="02020603050405020304" pitchFamily="18" charset="0"/>
              </a:rPr>
              <a:t>Chorus </a:t>
            </a:r>
            <a:r>
              <a:rPr lang="cs-CZ" sz="2000" dirty="0" err="1">
                <a:latin typeface="Times" panose="02020603050405020304" pitchFamily="18" charset="0"/>
                <a:cs typeface="Times" panose="02020603050405020304" pitchFamily="18" charset="0"/>
              </a:rPr>
              <a:t>speaks</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of</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the</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difficulty</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of</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changing</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habits</a:t>
            </a:r>
            <a:r>
              <a:rPr lang="cs-CZ" sz="2000" dirty="0">
                <a:latin typeface="Times" panose="02020603050405020304" pitchFamily="18" charset="0"/>
                <a:cs typeface="Times" panose="02020603050405020304" pitchFamily="18" charset="0"/>
              </a:rPr>
              <a:t> and </a:t>
            </a:r>
            <a:r>
              <a:rPr lang="cs-CZ" sz="2000" dirty="0" err="1">
                <a:latin typeface="Times" panose="02020603050405020304" pitchFamily="18" charset="0"/>
                <a:cs typeface="Times" panose="02020603050405020304" pitchFamily="18" charset="0"/>
              </a:rPr>
              <a:t>commends</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filial</a:t>
            </a:r>
            <a:r>
              <a:rPr lang="cs-CZ" sz="2000" dirty="0">
                <a:latin typeface="Times" panose="02020603050405020304" pitchFamily="18" charset="0"/>
                <a:cs typeface="Times" panose="02020603050405020304" pitchFamily="18" charset="0"/>
              </a:rPr>
              <a:t> </a:t>
            </a:r>
            <a:r>
              <a:rPr lang="cs-CZ" sz="2000" dirty="0" err="1">
                <a:latin typeface="Times" panose="02020603050405020304" pitchFamily="18" charset="0"/>
                <a:cs typeface="Times" panose="02020603050405020304" pitchFamily="18" charset="0"/>
              </a:rPr>
              <a:t>devotion</a:t>
            </a:r>
            <a:endParaRPr lang="en-GB" sz="2000" dirty="0">
              <a:latin typeface="Times" panose="02020603050405020304" pitchFamily="18" charset="0"/>
              <a:cs typeface="Times" panose="02020603050405020304" pitchFamily="18" charset="0"/>
            </a:endParaRPr>
          </a:p>
        </p:txBody>
      </p:sp>
      <p:pic>
        <p:nvPicPr>
          <p:cNvPr id="1026" name="Picture 2" descr="Výsledek obrázku pro wasps aristophanes">
            <a:extLst>
              <a:ext uri="{FF2B5EF4-FFF2-40B4-BE49-F238E27FC236}">
                <a16:creationId xmlns:a16="http://schemas.microsoft.com/office/drawing/2014/main" id="{9E47B2AF-7A17-46CA-9935-D11C2A4719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7734" y="2011544"/>
            <a:ext cx="4935970" cy="307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03068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0E462A-92E3-B143-AB4C-3BB8F93A972D}"/>
              </a:ext>
            </a:extLst>
          </p:cNvPr>
          <p:cNvSpPr>
            <a:spLocks noGrp="1"/>
          </p:cNvSpPr>
          <p:nvPr>
            <p:ph type="title"/>
          </p:nvPr>
        </p:nvSpPr>
        <p:spPr/>
        <p:txBody>
          <a:bodyPr/>
          <a:lstStyle/>
          <a:p>
            <a:pPr algn="ctr"/>
            <a:r>
              <a:rPr lang="de-DE" b="1" dirty="0">
                <a:solidFill>
                  <a:schemeClr val="bg1"/>
                </a:solidFill>
                <a:latin typeface="Times" pitchFamily="2" charset="0"/>
              </a:rPr>
              <a:t>The Animals</a:t>
            </a:r>
          </a:p>
        </p:txBody>
      </p:sp>
      <p:sp>
        <p:nvSpPr>
          <p:cNvPr id="17" name="Inhaltsplatzhalter 16">
            <a:extLst>
              <a:ext uri="{FF2B5EF4-FFF2-40B4-BE49-F238E27FC236}">
                <a16:creationId xmlns:a16="http://schemas.microsoft.com/office/drawing/2014/main" id="{A60EBAAB-BE20-9543-B9C7-5078BEDC1055}"/>
              </a:ext>
            </a:extLst>
          </p:cNvPr>
          <p:cNvSpPr>
            <a:spLocks noGrp="1"/>
          </p:cNvSpPr>
          <p:nvPr>
            <p:ph idx="1"/>
          </p:nvPr>
        </p:nvSpPr>
        <p:spPr>
          <a:xfrm>
            <a:off x="838200" y="1690688"/>
            <a:ext cx="8479971" cy="1157061"/>
          </a:xfrm>
        </p:spPr>
        <p:txBody>
          <a:bodyPr>
            <a:normAutofit/>
          </a:bodyPr>
          <a:lstStyle/>
          <a:p>
            <a:r>
              <a:rPr lang="de-DE" dirty="0" err="1">
                <a:solidFill>
                  <a:schemeClr val="bg1"/>
                </a:solidFill>
                <a:latin typeface="Times" pitchFamily="2" charset="0"/>
              </a:rPr>
              <a:t>Wasps</a:t>
            </a:r>
            <a:r>
              <a:rPr lang="de-DE" dirty="0">
                <a:solidFill>
                  <a:schemeClr val="bg1"/>
                </a:solidFill>
                <a:latin typeface="Times" pitchFamily="2" charset="0"/>
              </a:rPr>
              <a:t> (</a:t>
            </a:r>
            <a:r>
              <a:rPr lang="de-DE" dirty="0" err="1">
                <a:solidFill>
                  <a:schemeClr val="bg1"/>
                </a:solidFill>
                <a:latin typeface="Times" pitchFamily="2" charset="0"/>
              </a:rPr>
              <a:t>chorus</a:t>
            </a:r>
            <a:r>
              <a:rPr lang="de-DE" dirty="0">
                <a:solidFill>
                  <a:schemeClr val="bg1"/>
                </a:solidFill>
                <a:latin typeface="Times" pitchFamily="2" charset="0"/>
              </a:rPr>
              <a:t>)</a:t>
            </a:r>
          </a:p>
          <a:p>
            <a:r>
              <a:rPr lang="cs-CZ" dirty="0">
                <a:solidFill>
                  <a:schemeClr val="bg1"/>
                </a:solidFill>
                <a:latin typeface="Times" pitchFamily="2" charset="0"/>
              </a:rPr>
              <a:t>2 </a:t>
            </a:r>
            <a:r>
              <a:rPr lang="cs-CZ" dirty="0" err="1">
                <a:solidFill>
                  <a:schemeClr val="bg1"/>
                </a:solidFill>
                <a:latin typeface="Times" pitchFamily="2" charset="0"/>
              </a:rPr>
              <a:t>Dogs</a:t>
            </a:r>
            <a:r>
              <a:rPr lang="cs-CZ" dirty="0">
                <a:solidFill>
                  <a:schemeClr val="bg1"/>
                </a:solidFill>
                <a:latin typeface="Times" pitchFamily="2" charset="0"/>
              </a:rPr>
              <a:t>: </a:t>
            </a:r>
            <a:r>
              <a:rPr lang="cs-CZ" dirty="0" err="1">
                <a:solidFill>
                  <a:schemeClr val="bg1"/>
                </a:solidFill>
                <a:latin typeface="Times" pitchFamily="2" charset="0"/>
              </a:rPr>
              <a:t>Labes</a:t>
            </a:r>
            <a:r>
              <a:rPr lang="cs-CZ" dirty="0">
                <a:solidFill>
                  <a:schemeClr val="bg1"/>
                </a:solidFill>
                <a:latin typeface="Times" pitchFamily="2" charset="0"/>
              </a:rPr>
              <a:t> and </a:t>
            </a:r>
            <a:r>
              <a:rPr lang="cs-CZ" dirty="0" err="1">
                <a:solidFill>
                  <a:schemeClr val="bg1"/>
                </a:solidFill>
                <a:latin typeface="Times" pitchFamily="2" charset="0"/>
              </a:rPr>
              <a:t>The</a:t>
            </a:r>
            <a:r>
              <a:rPr lang="cs-CZ" dirty="0">
                <a:solidFill>
                  <a:schemeClr val="bg1"/>
                </a:solidFill>
                <a:latin typeface="Times" pitchFamily="2" charset="0"/>
              </a:rPr>
              <a:t> Dog (</a:t>
            </a:r>
            <a:r>
              <a:rPr lang="cs-CZ" dirty="0" err="1">
                <a:solidFill>
                  <a:schemeClr val="bg1"/>
                </a:solidFill>
                <a:latin typeface="Times" pitchFamily="2" charset="0"/>
              </a:rPr>
              <a:t>with</a:t>
            </a:r>
            <a:r>
              <a:rPr lang="cs-CZ" dirty="0">
                <a:solidFill>
                  <a:schemeClr val="bg1"/>
                </a:solidFill>
                <a:latin typeface="Times" pitchFamily="2" charset="0"/>
              </a:rPr>
              <a:t> </a:t>
            </a:r>
            <a:r>
              <a:rPr lang="cs-CZ" dirty="0" err="1">
                <a:solidFill>
                  <a:schemeClr val="bg1"/>
                </a:solidFill>
                <a:latin typeface="Times" pitchFamily="2" charset="0"/>
              </a:rPr>
              <a:t>their</a:t>
            </a:r>
            <a:r>
              <a:rPr lang="cs-CZ" dirty="0">
                <a:solidFill>
                  <a:schemeClr val="bg1"/>
                </a:solidFill>
                <a:latin typeface="Times" pitchFamily="2" charset="0"/>
              </a:rPr>
              <a:t> </a:t>
            </a:r>
            <a:r>
              <a:rPr lang="cs-CZ" dirty="0" err="1">
                <a:solidFill>
                  <a:schemeClr val="bg1"/>
                </a:solidFill>
                <a:latin typeface="Times" pitchFamily="2" charset="0"/>
              </a:rPr>
              <a:t>puppies</a:t>
            </a:r>
            <a:r>
              <a:rPr lang="cs-CZ" dirty="0">
                <a:solidFill>
                  <a:schemeClr val="bg1"/>
                </a:solidFill>
                <a:latin typeface="Times" pitchFamily="2" charset="0"/>
              </a:rPr>
              <a:t>)</a:t>
            </a:r>
          </a:p>
          <a:p>
            <a:endParaRPr lang="cs-CZ" dirty="0">
              <a:solidFill>
                <a:schemeClr val="bg1"/>
              </a:solidFill>
              <a:latin typeface="Times" pitchFamily="2" charset="0"/>
            </a:endParaRPr>
          </a:p>
          <a:p>
            <a:endParaRPr lang="cs-CZ" dirty="0">
              <a:solidFill>
                <a:schemeClr val="bg1"/>
              </a:solidFill>
              <a:latin typeface="Times" pitchFamily="2" charset="0"/>
            </a:endParaRPr>
          </a:p>
          <a:p>
            <a:endParaRPr lang="de-DE" dirty="0">
              <a:solidFill>
                <a:schemeClr val="bg1"/>
              </a:solidFill>
              <a:latin typeface="Times" pitchFamily="2" charset="0"/>
            </a:endParaRPr>
          </a:p>
          <a:p>
            <a:endParaRPr lang="de-DE" dirty="0">
              <a:solidFill>
                <a:schemeClr val="bg1"/>
              </a:solidFill>
              <a:latin typeface="Times" pitchFamily="2" charset="0"/>
            </a:endParaRPr>
          </a:p>
        </p:txBody>
      </p:sp>
      <p:sp>
        <p:nvSpPr>
          <p:cNvPr id="4" name="Obdélník 3"/>
          <p:cNvSpPr/>
          <p:nvPr/>
        </p:nvSpPr>
        <p:spPr>
          <a:xfrm>
            <a:off x="660596" y="3316383"/>
            <a:ext cx="11219150" cy="2246769"/>
          </a:xfrm>
          <a:prstGeom prst="rect">
            <a:avLst/>
          </a:prstGeom>
        </p:spPr>
        <p:txBody>
          <a:bodyPr wrap="square">
            <a:spAutoFit/>
          </a:bodyPr>
          <a:lstStyle/>
          <a:p>
            <a:r>
              <a:rPr lang="cs-CZ" sz="2800" u="sng" dirty="0" err="1">
                <a:solidFill>
                  <a:schemeClr val="bg1"/>
                </a:solidFill>
                <a:latin typeface="Times" pitchFamily="2" charset="0"/>
              </a:rPr>
              <a:t>Other</a:t>
            </a:r>
            <a:r>
              <a:rPr lang="cs-CZ" sz="2800" u="sng" dirty="0">
                <a:solidFill>
                  <a:schemeClr val="bg1"/>
                </a:solidFill>
                <a:latin typeface="Times" pitchFamily="2" charset="0"/>
              </a:rPr>
              <a:t> </a:t>
            </a:r>
            <a:r>
              <a:rPr lang="cs-CZ" sz="2800" u="sng" dirty="0" err="1">
                <a:solidFill>
                  <a:schemeClr val="bg1"/>
                </a:solidFill>
                <a:latin typeface="Times" pitchFamily="2" charset="0"/>
              </a:rPr>
              <a:t>mentioned</a:t>
            </a:r>
            <a:r>
              <a:rPr lang="cs-CZ" sz="2800" u="sng" dirty="0">
                <a:solidFill>
                  <a:schemeClr val="bg1"/>
                </a:solidFill>
                <a:latin typeface="Times" pitchFamily="2" charset="0"/>
              </a:rPr>
              <a:t> </a:t>
            </a:r>
            <a:r>
              <a:rPr lang="cs-CZ" sz="2800" u="sng" dirty="0" err="1">
                <a:solidFill>
                  <a:schemeClr val="bg1"/>
                </a:solidFill>
                <a:latin typeface="Times" pitchFamily="2" charset="0"/>
              </a:rPr>
              <a:t>animals</a:t>
            </a:r>
            <a:r>
              <a:rPr lang="cs-CZ" sz="2800" u="sng" dirty="0">
                <a:solidFill>
                  <a:schemeClr val="bg1"/>
                </a:solidFill>
                <a:latin typeface="Times" pitchFamily="2" charset="0"/>
              </a:rPr>
              <a:t>:</a:t>
            </a:r>
          </a:p>
          <a:p>
            <a:pPr marL="457200" indent="-457200">
              <a:buFont typeface="Arial" charset="0"/>
              <a:buChar char="•"/>
            </a:pPr>
            <a:r>
              <a:rPr lang="cs-CZ" sz="2800" u="sng" dirty="0" err="1">
                <a:solidFill>
                  <a:schemeClr val="bg1"/>
                </a:solidFill>
                <a:latin typeface="Times" pitchFamily="2" charset="0"/>
              </a:rPr>
              <a:t>Mammals</a:t>
            </a:r>
            <a:r>
              <a:rPr lang="cs-CZ" sz="2800" u="sng" dirty="0">
                <a:solidFill>
                  <a:schemeClr val="bg1"/>
                </a:solidFill>
                <a:latin typeface="Times" pitchFamily="2" charset="0"/>
              </a:rPr>
              <a:t> </a:t>
            </a:r>
            <a:r>
              <a:rPr lang="mr-IN" sz="2800" dirty="0">
                <a:solidFill>
                  <a:schemeClr val="bg1"/>
                </a:solidFill>
                <a:latin typeface="Times" pitchFamily="2" charset="0"/>
              </a:rPr>
              <a:t>–</a:t>
            </a:r>
            <a:r>
              <a:rPr lang="cs-CZ" sz="2800" dirty="0">
                <a:solidFill>
                  <a:schemeClr val="bg1"/>
                </a:solidFill>
                <a:latin typeface="Times" pitchFamily="2" charset="0"/>
              </a:rPr>
              <a:t> </a:t>
            </a:r>
            <a:r>
              <a:rPr lang="cs-CZ" sz="2800" dirty="0" err="1">
                <a:solidFill>
                  <a:schemeClr val="bg1"/>
                </a:solidFill>
                <a:latin typeface="Times" pitchFamily="2" charset="0"/>
              </a:rPr>
              <a:t>Sheep</a:t>
            </a:r>
            <a:r>
              <a:rPr lang="cs-CZ" sz="2800" dirty="0">
                <a:solidFill>
                  <a:schemeClr val="bg1"/>
                </a:solidFill>
                <a:latin typeface="Times" pitchFamily="2" charset="0"/>
              </a:rPr>
              <a:t>, </a:t>
            </a:r>
            <a:r>
              <a:rPr lang="cs-CZ" sz="2800" dirty="0" err="1">
                <a:solidFill>
                  <a:schemeClr val="bg1"/>
                </a:solidFill>
                <a:latin typeface="Times" pitchFamily="2" charset="0"/>
              </a:rPr>
              <a:t>Donkey</a:t>
            </a:r>
            <a:r>
              <a:rPr lang="cs-CZ" sz="2800" dirty="0">
                <a:solidFill>
                  <a:schemeClr val="bg1"/>
                </a:solidFill>
                <a:latin typeface="Times" pitchFamily="2" charset="0"/>
              </a:rPr>
              <a:t>, </a:t>
            </a:r>
            <a:r>
              <a:rPr lang="cs-CZ" sz="2800" dirty="0" err="1">
                <a:solidFill>
                  <a:schemeClr val="bg1"/>
                </a:solidFill>
                <a:latin typeface="Times" pitchFamily="2" charset="0"/>
              </a:rPr>
              <a:t>Cow</a:t>
            </a:r>
            <a:r>
              <a:rPr lang="cs-CZ" sz="2800" dirty="0">
                <a:solidFill>
                  <a:schemeClr val="bg1"/>
                </a:solidFill>
                <a:latin typeface="Times" pitchFamily="2" charset="0"/>
              </a:rPr>
              <a:t>, </a:t>
            </a:r>
            <a:r>
              <a:rPr lang="cs-CZ" sz="2800" dirty="0" err="1">
                <a:solidFill>
                  <a:schemeClr val="bg1"/>
                </a:solidFill>
                <a:latin typeface="Times" pitchFamily="2" charset="0"/>
              </a:rPr>
              <a:t>Pig</a:t>
            </a:r>
            <a:r>
              <a:rPr lang="cs-CZ" sz="2800" dirty="0">
                <a:solidFill>
                  <a:schemeClr val="bg1"/>
                </a:solidFill>
                <a:latin typeface="Times" pitchFamily="2" charset="0"/>
              </a:rPr>
              <a:t>, </a:t>
            </a:r>
            <a:r>
              <a:rPr lang="cs-CZ" sz="2800" dirty="0" err="1">
                <a:solidFill>
                  <a:schemeClr val="bg1"/>
                </a:solidFill>
                <a:latin typeface="Times" pitchFamily="2" charset="0"/>
              </a:rPr>
              <a:t>Camel</a:t>
            </a:r>
            <a:r>
              <a:rPr lang="cs-CZ" sz="2800" dirty="0">
                <a:solidFill>
                  <a:schemeClr val="bg1"/>
                </a:solidFill>
                <a:latin typeface="Times" pitchFamily="2" charset="0"/>
              </a:rPr>
              <a:t>, </a:t>
            </a:r>
            <a:r>
              <a:rPr lang="cs-CZ" sz="2800" dirty="0" err="1">
                <a:solidFill>
                  <a:schemeClr val="bg1"/>
                </a:solidFill>
                <a:latin typeface="Times" pitchFamily="2" charset="0"/>
              </a:rPr>
              <a:t>Cat</a:t>
            </a:r>
            <a:r>
              <a:rPr lang="cs-CZ" sz="2800" dirty="0">
                <a:solidFill>
                  <a:schemeClr val="bg1"/>
                </a:solidFill>
                <a:latin typeface="Times" pitchFamily="2" charset="0"/>
              </a:rPr>
              <a:t>, Mouse, </a:t>
            </a:r>
            <a:r>
              <a:rPr lang="cs-CZ" sz="2800" dirty="0" err="1">
                <a:solidFill>
                  <a:schemeClr val="bg1"/>
                </a:solidFill>
                <a:latin typeface="Times" pitchFamily="2" charset="0"/>
              </a:rPr>
              <a:t>Seal</a:t>
            </a:r>
            <a:r>
              <a:rPr lang="mr-IN" sz="2800" dirty="0">
                <a:solidFill>
                  <a:schemeClr val="bg1"/>
                </a:solidFill>
                <a:latin typeface="Times" pitchFamily="2" charset="0"/>
              </a:rPr>
              <a:t>…</a:t>
            </a:r>
            <a:endParaRPr lang="cs-CZ" sz="2800" u="sng" dirty="0">
              <a:solidFill>
                <a:schemeClr val="bg1"/>
              </a:solidFill>
              <a:latin typeface="Times" pitchFamily="2" charset="0"/>
            </a:endParaRPr>
          </a:p>
          <a:p>
            <a:pPr marL="457200" indent="-457200">
              <a:buFont typeface="Arial" charset="0"/>
              <a:buChar char="•"/>
            </a:pPr>
            <a:r>
              <a:rPr lang="cs-CZ" sz="2800" u="sng" dirty="0" err="1">
                <a:solidFill>
                  <a:schemeClr val="bg1"/>
                </a:solidFill>
                <a:latin typeface="Times" pitchFamily="2" charset="0"/>
              </a:rPr>
              <a:t>Birds</a:t>
            </a:r>
            <a:r>
              <a:rPr lang="cs-CZ" sz="2800" dirty="0">
                <a:solidFill>
                  <a:schemeClr val="bg1"/>
                </a:solidFill>
                <a:latin typeface="Times" pitchFamily="2" charset="0"/>
              </a:rPr>
              <a:t> – </a:t>
            </a:r>
            <a:r>
              <a:rPr lang="cs-CZ" sz="2800" dirty="0" err="1">
                <a:solidFill>
                  <a:schemeClr val="bg1"/>
                </a:solidFill>
                <a:latin typeface="Times" pitchFamily="2" charset="0"/>
              </a:rPr>
              <a:t>Eagle</a:t>
            </a:r>
            <a:r>
              <a:rPr lang="cs-CZ" sz="2800" dirty="0">
                <a:solidFill>
                  <a:schemeClr val="bg1"/>
                </a:solidFill>
                <a:latin typeface="Times" pitchFamily="2" charset="0"/>
              </a:rPr>
              <a:t>, </a:t>
            </a:r>
            <a:r>
              <a:rPr lang="cs-CZ" sz="2800" dirty="0" err="1">
                <a:solidFill>
                  <a:schemeClr val="bg1"/>
                </a:solidFill>
                <a:latin typeface="Times" pitchFamily="2" charset="0"/>
              </a:rPr>
              <a:t>Raven</a:t>
            </a:r>
            <a:r>
              <a:rPr lang="cs-CZ" sz="2800" dirty="0">
                <a:solidFill>
                  <a:schemeClr val="bg1"/>
                </a:solidFill>
                <a:latin typeface="Times" pitchFamily="2" charset="0"/>
              </a:rPr>
              <a:t>, </a:t>
            </a:r>
            <a:r>
              <a:rPr lang="cs-CZ" sz="2800" dirty="0" err="1">
                <a:solidFill>
                  <a:schemeClr val="bg1"/>
                </a:solidFill>
                <a:latin typeface="Times" pitchFamily="2" charset="0"/>
              </a:rPr>
              <a:t>Swan</a:t>
            </a:r>
            <a:r>
              <a:rPr lang="cs-CZ" sz="2800" dirty="0">
                <a:solidFill>
                  <a:schemeClr val="bg1"/>
                </a:solidFill>
                <a:latin typeface="Times" pitchFamily="2" charset="0"/>
              </a:rPr>
              <a:t>, House </a:t>
            </a:r>
            <a:r>
              <a:rPr lang="cs-CZ" sz="2800" dirty="0" err="1">
                <a:solidFill>
                  <a:schemeClr val="bg1"/>
                </a:solidFill>
                <a:latin typeface="Times" pitchFamily="2" charset="0"/>
              </a:rPr>
              <a:t>sparrow</a:t>
            </a:r>
            <a:r>
              <a:rPr lang="cs-CZ" sz="2800" dirty="0">
                <a:solidFill>
                  <a:schemeClr val="bg1"/>
                </a:solidFill>
                <a:latin typeface="Times" pitchFamily="2" charset="0"/>
              </a:rPr>
              <a:t>, </a:t>
            </a:r>
            <a:r>
              <a:rPr lang="cs-CZ" sz="2800" dirty="0" err="1">
                <a:solidFill>
                  <a:schemeClr val="bg1"/>
                </a:solidFill>
                <a:latin typeface="Times" pitchFamily="2" charset="0"/>
              </a:rPr>
              <a:t>Jackdaw</a:t>
            </a:r>
            <a:r>
              <a:rPr lang="cs-CZ" sz="2800" dirty="0">
                <a:solidFill>
                  <a:schemeClr val="bg1"/>
                </a:solidFill>
                <a:latin typeface="Times" pitchFamily="2" charset="0"/>
              </a:rPr>
              <a:t>, </a:t>
            </a:r>
            <a:r>
              <a:rPr lang="cs-CZ" sz="2800" dirty="0" err="1">
                <a:solidFill>
                  <a:schemeClr val="bg1"/>
                </a:solidFill>
                <a:latin typeface="Times" pitchFamily="2" charset="0"/>
              </a:rPr>
              <a:t>Wader</a:t>
            </a:r>
            <a:r>
              <a:rPr lang="cs-CZ" sz="2800" dirty="0">
                <a:solidFill>
                  <a:schemeClr val="bg1"/>
                </a:solidFill>
                <a:latin typeface="Times" pitchFamily="2" charset="0"/>
              </a:rPr>
              <a:t>,…</a:t>
            </a:r>
            <a:endParaRPr lang="cs-CZ" sz="2800" u="sng" dirty="0">
              <a:solidFill>
                <a:schemeClr val="bg1"/>
              </a:solidFill>
              <a:latin typeface="Times" pitchFamily="2" charset="0"/>
            </a:endParaRPr>
          </a:p>
          <a:p>
            <a:pPr marL="457200" indent="-457200">
              <a:buFont typeface="Arial" charset="0"/>
              <a:buChar char="•"/>
            </a:pPr>
            <a:r>
              <a:rPr lang="cs-CZ" sz="2800" u="sng" dirty="0" err="1">
                <a:solidFill>
                  <a:schemeClr val="bg1"/>
                </a:solidFill>
                <a:latin typeface="Times" pitchFamily="2" charset="0"/>
              </a:rPr>
              <a:t>Fish</a:t>
            </a:r>
            <a:r>
              <a:rPr lang="cs-CZ" sz="2800" u="sng" dirty="0">
                <a:solidFill>
                  <a:schemeClr val="bg1"/>
                </a:solidFill>
                <a:latin typeface="Times" pitchFamily="2" charset="0"/>
              </a:rPr>
              <a:t> </a:t>
            </a:r>
            <a:r>
              <a:rPr lang="mr-IN" sz="2800" dirty="0">
                <a:solidFill>
                  <a:schemeClr val="bg1"/>
                </a:solidFill>
                <a:latin typeface="Times" pitchFamily="2" charset="0"/>
              </a:rPr>
              <a:t>–</a:t>
            </a:r>
            <a:r>
              <a:rPr lang="cs-CZ" sz="2800" dirty="0">
                <a:solidFill>
                  <a:schemeClr val="bg1"/>
                </a:solidFill>
                <a:latin typeface="Times" pitchFamily="2" charset="0"/>
              </a:rPr>
              <a:t> </a:t>
            </a:r>
            <a:r>
              <a:rPr lang="cs-CZ" sz="2800" dirty="0" err="1">
                <a:solidFill>
                  <a:schemeClr val="bg1"/>
                </a:solidFill>
                <a:latin typeface="Times" pitchFamily="2" charset="0"/>
              </a:rPr>
              <a:t>Carp</a:t>
            </a:r>
            <a:r>
              <a:rPr lang="cs-CZ" sz="2800" dirty="0">
                <a:solidFill>
                  <a:schemeClr val="bg1"/>
                </a:solidFill>
                <a:latin typeface="Times" pitchFamily="2" charset="0"/>
              </a:rPr>
              <a:t>, </a:t>
            </a:r>
            <a:r>
              <a:rPr lang="cs-CZ" sz="2800" dirty="0" err="1">
                <a:solidFill>
                  <a:schemeClr val="bg1"/>
                </a:solidFill>
                <a:latin typeface="Times" pitchFamily="2" charset="0"/>
              </a:rPr>
              <a:t>Herring</a:t>
            </a:r>
            <a:r>
              <a:rPr lang="cs-CZ" sz="2800" dirty="0">
                <a:solidFill>
                  <a:schemeClr val="bg1"/>
                </a:solidFill>
                <a:latin typeface="Times" pitchFamily="2" charset="0"/>
              </a:rPr>
              <a:t>, </a:t>
            </a:r>
            <a:r>
              <a:rPr lang="cs-CZ" sz="2800" dirty="0" err="1">
                <a:solidFill>
                  <a:schemeClr val="bg1"/>
                </a:solidFill>
                <a:latin typeface="Times" pitchFamily="2" charset="0"/>
              </a:rPr>
              <a:t>Ray</a:t>
            </a:r>
            <a:r>
              <a:rPr lang="cs-CZ" sz="2800" dirty="0">
                <a:solidFill>
                  <a:schemeClr val="bg1"/>
                </a:solidFill>
                <a:latin typeface="Times" pitchFamily="2" charset="0"/>
              </a:rPr>
              <a:t>, </a:t>
            </a:r>
            <a:r>
              <a:rPr lang="cs-CZ" sz="2800" dirty="0" err="1">
                <a:solidFill>
                  <a:schemeClr val="bg1"/>
                </a:solidFill>
                <a:latin typeface="Times" pitchFamily="2" charset="0"/>
              </a:rPr>
              <a:t>Eel</a:t>
            </a:r>
            <a:r>
              <a:rPr lang="cs-CZ" sz="2800" dirty="0">
                <a:solidFill>
                  <a:schemeClr val="bg1"/>
                </a:solidFill>
                <a:latin typeface="Times" pitchFamily="2" charset="0"/>
              </a:rPr>
              <a:t>,</a:t>
            </a:r>
            <a:r>
              <a:rPr lang="mr-IN" sz="2800" dirty="0">
                <a:solidFill>
                  <a:schemeClr val="bg1"/>
                </a:solidFill>
                <a:latin typeface="Times" pitchFamily="2" charset="0"/>
              </a:rPr>
              <a:t>…</a:t>
            </a:r>
            <a:endParaRPr lang="cs-CZ" sz="2800" dirty="0">
              <a:solidFill>
                <a:schemeClr val="bg1"/>
              </a:solidFill>
              <a:latin typeface="Times" pitchFamily="2" charset="0"/>
            </a:endParaRPr>
          </a:p>
          <a:p>
            <a:pPr marL="457200" indent="-457200">
              <a:buFont typeface="Arial" charset="0"/>
              <a:buChar char="•"/>
            </a:pPr>
            <a:r>
              <a:rPr lang="cs-CZ" sz="2800" u="sng" dirty="0" err="1">
                <a:solidFill>
                  <a:schemeClr val="bg1"/>
                </a:solidFill>
                <a:latin typeface="Times" pitchFamily="2" charset="0"/>
              </a:rPr>
              <a:t>Insect</a:t>
            </a:r>
            <a:r>
              <a:rPr lang="cs-CZ" sz="2800" u="sng" dirty="0">
                <a:solidFill>
                  <a:schemeClr val="bg1"/>
                </a:solidFill>
                <a:latin typeface="Times" pitchFamily="2" charset="0"/>
              </a:rPr>
              <a:t> </a:t>
            </a:r>
            <a:r>
              <a:rPr lang="mr-IN" sz="2800" dirty="0">
                <a:solidFill>
                  <a:schemeClr val="bg1"/>
                </a:solidFill>
                <a:latin typeface="Times" pitchFamily="2" charset="0"/>
              </a:rPr>
              <a:t>–</a:t>
            </a:r>
            <a:r>
              <a:rPr lang="cs-CZ" sz="2800" dirty="0">
                <a:solidFill>
                  <a:schemeClr val="bg1"/>
                </a:solidFill>
                <a:latin typeface="Times" pitchFamily="2" charset="0"/>
              </a:rPr>
              <a:t> </a:t>
            </a:r>
            <a:r>
              <a:rPr lang="cs-CZ" sz="2800" dirty="0" err="1">
                <a:solidFill>
                  <a:schemeClr val="bg1"/>
                </a:solidFill>
                <a:latin typeface="Times" pitchFamily="2" charset="0"/>
              </a:rPr>
              <a:t>Fly</a:t>
            </a:r>
            <a:r>
              <a:rPr lang="cs-CZ" sz="2800" dirty="0">
                <a:solidFill>
                  <a:schemeClr val="bg1"/>
                </a:solidFill>
                <a:latin typeface="Times" pitchFamily="2" charset="0"/>
              </a:rPr>
              <a:t>, </a:t>
            </a:r>
            <a:r>
              <a:rPr lang="cs-CZ" sz="2800" dirty="0" err="1">
                <a:solidFill>
                  <a:schemeClr val="bg1"/>
                </a:solidFill>
                <a:latin typeface="Times" pitchFamily="2" charset="0"/>
              </a:rPr>
              <a:t>Honey</a:t>
            </a:r>
            <a:r>
              <a:rPr lang="cs-CZ" sz="2800" dirty="0">
                <a:solidFill>
                  <a:schemeClr val="bg1"/>
                </a:solidFill>
                <a:latin typeface="Times" pitchFamily="2" charset="0"/>
              </a:rPr>
              <a:t> </a:t>
            </a:r>
            <a:r>
              <a:rPr lang="cs-CZ" sz="2800" dirty="0" err="1">
                <a:solidFill>
                  <a:schemeClr val="bg1"/>
                </a:solidFill>
                <a:latin typeface="Times" pitchFamily="2" charset="0"/>
              </a:rPr>
              <a:t>bee</a:t>
            </a:r>
            <a:r>
              <a:rPr lang="cs-CZ" sz="2800" dirty="0">
                <a:solidFill>
                  <a:schemeClr val="bg1"/>
                </a:solidFill>
                <a:latin typeface="Times" pitchFamily="2" charset="0"/>
              </a:rPr>
              <a:t>, </a:t>
            </a:r>
            <a:r>
              <a:rPr lang="cs-CZ" sz="2800" dirty="0" err="1">
                <a:solidFill>
                  <a:schemeClr val="bg1"/>
                </a:solidFill>
                <a:latin typeface="Times" pitchFamily="2" charset="0"/>
              </a:rPr>
              <a:t>Spider</a:t>
            </a:r>
            <a:r>
              <a:rPr lang="cs-CZ" sz="2800" dirty="0">
                <a:solidFill>
                  <a:schemeClr val="bg1"/>
                </a:solidFill>
                <a:latin typeface="Times" pitchFamily="2" charset="0"/>
              </a:rPr>
              <a:t>, </a:t>
            </a:r>
            <a:r>
              <a:rPr lang="cs-CZ" sz="2800" dirty="0" err="1">
                <a:solidFill>
                  <a:schemeClr val="bg1"/>
                </a:solidFill>
                <a:latin typeface="Times" pitchFamily="2" charset="0"/>
              </a:rPr>
              <a:t>Beetle</a:t>
            </a:r>
            <a:r>
              <a:rPr lang="cs-CZ" sz="2800" dirty="0">
                <a:solidFill>
                  <a:schemeClr val="bg1"/>
                </a:solidFill>
                <a:latin typeface="Times" pitchFamily="2" charset="0"/>
              </a:rPr>
              <a:t>, </a:t>
            </a:r>
            <a:r>
              <a:rPr lang="cs-CZ" sz="2800" dirty="0" err="1">
                <a:solidFill>
                  <a:schemeClr val="bg1"/>
                </a:solidFill>
                <a:latin typeface="Times" pitchFamily="2" charset="0"/>
              </a:rPr>
              <a:t>Katydid</a:t>
            </a:r>
            <a:r>
              <a:rPr lang="cs-CZ" sz="2800" dirty="0">
                <a:solidFill>
                  <a:schemeClr val="bg1"/>
                </a:solidFill>
                <a:latin typeface="Times" pitchFamily="2" charset="0"/>
              </a:rPr>
              <a:t>,</a:t>
            </a:r>
            <a:r>
              <a:rPr lang="mr-IN" sz="2800" dirty="0">
                <a:solidFill>
                  <a:schemeClr val="bg1"/>
                </a:solidFill>
                <a:latin typeface="Times" pitchFamily="2" charset="0"/>
              </a:rPr>
              <a:t>…</a:t>
            </a:r>
            <a:endParaRPr lang="cs-CZ" sz="2800" dirty="0">
              <a:solidFill>
                <a:schemeClr val="bg1"/>
              </a:solidFill>
              <a:latin typeface="Times" pitchFamily="2" charset="0"/>
            </a:endParaRPr>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3217">
            <a:off x="8165533" y="262083"/>
            <a:ext cx="1731495" cy="1728042"/>
          </a:xfrm>
          <a:prstGeom prst="rect">
            <a:avLst/>
          </a:prstGeom>
        </p:spPr>
      </p:pic>
    </p:spTree>
    <p:extLst>
      <p:ext uri="{BB962C8B-B14F-4D97-AF65-F5344CB8AC3E}">
        <p14:creationId xmlns:p14="http://schemas.microsoft.com/office/powerpoint/2010/main" val="625643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Obsah obrázku hra&#10;&#10;Popis byl vytvořen automaticky">
            <a:extLst>
              <a:ext uri="{FF2B5EF4-FFF2-40B4-BE49-F238E27FC236}">
                <a16:creationId xmlns:a16="http://schemas.microsoft.com/office/drawing/2014/main" id="{9AD07733-9B10-044F-BA37-9F036089FF36}"/>
              </a:ext>
            </a:extLst>
          </p:cNvPr>
          <p:cNvPicPr>
            <a:picLocks noChangeAspect="1"/>
          </p:cNvPicPr>
          <p:nvPr/>
        </p:nvPicPr>
        <p:blipFill rotWithShape="1">
          <a:blip r:embed="rId3">
            <a:alphaModFix/>
          </a:blip>
          <a:srcRect l="20135" r="6440" b="-2"/>
          <a:stretch/>
        </p:blipFill>
        <p:spPr>
          <a:xfrm>
            <a:off x="5797543" y="10"/>
            <a:ext cx="6394152" cy="6857990"/>
          </a:xfrm>
          <a:prstGeom prst="rect">
            <a:avLst/>
          </a:prstGeom>
        </p:spPr>
      </p:pic>
      <p:pic>
        <p:nvPicPr>
          <p:cNvPr id="24" name="Picture 2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el 1">
            <a:extLst>
              <a:ext uri="{FF2B5EF4-FFF2-40B4-BE49-F238E27FC236}">
                <a16:creationId xmlns:a16="http://schemas.microsoft.com/office/drawing/2014/main" id="{2E0E462A-92E3-B143-AB4C-3BB8F93A972D}"/>
              </a:ext>
            </a:extLst>
          </p:cNvPr>
          <p:cNvSpPr>
            <a:spLocks noGrp="1"/>
          </p:cNvSpPr>
          <p:nvPr>
            <p:ph type="title"/>
          </p:nvPr>
        </p:nvSpPr>
        <p:spPr>
          <a:xfrm>
            <a:off x="804998" y="798445"/>
            <a:ext cx="4803636" cy="1311664"/>
          </a:xfrm>
        </p:spPr>
        <p:txBody>
          <a:bodyPr>
            <a:normAutofit/>
          </a:bodyPr>
          <a:lstStyle/>
          <a:p>
            <a:r>
              <a:rPr lang="de-DE" sz="4400" b="1">
                <a:solidFill>
                  <a:srgbClr val="000000"/>
                </a:solidFill>
                <a:latin typeface="Times" pitchFamily="2" charset="0"/>
              </a:rPr>
              <a:t>The Interpretation</a:t>
            </a:r>
          </a:p>
        </p:txBody>
      </p:sp>
      <p:sp>
        <p:nvSpPr>
          <p:cNvPr id="17" name="Inhaltsplatzhalter 16">
            <a:extLst>
              <a:ext uri="{FF2B5EF4-FFF2-40B4-BE49-F238E27FC236}">
                <a16:creationId xmlns:a16="http://schemas.microsoft.com/office/drawing/2014/main" id="{A60EBAAB-BE20-9543-B9C7-5078BEDC1055}"/>
              </a:ext>
            </a:extLst>
          </p:cNvPr>
          <p:cNvSpPr>
            <a:spLocks noGrp="1"/>
          </p:cNvSpPr>
          <p:nvPr>
            <p:ph idx="1"/>
          </p:nvPr>
        </p:nvSpPr>
        <p:spPr>
          <a:xfrm>
            <a:off x="804997" y="2272143"/>
            <a:ext cx="4706803" cy="3788830"/>
          </a:xfrm>
        </p:spPr>
        <p:txBody>
          <a:bodyPr anchor="ctr">
            <a:normAutofit/>
          </a:bodyPr>
          <a:lstStyle/>
          <a:p>
            <a:r>
              <a:rPr lang="de-DE" sz="2000" dirty="0">
                <a:solidFill>
                  <a:srgbClr val="000000"/>
                </a:solidFill>
                <a:latin typeface="Times" pitchFamily="2" charset="0"/>
              </a:rPr>
              <a:t>Considered one of the greatest comedies regarding Old Comedy ever made</a:t>
            </a:r>
          </a:p>
          <a:p>
            <a:endParaRPr lang="de-DE" sz="2000" dirty="0">
              <a:solidFill>
                <a:srgbClr val="000000"/>
              </a:solidFill>
              <a:latin typeface="Times" pitchFamily="2" charset="0"/>
            </a:endParaRPr>
          </a:p>
          <a:p>
            <a:r>
              <a:rPr lang="de-DE" sz="2000" dirty="0">
                <a:solidFill>
                  <a:srgbClr val="000000"/>
                </a:solidFill>
                <a:latin typeface="Times" pitchFamily="2" charset="0"/>
              </a:rPr>
              <a:t>The play is about Cleon, a politician leader of the pro-war faction</a:t>
            </a:r>
          </a:p>
          <a:p>
            <a:endParaRPr lang="de-DE" sz="2000" dirty="0">
              <a:solidFill>
                <a:srgbClr val="000000"/>
              </a:solidFill>
              <a:latin typeface="Times" pitchFamily="2" charset="0"/>
            </a:endParaRPr>
          </a:p>
          <a:p>
            <a:r>
              <a:rPr lang="de-DE" sz="2000" dirty="0">
                <a:solidFill>
                  <a:srgbClr val="000000"/>
                </a:solidFill>
                <a:latin typeface="Times" pitchFamily="2" charset="0"/>
              </a:rPr>
              <a:t>The interpretation must have been very funny at the time, but no so much today</a:t>
            </a:r>
          </a:p>
          <a:p>
            <a:endParaRPr lang="de-DE" sz="2000" dirty="0">
              <a:solidFill>
                <a:srgbClr val="000000"/>
              </a:solidFill>
              <a:latin typeface="Times" pitchFamily="2" charset="0"/>
            </a:endParaRPr>
          </a:p>
        </p:txBody>
      </p:sp>
    </p:spTree>
    <p:extLst>
      <p:ext uri="{BB962C8B-B14F-4D97-AF65-F5344CB8AC3E}">
        <p14:creationId xmlns:p14="http://schemas.microsoft.com/office/powerpoint/2010/main" val="343803206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1328</Words>
  <Application>Microsoft Office PowerPoint</Application>
  <PresentationFormat>Širokoúhlá obrazovka</PresentationFormat>
  <Paragraphs>134</Paragraphs>
  <Slides>5</Slides>
  <Notes>5</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vt:i4>
      </vt:variant>
    </vt:vector>
  </HeadingPairs>
  <TitlesOfParts>
    <vt:vector size="10" baseType="lpstr">
      <vt:lpstr>Arial</vt:lpstr>
      <vt:lpstr>Calibri</vt:lpstr>
      <vt:lpstr>Calibri Light</vt:lpstr>
      <vt:lpstr>Times</vt:lpstr>
      <vt:lpstr>Office</vt:lpstr>
      <vt:lpstr>Aristophanes: Wasps </vt:lpstr>
      <vt:lpstr>Background:</vt:lpstr>
      <vt:lpstr>Plot</vt:lpstr>
      <vt:lpstr>The Animals</vt:lpstr>
      <vt:lpstr>The Interpretation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Aristophanes: Wasps </dc:title>
  <dc:creator>Eliška Svobodová</dc:creator>
  <cp:lastModifiedBy>Eliška Svobodová</cp:lastModifiedBy>
  <cp:revision>12</cp:revision>
  <dcterms:created xsi:type="dcterms:W3CDTF">2019-10-30T10:15:35Z</dcterms:created>
  <dcterms:modified xsi:type="dcterms:W3CDTF">2019-10-30T19:33:20Z</dcterms:modified>
</cp:coreProperties>
</file>