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9" r:id="rId4"/>
    <p:sldId id="272" r:id="rId5"/>
    <p:sldId id="273" r:id="rId6"/>
    <p:sldId id="259" r:id="rId7"/>
    <p:sldId id="263" r:id="rId8"/>
    <p:sldId id="266" r:id="rId9"/>
    <p:sldId id="265" r:id="rId10"/>
    <p:sldId id="268" r:id="rId11"/>
    <p:sldId id="267" r:id="rId12"/>
    <p:sldId id="271" r:id="rId13"/>
    <p:sldId id="269" r:id="rId14"/>
    <p:sldId id="275" r:id="rId15"/>
    <p:sldId id="276" r:id="rId16"/>
    <p:sldId id="295" r:id="rId17"/>
    <p:sldId id="260" r:id="rId18"/>
    <p:sldId id="274" r:id="rId19"/>
    <p:sldId id="296" r:id="rId20"/>
    <p:sldId id="286" r:id="rId21"/>
    <p:sldId id="287" r:id="rId22"/>
    <p:sldId id="283" r:id="rId23"/>
    <p:sldId id="277" r:id="rId24"/>
    <p:sldId id="294" r:id="rId25"/>
    <p:sldId id="280" r:id="rId26"/>
    <p:sldId id="285" r:id="rId27"/>
    <p:sldId id="289" r:id="rId28"/>
    <p:sldId id="281" r:id="rId29"/>
    <p:sldId id="290" r:id="rId30"/>
    <p:sldId id="291" r:id="rId31"/>
    <p:sldId id="292" r:id="rId32"/>
    <p:sldId id="293" r:id="rId3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68803" autoAdjust="0"/>
  </p:normalViewPr>
  <p:slideViewPr>
    <p:cSldViewPr>
      <p:cViewPr varScale="1">
        <p:scale>
          <a:sx n="60" d="100"/>
          <a:sy n="60" d="100"/>
        </p:scale>
        <p:origin x="-195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21440-9D6D-4542-A1CA-613BA5116631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57A26-C35E-4114-81C9-C44B411C1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25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RTG_z%C3%A1%C5%99en%C3%AD" TargetMode="External"/><Relationship Id="rId3" Type="http://schemas.openxmlformats.org/officeDocument/2006/relationships/hyperlink" Target="https://cs.wikipedia.org/wiki/K%C5%99i%C5%A1%C5%A5%C3%A1lov%C3%A9_sklo#cite_note-1" TargetMode="External"/><Relationship Id="rId7" Type="http://schemas.openxmlformats.org/officeDocument/2006/relationships/hyperlink" Target="https://cs.wikipedia.org/wiki/Dekorac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Sv%C4%9Btlo" TargetMode="External"/><Relationship Id="rId5" Type="http://schemas.openxmlformats.org/officeDocument/2006/relationships/hyperlink" Target="https://cs.wikipedia.org/wiki/Index_lomu" TargetMode="External"/><Relationship Id="rId4" Type="http://schemas.openxmlformats.org/officeDocument/2006/relationships/hyperlink" Target="https://cs.wikipedia.org/wiki/Olovnat%C3%A9_sklo" TargetMode="External"/><Relationship Id="rId9" Type="http://schemas.openxmlformats.org/officeDocument/2006/relationships/hyperlink" Target="https://cs.wikipedia.org/wiki/Oxid_olovnat%C3%BD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530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68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46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65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more highly fired a ceramic is (i.e. the higher the temperature used), the more impervious</a:t>
            </a:r>
            <a:r>
              <a:rPr lang="cs-CZ" dirty="0" smtClean="0"/>
              <a:t> (nepropustný)</a:t>
            </a:r>
            <a:r>
              <a:rPr lang="en-US" dirty="0" smtClean="0"/>
              <a:t> it is to its environment. It will still be brittle but more resistant to water. The porosity of the fabric, the type of surface finish and, to some extent, its </a:t>
            </a:r>
            <a:r>
              <a:rPr lang="en-US" dirty="0" err="1" smtClean="0"/>
              <a:t>colour</a:t>
            </a:r>
            <a:r>
              <a:rPr lang="en-US" dirty="0" smtClean="0"/>
              <a:t> are indications of a ceramic's firing temperature. Ceramics with porous, </a:t>
            </a:r>
            <a:r>
              <a:rPr lang="en-US" dirty="0" err="1" smtClean="0"/>
              <a:t>coloured</a:t>
            </a:r>
            <a:r>
              <a:rPr lang="en-US" dirty="0" smtClean="0"/>
              <a:t> fabrics—typically buff, red or red-grey—are fired at a lower temperature than ceramics with a white fabric.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271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321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33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endParaRPr lang="cs-CZ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029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097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573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909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Keramika je chemicky odolný a stabilní materiál, který je ale tvrdý, křehký, citlivý na nárazy, otřesy, vibrace a na manipulaci. </a:t>
            </a:r>
            <a:endParaRPr lang="cs-CZ" dirty="0" smtClean="0">
              <a:effectLst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sbírkách se často setkáváme s výrobky z keramiky, která má tisíciletou tradici. Keramika na bázi přírodních surovin je jeden z nejdéle používaných materiálů v historii lidstva, kromě kamene a dřeva. Nálezy nejstarších nádob jsou z jižní Číny  již z doby kolem roku 10 370 př. n. l.  +/- 870 let. Keramika tak vedle kamene a dřeva představuje jeden z nejdéle používaných materiálů.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 keramika, konkrétně keramické materiály, se označují soudržné, ve vodě prakticky nerozpustné  polykrystalické látky, někdy s určitým podílem skelné fáze, které byly získány z anorganických nekovových surovin, nejčastěji na bázi silikátů zpracováním do požadovaného tvaru a následným vypálením výrobku v žáru. Během výpalu dojde slinováním ke zpevnění a vytvoření nové mikrostruktury.  Keramický výrobek získává během procesu požadované fyzikální a mechanické vlastností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294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Důležitou součástí expozice jsou například skla z konce 17. století se zatavenými rubínovými nitkami, </a:t>
            </a:r>
            <a:r>
              <a:rPr lang="cs-CZ" dirty="0" err="1" smtClean="0"/>
              <a:t>dvojstěnky</a:t>
            </a:r>
            <a:r>
              <a:rPr lang="cs-CZ" dirty="0" smtClean="0"/>
              <a:t> - skla s rytou zlatou fólií mezi dvěma skly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148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Název "</a:t>
            </a:r>
            <a:r>
              <a:rPr lang="cs-CZ" b="1" dirty="0" smtClean="0"/>
              <a:t>Lesní</a:t>
            </a:r>
            <a:r>
              <a:rPr lang="cs-CZ" dirty="0" smtClean="0"/>
              <a:t>" toto zelené sklo dostalo podle hutí, které vznikaly v lesích, kde byl dostatek surovin pro tavbu skla a především dřeva na topení ve sklářských pecí. Charakteristický nazelenalý odstín je dán obsahem kysličníku železa obsaženého ve sklářském písku. Lesní sklárny produkovaly většinou již zmiňované nazelenalé sklo s bublinkami a nečistotou ve sklovině, jež byla způsobena minimálním čištěním surovin a nedokonalou tavbou skloviny.</a:t>
            </a:r>
          </a:p>
          <a:p>
            <a:r>
              <a:rPr lang="cs-CZ" dirty="0" smtClean="0"/>
              <a:t> </a:t>
            </a:r>
          </a:p>
          <a:p>
            <a:r>
              <a:rPr lang="cs-CZ" dirty="0" smtClean="0"/>
              <a:t>V českém sklářství dosáhla výroba lesního skla proslulosti ve 14. a 15. století a běžně se vyrábělo až do počátku 18. století. V Čechách je doložena výroba také modrého skla barveného kobaltem, který byl odpadní surovinou při těžbě stříbra. Zprvu se </a:t>
            </a:r>
            <a:r>
              <a:rPr lang="cs-CZ" b="1" i="1" dirty="0" smtClean="0"/>
              <a:t>modré sklo</a:t>
            </a:r>
            <a:r>
              <a:rPr lang="cs-CZ" dirty="0" smtClean="0"/>
              <a:t> používalo jen jako dekor zeleného skla a teprve od pol. 16. století byla u nás zavedena výroba modrého skla. Z benátských skláren se k nám následně dostala také výroba červeného skla, které se zprvu používalo především k dekoraci čirého skla.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966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Křišťálové sklo</a:t>
            </a:r>
            <a:r>
              <a:rPr lang="cs-CZ" dirty="0" smtClean="0"/>
              <a:t>, v nejčistší podobě zvané též </a:t>
            </a:r>
            <a:r>
              <a:rPr lang="cs-CZ" b="1" dirty="0" smtClean="0"/>
              <a:t>křišťál</a:t>
            </a:r>
            <a:r>
              <a:rPr lang="cs-CZ" dirty="0" smtClean="0"/>
              <a:t>,</a:t>
            </a:r>
            <a:r>
              <a:rPr lang="cs-CZ" baseline="30000" dirty="0" smtClean="0">
                <a:hlinkClick r:id="rId3"/>
              </a:rPr>
              <a:t>[1]</a:t>
            </a:r>
            <a:r>
              <a:rPr lang="cs-CZ" dirty="0" smtClean="0"/>
              <a:t> je </a:t>
            </a:r>
            <a:r>
              <a:rPr lang="cs-CZ" dirty="0" smtClean="0">
                <a:hlinkClick r:id="rId4" tooltip="Olovnaté sklo"/>
              </a:rPr>
              <a:t>olovnaté sklo</a:t>
            </a:r>
            <a:r>
              <a:rPr lang="cs-CZ" dirty="0" smtClean="0"/>
              <a:t> (nověji též bezolovnaté barnaté sklo) používané pro své světelně-odrazivé vlastnosti (vysoký </a:t>
            </a:r>
            <a:r>
              <a:rPr lang="cs-CZ" dirty="0" smtClean="0">
                <a:hlinkClick r:id="rId5" tooltip="Index lomu"/>
              </a:rPr>
              <a:t>index lomu</a:t>
            </a:r>
            <a:r>
              <a:rPr lang="cs-CZ" dirty="0" smtClean="0"/>
              <a:t> </a:t>
            </a:r>
            <a:r>
              <a:rPr lang="cs-CZ" dirty="0" smtClean="0">
                <a:hlinkClick r:id="rId6" tooltip="Světlo"/>
              </a:rPr>
              <a:t>světla</a:t>
            </a:r>
            <a:r>
              <a:rPr lang="cs-CZ" dirty="0" smtClean="0"/>
              <a:t>) především k </a:t>
            </a:r>
            <a:r>
              <a:rPr lang="cs-CZ" dirty="0" smtClean="0">
                <a:hlinkClick r:id="rId7" tooltip="Dekorace"/>
              </a:rPr>
              <a:t>dekorativním</a:t>
            </a:r>
            <a:r>
              <a:rPr lang="cs-CZ" dirty="0" smtClean="0"/>
              <a:t> účelům. Obsahuje zpravidla 18-35% oxidu olovnatého (</a:t>
            </a:r>
            <a:r>
              <a:rPr lang="cs-CZ" dirty="0" err="1" smtClean="0"/>
              <a:t>PbO</a:t>
            </a:r>
            <a:r>
              <a:rPr lang="cs-CZ" dirty="0" smtClean="0"/>
              <a:t>), kterým jsou nahrazeny vápenaté složky běžného skla. Olovnaté sklo také může sloužit jakožto materiál, který pohlcuje </a:t>
            </a:r>
            <a:r>
              <a:rPr lang="cs-CZ" dirty="0" smtClean="0">
                <a:hlinkClick r:id="rId8" tooltip="RTG záření"/>
              </a:rPr>
              <a:t>RTG záření</a:t>
            </a:r>
            <a:r>
              <a:rPr lang="cs-CZ" dirty="0" smtClean="0"/>
              <a:t>, vyrábějí se z něj také ochranná skla proti nebezpečnému elektromagnetickému (tvrdému) záření. </a:t>
            </a:r>
          </a:p>
          <a:p>
            <a:r>
              <a:rPr lang="cs-CZ" dirty="0" smtClean="0">
                <a:hlinkClick r:id="rId9" tooltip="Oxid olovnatý"/>
              </a:rPr>
              <a:t>Oxid olovnatý</a:t>
            </a:r>
            <a:r>
              <a:rPr lang="cs-CZ" dirty="0" smtClean="0"/>
              <a:t>, nedílná součást tradičního křišťálu, sklu dodává větší hustotu, menší tepelnou vodivost, vyšší index lomu (vyšší lesk), větší odolnost a houževnatost. Je ovšem náročnější na zpracování, a kladou se tak větší nároky na umění skláře. Spolu s tím stoupá také hodnota a cena křišťálového skla.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316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523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432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985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661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517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673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Devitrifikace•Odskelnění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(devitrifikace)vznik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nukleí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neboli zárodků krystalické fáze (podle minerálu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devitritu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–Na2O.3CaO.6SiO2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krystalické fáze vznikají </a:t>
            </a:r>
            <a:r>
              <a:rPr lang="cs-C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 chlazení skla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854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630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5559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203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38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35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85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Hrnčina</a:t>
            </a:r>
            <a:endParaRPr lang="cs-CZ" dirty="0" smtClean="0">
              <a:effectLst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hrnčina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definuje keramický výrobek s průlinčitým (porézním) střepem. Vypaluje se dvakrát při nižších teplotách,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přežah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cca 900</a:t>
            </a:r>
            <a:r>
              <a:rPr lang="cs-CZ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ostrý výpal při 900–1000</a:t>
            </a:r>
            <a:r>
              <a:rPr lang="cs-CZ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podle složení a případně dle typu glazury.  Více se nalézá v muzejních sbírkách ve formě dochovaných nádob nebo středověkých či renesančních střepů nalezených při archeologických vykopávkách.</a:t>
            </a:r>
            <a:endParaRPr lang="cs-CZ" dirty="0" smtClean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324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Kamenina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dirty="0" smtClean="0">
                <a:effectLst/>
              </a:rPr>
              <a:t>Kamenina je naopak materiál se slinutým střepem, jehož nasákavost je maximálně 5%, u užitné kameniny 1%. Finální teplota výpalu se pohybuje od 1200 do 1300</a:t>
            </a:r>
            <a:r>
              <a:rPr lang="cs-CZ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cs-CZ" dirty="0" smtClean="0">
                <a:effectLst/>
              </a:rPr>
              <a:t>. </a:t>
            </a:r>
          </a:p>
          <a:p>
            <a:r>
              <a:rPr lang="cs-CZ" dirty="0" smtClean="0">
                <a:effectLst/>
              </a:rPr>
              <a:t>Kamenina se solnou glazurou vznikla v 11. století v Porýní.</a:t>
            </a:r>
          </a:p>
          <a:p>
            <a:r>
              <a:rPr lang="cs-CZ" b="1" dirty="0" smtClean="0"/>
              <a:t>Kamenina</a:t>
            </a:r>
            <a:r>
              <a:rPr lang="cs-CZ" dirty="0" smtClean="0"/>
              <a:t>, druh jemné bělavé keramiky, tvoří z technologického hlediska mezičlánek mezi silnostěnnou </a:t>
            </a:r>
            <a:r>
              <a:rPr lang="cs-CZ" dirty="0" err="1" smtClean="0"/>
              <a:t>fajánsí</a:t>
            </a:r>
            <a:r>
              <a:rPr lang="cs-CZ" dirty="0" smtClean="0"/>
              <a:t> a porcelánem stojícím na vrcholu keramické produkce. Je to hmota tvrdá, lehká, velmi málo průlinčitá, zpravidla pokrytá transparentní glazurou. Její nejkvalitnější projevy vynikají čistotou klasicistně pojatých tvarů, střízlivým dekorem, účelností a elegancí. Kamenina byla vyráběna od poloviny 18. století nejprve v Anglii, krátce nato ve Francii a od přelomu 18. a 19. </a:t>
            </a:r>
            <a:r>
              <a:rPr lang="cs-CZ" smtClean="0"/>
              <a:t>století po celé Evropě.</a:t>
            </a:r>
            <a:endParaRPr lang="cs-CZ" dirty="0" smtClean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734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443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7A26-C35E-4114-81C9-C44B411C19C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71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85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27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30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35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49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60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91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75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93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38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23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A2D52-8CE9-42E6-AC48-698E59F3D6E4}" type="datetimeFigureOut">
              <a:rPr lang="cs-CZ" smtClean="0"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15E2-3E4A-47B7-8EA7-D8196C026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12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Ošetření sbírkových předmětů </a:t>
            </a:r>
            <a:br>
              <a:rPr lang="cs-CZ" dirty="0" smtClean="0"/>
            </a:br>
            <a:r>
              <a:rPr lang="cs-CZ" dirty="0" smtClean="0"/>
              <a:t>z keramiky a skla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Alena </a:t>
            </a:r>
            <a:r>
              <a:rPr lang="cs-CZ" dirty="0" err="1" smtClean="0"/>
              <a:t>Selucká</a:t>
            </a:r>
            <a:r>
              <a:rPr lang="cs-CZ" dirty="0" smtClean="0"/>
              <a:t>,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72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Terakota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cs-CZ" sz="1600" dirty="0"/>
              <a:t>Tzv. terakota patří mezi neglazovanou pórovinu. Jedná se o hrnčířské výrobky se střepem různé kvality barvy cihlové, žlutavé až bělavé. Název je odvozen z latinského pojmenování </a:t>
            </a:r>
            <a:r>
              <a:rPr lang="cs-CZ" sz="1600" dirty="0" err="1"/>
              <a:t>terra</a:t>
            </a:r>
            <a:r>
              <a:rPr lang="cs-CZ" sz="1600" dirty="0"/>
              <a:t> </a:t>
            </a:r>
            <a:r>
              <a:rPr lang="cs-CZ" sz="1600" dirty="0" err="1"/>
              <a:t>cotta</a:t>
            </a:r>
            <a:r>
              <a:rPr lang="cs-CZ" sz="1600" dirty="0"/>
              <a:t> – pálená země. Terakotové výrobky se vypalují při teplotách přibližně 1000</a:t>
            </a:r>
            <a:r>
              <a:rPr lang="cs-CZ" sz="1600" baseline="30000" dirty="0"/>
              <a:t> O</a:t>
            </a:r>
            <a:r>
              <a:rPr lang="cs-CZ" sz="1600" dirty="0"/>
              <a:t> C. 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3361064" cy="41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11960" y="593431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Terakota, 5. stol. př. n. l., NM</a:t>
            </a:r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05463"/>
            <a:ext cx="2870938" cy="382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88224" y="616530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Architektonický článek, 16. stol., NM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58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5112568" cy="1143000"/>
          </a:xfrm>
        </p:spPr>
        <p:txBody>
          <a:bodyPr/>
          <a:lstStyle/>
          <a:p>
            <a:r>
              <a:rPr lang="cs-CZ" dirty="0" smtClean="0"/>
              <a:t>Porcelán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1406" y="6064437"/>
            <a:ext cx="535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Muzeum českého porcelánu, Zámek Klášterec nad Ohří, ze sbírek UPM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07" y="3212977"/>
            <a:ext cx="2873367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572000" y="4120122"/>
            <a:ext cx="197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Porcelán – malovaný emailem, 19. stol., NM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04" y="293565"/>
            <a:ext cx="3295779" cy="21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470104" y="274027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Zlacený porcelán, 19. stol., NM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1412776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Porcelán je označení pro materiál, který je slinutý bílý a v tenké vrstvě průsvitný. Nepropouští vodu ani plyny. Vyrábí se z jemně mleté směsi kaolínu, křemene a </a:t>
            </a:r>
            <a:r>
              <a:rPr lang="cs-CZ" dirty="0" smtClean="0"/>
              <a:t>živce. Měkké </a:t>
            </a:r>
            <a:r>
              <a:rPr lang="cs-CZ" dirty="0"/>
              <a:t>porcelány mají teplotu výpalu mezi 1280–1300</a:t>
            </a:r>
            <a:r>
              <a:rPr lang="cs-CZ" baseline="30000" dirty="0"/>
              <a:t> O</a:t>
            </a:r>
            <a:r>
              <a:rPr lang="cs-CZ" dirty="0"/>
              <a:t>C. </a:t>
            </a:r>
          </a:p>
        </p:txBody>
      </p:sp>
      <p:pic>
        <p:nvPicPr>
          <p:cNvPr id="1026" name="Picture 2" descr="https://upm.cz/content/pageimages/0/big/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0" y="3376138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49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636" y="116632"/>
            <a:ext cx="8229600" cy="1143000"/>
          </a:xfrm>
        </p:spPr>
        <p:txBody>
          <a:bodyPr/>
          <a:lstStyle/>
          <a:p>
            <a:r>
              <a:rPr lang="cs-CZ" dirty="0" smtClean="0"/>
              <a:t>Rizika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532" y="1100659"/>
            <a:ext cx="8229600" cy="4525963"/>
          </a:xfrm>
        </p:spPr>
        <p:txBody>
          <a:bodyPr/>
          <a:lstStyle/>
          <a:p>
            <a:r>
              <a:rPr lang="cs-CZ" sz="2400" dirty="0" smtClean="0"/>
              <a:t>Mechanická poškození</a:t>
            </a:r>
          </a:p>
          <a:p>
            <a:r>
              <a:rPr lang="cs-CZ" sz="2400" dirty="0" smtClean="0"/>
              <a:t>Dodržovat správnou manipulaci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3074" name="Picture 2" descr="A broken china plat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810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602128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CCI Notes, </a:t>
            </a:r>
            <a:r>
              <a:rPr lang="cs-CZ" dirty="0" err="1" smtClean="0"/>
              <a:t>Caring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ceramics</a:t>
            </a:r>
            <a:r>
              <a:rPr lang="cs-CZ" dirty="0" smtClean="0"/>
              <a:t> and </a:t>
            </a:r>
            <a:r>
              <a:rPr lang="cs-CZ" dirty="0" err="1" smtClean="0"/>
              <a:t>glass</a:t>
            </a:r>
            <a:r>
              <a:rPr lang="cs-CZ" dirty="0" smtClean="0"/>
              <a:t> </a:t>
            </a:r>
            <a:r>
              <a:rPr lang="cs-CZ" dirty="0" err="1" smtClean="0"/>
              <a:t>objects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076" name="Picture 4" descr="A broken plate repaired with metal staples (which have corroded) and adhesive (which has degraded and discoloured)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43748" y="387509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Lepené spoje</a:t>
            </a:r>
            <a:endParaRPr lang="cs-CZ" dirty="0"/>
          </a:p>
        </p:txBody>
      </p:sp>
      <p:pic>
        <p:nvPicPr>
          <p:cNvPr id="2050" name="Picture 2" descr="A poor joint on a porcelain teacup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43342"/>
            <a:ext cx="2693876" cy="23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ásobení 5"/>
          <p:cNvSpPr/>
          <p:nvPr/>
        </p:nvSpPr>
        <p:spPr>
          <a:xfrm>
            <a:off x="4586548" y="530120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19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Podmínky prostředí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RV – 40 – 60 % </a:t>
            </a:r>
          </a:p>
          <a:p>
            <a:r>
              <a:rPr lang="cs-CZ" dirty="0" smtClean="0"/>
              <a:t>RV ˃ 75 %: pozor zejména na pórovitou archeologickou keramiku - </a:t>
            </a:r>
            <a:r>
              <a:rPr lang="cs-CZ" dirty="0" err="1" smtClean="0"/>
              <a:t>hrnčinu</a:t>
            </a:r>
            <a:r>
              <a:rPr lang="cs-CZ" dirty="0" smtClean="0"/>
              <a:t> je velmi nasákavá; lepené spoje </a:t>
            </a:r>
            <a:r>
              <a:rPr lang="cs-CZ" dirty="0" err="1" smtClean="0"/>
              <a:t>Dispercolem</a:t>
            </a:r>
            <a:r>
              <a:rPr lang="cs-CZ" dirty="0" smtClean="0"/>
              <a:t> bobtnají, uvolňují </a:t>
            </a:r>
            <a:r>
              <a:rPr lang="cs-CZ" dirty="0" err="1" smtClean="0"/>
              <a:t>kys</a:t>
            </a:r>
            <a:r>
              <a:rPr lang="cs-CZ" dirty="0" smtClean="0"/>
              <a:t>. octovou a mohu plesnivět </a:t>
            </a:r>
          </a:p>
          <a:p>
            <a:r>
              <a:rPr lang="cs-CZ" dirty="0" smtClean="0"/>
              <a:t>RV &lt; 30 % hrozí krystalizace solí, </a:t>
            </a:r>
            <a:r>
              <a:rPr lang="cs-CZ" dirty="0" err="1" smtClean="0"/>
              <a:t>odpodadávání</a:t>
            </a:r>
            <a:r>
              <a:rPr lang="cs-CZ" dirty="0" smtClean="0"/>
              <a:t> glazury</a:t>
            </a:r>
          </a:p>
          <a:p>
            <a:r>
              <a:rPr lang="cs-CZ" dirty="0" smtClean="0"/>
              <a:t>T: 10 – 25 °C  pozor na zamrzání </a:t>
            </a:r>
            <a:r>
              <a:rPr lang="cs-CZ" smtClean="0"/>
              <a:t>vody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973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Krystalizace solí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400" dirty="0" smtClean="0"/>
              <a:t>Velké výkyvy RV(keramika kontaminovaná solemi – chloridy, dusičnany, fosfáty) – problém zejména u archeologické keramiky (kontaminace může být ale i vlivem potravin, kontaktu s pecemi apod</a:t>
            </a:r>
            <a:r>
              <a:rPr lang="cs-CZ" dirty="0" smtClean="0"/>
              <a:t>.), </a:t>
            </a:r>
          </a:p>
          <a:p>
            <a:r>
              <a:rPr lang="cs-CZ" sz="2800" dirty="0" smtClean="0"/>
              <a:t>Doporučená RV 40 - 50% </a:t>
            </a:r>
            <a:endParaRPr lang="cs-CZ" sz="2800" dirty="0"/>
          </a:p>
        </p:txBody>
      </p:sp>
      <p:pic>
        <p:nvPicPr>
          <p:cNvPr id="1026" name="Picture 2" descr="A ceramic vessel covered with salt crystal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20" y="3510615"/>
            <a:ext cx="2736304" cy="29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original surface of a ceramic vessel has spalled off or been los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433" y="2420888"/>
            <a:ext cx="2930595" cy="32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499992" y="5629890"/>
            <a:ext cx="316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CCI Notes, </a:t>
            </a:r>
            <a:r>
              <a:rPr lang="cs-CZ" dirty="0" err="1" smtClean="0"/>
              <a:t>Caring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ceramics</a:t>
            </a:r>
            <a:r>
              <a:rPr lang="cs-CZ" dirty="0" smtClean="0"/>
              <a:t> and </a:t>
            </a:r>
            <a:r>
              <a:rPr lang="cs-CZ" dirty="0" err="1" smtClean="0"/>
              <a:t>glass</a:t>
            </a:r>
            <a:r>
              <a:rPr lang="cs-CZ" dirty="0" smtClean="0"/>
              <a:t> </a:t>
            </a:r>
            <a:r>
              <a:rPr lang="cs-CZ" dirty="0" err="1" smtClean="0"/>
              <a:t>objects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827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Manipulace a transport</a:t>
            </a:r>
            <a:endParaRPr lang="cs-CZ" dirty="0"/>
          </a:p>
        </p:txBody>
      </p:sp>
      <p:pic>
        <p:nvPicPr>
          <p:cNvPr id="1026" name="Picture 2" descr="Pots with small bases stored upside down with foam pads between each po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haeological glass objects, some with degraded surfaces, on a padded storage tra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48" y="4077072"/>
            <a:ext cx="3356024" cy="25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194572" y="5584646"/>
            <a:ext cx="376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Nestabilní keramiku/sklo manipulovat v nitrilových rukavicích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5179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Čištění střepů: </a:t>
            </a:r>
          </a:p>
          <a:p>
            <a:pPr lvl="1"/>
            <a:r>
              <a:rPr lang="cs-CZ" dirty="0" smtClean="0"/>
              <a:t>Chemicky: voda + tenzid (+ desinfekce Ajatin, Septonex), odstraňování krust (</a:t>
            </a:r>
            <a:r>
              <a:rPr lang="cs-CZ" dirty="0" err="1" smtClean="0"/>
              <a:t>hexametafosforečnan</a:t>
            </a:r>
            <a:r>
              <a:rPr lang="cs-CZ" dirty="0" smtClean="0"/>
              <a:t> sodný, </a:t>
            </a:r>
            <a:r>
              <a:rPr lang="cs-CZ" dirty="0" err="1" smtClean="0"/>
              <a:t>Chelaton</a:t>
            </a:r>
            <a:r>
              <a:rPr lang="cs-CZ" dirty="0" smtClean="0"/>
              <a:t> III)</a:t>
            </a:r>
          </a:p>
          <a:p>
            <a:r>
              <a:rPr lang="cs-CZ" dirty="0" smtClean="0"/>
              <a:t>Zpevnění střepu:</a:t>
            </a:r>
          </a:p>
          <a:p>
            <a:pPr lvl="1"/>
            <a:r>
              <a:rPr lang="cs-CZ" dirty="0" smtClean="0"/>
              <a:t>Záchranné (odpadávající glazura, povrch): </a:t>
            </a:r>
            <a:r>
              <a:rPr lang="cs-CZ" dirty="0" err="1" smtClean="0"/>
              <a:t>cyklododekan</a:t>
            </a:r>
            <a:r>
              <a:rPr lang="cs-CZ" dirty="0" smtClean="0"/>
              <a:t> (</a:t>
            </a:r>
            <a:r>
              <a:rPr lang="cs-CZ" dirty="0" err="1" smtClean="0"/>
              <a:t>organic</a:t>
            </a:r>
            <a:r>
              <a:rPr lang="cs-CZ" dirty="0" smtClean="0"/>
              <a:t>. sloučenina </a:t>
            </a:r>
            <a:r>
              <a:rPr lang="cs-CZ" dirty="0" err="1" smtClean="0"/>
              <a:t>ropust</a:t>
            </a:r>
            <a:r>
              <a:rPr lang="cs-CZ" dirty="0" smtClean="0"/>
              <a:t>. v benzinu), </a:t>
            </a:r>
            <a:r>
              <a:rPr lang="cs-CZ" dirty="0" err="1" smtClean="0"/>
              <a:t>Sokrat</a:t>
            </a:r>
            <a:r>
              <a:rPr lang="cs-CZ" dirty="0" smtClean="0"/>
              <a:t> (akrylátový kopolymer rozpust. ve vodě)</a:t>
            </a:r>
            <a:endParaRPr lang="cs-CZ" dirty="0"/>
          </a:p>
          <a:p>
            <a:pPr lvl="1"/>
            <a:r>
              <a:rPr lang="cs-CZ" dirty="0" smtClean="0"/>
              <a:t>Petrifikace: na suchý střep – akrylátová pryskyřice </a:t>
            </a:r>
            <a:r>
              <a:rPr lang="cs-CZ" dirty="0" err="1" smtClean="0"/>
              <a:t>Paraloid</a:t>
            </a:r>
            <a:r>
              <a:rPr lang="cs-CZ" dirty="0" smtClean="0"/>
              <a:t>; na mokrý střep (akryláty ve vodě)</a:t>
            </a:r>
          </a:p>
          <a:p>
            <a:r>
              <a:rPr lang="cs-CZ" dirty="0" smtClean="0"/>
              <a:t>Lepení: tavná lepidla, Herkules, </a:t>
            </a:r>
            <a:r>
              <a:rPr lang="cs-CZ" dirty="0" err="1" smtClean="0"/>
              <a:t>Dispercol</a:t>
            </a:r>
            <a:r>
              <a:rPr lang="cs-CZ" dirty="0" smtClean="0"/>
              <a:t>, Epoxidová lepidla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152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Konzervace archeologické keramiky – L. Svobodová, AÚ Praha</a:t>
            </a:r>
            <a:endParaRPr lang="cs-CZ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947542" cy="26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72" y="985546"/>
            <a:ext cx="3096344" cy="264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3848665"/>
            <a:ext cx="2460097" cy="27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83813"/>
            <a:ext cx="2537626" cy="277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61" y="3809659"/>
            <a:ext cx="2581338" cy="28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885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Sklo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1196752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Sklo je </a:t>
            </a:r>
            <a:r>
              <a:rPr lang="cs-CZ" b="1" dirty="0"/>
              <a:t>anorganický amorfní </a:t>
            </a:r>
            <a:r>
              <a:rPr lang="cs-CZ" dirty="0"/>
              <a:t>(nekrystalický)</a:t>
            </a:r>
            <a:r>
              <a:rPr lang="cs-CZ" b="1" dirty="0"/>
              <a:t> </a:t>
            </a:r>
            <a:r>
              <a:rPr lang="cs-CZ" dirty="0"/>
              <a:t>materiál, vyrobený tavením vhodných surovin a následným řízeným ochlazením vzniklé skloviny bez krystalizace. </a:t>
            </a:r>
            <a:r>
              <a:rPr lang="cs-CZ" dirty="0" smtClean="0"/>
              <a:t>Hlavní součástí je oxid křemičitý (křemičitý písek) a další přísady – uhličitan sodný, uhličitan draselný (snižují teplotu tavení) + vápenec</a:t>
            </a:r>
          </a:p>
          <a:p>
            <a:r>
              <a:rPr lang="cs-CZ" dirty="0" smtClean="0"/>
              <a:t>Podle </a:t>
            </a:r>
            <a:r>
              <a:rPr lang="cs-CZ" dirty="0"/>
              <a:t>chemického složení dělíme křemičitá skla na skla: 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sodnovápenatá </a:t>
            </a:r>
            <a:r>
              <a:rPr lang="cs-CZ" dirty="0"/>
              <a:t>- sklo je lehce tavitelné, štípatelné a vhodné pro foukání (jako např. stará skla antická, sklo benátské, sklo francouzské apod.), 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draselnovápenatá</a:t>
            </a:r>
            <a:r>
              <a:rPr lang="cs-CZ" dirty="0" smtClean="0"/>
              <a:t> </a:t>
            </a:r>
            <a:r>
              <a:rPr lang="cs-CZ" dirty="0"/>
              <a:t>(české sklo vhodné k řezání a broušení), </a:t>
            </a:r>
            <a:r>
              <a:rPr lang="cs-CZ" dirty="0" smtClean="0"/>
              <a:t>převažuje od středověku do 19. stol. –  omezené zdroje sody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sodnodraselnovápenatá</a:t>
            </a:r>
            <a:r>
              <a:rPr lang="cs-CZ" dirty="0" smtClean="0"/>
              <a:t> </a:t>
            </a:r>
            <a:r>
              <a:rPr lang="cs-CZ" dirty="0"/>
              <a:t>(sklo dnes běžně u nás vyráběné</a:t>
            </a:r>
            <a:r>
              <a:rPr lang="cs-CZ" dirty="0" smtClean="0"/>
              <a:t>),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draselnoolovnatá</a:t>
            </a:r>
            <a:r>
              <a:rPr lang="cs-CZ" dirty="0" smtClean="0"/>
              <a:t> – křišťálové (anglická</a:t>
            </a:r>
            <a:r>
              <a:rPr lang="cs-CZ" dirty="0"/>
              <a:t>, sklo je měkké a lesklé a využívá se k broušení, lití a výrobě skla optického).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3652664" cy="24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87624" y="58052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Antické sklo, 1. stol. př. n. l., NM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827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skla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951778" cy="36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87624" y="5805264"/>
            <a:ext cx="680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Křemen – SiO</a:t>
            </a:r>
            <a:r>
              <a:rPr lang="cs-CZ" baseline="-25000" dirty="0" smtClean="0"/>
              <a:t>2</a:t>
            </a:r>
            <a:r>
              <a:rPr lang="cs-CZ" dirty="0" smtClean="0"/>
              <a:t> (T okolo 2000°C)                                     Sklo SiO</a:t>
            </a:r>
            <a:r>
              <a:rPr lang="cs-CZ" baseline="-25000" dirty="0" smtClean="0"/>
              <a:t>2</a:t>
            </a:r>
            <a:r>
              <a:rPr lang="cs-CZ" dirty="0" smtClean="0"/>
              <a:t> – Na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</a:p>
          <a:p>
            <a:r>
              <a:rPr lang="cs-CZ" dirty="0" smtClean="0"/>
              <a:t>					       T okolo 1400 °C </a:t>
            </a: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2915816" y="1484784"/>
            <a:ext cx="266429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94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5201"/>
            <a:ext cx="8229600" cy="1143000"/>
          </a:xfrm>
        </p:spPr>
        <p:txBody>
          <a:bodyPr/>
          <a:lstStyle/>
          <a:p>
            <a:r>
              <a:rPr lang="cs-CZ" dirty="0" smtClean="0"/>
              <a:t>Keramika ve sbírkách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7684"/>
            <a:ext cx="8229600" cy="4525963"/>
          </a:xfrm>
        </p:spPr>
        <p:txBody>
          <a:bodyPr/>
          <a:lstStyle/>
          <a:p>
            <a:r>
              <a:rPr lang="cs-CZ" sz="1800" dirty="0" smtClean="0"/>
              <a:t>Tradiční keramika se získává většinou z jílovitých surovin (minerály na bázi silikátů – oxidů křemíku) , které se zpracují do požadovaného tvaru a vypálí při teplotách okolo 800 – 1300°C i více</a:t>
            </a:r>
          </a:p>
          <a:p>
            <a:endParaRPr lang="cs-CZ" sz="2000" dirty="0" smtClean="0"/>
          </a:p>
          <a:p>
            <a:endParaRPr lang="cs-CZ" dirty="0"/>
          </a:p>
        </p:txBody>
      </p:sp>
      <p:pic>
        <p:nvPicPr>
          <p:cNvPr id="1026" name="Picture 2" descr="bez názvu-15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4824"/>
            <a:ext cx="3275461" cy="4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5733256"/>
            <a:ext cx="262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Interiér cukrárny, SZ Hluboká, NPÚ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4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Sodno</a:t>
            </a:r>
            <a:r>
              <a:rPr lang="cs-CZ" sz="3600" dirty="0" smtClean="0"/>
              <a:t>-vápenatá/</a:t>
            </a:r>
            <a:r>
              <a:rPr lang="cs-CZ" sz="3600" dirty="0" err="1" smtClean="0"/>
              <a:t>draselno</a:t>
            </a:r>
            <a:r>
              <a:rPr lang="cs-CZ" sz="3600" dirty="0" smtClean="0"/>
              <a:t>-vápenatá skla</a:t>
            </a:r>
            <a:endParaRPr lang="cs-CZ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48768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84168" y="19888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Antické sklo, 1, stol., NM</a:t>
            </a:r>
            <a:endParaRPr lang="cs-CZ" dirty="0"/>
          </a:p>
        </p:txBody>
      </p:sp>
      <p:pic>
        <p:nvPicPr>
          <p:cNvPr id="4100" name="Picture 4" descr="http://www.cesonline.cz/arl-ces/cs/csg/?repo=cesrepo&amp;key=71769957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04" y="2924944"/>
            <a:ext cx="2453931" cy="36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47664" y="587727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Pohárek z čirého foukaného skla, který je sestaven ze dvou kalíšků jako tzv. </a:t>
            </a:r>
            <a:r>
              <a:rPr lang="cs-CZ" b="1" dirty="0" err="1"/>
              <a:t>dvojstěnka</a:t>
            </a:r>
            <a:r>
              <a:rPr lang="cs-CZ" b="1" dirty="0"/>
              <a:t>, </a:t>
            </a:r>
            <a:r>
              <a:rPr lang="cs-CZ" b="1" dirty="0" smtClean="0"/>
              <a:t>1714, </a:t>
            </a:r>
            <a:r>
              <a:rPr lang="cs-CZ" dirty="0"/>
              <a:t>Sbírka Muzea Vysočiny Havlíčkův Brod 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8620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Lesní/zelené sklo</a:t>
            </a:r>
            <a:endParaRPr lang="cs-CZ" dirty="0"/>
          </a:p>
        </p:txBody>
      </p:sp>
      <p:sp>
        <p:nvSpPr>
          <p:cNvPr id="4" name="AutoShape 2" descr="Výsledek obrázku pro lesní sk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ýsledek obrázku pro lesní skl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Výsledek obrázku pro lesní skl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Výsledek obrázku pro lesní skl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0" descr="Výsledek obrázku pro lesní skl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2" descr="Výsledek obrázku pro lesní skl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58" name="Picture 14" descr="http://previous.npu.cz/download/1425565014/kniha+St%C5%99edov%C4%9Bk%C3%A9+sklo+z+Prahy_ilustrace+%282%29+515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3007655" cy="467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572000" y="564352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Středověké sklo v Praze, NPÚ</a:t>
            </a:r>
            <a:endParaRPr lang="cs-CZ" dirty="0"/>
          </a:p>
        </p:txBody>
      </p:sp>
      <p:pic>
        <p:nvPicPr>
          <p:cNvPr id="6160" name="Picture 16" descr="Výsledek obrázku pro středověké sklo z pra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27076"/>
            <a:ext cx="3815945" cy="28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860032" y="419561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Replika zeleného středověkého  skla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682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Olovnaté sklo</a:t>
            </a:r>
            <a:endParaRPr lang="cs-CZ" dirty="0"/>
          </a:p>
        </p:txBody>
      </p:sp>
      <p:pic>
        <p:nvPicPr>
          <p:cNvPr id="3074" name="Picture 2" descr="A woman carefully dismantles a regency-period (1844) lead crystal glass chandelier from the West Block, Parliament Hill, Ottaw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43958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9065" y="4293096"/>
            <a:ext cx="4608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Lustr, 1844, olovnaté sklo, CCI Notes, </a:t>
            </a:r>
            <a:r>
              <a:rPr lang="cs-CZ" dirty="0" err="1"/>
              <a:t>Caring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ceramics</a:t>
            </a:r>
            <a:r>
              <a:rPr lang="cs-CZ" dirty="0"/>
              <a:t> and </a:t>
            </a:r>
            <a:r>
              <a:rPr lang="cs-CZ" dirty="0" err="1"/>
              <a:t>glass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3076" name="Picture 4" descr="https://cdn.myshoptet.com/usr/www.sklenenyshop.cz/user/shop/big/886_whisky-set-crystal-bohemia-brittany.jpg?5c5832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4" y="242088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875334" y="549319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Bohemia </a:t>
            </a:r>
            <a:r>
              <a:rPr lang="cs-CZ" dirty="0" err="1" smtClean="0"/>
              <a:t>Crystal</a:t>
            </a:r>
            <a:r>
              <a:rPr lang="cs-CZ" dirty="0" smtClean="0"/>
              <a:t>, min. 24 % </a:t>
            </a:r>
            <a:r>
              <a:rPr lang="cs-CZ" dirty="0" err="1" smtClean="0"/>
              <a:t>PbO</a:t>
            </a:r>
            <a:r>
              <a:rPr lang="cs-CZ" dirty="0" smtClean="0"/>
              <a:t> – Křišťálové sklo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6159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Zdobení skla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885504" cy="313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429309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Leptané sklo, Městské muzeum </a:t>
            </a:r>
            <a:br>
              <a:rPr lang="cs-CZ" dirty="0" smtClean="0"/>
            </a:br>
            <a:r>
              <a:rPr lang="cs-CZ" dirty="0" smtClean="0"/>
              <a:t>v Železném Brodě</a:t>
            </a:r>
            <a:endParaRPr lang="cs-CZ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04" y="1249918"/>
            <a:ext cx="2829229" cy="253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90054" y="1317466"/>
            <a:ext cx="234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Vrstevnaté sklo, ryté, Vlastivědné muzeum </a:t>
            </a:r>
            <a:br>
              <a:rPr lang="cs-CZ" dirty="0" smtClean="0"/>
            </a:br>
            <a:r>
              <a:rPr lang="cs-CZ" dirty="0" smtClean="0"/>
              <a:t>v Šumperku</a:t>
            </a:r>
            <a:endParaRPr lang="cs-CZ" dirty="0"/>
          </a:p>
        </p:txBody>
      </p:sp>
      <p:pic>
        <p:nvPicPr>
          <p:cNvPr id="1026" name="Picture 2" descr="Obrázek: Uranové sklo. Zdroj: Łukasz Karolewski (Own work) [CC BY-SA 4.0 (http://creativecommons.org/licenses/by-sa/4.0)], Wikimedia Commons, https://upload.wikimedia.org/wikipedia/commons/b/b5/Luminescence_of_various_kinds_of_uranium_gla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548473" cy="26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4956" y="5195267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Uranové sklo – barvené sloučeninami uranu, od pol. 19. stol., v UV </a:t>
            </a:r>
            <a:r>
              <a:rPr lang="cs-CZ" dirty="0"/>
              <a:t>světle fluoreskuje; https://danatenzler.blog.idnes.cz/blog.aspx?c=545595</a:t>
            </a:r>
          </a:p>
        </p:txBody>
      </p:sp>
    </p:spTree>
    <p:extLst>
      <p:ext uri="{BB962C8B-B14F-4D97-AF65-F5344CB8AC3E}">
        <p14:creationId xmlns:p14="http://schemas.microsoft.com/office/powerpoint/2010/main" val="3398875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Barvení skla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787181" cy="43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630932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Úvod do studia materiálů, Technická univerzita v Liberci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94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Poškození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Mechanické/fyzikální</a:t>
            </a:r>
          </a:p>
          <a:p>
            <a:r>
              <a:rPr lang="cs-CZ" dirty="0" smtClean="0"/>
              <a:t>Voda</a:t>
            </a:r>
          </a:p>
          <a:p>
            <a:r>
              <a:rPr lang="cs-CZ" dirty="0" smtClean="0"/>
              <a:t>Nevhodná RV</a:t>
            </a:r>
          </a:p>
          <a:p>
            <a:r>
              <a:rPr lang="cs-CZ" dirty="0"/>
              <a:t>Polutanty</a:t>
            </a:r>
          </a:p>
          <a:p>
            <a:r>
              <a:rPr lang="cs-CZ" dirty="0" smtClean="0"/>
              <a:t>UV – záření</a:t>
            </a:r>
          </a:p>
          <a:p>
            <a:r>
              <a:rPr lang="cs-CZ" dirty="0" smtClean="0"/>
              <a:t>Devitrifikace – krystalizace skla (technologická vada)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91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279" y="132408"/>
            <a:ext cx="8229600" cy="1143000"/>
          </a:xfrm>
        </p:spPr>
        <p:txBody>
          <a:bodyPr/>
          <a:lstStyle/>
          <a:p>
            <a:r>
              <a:rPr lang="cs-CZ" dirty="0" smtClean="0"/>
              <a:t>Voda – koroze skla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6" y="1268760"/>
            <a:ext cx="3010233" cy="451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460" y="5954156"/>
            <a:ext cx="279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1. – 2. stol. , NM, e-sbírky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23705" y="1124744"/>
            <a:ext cx="572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Vytvářené irizující vrstvy, zakalení povrchu, odlupování – důsledek půdní koroze </a:t>
            </a:r>
            <a:br>
              <a:rPr lang="cs-CZ" sz="2000" dirty="0" smtClean="0"/>
            </a:br>
            <a:r>
              <a:rPr lang="cs-CZ" sz="2000" dirty="0" smtClean="0"/>
              <a:t>u archeologického skla:</a:t>
            </a:r>
            <a:endParaRPr lang="cs-CZ" sz="2000" dirty="0"/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3725053" y="2140407"/>
            <a:ext cx="49643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=</a:t>
            </a:r>
            <a:r>
              <a:rPr lang="cs-CZ" sz="2000" dirty="0" err="1" smtClean="0"/>
              <a:t>SiO</a:t>
            </a:r>
            <a:r>
              <a:rPr lang="cs-CZ" sz="2000" dirty="0" smtClean="0"/>
              <a:t> </a:t>
            </a:r>
            <a:r>
              <a:rPr lang="cs-CZ" sz="2000" baseline="30000" dirty="0" smtClean="0"/>
              <a:t>- </a:t>
            </a:r>
            <a:r>
              <a:rPr lang="cs-CZ" sz="2000" dirty="0" smtClean="0"/>
              <a:t>Na</a:t>
            </a:r>
            <a:r>
              <a:rPr lang="cs-CZ" sz="2000" baseline="30000" dirty="0" smtClean="0"/>
              <a:t>+   </a:t>
            </a:r>
            <a:r>
              <a:rPr lang="cs-CZ" sz="2000" dirty="0" smtClean="0"/>
              <a:t>+</a:t>
            </a:r>
            <a:r>
              <a:rPr lang="cs-CZ" sz="2000" baseline="30000" dirty="0" smtClean="0"/>
              <a:t> </a:t>
            </a:r>
            <a:r>
              <a:rPr lang="cs-CZ" sz="2000" dirty="0" smtClean="0"/>
              <a:t>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                =</a:t>
            </a:r>
            <a:r>
              <a:rPr lang="cs-CZ" sz="2000" dirty="0" err="1" smtClean="0"/>
              <a:t>SiOH</a:t>
            </a:r>
            <a:r>
              <a:rPr lang="cs-CZ" sz="2000" baseline="30000" dirty="0" smtClean="0"/>
              <a:t>+</a:t>
            </a:r>
            <a:r>
              <a:rPr lang="cs-CZ" sz="2000" dirty="0" smtClean="0"/>
              <a:t>  +  Na</a:t>
            </a:r>
            <a:r>
              <a:rPr lang="cs-CZ" sz="2000" baseline="30000" dirty="0" smtClean="0"/>
              <a:t>+</a:t>
            </a:r>
            <a:r>
              <a:rPr lang="cs-CZ" sz="2000" dirty="0" smtClean="0"/>
              <a:t>  + OH</a:t>
            </a:r>
            <a:r>
              <a:rPr lang="cs-CZ" sz="2000" baseline="30000" dirty="0" smtClean="0"/>
              <a:t>-</a:t>
            </a:r>
            <a:r>
              <a:rPr lang="cs-CZ" sz="2000" dirty="0" smtClean="0"/>
              <a:t> </a:t>
            </a:r>
          </a:p>
          <a:p>
            <a:endParaRPr lang="cs-CZ" sz="2000" baseline="30000" dirty="0"/>
          </a:p>
        </p:txBody>
      </p:sp>
      <p:cxnSp>
        <p:nvCxnSpPr>
          <p:cNvPr id="5123" name="Přímá spojnice se šipkou 5122"/>
          <p:cNvCxnSpPr/>
          <p:nvPr/>
        </p:nvCxnSpPr>
        <p:spPr>
          <a:xfrm>
            <a:off x="5781658" y="2348880"/>
            <a:ext cx="38327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TextovéPole 5124"/>
          <p:cNvSpPr txBox="1"/>
          <p:nvPr/>
        </p:nvSpPr>
        <p:spPr>
          <a:xfrm>
            <a:off x="3763215" y="2641541"/>
            <a:ext cx="482453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Koroze skla: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vymývání </a:t>
            </a:r>
            <a:r>
              <a:rPr lang="cs-CZ" sz="2000" dirty="0"/>
              <a:t>alkalických iontů vázaných ve struktuře skla působením vzdušné </a:t>
            </a:r>
            <a:r>
              <a:rPr lang="cs-CZ" sz="2000" dirty="0" smtClean="0"/>
              <a:t>vlhkosti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vznikající </a:t>
            </a:r>
            <a:r>
              <a:rPr lang="cs-CZ" sz="2000" dirty="0"/>
              <a:t>alkalický film na korodovaném povrchu </a:t>
            </a:r>
            <a:r>
              <a:rPr lang="cs-CZ" sz="2000" dirty="0" smtClean="0"/>
              <a:t>skla </a:t>
            </a:r>
            <a:r>
              <a:rPr lang="cs-CZ" sz="2000" dirty="0"/>
              <a:t>reaguje dále s oxidem uhličitým za vytváření alkalických uhličitanů, které </a:t>
            </a:r>
            <a:r>
              <a:rPr lang="cs-CZ" sz="2000" dirty="0" smtClean="0"/>
              <a:t>dále narušují povrch – jejich precipitace formou korozních produktů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narušování sítě SiO2 (vznik křemičitého gelu – irizující vrstva)</a:t>
            </a:r>
          </a:p>
          <a:p>
            <a:r>
              <a:rPr lang="cs-CZ" sz="2000" b="1" dirty="0" smtClean="0"/>
              <a:t>Irizující vrstvu neodstraňujeme!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157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Nevhodná RV</a:t>
            </a:r>
            <a:endParaRPr lang="cs-CZ" dirty="0"/>
          </a:p>
        </p:txBody>
      </p:sp>
      <p:pic>
        <p:nvPicPr>
          <p:cNvPr id="1026" name="Picture 2" descr="An unstable wineglass that is foggy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89325"/>
            <a:ext cx="3223178" cy="47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1839054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Doporučené RV 40 – 50 % pro nestabilní sklo</a:t>
            </a:r>
          </a:p>
          <a:p>
            <a:r>
              <a:rPr lang="cs-CZ" dirty="0" smtClean="0"/>
              <a:t>Nestabilní sklo s vyšším podílem alkalických složek „zamlžený povrch“ – důsledek vymývání alkalických složek:</a:t>
            </a:r>
          </a:p>
          <a:p>
            <a:r>
              <a:rPr lang="cs-CZ" b="1" dirty="0"/>
              <a:t>Slzení skla (</a:t>
            </a:r>
            <a:r>
              <a:rPr lang="cs-CZ" b="1" dirty="0" err="1"/>
              <a:t>weeping</a:t>
            </a:r>
            <a:r>
              <a:rPr lang="cs-CZ" b="1" dirty="0"/>
              <a:t>) </a:t>
            </a:r>
            <a:r>
              <a:rPr lang="cs-CZ" dirty="0"/>
              <a:t>– kapičky </a:t>
            </a:r>
            <a:r>
              <a:rPr lang="cs-CZ" dirty="0" err="1"/>
              <a:t>alkal</a:t>
            </a:r>
            <a:r>
              <a:rPr lang="cs-CZ" dirty="0"/>
              <a:t>. solí</a:t>
            </a:r>
          </a:p>
          <a:p>
            <a:r>
              <a:rPr lang="cs-CZ" b="1" dirty="0" smtClean="0"/>
              <a:t>Trhlinky </a:t>
            </a:r>
            <a:r>
              <a:rPr lang="cs-CZ" b="1" dirty="0"/>
              <a:t>skla (</a:t>
            </a:r>
            <a:r>
              <a:rPr lang="cs-CZ" b="1" dirty="0" err="1" smtClean="0"/>
              <a:t>crizzling</a:t>
            </a:r>
            <a:r>
              <a:rPr lang="cs-CZ" dirty="0"/>
              <a:t>) – krystalizace solí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7868" y="4941168"/>
            <a:ext cx="4750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Korozní vrstva </a:t>
            </a:r>
            <a:r>
              <a:rPr lang="cs-CZ" dirty="0" err="1" smtClean="0"/>
              <a:t>precipitovaná</a:t>
            </a:r>
            <a:r>
              <a:rPr lang="cs-CZ" dirty="0" smtClean="0"/>
              <a:t> – bílá, nažloutlá vrstva dusičnanů, uhličitanů, chloridům fosforečnanů – rozpustných i nerozpustných ve vodě (rozpustné lze opláchnout vodou). </a:t>
            </a:r>
            <a:endParaRPr lang="cs-CZ" dirty="0"/>
          </a:p>
        </p:txBody>
      </p:sp>
      <p:sp>
        <p:nvSpPr>
          <p:cNvPr id="5" name="Pravá složená závorka 4"/>
          <p:cNvSpPr/>
          <p:nvPr/>
        </p:nvSpPr>
        <p:spPr>
          <a:xfrm rot="5400000">
            <a:off x="1773627" y="2918273"/>
            <a:ext cx="700202" cy="20882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299184" y="4252446"/>
            <a:ext cx="22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„nemocné sklo“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2212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Solarizace skla</a:t>
            </a:r>
            <a:endParaRPr lang="cs-CZ" dirty="0"/>
          </a:p>
        </p:txBody>
      </p:sp>
      <p:pic>
        <p:nvPicPr>
          <p:cNvPr id="2050" name="Picture 2" descr="https://ferrebeekeeper.files.wordpress.com/2012/09/sun-purple-teac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42925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95736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https://ferrebeekeeper.wordpress.com/2012/09/14/sun-purple/</a:t>
            </a:r>
          </a:p>
        </p:txBody>
      </p:sp>
    </p:spTree>
    <p:extLst>
      <p:ext uri="{BB962C8B-B14F-4D97-AF65-F5344CB8AC3E}">
        <p14:creationId xmlns:p14="http://schemas.microsoft.com/office/powerpoint/2010/main" val="3638564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Devitrifikace – mineralizace skla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pl-PL" b="1" dirty="0" smtClean="0"/>
              <a:t>přechod </a:t>
            </a:r>
            <a:r>
              <a:rPr lang="pl-PL" b="1" dirty="0"/>
              <a:t>skla z amorfní do krystalické formy </a:t>
            </a:r>
            <a:endParaRPr lang="pl-PL" dirty="0"/>
          </a:p>
          <a:p>
            <a:r>
              <a:rPr lang="cs-CZ" b="1" dirty="0" smtClean="0"/>
              <a:t>většinou </a:t>
            </a:r>
            <a:r>
              <a:rPr lang="cs-CZ" b="1" dirty="0"/>
              <a:t>se jedná o výrobní chybu – vznikne ložisko krystalizace a ta postupně pokračuje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12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 – rozdělení, termíny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/>
              <a:t>Rozdělení keramiky podle nasákavosti :</a:t>
            </a:r>
            <a:endParaRPr lang="cs-CZ" b="1" dirty="0"/>
          </a:p>
          <a:p>
            <a:pPr lvl="1"/>
            <a:r>
              <a:rPr lang="cs-CZ" dirty="0"/>
              <a:t>slinuté – nasákavost &lt; 2% (porcelán);</a:t>
            </a:r>
          </a:p>
          <a:p>
            <a:pPr lvl="1"/>
            <a:r>
              <a:rPr lang="cs-CZ" dirty="0" err="1"/>
              <a:t>poloslinuté</a:t>
            </a:r>
            <a:r>
              <a:rPr lang="cs-CZ" dirty="0"/>
              <a:t> – nasákavost 2 – 5</a:t>
            </a:r>
            <a:r>
              <a:rPr lang="cs-CZ" dirty="0" smtClean="0"/>
              <a:t>%; (kamenina), </a:t>
            </a:r>
            <a:endParaRPr lang="cs-CZ" dirty="0"/>
          </a:p>
          <a:p>
            <a:pPr lvl="1"/>
            <a:r>
              <a:rPr lang="cs-CZ" dirty="0"/>
              <a:t>pórovité – nasákavost &gt; 5% (hrnčířské výrobky, cihlářské výrobky, brusné materiály atd</a:t>
            </a:r>
            <a:r>
              <a:rPr lang="cs-CZ" dirty="0" smtClean="0"/>
              <a:t>.)</a:t>
            </a:r>
          </a:p>
          <a:p>
            <a:r>
              <a:rPr lang="cs-CZ" dirty="0" smtClean="0"/>
              <a:t>Tradiční keramika: </a:t>
            </a:r>
            <a:r>
              <a:rPr lang="cs-CZ" dirty="0" err="1" smtClean="0"/>
              <a:t>hrnčina</a:t>
            </a:r>
            <a:r>
              <a:rPr lang="cs-CZ" dirty="0" smtClean="0"/>
              <a:t>, kamenina,</a:t>
            </a:r>
            <a:r>
              <a:rPr lang="cs-CZ" dirty="0"/>
              <a:t> </a:t>
            </a:r>
            <a:r>
              <a:rPr lang="cs-CZ" dirty="0" smtClean="0"/>
              <a:t> pórovina (majolika, fajáns, bělnina, terakota), </a:t>
            </a:r>
            <a:r>
              <a:rPr lang="cs-CZ" dirty="0"/>
              <a:t>porcelán a šamot.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3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Konzervace-restaurování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/>
              <a:t>Roztřídění </a:t>
            </a:r>
            <a:r>
              <a:rPr lang="cs-CZ" dirty="0"/>
              <a:t>podle stupně zachovalosti: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1 </a:t>
            </a:r>
            <a:r>
              <a:rPr lang="cs-CZ" b="1" dirty="0"/>
              <a:t>- </a:t>
            </a:r>
            <a:r>
              <a:rPr lang="cs-CZ" dirty="0"/>
              <a:t>vůbec nebo lehce zkorodovaný povrch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2 </a:t>
            </a:r>
            <a:r>
              <a:rPr lang="cs-CZ" b="1" dirty="0"/>
              <a:t>- </a:t>
            </a:r>
            <a:r>
              <a:rPr lang="cs-CZ" dirty="0"/>
              <a:t>silně zkorodované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3 </a:t>
            </a:r>
            <a:r>
              <a:rPr lang="cs-CZ" b="1" dirty="0"/>
              <a:t>- </a:t>
            </a:r>
            <a:r>
              <a:rPr lang="cs-CZ" dirty="0"/>
              <a:t>zkorodované bez vlastního skleněného jádra </a:t>
            </a:r>
          </a:p>
          <a:p>
            <a:r>
              <a:rPr lang="cs-CZ" b="1" dirty="0"/>
              <a:t>b)Čištění </a:t>
            </a:r>
            <a:endParaRPr lang="cs-CZ" dirty="0"/>
          </a:p>
          <a:p>
            <a:r>
              <a:rPr lang="cs-CZ" b="1" dirty="0"/>
              <a:t>c)Konzervace </a:t>
            </a:r>
            <a:endParaRPr lang="cs-CZ" dirty="0"/>
          </a:p>
          <a:p>
            <a:r>
              <a:rPr lang="cs-CZ" b="1" dirty="0"/>
              <a:t>d)Rekonstrukce </a:t>
            </a:r>
            <a:r>
              <a:rPr lang="cs-CZ" dirty="0"/>
              <a:t>(restaurování)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600" dirty="0" smtClean="0"/>
              <a:t>Zdroj: Konzervace a restaurování skla, Slezská univerzita v Opavě</a:t>
            </a:r>
            <a:endParaRPr 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31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Čištění - konzervace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POSTUPOVAT </a:t>
            </a:r>
            <a:r>
              <a:rPr lang="cs-CZ" dirty="0"/>
              <a:t>INDIVIDUÁLNĚ!!! </a:t>
            </a:r>
          </a:p>
          <a:p>
            <a:r>
              <a:rPr lang="cs-CZ" dirty="0" smtClean="0"/>
              <a:t>Opatrné </a:t>
            </a:r>
            <a:r>
              <a:rPr lang="cs-CZ" dirty="0"/>
              <a:t>omytí v destilované vodě (příp. s přídavkem detergentu, alternativně lze použít i </a:t>
            </a:r>
            <a:r>
              <a:rPr lang="cs-CZ" dirty="0" err="1"/>
              <a:t>org</a:t>
            </a:r>
            <a:r>
              <a:rPr lang="cs-CZ" dirty="0"/>
              <a:t>. </a:t>
            </a:r>
            <a:r>
              <a:rPr lang="cs-CZ" dirty="0" err="1"/>
              <a:t>rozpoštědla</a:t>
            </a:r>
            <a:r>
              <a:rPr lang="cs-CZ" dirty="0"/>
              <a:t>) </a:t>
            </a:r>
          </a:p>
          <a:p>
            <a:r>
              <a:rPr lang="cs-CZ" dirty="0" smtClean="0"/>
              <a:t>Vysušení </a:t>
            </a:r>
            <a:r>
              <a:rPr lang="cs-CZ" dirty="0"/>
              <a:t>(</a:t>
            </a:r>
            <a:r>
              <a:rPr lang="cs-CZ" dirty="0" err="1"/>
              <a:t>voda+etanol</a:t>
            </a:r>
            <a:r>
              <a:rPr lang="cs-CZ" dirty="0"/>
              <a:t> - etanol - </a:t>
            </a:r>
            <a:r>
              <a:rPr lang="cs-CZ" dirty="0" err="1"/>
              <a:t>etanol+éter</a:t>
            </a:r>
            <a:r>
              <a:rPr lang="cs-CZ" dirty="0"/>
              <a:t>);sušárna cca 50°C </a:t>
            </a:r>
          </a:p>
          <a:p>
            <a:r>
              <a:rPr lang="cs-CZ" dirty="0" smtClean="0"/>
              <a:t>Zpevnění </a:t>
            </a:r>
            <a:r>
              <a:rPr lang="cs-CZ" dirty="0"/>
              <a:t>střepu – akryláty </a:t>
            </a:r>
            <a:r>
              <a:rPr lang="cs-CZ" dirty="0" smtClean="0"/>
              <a:t>(</a:t>
            </a:r>
            <a:r>
              <a:rPr lang="cs-CZ" dirty="0" err="1" smtClean="0"/>
              <a:t>Paraloid</a:t>
            </a:r>
            <a:r>
              <a:rPr lang="cs-CZ" dirty="0" smtClean="0"/>
              <a:t>), </a:t>
            </a:r>
            <a:r>
              <a:rPr lang="cs-CZ" dirty="0"/>
              <a:t>dočasně </a:t>
            </a:r>
            <a:r>
              <a:rPr lang="cs-CZ" dirty="0" err="1"/>
              <a:t>cyclododekanem</a:t>
            </a:r>
            <a:r>
              <a:rPr lang="cs-CZ" dirty="0"/>
              <a:t> </a:t>
            </a:r>
          </a:p>
          <a:p>
            <a:r>
              <a:rPr lang="cs-CZ" dirty="0" smtClean="0"/>
              <a:t>Dočištění </a:t>
            </a:r>
            <a:endParaRPr lang="cs-CZ" dirty="0"/>
          </a:p>
          <a:p>
            <a:r>
              <a:rPr lang="cs-CZ" dirty="0" smtClean="0"/>
              <a:t>Lepení </a:t>
            </a:r>
            <a:r>
              <a:rPr lang="cs-CZ" dirty="0"/>
              <a:t>/petrifikace/(akryláty </a:t>
            </a:r>
            <a:r>
              <a:rPr lang="cs-CZ" dirty="0" smtClean="0"/>
              <a:t>/</a:t>
            </a:r>
            <a:r>
              <a:rPr lang="cs-CZ" dirty="0" err="1" smtClean="0"/>
              <a:t>Paraloid</a:t>
            </a:r>
            <a:r>
              <a:rPr lang="cs-CZ" dirty="0" smtClean="0"/>
              <a:t>/, epoxidové </a:t>
            </a:r>
            <a:r>
              <a:rPr lang="cs-CZ" dirty="0"/>
              <a:t>pryskyřice /HXTAL NYL-1, </a:t>
            </a:r>
            <a:r>
              <a:rPr lang="cs-CZ" dirty="0" err="1"/>
              <a:t>Araldit</a:t>
            </a:r>
            <a:r>
              <a:rPr lang="cs-CZ" dirty="0"/>
              <a:t> 2020/, </a:t>
            </a:r>
            <a:r>
              <a:rPr lang="cs-CZ" dirty="0" err="1"/>
              <a:t>kyanoakrylátová</a:t>
            </a:r>
            <a:r>
              <a:rPr lang="cs-CZ" dirty="0"/>
              <a:t> lepidla/</a:t>
            </a:r>
            <a:r>
              <a:rPr lang="cs-CZ" dirty="0" err="1"/>
              <a:t>Loctite</a:t>
            </a:r>
            <a:r>
              <a:rPr lang="cs-CZ" dirty="0"/>
              <a:t>, </a:t>
            </a:r>
            <a:r>
              <a:rPr lang="cs-CZ" dirty="0" err="1"/>
              <a:t>Bison</a:t>
            </a:r>
            <a:r>
              <a:rPr lang="cs-CZ" dirty="0"/>
              <a:t>/)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384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Restaurování</a:t>
            </a:r>
            <a:endParaRPr lang="cs-CZ" dirty="0"/>
          </a:p>
        </p:txBody>
      </p:sp>
      <p:pic>
        <p:nvPicPr>
          <p:cNvPr id="2050" name="Picture 2" descr="Renesanční skleněná láhev (17. - 1. pol. 18. století) – stav po restaurová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8" y="1556793"/>
            <a:ext cx="24096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142" y="5733256"/>
            <a:ext cx="5347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Renesanční skleněná láhev (17. - 1. pol. 18. století) – stav po </a:t>
            </a:r>
            <a:r>
              <a:rPr lang="cs-CZ" dirty="0" smtClean="0"/>
              <a:t>restaurování, Středočeské muzeum </a:t>
            </a:r>
            <a:r>
              <a:rPr lang="cs-CZ" dirty="0"/>
              <a:t>v Roztokách u </a:t>
            </a:r>
            <a:r>
              <a:rPr lang="cs-CZ" dirty="0" smtClean="0"/>
              <a:t>Prahy</a:t>
            </a:r>
            <a:endParaRPr lang="cs-CZ" dirty="0"/>
          </a:p>
        </p:txBody>
      </p:sp>
      <p:pic>
        <p:nvPicPr>
          <p:cNvPr id="2052" name="Picture 4" descr="http://www.vam.ac.uk/__data/assets/image/0017/203291/39115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5334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635896" y="515893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Skleněná číše, 1862, Victoria and Albert Museum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369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cs-CZ" dirty="0" smtClean="0"/>
              <a:t>Glazura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123" y="764704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Glazura - sklovitý povlak na povrchu keramických výrobků (rozemleté sklovité, tavící, barvící a další složky), který se následně smíchají s vodou a takto nanáší na </a:t>
            </a:r>
            <a:r>
              <a:rPr lang="cs-CZ" dirty="0" err="1"/>
              <a:t>přežahnutý</a:t>
            </a:r>
            <a:r>
              <a:rPr lang="cs-CZ" dirty="0"/>
              <a:t> </a:t>
            </a:r>
            <a:r>
              <a:rPr lang="cs-CZ" dirty="0" smtClean="0"/>
              <a:t>výrobek</a:t>
            </a:r>
          </a:p>
          <a:p>
            <a:r>
              <a:rPr lang="cs-CZ" dirty="0"/>
              <a:t>Hlavní druhy glazur podle složení jsou: olovnaté, cíničité, solné, živcové a </a:t>
            </a:r>
            <a:r>
              <a:rPr lang="cs-CZ" dirty="0" smtClean="0"/>
              <a:t>hlinité:</a:t>
            </a:r>
          </a:p>
          <a:p>
            <a:pPr lvl="1"/>
            <a:r>
              <a:rPr lang="cs-CZ" b="1" dirty="0" smtClean="0"/>
              <a:t>Glazury olovnaté</a:t>
            </a:r>
            <a:r>
              <a:rPr lang="cs-CZ" dirty="0" smtClean="0"/>
              <a:t>: </a:t>
            </a:r>
            <a:r>
              <a:rPr lang="cs-CZ" dirty="0" err="1"/>
              <a:t>Nízkotavitelné</a:t>
            </a:r>
            <a:r>
              <a:rPr lang="cs-CZ" dirty="0"/>
              <a:t> glazury obsahující větší díl oxidu olova. </a:t>
            </a:r>
            <a:r>
              <a:rPr lang="cs-CZ" dirty="0" smtClean="0"/>
              <a:t>V </a:t>
            </a:r>
            <a:r>
              <a:rPr lang="cs-CZ" dirty="0"/>
              <a:t>islámské i evropské keramice byly nejužívanějšími </a:t>
            </a:r>
            <a:r>
              <a:rPr lang="cs-CZ" dirty="0" smtClean="0"/>
              <a:t>glazurami (např. lidová </a:t>
            </a:r>
            <a:r>
              <a:rPr lang="cs-CZ" dirty="0" err="1" smtClean="0"/>
              <a:t>hrnčina</a:t>
            </a:r>
            <a:r>
              <a:rPr lang="cs-CZ" dirty="0" smtClean="0"/>
              <a:t>)</a:t>
            </a:r>
          </a:p>
          <a:p>
            <a:pPr lvl="1"/>
            <a:r>
              <a:rPr lang="cs-CZ" b="1" dirty="0" smtClean="0"/>
              <a:t>Glazury cíničité (</a:t>
            </a:r>
            <a:r>
              <a:rPr lang="cs-CZ" b="1" dirty="0" err="1" smtClean="0"/>
              <a:t>olovnato</a:t>
            </a:r>
            <a:r>
              <a:rPr lang="cs-CZ" b="1" dirty="0" smtClean="0"/>
              <a:t>-cíničité</a:t>
            </a:r>
            <a:r>
              <a:rPr lang="cs-CZ" dirty="0" smtClean="0"/>
              <a:t>). </a:t>
            </a:r>
            <a:r>
              <a:rPr lang="cs-CZ" dirty="0"/>
              <a:t>Bílé neprůsvitné glazury vznikající přidáním oxidu cíničitého do olovnaté </a:t>
            </a:r>
            <a:r>
              <a:rPr lang="cs-CZ" dirty="0" smtClean="0"/>
              <a:t>glazury (majolika </a:t>
            </a:r>
            <a:r>
              <a:rPr lang="cs-CZ" dirty="0"/>
              <a:t>a </a:t>
            </a:r>
            <a:r>
              <a:rPr lang="cs-CZ" dirty="0" smtClean="0"/>
              <a:t>fajáns)</a:t>
            </a:r>
          </a:p>
          <a:p>
            <a:pPr lvl="1"/>
            <a:r>
              <a:rPr lang="cs-CZ" dirty="0" smtClean="0"/>
              <a:t>Glazury solné: </a:t>
            </a:r>
            <a:r>
              <a:rPr lang="cs-CZ" dirty="0"/>
              <a:t>Dosahují se na </a:t>
            </a:r>
            <a:r>
              <a:rPr lang="cs-CZ" dirty="0" err="1"/>
              <a:t>vysokožámé</a:t>
            </a:r>
            <a:r>
              <a:rPr lang="cs-CZ" dirty="0"/>
              <a:t> kamenině vhozením kamenné soli do pece v konečné fázi pálení. Tehdy vzniká oxid sodný a vytváří z křemičitanů tenký, ale tvrdý povlak </a:t>
            </a:r>
            <a:r>
              <a:rPr lang="cs-CZ" dirty="0" smtClean="0"/>
              <a:t>poloprůsvitných </a:t>
            </a:r>
            <a:r>
              <a:rPr lang="cs-CZ" dirty="0"/>
              <a:t>glazur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Glazury živcové (Seladonové): obsahující barvící složky na bázi oxidů železa (od 15. stol. př. n. l. v Číně)</a:t>
            </a:r>
          </a:p>
          <a:p>
            <a:pPr lvl="1"/>
            <a:r>
              <a:rPr lang="cs-CZ" dirty="0" smtClean="0"/>
              <a:t>Glazury hlinité: </a:t>
            </a:r>
            <a:r>
              <a:rPr lang="cs-CZ" dirty="0"/>
              <a:t>Glazura, jejíž jedinou nebo podstatnou součástí je </a:t>
            </a:r>
            <a:r>
              <a:rPr lang="cs-CZ" dirty="0" err="1"/>
              <a:t>nízkotavitelná</a:t>
            </a:r>
            <a:r>
              <a:rPr lang="cs-CZ" dirty="0"/>
              <a:t> hlína, která při vypálení sline.</a:t>
            </a:r>
          </a:p>
          <a:p>
            <a:pPr marL="457200" lvl="1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j-16-0276-1_f4ab9e61-41e7-4074-a451-c1603d33a443_1024x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89437"/>
            <a:ext cx="2252539" cy="225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587727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Seladonová glazura (zelenkavá) na čínské kamenině, 19. stol.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8620"/>
            <a:ext cx="2160240" cy="251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99792" y="4128620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Solná glazura (hnědo-oranžová), Dolní Lužice, konce 18. stol., zdroj Vít Kozák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73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Olovnaté, cíničité glazury</a:t>
            </a:r>
            <a:endParaRPr lang="cs-CZ" dirty="0"/>
          </a:p>
        </p:txBody>
      </p:sp>
      <p:pic>
        <p:nvPicPr>
          <p:cNvPr id="2050" name="Picture 2" descr="Deteriorated lead glaze with crazing and staining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35" y="1403266"/>
            <a:ext cx="3243192" cy="216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rožitný džbán - Čepá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340768"/>
            <a:ext cx="206570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0728" y="4491427"/>
            <a:ext cx="30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Džbán s olovnatou glazurou, poč. 20. stol., Galerie </a:t>
            </a:r>
            <a:r>
              <a:rPr lang="cs-CZ" dirty="0" err="1" smtClean="0"/>
              <a:t>Karoline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69094" y="1340768"/>
            <a:ext cx="2163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Stabilita olovnatých glazur závisí na poměru olova a křemíku. Mohou být poškozeny jemnými trhlinkami</a:t>
            </a:r>
            <a:endParaRPr lang="cs-CZ" dirty="0"/>
          </a:p>
        </p:txBody>
      </p:sp>
      <p:pic>
        <p:nvPicPr>
          <p:cNvPr id="2054" name="Picture 6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9513"/>
            <a:ext cx="2033427" cy="30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340027" y="4077072"/>
            <a:ext cx="269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Fajáns s </a:t>
            </a:r>
            <a:r>
              <a:rPr lang="cs-CZ" dirty="0" err="1" smtClean="0"/>
              <a:t>olovnato</a:t>
            </a:r>
            <a:r>
              <a:rPr lang="cs-CZ" dirty="0" smtClean="0"/>
              <a:t>-cíničitou glazurou, 20. stol., SZM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670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Hrnčina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Pórovitá archeologická keramika, vysoká nasákavost střepu</a:t>
            </a:r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12347"/>
            <a:ext cx="3022246" cy="323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552" y="580526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Slovanská keramika, L. Svobodová, AÚ Praha, 500 – 700 n. l.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66013"/>
            <a:ext cx="3086472" cy="318292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148064" y="5949280"/>
            <a:ext cx="279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Doba halštatská, NM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66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Kamenina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82042"/>
            <a:ext cx="8229600" cy="4525963"/>
          </a:xfrm>
        </p:spPr>
        <p:txBody>
          <a:bodyPr/>
          <a:lstStyle/>
          <a:p>
            <a:r>
              <a:rPr lang="cs-CZ" sz="1800" dirty="0"/>
              <a:t>Kamenina je naopak materiál se slinutým střepem, jehož nasákavost je maximálně 5%, u užitné kameniny 1%. Finální teplota výpalu se pohybuje od 1200 do 1300</a:t>
            </a:r>
            <a:r>
              <a:rPr lang="cs-CZ" sz="1800" baseline="30000" dirty="0"/>
              <a:t>O</a:t>
            </a:r>
            <a:r>
              <a:rPr lang="cs-CZ" sz="1800" dirty="0"/>
              <a:t> C. </a:t>
            </a:r>
            <a:r>
              <a:rPr lang="cs-CZ" sz="1800" dirty="0" smtClean="0"/>
              <a:t>Kamenina </a:t>
            </a:r>
            <a:r>
              <a:rPr lang="cs-CZ" sz="1800" dirty="0"/>
              <a:t>se solnou glazurou vznikla v 11. století v Porýní.</a:t>
            </a:r>
          </a:p>
          <a:p>
            <a:endParaRPr lang="cs-CZ" dirty="0"/>
          </a:p>
        </p:txBody>
      </p:sp>
      <p:pic>
        <p:nvPicPr>
          <p:cNvPr id="2050" name="Picture 2" descr="Kamenina manufaktury v Proskov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3456384" cy="2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466976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Kamenina z </a:t>
            </a:r>
            <a:r>
              <a:rPr lang="cs-CZ" dirty="0" err="1" smtClean="0"/>
              <a:t>Proskova</a:t>
            </a:r>
            <a:r>
              <a:rPr lang="cs-CZ" dirty="0" smtClean="0"/>
              <a:t>, Slezské zem. muzeum</a:t>
            </a:r>
            <a:endParaRPr lang="cs-CZ" dirty="0"/>
          </a:p>
        </p:txBody>
      </p:sp>
      <p:pic>
        <p:nvPicPr>
          <p:cNvPr id="2052" name="Picture 4" descr="Kamen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69462"/>
            <a:ext cx="3333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63680" y="559517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Kamenina ze sbírek  UPM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0"/>
            <a:ext cx="2350773" cy="352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51520" y="596450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Kamenina, 19. stol,, Muzeum Břeclav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530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Majolika/fajáns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Majolika </a:t>
            </a:r>
            <a:r>
              <a:rPr lang="cs-CZ" sz="1800" dirty="0"/>
              <a:t>je pórovina s jemným různobarevným střepem, který je pokryt neprůhlednými glazurami s barevným dekorem. Název vznikl podle ostrova Mallorca ve Středozemním moři, přes který byl tento typ keramiky transportován ze Středního východu. Výrobky se vypalují několikrát v rozmezí teplot 950–1100</a:t>
            </a:r>
            <a:r>
              <a:rPr lang="cs-CZ" sz="1800" baseline="30000" dirty="0"/>
              <a:t>O</a:t>
            </a:r>
            <a:r>
              <a:rPr lang="cs-CZ" sz="1800" dirty="0"/>
              <a:t> C.   </a:t>
            </a:r>
            <a:r>
              <a:rPr lang="cs-CZ" sz="1800" dirty="0" smtClean="0"/>
              <a:t>V</a:t>
            </a:r>
            <a:r>
              <a:rPr lang="cs-CZ" sz="1800" dirty="0"/>
              <a:t> Evropě se majolika objevuje v období 14. století.</a:t>
            </a:r>
          </a:p>
          <a:p>
            <a:endParaRPr lang="cs-CZ" dirty="0"/>
          </a:p>
        </p:txBody>
      </p:sp>
      <p:pic>
        <p:nvPicPr>
          <p:cNvPr id="2050" name="Picture 2" descr="Výsledek obrázku pro majolika a fajáns + muz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0" y="2924944"/>
            <a:ext cx="26190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6021288"/>
            <a:ext cx="390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Majolika, habánská fajáns, 17. stol. NM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88" y="2892395"/>
            <a:ext cx="1922458" cy="34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25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Fajáns</a:t>
            </a:r>
            <a:endParaRPr lang="cs-CZ" dirty="0"/>
          </a:p>
        </p:txBody>
      </p:sp>
      <p:pic>
        <p:nvPicPr>
          <p:cNvPr id="1026" name="Picture 2" descr="bez názvu-94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88945"/>
            <a:ext cx="238927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620723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Fajánsový talíř, Metodika NPÚ</a:t>
            </a:r>
            <a:endParaRPr lang="cs-CZ" dirty="0"/>
          </a:p>
        </p:txBody>
      </p:sp>
      <p:pic>
        <p:nvPicPr>
          <p:cNvPr id="1027" name="Picture 3" descr="bez názvu-93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26891"/>
            <a:ext cx="2389288" cy="356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385365" y="6202025"/>
            <a:ext cx="3602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Záběr na fajánsovou desku 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poč</a:t>
            </a:r>
            <a:r>
              <a:rPr lang="cs-CZ" i="1" dirty="0"/>
              <a:t>. 18. Století, </a:t>
            </a:r>
            <a:r>
              <a:rPr lang="cs-CZ" i="1" dirty="0" smtClean="0"/>
              <a:t>SZ </a:t>
            </a:r>
            <a:r>
              <a:rPr lang="cs-CZ" i="1" dirty="0"/>
              <a:t>Hluboká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5536" y="1268760"/>
            <a:ext cx="8077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Fajáns je </a:t>
            </a:r>
            <a:r>
              <a:rPr lang="cs-CZ" dirty="0"/>
              <a:t>pórovitá keramika s jemným bělavým, nažloutlým až našedlým střepem s neprůhlednou bělavou </a:t>
            </a:r>
            <a:r>
              <a:rPr lang="cs-CZ" dirty="0" err="1"/>
              <a:t>olovnatocíničitou</a:t>
            </a:r>
            <a:r>
              <a:rPr lang="cs-CZ" dirty="0"/>
              <a:t> glazurou. Název vznikl podle italského města </a:t>
            </a:r>
            <a:r>
              <a:rPr lang="cs-CZ" dirty="0" err="1"/>
              <a:t>Faenza</a:t>
            </a:r>
            <a:r>
              <a:rPr lang="cs-CZ" dirty="0"/>
              <a:t>, později se tento typ keramiky v zaalpských zemích nazývala </a:t>
            </a:r>
            <a:r>
              <a:rPr lang="cs-CZ" dirty="0" err="1"/>
              <a:t>fayence</a:t>
            </a:r>
            <a:r>
              <a:rPr lang="cs-CZ" dirty="0"/>
              <a:t>. Teplota výpalu je obdobná jako u majoliky.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" name="Picture 4" descr="http://www.artslexikon.cz/images/Noname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526891"/>
            <a:ext cx="2981426" cy="22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012161" y="4941168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Kachna, </a:t>
            </a:r>
            <a:r>
              <a:rPr lang="cs-CZ" dirty="0" smtClean="0"/>
              <a:t>fajáns, </a:t>
            </a:r>
            <a:r>
              <a:rPr lang="cs-CZ" dirty="0"/>
              <a:t>60.–70. léta 18. století. </a:t>
            </a:r>
            <a:r>
              <a:rPr lang="cs-CZ" dirty="0" smtClean="0"/>
              <a:t> </a:t>
            </a:r>
            <a:r>
              <a:rPr lang="cs-CZ" dirty="0"/>
              <a:t>Moravské galerie v Brně. </a:t>
            </a:r>
          </a:p>
        </p:txBody>
      </p:sp>
    </p:spTree>
    <p:extLst>
      <p:ext uri="{BB962C8B-B14F-4D97-AF65-F5344CB8AC3E}">
        <p14:creationId xmlns:p14="http://schemas.microsoft.com/office/powerpoint/2010/main" val="24510417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1911</Words>
  <Application>Microsoft Office PowerPoint</Application>
  <PresentationFormat>Předvádění na obrazovce (4:3)</PresentationFormat>
  <Paragraphs>206</Paragraphs>
  <Slides>32</Slides>
  <Notes>32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systému Office</vt:lpstr>
      <vt:lpstr>Ošetření sbírkových předmětů  z keramiky a skla</vt:lpstr>
      <vt:lpstr>Keramika ve sbírkách </vt:lpstr>
      <vt:lpstr>Keramika – rozdělení, termíny</vt:lpstr>
      <vt:lpstr>Glazura</vt:lpstr>
      <vt:lpstr>Olovnaté, cíničité glazury</vt:lpstr>
      <vt:lpstr>Hrnčina</vt:lpstr>
      <vt:lpstr>Kamenina</vt:lpstr>
      <vt:lpstr>Majolika/fajáns</vt:lpstr>
      <vt:lpstr>Fajáns</vt:lpstr>
      <vt:lpstr>Terakota</vt:lpstr>
      <vt:lpstr>Porcelán</vt:lpstr>
      <vt:lpstr>Rizika</vt:lpstr>
      <vt:lpstr>Podmínky prostředí</vt:lpstr>
      <vt:lpstr>Krystalizace solí</vt:lpstr>
      <vt:lpstr>Manipulace a transport</vt:lpstr>
      <vt:lpstr>Konzervace</vt:lpstr>
      <vt:lpstr>Konzervace archeologické keramiky – L. Svobodová, AÚ Praha</vt:lpstr>
      <vt:lpstr>Sklo</vt:lpstr>
      <vt:lpstr>Struktura skla</vt:lpstr>
      <vt:lpstr>Sodno-vápenatá/draselno-vápenatá skla</vt:lpstr>
      <vt:lpstr>Lesní/zelené sklo</vt:lpstr>
      <vt:lpstr>Olovnaté sklo</vt:lpstr>
      <vt:lpstr>Zdobení skla</vt:lpstr>
      <vt:lpstr>Barvení skla</vt:lpstr>
      <vt:lpstr>Poškození</vt:lpstr>
      <vt:lpstr>Voda – koroze skla</vt:lpstr>
      <vt:lpstr>Nevhodná RV</vt:lpstr>
      <vt:lpstr>Solarizace skla</vt:lpstr>
      <vt:lpstr>Devitrifikace – mineralizace skla</vt:lpstr>
      <vt:lpstr>Konzervace-restaurování</vt:lpstr>
      <vt:lpstr>Čištění - konzervace</vt:lpstr>
      <vt:lpstr>Restaurování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keramiky</dc:title>
  <dc:creator>Selucká</dc:creator>
  <cp:lastModifiedBy>Selucká</cp:lastModifiedBy>
  <cp:revision>93</cp:revision>
  <cp:lastPrinted>2019-11-12T12:06:34Z</cp:lastPrinted>
  <dcterms:created xsi:type="dcterms:W3CDTF">2019-10-25T18:19:35Z</dcterms:created>
  <dcterms:modified xsi:type="dcterms:W3CDTF">2019-12-02T10:50:17Z</dcterms:modified>
</cp:coreProperties>
</file>