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sldIdLst>
    <p:sldId id="262" r:id="rId5"/>
    <p:sldId id="256" r:id="rId6"/>
    <p:sldId id="264" r:id="rId7"/>
    <p:sldId id="266" r:id="rId8"/>
    <p:sldId id="265" r:id="rId9"/>
    <p:sldId id="261" r:id="rId10"/>
    <p:sldId id="257" r:id="rId11"/>
    <p:sldId id="267" r:id="rId12"/>
    <p:sldId id="268" r:id="rId13"/>
    <p:sldId id="269" r:id="rId14"/>
    <p:sldId id="271" r:id="rId15"/>
    <p:sldId id="270" r:id="rId16"/>
    <p:sldId id="2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8B1D5E-6C6A-683B-7F65-D78135B6468F}" v="461" dt="2019-09-06T07:54:56.534"/>
    <p1510:client id="{A56EF6B8-E03D-F0BD-4E6F-E3886498AF00}" v="1024" dt="2019-09-06T08:33:49.894"/>
    <p1510:client id="{E7FB4EED-AF64-41A9-ACD4-A0624CF1F239}" v="4180" dt="2019-09-05T11:07:52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-11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23" Type="http://schemas.microsoft.com/office/2016/11/relationships/changesInfo" Target="changesInfos/changesInfo1.xml"/><Relationship Id="rId24" Type="http://schemas.microsoft.com/office/2015/10/relationships/revisionInfo" Target="revisionInfo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Budňák" userId="S::187769@muni.cz::82fb47cd-b5e9-4e0f-a97c-be13e27d457d" providerId="AD" clId="Web-{A56EF6B8-E03D-F0BD-4E6F-E3886498AF00}"/>
    <pc:docChg chg="modSld">
      <pc:chgData name="Jan Budňák" userId="S::187769@muni.cz::82fb47cd-b5e9-4e0f-a97c-be13e27d457d" providerId="AD" clId="Web-{A56EF6B8-E03D-F0BD-4E6F-E3886498AF00}" dt="2019-09-06T08:33:49.894" v="1019" actId="20577"/>
      <pc:docMkLst>
        <pc:docMk/>
      </pc:docMkLst>
      <pc:sldChg chg="modSp">
        <pc:chgData name="Jan Budňák" userId="S::187769@muni.cz::82fb47cd-b5e9-4e0f-a97c-be13e27d457d" providerId="AD" clId="Web-{A56EF6B8-E03D-F0BD-4E6F-E3886498AF00}" dt="2019-09-06T08:30:28.536" v="879" actId="20577"/>
        <pc:sldMkLst>
          <pc:docMk/>
          <pc:sldMk cId="400950813" sldId="267"/>
        </pc:sldMkLst>
        <pc:spChg chg="mod">
          <ac:chgData name="Jan Budňák" userId="S::187769@muni.cz::82fb47cd-b5e9-4e0f-a97c-be13e27d457d" providerId="AD" clId="Web-{A56EF6B8-E03D-F0BD-4E6F-E3886498AF00}" dt="2019-09-06T08:30:28.536" v="879" actId="20577"/>
          <ac:spMkLst>
            <pc:docMk/>
            <pc:sldMk cId="400950813" sldId="267"/>
            <ac:spMk id="3" creationId="{C9BE1DDF-D4D6-4659-8708-F769F5D55A21}"/>
          </ac:spMkLst>
        </pc:spChg>
      </pc:sldChg>
      <pc:sldChg chg="modSp">
        <pc:chgData name="Jan Budňák" userId="S::187769@muni.cz::82fb47cd-b5e9-4e0f-a97c-be13e27d457d" providerId="AD" clId="Web-{A56EF6B8-E03D-F0BD-4E6F-E3886498AF00}" dt="2019-09-06T08:33:49.894" v="1018" actId="20577"/>
        <pc:sldMkLst>
          <pc:docMk/>
          <pc:sldMk cId="2637064664" sldId="270"/>
        </pc:sldMkLst>
        <pc:spChg chg="mod">
          <ac:chgData name="Jan Budňák" userId="S::187769@muni.cz::82fb47cd-b5e9-4e0f-a97c-be13e27d457d" providerId="AD" clId="Web-{A56EF6B8-E03D-F0BD-4E6F-E3886498AF00}" dt="2019-09-06T08:31:28.052" v="901" actId="20577"/>
          <ac:spMkLst>
            <pc:docMk/>
            <pc:sldMk cId="2637064664" sldId="270"/>
            <ac:spMk id="2" creationId="{7DA8E156-0610-4D40-8D72-C3043049393B}"/>
          </ac:spMkLst>
        </pc:spChg>
        <pc:spChg chg="mod">
          <ac:chgData name="Jan Budňák" userId="S::187769@muni.cz::82fb47cd-b5e9-4e0f-a97c-be13e27d457d" providerId="AD" clId="Web-{A56EF6B8-E03D-F0BD-4E6F-E3886498AF00}" dt="2019-09-06T08:33:49.894" v="1018" actId="20577"/>
          <ac:spMkLst>
            <pc:docMk/>
            <pc:sldMk cId="2637064664" sldId="270"/>
            <ac:spMk id="3" creationId="{A466B54B-E86A-48E2-B4B5-C6409FCE4766}"/>
          </ac:spMkLst>
        </pc:spChg>
      </pc:sldChg>
      <pc:sldChg chg="modSp">
        <pc:chgData name="Jan Budňák" userId="S::187769@muni.cz::82fb47cd-b5e9-4e0f-a97c-be13e27d457d" providerId="AD" clId="Web-{A56EF6B8-E03D-F0BD-4E6F-E3886498AF00}" dt="2019-09-06T08:30:48.489" v="881" actId="20577"/>
        <pc:sldMkLst>
          <pc:docMk/>
          <pc:sldMk cId="1115504707" sldId="271"/>
        </pc:sldMkLst>
        <pc:spChg chg="mod">
          <ac:chgData name="Jan Budňák" userId="S::187769@muni.cz::82fb47cd-b5e9-4e0f-a97c-be13e27d457d" providerId="AD" clId="Web-{A56EF6B8-E03D-F0BD-4E6F-E3886498AF00}" dt="2019-09-06T08:30:48.489" v="881" actId="20577"/>
          <ac:spMkLst>
            <pc:docMk/>
            <pc:sldMk cId="1115504707" sldId="271"/>
            <ac:spMk id="2" creationId="{C524BFEC-D710-43A2-ABB5-B9CEAA9B6CDB}"/>
          </ac:spMkLst>
        </pc:spChg>
        <pc:spChg chg="mod">
          <ac:chgData name="Jan Budňák" userId="S::187769@muni.cz::82fb47cd-b5e9-4e0f-a97c-be13e27d457d" providerId="AD" clId="Web-{A56EF6B8-E03D-F0BD-4E6F-E3886498AF00}" dt="2019-09-06T08:09:07.143" v="238" actId="20577"/>
          <ac:spMkLst>
            <pc:docMk/>
            <pc:sldMk cId="1115504707" sldId="271"/>
            <ac:spMk id="3" creationId="{3273AD82-F2BA-4DD4-A046-BB92AA549709}"/>
          </ac:spMkLst>
        </pc:spChg>
      </pc:sldChg>
    </pc:docChg>
  </pc:docChgLst>
  <pc:docChgLst>
    <pc:chgData name="Jan Budňák" userId="S::187769@muni.cz::82fb47cd-b5e9-4e0f-a97c-be13e27d457d" providerId="AD" clId="Web-{818B1D5E-6C6A-683B-7F65-D78135B6468F}"/>
    <pc:docChg chg="addSld modSld">
      <pc:chgData name="Jan Budňák" userId="S::187769@muni.cz::82fb47cd-b5e9-4e0f-a97c-be13e27d457d" providerId="AD" clId="Web-{818B1D5E-6C6A-683B-7F65-D78135B6468F}" dt="2019-09-06T07:54:56.534" v="459" actId="20577"/>
      <pc:docMkLst>
        <pc:docMk/>
      </pc:docMkLst>
      <pc:sldChg chg="modSp">
        <pc:chgData name="Jan Budňák" userId="S::187769@muni.cz::82fb47cd-b5e9-4e0f-a97c-be13e27d457d" providerId="AD" clId="Web-{818B1D5E-6C6A-683B-7F65-D78135B6468F}" dt="2019-09-06T07:48:03.131" v="52" actId="20577"/>
        <pc:sldMkLst>
          <pc:docMk/>
          <pc:sldMk cId="400950813" sldId="267"/>
        </pc:sldMkLst>
        <pc:spChg chg="mod">
          <ac:chgData name="Jan Budňák" userId="S::187769@muni.cz::82fb47cd-b5e9-4e0f-a97c-be13e27d457d" providerId="AD" clId="Web-{818B1D5E-6C6A-683B-7F65-D78135B6468F}" dt="2019-09-06T07:48:03.131" v="52" actId="20577"/>
          <ac:spMkLst>
            <pc:docMk/>
            <pc:sldMk cId="400950813" sldId="267"/>
            <ac:spMk id="2" creationId="{8F36B51E-3674-479C-B3B2-FDC19EA94006}"/>
          </ac:spMkLst>
        </pc:spChg>
      </pc:sldChg>
      <pc:sldChg chg="modSp new">
        <pc:chgData name="Jan Budňák" userId="S::187769@muni.cz::82fb47cd-b5e9-4e0f-a97c-be13e27d457d" providerId="AD" clId="Web-{818B1D5E-6C6A-683B-7F65-D78135B6468F}" dt="2019-09-06T07:54:56.534" v="458" actId="20577"/>
        <pc:sldMkLst>
          <pc:docMk/>
          <pc:sldMk cId="1115504707" sldId="271"/>
        </pc:sldMkLst>
        <pc:spChg chg="mod">
          <ac:chgData name="Jan Budňák" userId="S::187769@muni.cz::82fb47cd-b5e9-4e0f-a97c-be13e27d457d" providerId="AD" clId="Web-{818B1D5E-6C6A-683B-7F65-D78135B6468F}" dt="2019-09-06T07:48:38.193" v="87" actId="20577"/>
          <ac:spMkLst>
            <pc:docMk/>
            <pc:sldMk cId="1115504707" sldId="271"/>
            <ac:spMk id="2" creationId="{C524BFEC-D710-43A2-ABB5-B9CEAA9B6CDB}"/>
          </ac:spMkLst>
        </pc:spChg>
        <pc:spChg chg="mod">
          <ac:chgData name="Jan Budňák" userId="S::187769@muni.cz::82fb47cd-b5e9-4e0f-a97c-be13e27d457d" providerId="AD" clId="Web-{818B1D5E-6C6A-683B-7F65-D78135B6468F}" dt="2019-09-06T07:54:56.534" v="458" actId="20577"/>
          <ac:spMkLst>
            <pc:docMk/>
            <pc:sldMk cId="1115504707" sldId="271"/>
            <ac:spMk id="3" creationId="{3273AD82-F2BA-4DD4-A046-BB92AA549709}"/>
          </ac:spMkLst>
        </pc:spChg>
      </pc:sldChg>
    </pc:docChg>
  </pc:docChgLst>
  <pc:docChgLst>
    <pc:chgData name="Jan Budňák" userId="S::187769@muni.cz::82fb47cd-b5e9-4e0f-a97c-be13e27d457d" providerId="AD" clId="Web-{E7FB4EED-AF64-41A9-ACD4-A0624CF1F239}"/>
    <pc:docChg chg="addSld delSld modSld">
      <pc:chgData name="Jan Budňák" userId="S::187769@muni.cz::82fb47cd-b5e9-4e0f-a97c-be13e27d457d" providerId="AD" clId="Web-{E7FB4EED-AF64-41A9-ACD4-A0624CF1F239}" dt="2019-09-05T11:07:52.202" v="4173" actId="20577"/>
      <pc:docMkLst>
        <pc:docMk/>
      </pc:docMkLst>
      <pc:sldChg chg="modSp">
        <pc:chgData name="Jan Budňák" userId="S::187769@muni.cz::82fb47cd-b5e9-4e0f-a97c-be13e27d457d" providerId="AD" clId="Web-{E7FB4EED-AF64-41A9-ACD4-A0624CF1F239}" dt="2019-09-05T10:54:36.006" v="3450" actId="20577"/>
        <pc:sldMkLst>
          <pc:docMk/>
          <pc:sldMk cId="3955807596" sldId="257"/>
        </pc:sldMkLst>
        <pc:spChg chg="mod">
          <ac:chgData name="Jan Budňák" userId="S::187769@muni.cz::82fb47cd-b5e9-4e0f-a97c-be13e27d457d" providerId="AD" clId="Web-{E7FB4EED-AF64-41A9-ACD4-A0624CF1F239}" dt="2019-09-05T09:52:26.192" v="2568" actId="20577"/>
          <ac:spMkLst>
            <pc:docMk/>
            <pc:sldMk cId="3955807596" sldId="257"/>
            <ac:spMk id="2" creationId="{00000000-0000-0000-0000-000000000000}"/>
          </ac:spMkLst>
        </pc:spChg>
        <pc:spChg chg="mod">
          <ac:chgData name="Jan Budňák" userId="S::187769@muni.cz::82fb47cd-b5e9-4e0f-a97c-be13e27d457d" providerId="AD" clId="Web-{E7FB4EED-AF64-41A9-ACD4-A0624CF1F239}" dt="2019-09-05T10:54:36.006" v="3450" actId="20577"/>
          <ac:spMkLst>
            <pc:docMk/>
            <pc:sldMk cId="3955807596" sldId="257"/>
            <ac:spMk id="3" creationId="{00000000-0000-0000-0000-000000000000}"/>
          </ac:spMkLst>
        </pc:spChg>
      </pc:sldChg>
      <pc:sldChg chg="del">
        <pc:chgData name="Jan Budňák" userId="S::187769@muni.cz::82fb47cd-b5e9-4e0f-a97c-be13e27d457d" providerId="AD" clId="Web-{E7FB4EED-AF64-41A9-ACD4-A0624CF1F239}" dt="2019-09-05T09:50:21.755" v="2531"/>
        <pc:sldMkLst>
          <pc:docMk/>
          <pc:sldMk cId="4212811262" sldId="258"/>
        </pc:sldMkLst>
      </pc:sldChg>
      <pc:sldChg chg="del">
        <pc:chgData name="Jan Budňák" userId="S::187769@muni.cz::82fb47cd-b5e9-4e0f-a97c-be13e27d457d" providerId="AD" clId="Web-{E7FB4EED-AF64-41A9-ACD4-A0624CF1F239}" dt="2019-09-05T09:50:14.724" v="2530"/>
        <pc:sldMkLst>
          <pc:docMk/>
          <pc:sldMk cId="1656714089" sldId="259"/>
        </pc:sldMkLst>
      </pc:sldChg>
      <pc:sldChg chg="del">
        <pc:chgData name="Jan Budňák" userId="S::187769@muni.cz::82fb47cd-b5e9-4e0f-a97c-be13e27d457d" providerId="AD" clId="Web-{E7FB4EED-AF64-41A9-ACD4-A0624CF1F239}" dt="2019-09-05T09:50:08.458" v="2529"/>
        <pc:sldMkLst>
          <pc:docMk/>
          <pc:sldMk cId="852827756" sldId="260"/>
        </pc:sldMkLst>
      </pc:sldChg>
      <pc:sldChg chg="modSp">
        <pc:chgData name="Jan Budňák" userId="S::187769@muni.cz::82fb47cd-b5e9-4e0f-a97c-be13e27d457d" providerId="AD" clId="Web-{E7FB4EED-AF64-41A9-ACD4-A0624CF1F239}" dt="2019-09-05T09:28:14.967" v="2527" actId="20577"/>
        <pc:sldMkLst>
          <pc:docMk/>
          <pc:sldMk cId="869268726" sldId="261"/>
        </pc:sldMkLst>
        <pc:spChg chg="mod">
          <ac:chgData name="Jan Budňák" userId="S::187769@muni.cz::82fb47cd-b5e9-4e0f-a97c-be13e27d457d" providerId="AD" clId="Web-{E7FB4EED-AF64-41A9-ACD4-A0624CF1F239}" dt="2019-09-05T09:28:14.967" v="2527" actId="20577"/>
          <ac:spMkLst>
            <pc:docMk/>
            <pc:sldMk cId="869268726" sldId="261"/>
            <ac:spMk id="2" creationId="{00000000-0000-0000-0000-000000000000}"/>
          </ac:spMkLst>
        </pc:spChg>
      </pc:sldChg>
      <pc:sldChg chg="modSp">
        <pc:chgData name="Jan Budňák" userId="S::187769@muni.cz::82fb47cd-b5e9-4e0f-a97c-be13e27d457d" providerId="AD" clId="Web-{E7FB4EED-AF64-41A9-ACD4-A0624CF1F239}" dt="2019-09-05T08:05:22.145" v="741" actId="20577"/>
        <pc:sldMkLst>
          <pc:docMk/>
          <pc:sldMk cId="3620396407" sldId="262"/>
        </pc:sldMkLst>
        <pc:spChg chg="mod">
          <ac:chgData name="Jan Budňák" userId="S::187769@muni.cz::82fb47cd-b5e9-4e0f-a97c-be13e27d457d" providerId="AD" clId="Web-{E7FB4EED-AF64-41A9-ACD4-A0624CF1F239}" dt="2019-09-05T08:05:22.145" v="741" actId="20577"/>
          <ac:spMkLst>
            <pc:docMk/>
            <pc:sldMk cId="3620396407" sldId="262"/>
            <ac:spMk id="5" creationId="{00000000-0000-0000-0000-000000000000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10:35:34.518" v="2788" actId="20577"/>
        <pc:sldMkLst>
          <pc:docMk/>
          <pc:sldMk cId="3676810314" sldId="263"/>
        </pc:sldMkLst>
        <pc:spChg chg="mod">
          <ac:chgData name="Jan Budňák" userId="S::187769@muni.cz::82fb47cd-b5e9-4e0f-a97c-be13e27d457d" providerId="AD" clId="Web-{E7FB4EED-AF64-41A9-ACD4-A0624CF1F239}" dt="2019-09-05T08:04:45.411" v="731" actId="20577"/>
          <ac:spMkLst>
            <pc:docMk/>
            <pc:sldMk cId="3676810314" sldId="263"/>
            <ac:spMk id="2" creationId="{74B53E09-EF81-417B-B36F-AAD60EF16048}"/>
          </ac:spMkLst>
        </pc:spChg>
        <pc:spChg chg="mod">
          <ac:chgData name="Jan Budňák" userId="S::187769@muni.cz::82fb47cd-b5e9-4e0f-a97c-be13e27d457d" providerId="AD" clId="Web-{E7FB4EED-AF64-41A9-ACD4-A0624CF1F239}" dt="2019-09-05T10:35:34.518" v="2788" actId="20577"/>
          <ac:spMkLst>
            <pc:docMk/>
            <pc:sldMk cId="3676810314" sldId="263"/>
            <ac:spMk id="3" creationId="{94A63F2C-4EFD-450B-8487-884F7B7D3BDD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09:11:30.677" v="2089" actId="20577"/>
        <pc:sldMkLst>
          <pc:docMk/>
          <pc:sldMk cId="1142349398" sldId="264"/>
        </pc:sldMkLst>
        <pc:spChg chg="mod">
          <ac:chgData name="Jan Budňák" userId="S::187769@muni.cz::82fb47cd-b5e9-4e0f-a97c-be13e27d457d" providerId="AD" clId="Web-{E7FB4EED-AF64-41A9-ACD4-A0624CF1F239}" dt="2019-09-05T08:15:36.479" v="779" actId="20577"/>
          <ac:spMkLst>
            <pc:docMk/>
            <pc:sldMk cId="1142349398" sldId="264"/>
            <ac:spMk id="2" creationId="{38BC7491-8BF3-4571-9142-7D413EABC961}"/>
          </ac:spMkLst>
        </pc:spChg>
        <pc:spChg chg="mod">
          <ac:chgData name="Jan Budňák" userId="S::187769@muni.cz::82fb47cd-b5e9-4e0f-a97c-be13e27d457d" providerId="AD" clId="Web-{E7FB4EED-AF64-41A9-ACD4-A0624CF1F239}" dt="2019-09-05T09:11:30.677" v="2089" actId="20577"/>
          <ac:spMkLst>
            <pc:docMk/>
            <pc:sldMk cId="1142349398" sldId="264"/>
            <ac:spMk id="3" creationId="{FD11EF98-972F-4DF3-953D-75BE62B96FC7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09:27:05.044" v="2393" actId="20577"/>
        <pc:sldMkLst>
          <pc:docMk/>
          <pc:sldMk cId="1157040419" sldId="265"/>
        </pc:sldMkLst>
        <pc:spChg chg="mod">
          <ac:chgData name="Jan Budňák" userId="S::187769@muni.cz::82fb47cd-b5e9-4e0f-a97c-be13e27d457d" providerId="AD" clId="Web-{E7FB4EED-AF64-41A9-ACD4-A0624CF1F239}" dt="2019-09-05T08:49:44.933" v="1470" actId="20577"/>
          <ac:spMkLst>
            <pc:docMk/>
            <pc:sldMk cId="1157040419" sldId="265"/>
            <ac:spMk id="2" creationId="{CD0AED62-B8EB-41A1-8017-15404E27D75B}"/>
          </ac:spMkLst>
        </pc:spChg>
        <pc:spChg chg="mod">
          <ac:chgData name="Jan Budňák" userId="S::187769@muni.cz::82fb47cd-b5e9-4e0f-a97c-be13e27d457d" providerId="AD" clId="Web-{E7FB4EED-AF64-41A9-ACD4-A0624CF1F239}" dt="2019-09-05T09:27:05.044" v="2393" actId="20577"/>
          <ac:spMkLst>
            <pc:docMk/>
            <pc:sldMk cId="1157040419" sldId="265"/>
            <ac:spMk id="3" creationId="{6129810B-2BD6-4C09-AF21-EFC10940238C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09:02:33.626" v="1856" actId="20577"/>
        <pc:sldMkLst>
          <pc:docMk/>
          <pc:sldMk cId="2201289246" sldId="266"/>
        </pc:sldMkLst>
        <pc:spChg chg="mod">
          <ac:chgData name="Jan Budňák" userId="S::187769@muni.cz::82fb47cd-b5e9-4e0f-a97c-be13e27d457d" providerId="AD" clId="Web-{E7FB4EED-AF64-41A9-ACD4-A0624CF1F239}" dt="2019-09-05T09:02:33.626" v="1856" actId="20577"/>
          <ac:spMkLst>
            <pc:docMk/>
            <pc:sldMk cId="2201289246" sldId="266"/>
            <ac:spMk id="2" creationId="{F51D99D9-D35E-4C5B-A7A2-6B8CD3AD980B}"/>
          </ac:spMkLst>
        </pc:spChg>
        <pc:spChg chg="mod">
          <ac:chgData name="Jan Budňák" userId="S::187769@muni.cz::82fb47cd-b5e9-4e0f-a97c-be13e27d457d" providerId="AD" clId="Web-{E7FB4EED-AF64-41A9-ACD4-A0624CF1F239}" dt="2019-09-05T09:01:23.500" v="1852" actId="20577"/>
          <ac:spMkLst>
            <pc:docMk/>
            <pc:sldMk cId="2201289246" sldId="266"/>
            <ac:spMk id="3" creationId="{A369A462-F77F-4624-9E9C-C65D15D4D0CE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10:56:59.385" v="3464" actId="20577"/>
        <pc:sldMkLst>
          <pc:docMk/>
          <pc:sldMk cId="400950813" sldId="267"/>
        </pc:sldMkLst>
        <pc:spChg chg="mod">
          <ac:chgData name="Jan Budňák" userId="S::187769@muni.cz::82fb47cd-b5e9-4e0f-a97c-be13e27d457d" providerId="AD" clId="Web-{E7FB4EED-AF64-41A9-ACD4-A0624CF1F239}" dt="2019-09-05T10:56:59.385" v="3464" actId="20577"/>
          <ac:spMkLst>
            <pc:docMk/>
            <pc:sldMk cId="400950813" sldId="267"/>
            <ac:spMk id="2" creationId="{8F36B51E-3674-479C-B3B2-FDC19EA94006}"/>
          </ac:spMkLst>
        </pc:spChg>
      </pc:sldChg>
      <pc:sldChg chg="modSp new del">
        <pc:chgData name="Jan Budňák" userId="S::187769@muni.cz::82fb47cd-b5e9-4e0f-a97c-be13e27d457d" providerId="AD" clId="Web-{E7FB4EED-AF64-41A9-ACD4-A0624CF1F239}" dt="2019-09-05T09:27:38.420" v="2426"/>
        <pc:sldMkLst>
          <pc:docMk/>
          <pc:sldMk cId="3200010173" sldId="267"/>
        </pc:sldMkLst>
        <pc:spChg chg="mod">
          <ac:chgData name="Jan Budňák" userId="S::187769@muni.cz::82fb47cd-b5e9-4e0f-a97c-be13e27d457d" providerId="AD" clId="Web-{E7FB4EED-AF64-41A9-ACD4-A0624CF1F239}" dt="2019-09-05T09:27:38.216" v="2424" actId="20577"/>
          <ac:spMkLst>
            <pc:docMk/>
            <pc:sldMk cId="3200010173" sldId="267"/>
            <ac:spMk id="2" creationId="{4B356C2D-B106-45F8-A850-795491CC7F16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11:03:20.318" v="4052" actId="20577"/>
        <pc:sldMkLst>
          <pc:docMk/>
          <pc:sldMk cId="4102954082" sldId="268"/>
        </pc:sldMkLst>
        <pc:spChg chg="mod">
          <ac:chgData name="Jan Budňák" userId="S::187769@muni.cz::82fb47cd-b5e9-4e0f-a97c-be13e27d457d" providerId="AD" clId="Web-{E7FB4EED-AF64-41A9-ACD4-A0624CF1F239}" dt="2019-09-05T10:57:25.933" v="3517" actId="20577"/>
          <ac:spMkLst>
            <pc:docMk/>
            <pc:sldMk cId="4102954082" sldId="268"/>
            <ac:spMk id="2" creationId="{EE468A98-E409-4641-A53D-635FDF67A00D}"/>
          </ac:spMkLst>
        </pc:spChg>
        <pc:spChg chg="mod">
          <ac:chgData name="Jan Budňák" userId="S::187769@muni.cz::82fb47cd-b5e9-4e0f-a97c-be13e27d457d" providerId="AD" clId="Web-{E7FB4EED-AF64-41A9-ACD4-A0624CF1F239}" dt="2019-09-05T11:03:20.318" v="4052" actId="20577"/>
          <ac:spMkLst>
            <pc:docMk/>
            <pc:sldMk cId="4102954082" sldId="268"/>
            <ac:spMk id="3" creationId="{4D273D26-0888-4EFF-AB24-20CF1D7AA1DB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11:05:44.229" v="4123" actId="20577"/>
        <pc:sldMkLst>
          <pc:docMk/>
          <pc:sldMk cId="1367080896" sldId="269"/>
        </pc:sldMkLst>
        <pc:spChg chg="mod">
          <ac:chgData name="Jan Budňák" userId="S::187769@muni.cz::82fb47cd-b5e9-4e0f-a97c-be13e27d457d" providerId="AD" clId="Web-{E7FB4EED-AF64-41A9-ACD4-A0624CF1F239}" dt="2019-09-05T11:04:54.915" v="4084" actId="20577"/>
          <ac:spMkLst>
            <pc:docMk/>
            <pc:sldMk cId="1367080896" sldId="269"/>
            <ac:spMk id="2" creationId="{68BBC1AC-44F7-4027-BA01-5396E636C894}"/>
          </ac:spMkLst>
        </pc:spChg>
        <pc:spChg chg="mod">
          <ac:chgData name="Jan Budňák" userId="S::187769@muni.cz::82fb47cd-b5e9-4e0f-a97c-be13e27d457d" providerId="AD" clId="Web-{E7FB4EED-AF64-41A9-ACD4-A0624CF1F239}" dt="2019-09-05T11:05:44.229" v="4123" actId="20577"/>
          <ac:spMkLst>
            <pc:docMk/>
            <pc:sldMk cId="1367080896" sldId="269"/>
            <ac:spMk id="3" creationId="{69FB49B8-1D37-4891-813F-924B602A3477}"/>
          </ac:spMkLst>
        </pc:spChg>
      </pc:sldChg>
      <pc:sldChg chg="modSp new">
        <pc:chgData name="Jan Budňák" userId="S::187769@muni.cz::82fb47cd-b5e9-4e0f-a97c-be13e27d457d" providerId="AD" clId="Web-{E7FB4EED-AF64-41A9-ACD4-A0624CF1F239}" dt="2019-09-05T11:07:52.186" v="4172" actId="20577"/>
        <pc:sldMkLst>
          <pc:docMk/>
          <pc:sldMk cId="2637064664" sldId="270"/>
        </pc:sldMkLst>
        <pc:spChg chg="mod">
          <ac:chgData name="Jan Budňák" userId="S::187769@muni.cz::82fb47cd-b5e9-4e0f-a97c-be13e27d457d" providerId="AD" clId="Web-{E7FB4EED-AF64-41A9-ACD4-A0624CF1F239}" dt="2019-09-05T11:07:52.186" v="4172" actId="20577"/>
          <ac:spMkLst>
            <pc:docMk/>
            <pc:sldMk cId="2637064664" sldId="270"/>
            <ac:spMk id="2" creationId="{7DA8E156-0610-4D40-8D72-C304304939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712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8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24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8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539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29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0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0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61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34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04710AC-9146-4824-A192-3E7DB74E7AD2}" type="datetimeFigureOut">
              <a:rPr lang="cs-CZ" smtClean="0"/>
              <a:t>06/09/19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31841B7-F2D2-430E-A89B-85D910212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2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 one difference: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Positivism</a:t>
            </a:r>
          </a:p>
          <a:p>
            <a:r>
              <a:rPr lang="en-US"/>
              <a:t>Russian Formalism</a:t>
            </a:r>
          </a:p>
          <a:p>
            <a:r>
              <a:rPr lang="en-US"/>
              <a:t>Prague Structuralism</a:t>
            </a:r>
          </a:p>
          <a:p>
            <a:r>
              <a:rPr lang="en-US"/>
              <a:t>New Criticism</a:t>
            </a:r>
          </a:p>
          <a:p>
            <a:r>
              <a:rPr lang="en-US"/>
              <a:t>…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Reader-Response Criticism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39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BBC1AC-44F7-4027-BA01-5396E636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The Decline and Fall of Reception Theory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FB49B8-1D37-4891-813F-924B602A3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Late Iser</a:t>
            </a:r>
          </a:p>
          <a:p>
            <a:r>
              <a:rPr lang="cs-CZ">
                <a:cs typeface="Calibri"/>
              </a:rPr>
              <a:t>Hillis Miller</a:t>
            </a:r>
          </a:p>
          <a:p>
            <a:r>
              <a:rPr lang="cs-CZ">
                <a:cs typeface="Calibri"/>
              </a:rPr>
              <a:t>Fisch</a:t>
            </a:r>
          </a:p>
          <a:p>
            <a:r>
              <a:rPr lang="cs-CZ">
                <a:cs typeface="Calibri"/>
              </a:rPr>
              <a:t>Lachmann</a:t>
            </a:r>
          </a:p>
        </p:txBody>
      </p:sp>
    </p:spTree>
    <p:extLst>
      <p:ext uri="{BB962C8B-B14F-4D97-AF65-F5344CB8AC3E}">
        <p14:creationId xmlns:p14="http://schemas.microsoft.com/office/powerpoint/2010/main" val="1367080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24BFEC-D710-43A2-ABB5-B9CEAA9B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>
                <a:cs typeface="Calibri Light"/>
              </a:rPr>
              <a:t>Activity</a:t>
            </a:r>
            <a:r>
              <a:rPr lang="cs-CZ">
                <a:cs typeface="Calibri Light"/>
              </a:rPr>
              <a:t>: </a:t>
            </a:r>
            <a:r>
              <a:rPr lang="cs-CZ" err="1">
                <a:cs typeface="Calibri Light"/>
              </a:rPr>
              <a:t>The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Applied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Iser</a:t>
            </a:r>
            <a:r>
              <a:rPr lang="cs-CZ">
                <a:cs typeface="Calibri Light"/>
              </a:rPr>
              <a:t>, vol. 2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273AD82-F2BA-4DD4-A046-BB92AA549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cs typeface="Calibri"/>
              </a:rPr>
              <a:t>Think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a story </a:t>
            </a:r>
            <a:r>
              <a:rPr lang="cs-CZ" err="1">
                <a:cs typeface="Calibri"/>
              </a:rPr>
              <a:t>or</a:t>
            </a:r>
            <a:r>
              <a:rPr lang="cs-CZ">
                <a:cs typeface="Calibri"/>
              </a:rPr>
              <a:t> a novel </a:t>
            </a:r>
            <a:r>
              <a:rPr lang="cs-CZ" err="1">
                <a:cs typeface="Calibri"/>
              </a:rPr>
              <a:t>you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have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recently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</a:t>
            </a:r>
            <a:r>
              <a:rPr lang="cs-CZ">
                <a:cs typeface="Calibri"/>
              </a:rPr>
              <a:t>. </a:t>
            </a:r>
          </a:p>
          <a:p>
            <a:r>
              <a:rPr lang="cs-CZ">
                <a:cs typeface="Calibri"/>
              </a:rPr>
              <a:t>Try to </a:t>
            </a:r>
            <a:r>
              <a:rPr lang="cs-CZ" err="1">
                <a:cs typeface="Calibri"/>
              </a:rPr>
              <a:t>recall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horizon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expectation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you</a:t>
            </a:r>
            <a:r>
              <a:rPr lang="cs-CZ">
                <a:cs typeface="Calibri"/>
              </a:rPr>
              <a:t> had </a:t>
            </a:r>
            <a:r>
              <a:rPr lang="cs-CZ" err="1">
                <a:cs typeface="Calibri"/>
              </a:rPr>
              <a:t>when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you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began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reading</a:t>
            </a:r>
            <a:r>
              <a:rPr lang="cs-CZ">
                <a:cs typeface="Calibri"/>
              </a:rPr>
              <a:t>, and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gaps</a:t>
            </a:r>
            <a:r>
              <a:rPr lang="cs-CZ">
                <a:cs typeface="Calibri"/>
              </a:rPr>
              <a:t>/</a:t>
            </a:r>
            <a:r>
              <a:rPr lang="cs-CZ" err="1">
                <a:cs typeface="Calibri"/>
              </a:rPr>
              <a:t>blanks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you</a:t>
            </a:r>
            <a:r>
              <a:rPr lang="cs-CZ">
                <a:cs typeface="Calibri"/>
              </a:rPr>
              <a:t> had to </a:t>
            </a:r>
            <a:r>
              <a:rPr lang="cs-CZ" err="1">
                <a:cs typeface="Calibri"/>
              </a:rPr>
              <a:t>bridge</a:t>
            </a:r>
            <a:r>
              <a:rPr lang="cs-CZ">
                <a:cs typeface="Calibri"/>
              </a:rPr>
              <a:t> as </a:t>
            </a:r>
            <a:r>
              <a:rPr lang="cs-CZ" err="1">
                <a:cs typeface="Calibri"/>
              </a:rPr>
              <a:t>you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were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reading</a:t>
            </a:r>
            <a:r>
              <a:rPr lang="cs-CZ">
                <a:cs typeface="Calibri"/>
              </a:rPr>
              <a:t>. </a:t>
            </a:r>
          </a:p>
          <a:p>
            <a:r>
              <a:rPr lang="cs-CZ">
                <a:cs typeface="Calibri"/>
              </a:rPr>
              <a:t>Try to </a:t>
            </a:r>
            <a:r>
              <a:rPr lang="cs-CZ" err="1">
                <a:cs typeface="Calibri"/>
              </a:rPr>
              <a:t>specify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what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kind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implied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reader</a:t>
            </a:r>
            <a:r>
              <a:rPr lang="cs-CZ">
                <a:cs typeface="Calibri"/>
              </a:rPr>
              <a:t>, </a:t>
            </a:r>
            <a:r>
              <a:rPr lang="cs-CZ" err="1">
                <a:cs typeface="Calibri"/>
              </a:rPr>
              <a:t>what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pattern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communication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between</a:t>
            </a:r>
            <a:r>
              <a:rPr lang="cs-CZ">
                <a:cs typeface="Calibri"/>
              </a:rPr>
              <a:t> text and </a:t>
            </a:r>
            <a:r>
              <a:rPr lang="cs-CZ" err="1">
                <a:cs typeface="Calibri"/>
              </a:rPr>
              <a:t>reader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was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involved</a:t>
            </a:r>
            <a:r>
              <a:rPr lang="cs-CZ">
                <a:cs typeface="Calibri"/>
              </a:rPr>
              <a:t>?</a:t>
            </a:r>
          </a:p>
          <a:p>
            <a:r>
              <a:rPr lang="cs-CZ">
                <a:cs typeface="Calibri"/>
              </a:rPr>
              <a:t>(</a:t>
            </a:r>
            <a:r>
              <a:rPr lang="cs-CZ" err="1">
                <a:cs typeface="Calibri"/>
              </a:rPr>
              <a:t>Finally</a:t>
            </a:r>
            <a:r>
              <a:rPr lang="cs-CZ">
                <a:cs typeface="Calibri"/>
              </a:rPr>
              <a:t>, </a:t>
            </a:r>
            <a:r>
              <a:rPr lang="cs-CZ" err="1">
                <a:cs typeface="Calibri"/>
              </a:rPr>
              <a:t>try</a:t>
            </a:r>
            <a:r>
              <a:rPr lang="cs-CZ">
                <a:cs typeface="Calibri"/>
              </a:rPr>
              <a:t> to </a:t>
            </a:r>
            <a:r>
              <a:rPr lang="cs-CZ" err="1">
                <a:cs typeface="Calibri"/>
              </a:rPr>
              <a:t>decide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whether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your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reading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experience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confirms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Eagleton's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objections</a:t>
            </a:r>
            <a:r>
              <a:rPr lang="cs-CZ">
                <a:cs typeface="Calibri"/>
              </a:rPr>
              <a:t> to </a:t>
            </a:r>
            <a:r>
              <a:rPr lang="cs-CZ" err="1">
                <a:cs typeface="Calibri"/>
              </a:rPr>
              <a:t>Iser</a:t>
            </a:r>
            <a:r>
              <a:rPr lang="cs-CZ">
                <a:cs typeface="Calibri"/>
              </a:rPr>
              <a:t>? </a:t>
            </a:r>
            <a:r>
              <a:rPr lang="cs-CZ" err="1">
                <a:cs typeface="Calibri"/>
              </a:rPr>
              <a:t>Have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you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only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got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back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what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you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put</a:t>
            </a:r>
            <a:r>
              <a:rPr lang="cs-CZ">
                <a:cs typeface="Calibri"/>
              </a:rPr>
              <a:t> in </a:t>
            </a:r>
            <a:r>
              <a:rPr lang="cs-CZ" err="1">
                <a:cs typeface="Calibri"/>
              </a:rPr>
              <a:t>before</a:t>
            </a:r>
            <a:r>
              <a:rPr lang="cs-CZ">
                <a:cs typeface="Calibri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11550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DA8E156-0610-4D40-8D72-C3043049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>
                <a:cs typeface="Calibri Light"/>
              </a:rPr>
              <a:t>Achievements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of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the</a:t>
            </a:r>
            <a:r>
              <a:rPr lang="cs-CZ">
                <a:cs typeface="Calibri Light"/>
              </a:rPr>
              <a:t> Constance </a:t>
            </a:r>
            <a:r>
              <a:rPr lang="cs-CZ" err="1">
                <a:cs typeface="Calibri Light"/>
              </a:rPr>
              <a:t>School</a:t>
            </a:r>
            <a:endParaRPr lang="cs-CZ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466B54B-E86A-48E2-B4B5-C6409FCE4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err="1">
                <a:cs typeface="Calibri" panose="020F0502020204030204"/>
              </a:rPr>
              <a:t>Challenging</a:t>
            </a:r>
            <a:r>
              <a:rPr lang="cs-CZ" dirty="0">
                <a:cs typeface="Calibri" panose="020F0502020204030204"/>
              </a:rPr>
              <a:t> </a:t>
            </a:r>
          </a:p>
          <a:p>
            <a:pPr marL="971550" lvl="1" indent="-457200">
              <a:buAutoNum type="arabicPeriod"/>
            </a:pPr>
            <a:r>
              <a:rPr lang="cs-CZ" dirty="0" err="1">
                <a:ea typeface="+mn-lt"/>
                <a:cs typeface="+mn-lt"/>
              </a:rPr>
              <a:t>Marxist</a:t>
            </a:r>
            <a:r>
              <a:rPr lang="cs-CZ" dirty="0">
                <a:ea typeface="+mn-lt"/>
                <a:cs typeface="+mn-lt"/>
              </a:rPr>
              <a:t>/</a:t>
            </a:r>
            <a:r>
              <a:rPr lang="cs-CZ" dirty="0" err="1">
                <a:ea typeface="+mn-lt"/>
                <a:cs typeface="+mn-lt"/>
              </a:rPr>
              <a:t>materialist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interpretation</a:t>
            </a:r>
            <a:endParaRPr lang="cs-CZ" dirty="0">
              <a:ea typeface="+mn-lt"/>
              <a:cs typeface="+mn-lt"/>
            </a:endParaRPr>
          </a:p>
          <a:p>
            <a:pPr marL="971550" lvl="1" indent="-457200">
              <a:buAutoNum type="arabicPeriod"/>
            </a:pPr>
            <a:r>
              <a:rPr lang="cs-CZ" dirty="0">
                <a:ea typeface="+mn-lt"/>
                <a:cs typeface="+mn-lt"/>
              </a:rPr>
              <a:t>Text </a:t>
            </a:r>
            <a:r>
              <a:rPr lang="cs-CZ" dirty="0" err="1">
                <a:ea typeface="+mn-lt"/>
                <a:cs typeface="+mn-lt"/>
              </a:rPr>
              <a:t>immanent</a:t>
            </a:r>
            <a:r>
              <a:rPr lang="cs-CZ" dirty="0">
                <a:ea typeface="+mn-lt"/>
                <a:cs typeface="+mn-lt"/>
              </a:rPr>
              <a:t>/"</a:t>
            </a:r>
            <a:r>
              <a:rPr lang="cs-CZ" dirty="0" err="1">
                <a:ea typeface="+mn-lt"/>
                <a:cs typeface="+mn-lt"/>
              </a:rPr>
              <a:t>empathizing</a:t>
            </a:r>
            <a:r>
              <a:rPr lang="cs-CZ" dirty="0">
                <a:ea typeface="+mn-lt"/>
                <a:cs typeface="+mn-lt"/>
              </a:rPr>
              <a:t>" </a:t>
            </a:r>
            <a:r>
              <a:rPr lang="cs-CZ" dirty="0" err="1">
                <a:ea typeface="+mn-lt"/>
                <a:cs typeface="+mn-lt"/>
              </a:rPr>
              <a:t>interpretation</a:t>
            </a:r>
            <a:endParaRPr lang="cs-CZ" dirty="0">
              <a:ea typeface="+mn-lt"/>
              <a:cs typeface="+mn-lt"/>
            </a:endParaRPr>
          </a:p>
          <a:p>
            <a:pPr marL="971550" lvl="1" indent="-457200">
              <a:buAutoNum type="arabicPeriod"/>
            </a:pPr>
            <a:r>
              <a:rPr lang="cs-CZ" dirty="0" err="1" smtClean="0">
                <a:ea typeface="+mn-lt"/>
                <a:cs typeface="+mn-lt"/>
              </a:rPr>
              <a:t>Pre</a:t>
            </a:r>
            <a:r>
              <a:rPr lang="cs-CZ" dirty="0" smtClean="0">
                <a:ea typeface="+mn-lt"/>
                <a:cs typeface="+mn-lt"/>
              </a:rPr>
              <a:t>-</a:t>
            </a:r>
            <a:r>
              <a:rPr lang="en-US" dirty="0" smtClean="0">
                <a:ea typeface="+mn-lt"/>
                <a:cs typeface="+mn-lt"/>
              </a:rPr>
              <a:t>conditions of interpretation in general</a:t>
            </a:r>
          </a:p>
          <a:p>
            <a:pPr marL="971550" lvl="1" indent="-457200">
              <a:buAutoNum type="arabicPeriod"/>
            </a:pPr>
            <a:r>
              <a:rPr lang="en-US" dirty="0" smtClean="0">
                <a:ea typeface="+mn-lt"/>
                <a:cs typeface="+mn-lt"/>
              </a:rPr>
              <a:t>Division of Literature Studies in disciplines</a:t>
            </a:r>
          </a:p>
          <a:p>
            <a:pPr marL="514350" indent="-457200">
              <a:buAutoNum type="arabicPeriod"/>
            </a:pPr>
            <a:r>
              <a:rPr lang="en-US" dirty="0" smtClean="0">
                <a:ea typeface="+mn-lt"/>
                <a:cs typeface="+mn-lt"/>
              </a:rPr>
              <a:t>Introducing the reader as</a:t>
            </a:r>
          </a:p>
          <a:p>
            <a:pPr marL="971550" lvl="1" indent="-457200">
              <a:buAutoNum type="arabicPeriod"/>
            </a:pPr>
            <a:r>
              <a:rPr lang="en-US" dirty="0" smtClean="0">
                <a:ea typeface="+mn-lt"/>
                <a:cs typeface="+mn-lt"/>
              </a:rPr>
              <a:t>an alternative perspective on literary history (</a:t>
            </a:r>
            <a:r>
              <a:rPr lang="en-US" dirty="0" err="1" smtClean="0">
                <a:ea typeface="+mn-lt"/>
                <a:cs typeface="+mn-lt"/>
              </a:rPr>
              <a:t>Jauss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971550" lvl="1" indent="-457200">
              <a:buAutoNum type="arabicPeriod"/>
            </a:pPr>
            <a:r>
              <a:rPr lang="en-US" dirty="0" smtClean="0">
                <a:ea typeface="+mn-lt"/>
                <a:cs typeface="+mn-lt"/>
              </a:rPr>
              <a:t>a fundamental actor in the reading process (</a:t>
            </a:r>
            <a:r>
              <a:rPr lang="en-US" dirty="0" err="1" smtClean="0">
                <a:ea typeface="+mn-lt"/>
                <a:cs typeface="+mn-lt"/>
              </a:rPr>
              <a:t>Iser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971550" lvl="1" indent="-457200">
              <a:buAutoNum type="arabicPeriod"/>
            </a:pPr>
            <a:r>
              <a:rPr lang="en-US" dirty="0" smtClean="0">
                <a:ea typeface="+mn-lt"/>
                <a:cs typeface="+mn-lt"/>
              </a:rPr>
              <a:t>an alternative perspective on interpreting works of fiction</a:t>
            </a:r>
          </a:p>
          <a:p>
            <a:pPr marL="514350" indent="-457200">
              <a:buAutoNum type="arabicPeriod"/>
            </a:pPr>
            <a:r>
              <a:rPr lang="en-US" dirty="0" smtClean="0">
                <a:ea typeface="+mn-lt"/>
                <a:cs typeface="+mn-lt"/>
              </a:rPr>
              <a:t>+ major influence on the methodology of reading comprehension</a:t>
            </a:r>
          </a:p>
          <a:p>
            <a:pPr marL="514350" indent="-457200">
              <a:buAutoNum type="arabicPeriod"/>
            </a:pPr>
            <a:r>
              <a:rPr lang="en-US" dirty="0" smtClean="0">
                <a:ea typeface="+mn-lt"/>
                <a:cs typeface="+mn-lt"/>
              </a:rPr>
              <a:t>+ </a:t>
            </a:r>
            <a:r>
              <a:rPr lang="cs-CZ" dirty="0" err="1" smtClean="0">
                <a:ea typeface="+mn-lt"/>
                <a:cs typeface="+mn-lt"/>
              </a:rPr>
              <a:t>forerunning</a:t>
            </a:r>
            <a:r>
              <a:rPr lang="cs-CZ" dirty="0" smtClean="0">
                <a:ea typeface="+mn-lt"/>
                <a:cs typeface="+mn-lt"/>
              </a:rPr>
              <a:t> </a:t>
            </a:r>
            <a:r>
              <a:rPr lang="en-US" dirty="0" smtClean="0">
                <a:ea typeface="+mn-lt"/>
                <a:cs typeface="+mn-lt"/>
              </a:rPr>
              <a:t>‘international’ post-</a:t>
            </a:r>
            <a:r>
              <a:rPr lang="en-US" dirty="0" err="1" smtClean="0">
                <a:ea typeface="+mn-lt"/>
                <a:cs typeface="+mn-lt"/>
              </a:rPr>
              <a:t>structuralist</a:t>
            </a:r>
            <a:r>
              <a:rPr lang="en-US" dirty="0" smtClean="0">
                <a:ea typeface="+mn-lt"/>
                <a:cs typeface="+mn-lt"/>
              </a:rPr>
              <a:t> approaches since the 70’s</a:t>
            </a:r>
            <a:r>
              <a:rPr lang="cs-CZ" dirty="0" smtClean="0">
                <a:ea typeface="+mn-lt"/>
                <a:cs typeface="+mn-lt"/>
              </a:rPr>
              <a:t> (</a:t>
            </a:r>
            <a:r>
              <a:rPr lang="cs-CZ" dirty="0" err="1" smtClean="0">
                <a:ea typeface="+mn-lt"/>
                <a:cs typeface="+mn-lt"/>
              </a:rPr>
              <a:t>deconstruction</a:t>
            </a:r>
            <a:r>
              <a:rPr lang="cs-CZ" dirty="0" smtClean="0">
                <a:ea typeface="+mn-lt"/>
                <a:cs typeface="+mn-lt"/>
              </a:rPr>
              <a:t>, </a:t>
            </a:r>
            <a:r>
              <a:rPr lang="cs-CZ" dirty="0" err="1" smtClean="0">
                <a:ea typeface="+mn-lt"/>
                <a:cs typeface="+mn-lt"/>
              </a:rPr>
              <a:t>constructivist</a:t>
            </a:r>
            <a:r>
              <a:rPr lang="cs-CZ" dirty="0" smtClean="0">
                <a:ea typeface="+mn-lt"/>
                <a:cs typeface="+mn-lt"/>
              </a:rPr>
              <a:t> gender </a:t>
            </a:r>
            <a:r>
              <a:rPr lang="cs-CZ" dirty="0" err="1" smtClean="0">
                <a:ea typeface="+mn-lt"/>
                <a:cs typeface="+mn-lt"/>
              </a:rPr>
              <a:t>studies</a:t>
            </a:r>
            <a:r>
              <a:rPr lang="cs-CZ" dirty="0" smtClean="0">
                <a:ea typeface="+mn-lt"/>
                <a:cs typeface="+mn-lt"/>
              </a:rPr>
              <a:t>, </a:t>
            </a:r>
            <a:r>
              <a:rPr lang="cs-CZ" dirty="0" err="1" smtClean="0">
                <a:ea typeface="+mn-lt"/>
                <a:cs typeface="+mn-lt"/>
              </a:rPr>
              <a:t>postcolonialism</a:t>
            </a:r>
            <a:r>
              <a:rPr lang="cs-CZ" dirty="0" smtClean="0">
                <a:ea typeface="+mn-lt"/>
                <a:cs typeface="+mn-lt"/>
              </a:rPr>
              <a:t> </a:t>
            </a:r>
            <a:r>
              <a:rPr lang="cs-CZ" dirty="0" err="1" smtClean="0">
                <a:ea typeface="+mn-lt"/>
                <a:cs typeface="+mn-lt"/>
              </a:rPr>
              <a:t>etc</a:t>
            </a:r>
            <a:r>
              <a:rPr lang="cs-CZ" dirty="0" smtClean="0">
                <a:ea typeface="+mn-lt"/>
                <a:cs typeface="+mn-lt"/>
              </a:rPr>
              <a:t>.)</a:t>
            </a: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706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B53E09-EF81-417B-B36F-AAD60EF16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>
                <a:cs typeface="Calibri Light"/>
              </a:rPr>
              <a:t>Sources</a:t>
            </a:r>
            <a:r>
              <a:rPr lang="cs-CZ">
                <a:cs typeface="Calibri Light"/>
              </a:rPr>
              <a:t>: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4A63F2C-4EFD-450B-8487-884F7B7D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>
                <a:cs typeface="Calibri"/>
              </a:rPr>
              <a:t>Miloš </a:t>
            </a:r>
            <a:r>
              <a:rPr lang="cs-CZ" err="1">
                <a:cs typeface="Calibri"/>
              </a:rPr>
              <a:t>Sedmidubský</a:t>
            </a:r>
            <a:r>
              <a:rPr lang="cs-CZ">
                <a:cs typeface="Calibri"/>
              </a:rPr>
              <a:t> aj. (</a:t>
            </a:r>
            <a:r>
              <a:rPr lang="cs-CZ" err="1">
                <a:cs typeface="Calibri"/>
              </a:rPr>
              <a:t>eds</a:t>
            </a:r>
            <a:r>
              <a:rPr lang="cs-CZ">
                <a:cs typeface="Calibri"/>
              </a:rPr>
              <a:t>.): Čtenář jako výzva. Výbor z prací kostnické školy recepční estetiky. Brno: Host 2001.</a:t>
            </a:r>
          </a:p>
          <a:p>
            <a:r>
              <a:rPr lang="cs-CZ">
                <a:cs typeface="Calibri"/>
              </a:rPr>
              <a:t>Wolfgang </a:t>
            </a:r>
            <a:r>
              <a:rPr lang="cs-CZ" err="1">
                <a:cs typeface="Calibri"/>
              </a:rPr>
              <a:t>Iser</a:t>
            </a:r>
            <a:endParaRPr lang="cs-CZ">
              <a:cs typeface="Calibri"/>
            </a:endParaRPr>
          </a:p>
          <a:p>
            <a:pPr lvl="1"/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Implied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Reader</a:t>
            </a:r>
            <a:r>
              <a:rPr lang="cs-CZ">
                <a:cs typeface="Calibri"/>
              </a:rPr>
              <a:t>. </a:t>
            </a:r>
            <a:r>
              <a:rPr lang="cs-CZ" err="1">
                <a:cs typeface="Calibri"/>
              </a:rPr>
              <a:t>Patterns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Communication</a:t>
            </a:r>
            <a:r>
              <a:rPr lang="cs-CZ">
                <a:cs typeface="Calibri"/>
              </a:rPr>
              <a:t> in Prose Fiction </a:t>
            </a:r>
            <a:r>
              <a:rPr lang="cs-CZ" err="1">
                <a:cs typeface="Calibri"/>
              </a:rPr>
              <a:t>from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Bunyan</a:t>
            </a:r>
            <a:r>
              <a:rPr lang="cs-CZ">
                <a:cs typeface="Calibri"/>
              </a:rPr>
              <a:t> to </a:t>
            </a:r>
            <a:r>
              <a:rPr lang="cs-CZ" err="1">
                <a:cs typeface="Calibri"/>
              </a:rPr>
              <a:t>Beckett</a:t>
            </a:r>
            <a:r>
              <a:rPr lang="cs-CZ">
                <a:cs typeface="Calibri"/>
              </a:rPr>
              <a:t>. Baltimore: John </a:t>
            </a:r>
            <a:r>
              <a:rPr lang="cs-CZ" err="1">
                <a:cs typeface="Calibri"/>
              </a:rPr>
              <a:t>Hopkins</a:t>
            </a:r>
            <a:r>
              <a:rPr lang="cs-CZ">
                <a:cs typeface="Calibri"/>
              </a:rPr>
              <a:t> UP, 1978.</a:t>
            </a:r>
          </a:p>
          <a:p>
            <a:pPr lvl="1"/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Act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Reading</a:t>
            </a:r>
            <a:r>
              <a:rPr lang="cs-CZ">
                <a:cs typeface="Calibri"/>
              </a:rPr>
              <a:t>. A </a:t>
            </a:r>
            <a:r>
              <a:rPr lang="cs-CZ" err="1">
                <a:cs typeface="Calibri"/>
              </a:rPr>
              <a:t>Theory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Aesthetic</a:t>
            </a:r>
            <a:r>
              <a:rPr lang="cs-CZ">
                <a:cs typeface="Calibri"/>
              </a:rPr>
              <a:t> Response. Baltimore: John </a:t>
            </a:r>
            <a:r>
              <a:rPr lang="cs-CZ" err="1">
                <a:cs typeface="Calibri"/>
              </a:rPr>
              <a:t>Hopkins</a:t>
            </a:r>
            <a:r>
              <a:rPr lang="cs-CZ">
                <a:cs typeface="Calibri"/>
              </a:rPr>
              <a:t> UP, 1980.</a:t>
            </a:r>
          </a:p>
          <a:p>
            <a:pPr lvl="1"/>
            <a:r>
              <a:rPr lang="cs-CZ" err="1">
                <a:cs typeface="Calibri"/>
              </a:rPr>
              <a:t>Prospecting</a:t>
            </a:r>
            <a:r>
              <a:rPr lang="cs-CZ">
                <a:cs typeface="Calibri"/>
              </a:rPr>
              <a:t>. </a:t>
            </a:r>
            <a:r>
              <a:rPr lang="cs-CZ" err="1">
                <a:cs typeface="Calibri"/>
              </a:rPr>
              <a:t>From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Reader</a:t>
            </a:r>
            <a:r>
              <a:rPr lang="cs-CZ">
                <a:cs typeface="Calibri"/>
              </a:rPr>
              <a:t> Response to </a:t>
            </a:r>
            <a:r>
              <a:rPr lang="cs-CZ" err="1">
                <a:cs typeface="Calibri"/>
              </a:rPr>
              <a:t>Literary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Anthropology</a:t>
            </a:r>
            <a:r>
              <a:rPr lang="cs-CZ">
                <a:cs typeface="Calibri"/>
              </a:rPr>
              <a:t>. Baltimore: John </a:t>
            </a:r>
            <a:r>
              <a:rPr lang="cs-CZ" err="1">
                <a:cs typeface="Calibri"/>
              </a:rPr>
              <a:t>Hopkins</a:t>
            </a:r>
            <a:r>
              <a:rPr lang="cs-CZ">
                <a:cs typeface="Calibri"/>
              </a:rPr>
              <a:t> UP, 1993.</a:t>
            </a:r>
          </a:p>
          <a:p>
            <a:pPr lvl="1"/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Fictive</a:t>
            </a:r>
            <a:r>
              <a:rPr lang="cs-CZ">
                <a:cs typeface="Calibri"/>
              </a:rPr>
              <a:t> and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Imaginary</a:t>
            </a:r>
            <a:r>
              <a:rPr lang="cs-CZ">
                <a:cs typeface="Calibri"/>
              </a:rPr>
              <a:t>. </a:t>
            </a:r>
            <a:r>
              <a:rPr lang="cs-CZ" err="1">
                <a:cs typeface="Calibri"/>
              </a:rPr>
              <a:t>Charting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Literary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Anthropology</a:t>
            </a:r>
            <a:r>
              <a:rPr lang="cs-CZ">
                <a:cs typeface="Calibri"/>
              </a:rPr>
              <a:t>. Baltimore: John </a:t>
            </a:r>
            <a:r>
              <a:rPr lang="cs-CZ" err="1">
                <a:cs typeface="Calibri"/>
              </a:rPr>
              <a:t>Hopking</a:t>
            </a:r>
            <a:r>
              <a:rPr lang="cs-CZ">
                <a:cs typeface="Calibri"/>
              </a:rPr>
              <a:t> UP, 1993. (In Czech 2017)</a:t>
            </a:r>
          </a:p>
          <a:p>
            <a:pPr lvl="1"/>
            <a:r>
              <a:rPr lang="cs-CZ">
                <a:cs typeface="Calibri"/>
              </a:rPr>
              <a:t>The Range of Interpretation. NY: Columbia UP, 2000.</a:t>
            </a:r>
          </a:p>
          <a:p>
            <a:pPr lvl="1"/>
            <a:r>
              <a:rPr lang="cs-CZ">
                <a:cs typeface="Calibri"/>
              </a:rPr>
              <a:t>How to Do </a:t>
            </a:r>
            <a:r>
              <a:rPr lang="cs-CZ" err="1">
                <a:cs typeface="Calibri"/>
              </a:rPr>
              <a:t>Theory</a:t>
            </a:r>
            <a:r>
              <a:rPr lang="cs-CZ">
                <a:cs typeface="Calibri"/>
              </a:rPr>
              <a:t>. </a:t>
            </a:r>
            <a:r>
              <a:rPr lang="cs-CZ" err="1">
                <a:cs typeface="Calibri"/>
              </a:rPr>
              <a:t>Malden</a:t>
            </a:r>
            <a:r>
              <a:rPr lang="cs-CZ">
                <a:cs typeface="Calibri"/>
              </a:rPr>
              <a:t>: </a:t>
            </a:r>
            <a:r>
              <a:rPr lang="cs-CZ" err="1">
                <a:cs typeface="Calibri"/>
              </a:rPr>
              <a:t>Blackwell</a:t>
            </a:r>
            <a:r>
              <a:rPr lang="cs-CZ">
                <a:cs typeface="Calibri"/>
              </a:rPr>
              <a:t>, 2006.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810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“Towards the Reader”: Reader-Response Criticism of the Constance School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Jan </a:t>
            </a:r>
            <a:r>
              <a:rPr lang="cs-CZ"/>
              <a:t>Budňák (ÚGNN FF)</a:t>
            </a:r>
          </a:p>
        </p:txBody>
      </p:sp>
    </p:spTree>
    <p:extLst>
      <p:ext uri="{BB962C8B-B14F-4D97-AF65-F5344CB8AC3E}">
        <p14:creationId xmlns:p14="http://schemas.microsoft.com/office/powerpoint/2010/main" val="1422383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BC7491-8BF3-4571-9142-7D413EAB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Constance </a:t>
            </a:r>
            <a:r>
              <a:rPr lang="cs-CZ" err="1">
                <a:cs typeface="Calibri Light"/>
              </a:rPr>
              <a:t>School</a:t>
            </a:r>
            <a:r>
              <a:rPr lang="cs-CZ">
                <a:cs typeface="Calibri Light"/>
              </a:rPr>
              <a:t>: </a:t>
            </a:r>
            <a:r>
              <a:rPr lang="cs-CZ" err="1">
                <a:cs typeface="Calibri Light"/>
              </a:rPr>
              <a:t>when</a:t>
            </a:r>
            <a:r>
              <a:rPr lang="cs-CZ">
                <a:cs typeface="Calibri Light"/>
              </a:rPr>
              <a:t>, </a:t>
            </a:r>
            <a:r>
              <a:rPr lang="cs-CZ" err="1">
                <a:cs typeface="Calibri Light"/>
              </a:rPr>
              <a:t>who</a:t>
            </a:r>
            <a:r>
              <a:rPr lang="cs-CZ">
                <a:cs typeface="Calibri Light"/>
              </a:rPr>
              <a:t>, </a:t>
            </a:r>
            <a:r>
              <a:rPr lang="cs-CZ" err="1">
                <a:cs typeface="Calibri Light"/>
              </a:rPr>
              <a:t>why</a:t>
            </a:r>
            <a:r>
              <a:rPr lang="cs-CZ">
                <a:cs typeface="Calibri Light"/>
              </a:rPr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D11EF98-972F-4DF3-953D-75BE62B9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>
                <a:cs typeface="Calibri"/>
              </a:rPr>
              <a:t>1961 "Poetik </a:t>
            </a:r>
            <a:r>
              <a:rPr lang="cs-CZ" err="1">
                <a:cs typeface="Calibri"/>
              </a:rPr>
              <a:t>und</a:t>
            </a:r>
            <a:r>
              <a:rPr lang="cs-CZ">
                <a:cs typeface="Calibri"/>
              </a:rPr>
              <a:t> Hermeneutik" (</a:t>
            </a:r>
            <a:r>
              <a:rPr lang="cs-CZ" err="1">
                <a:cs typeface="Calibri"/>
              </a:rPr>
              <a:t>until</a:t>
            </a:r>
            <a:r>
              <a:rPr lang="cs-CZ">
                <a:cs typeface="Calibri"/>
              </a:rPr>
              <a:t> 1994/1998, 17 </a:t>
            </a:r>
            <a:r>
              <a:rPr lang="cs-CZ" err="1">
                <a:cs typeface="Calibri"/>
              </a:rPr>
              <a:t>volumes</a:t>
            </a:r>
            <a:r>
              <a:rPr lang="cs-CZ">
                <a:cs typeface="Calibri"/>
              </a:rPr>
              <a:t>)</a:t>
            </a:r>
          </a:p>
          <a:p>
            <a:pPr lvl="1"/>
            <a:r>
              <a:rPr lang="cs-CZ">
                <a:cs typeface="Calibri"/>
              </a:rPr>
              <a:t>Hans Robert </a:t>
            </a:r>
            <a:r>
              <a:rPr lang="cs-CZ" err="1">
                <a:cs typeface="Calibri"/>
              </a:rPr>
              <a:t>Jauss</a:t>
            </a:r>
            <a:r>
              <a:rPr lang="cs-CZ">
                <a:cs typeface="Calibri"/>
              </a:rPr>
              <a:t> / </a:t>
            </a:r>
            <a:r>
              <a:rPr lang="cs-CZ" err="1">
                <a:cs typeface="Calibri"/>
              </a:rPr>
              <a:t>Clemens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Heselhaus</a:t>
            </a:r>
            <a:r>
              <a:rPr lang="cs-CZ">
                <a:cs typeface="Calibri"/>
              </a:rPr>
              <a:t> / </a:t>
            </a:r>
            <a:r>
              <a:rPr lang="cs-CZ">
                <a:ea typeface="+mn-lt"/>
                <a:cs typeface="+mn-lt"/>
              </a:rPr>
              <a:t>Hans </a:t>
            </a:r>
            <a:r>
              <a:rPr lang="cs-CZ" err="1">
                <a:ea typeface="+mn-lt"/>
                <a:cs typeface="+mn-lt"/>
              </a:rPr>
              <a:t>Blumenberg</a:t>
            </a:r>
            <a:r>
              <a:rPr lang="cs-CZ">
                <a:ea typeface="+mn-lt"/>
                <a:cs typeface="+mn-lt"/>
              </a:rPr>
              <a:t> / </a:t>
            </a:r>
            <a:r>
              <a:rPr lang="cs-CZ">
                <a:cs typeface="Calibri"/>
              </a:rPr>
              <a:t>Wolfgang </a:t>
            </a:r>
            <a:r>
              <a:rPr lang="cs-CZ" err="1">
                <a:cs typeface="Calibri"/>
              </a:rPr>
              <a:t>Iser</a:t>
            </a:r>
            <a:r>
              <a:rPr lang="cs-CZ">
                <a:cs typeface="Calibri"/>
              </a:rPr>
              <a:t> / Jurij </a:t>
            </a:r>
            <a:r>
              <a:rPr lang="cs-CZ" err="1">
                <a:cs typeface="Calibri"/>
              </a:rPr>
              <a:t>Striedter</a:t>
            </a:r>
            <a:r>
              <a:rPr lang="cs-CZ">
                <a:cs typeface="Calibri"/>
              </a:rPr>
              <a:t> … THE ARCHONTS</a:t>
            </a:r>
          </a:p>
          <a:p>
            <a:pPr lvl="1"/>
            <a:r>
              <a:rPr lang="cs-CZ" err="1">
                <a:cs typeface="Calibri"/>
              </a:rPr>
              <a:t>Against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both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Marxist</a:t>
            </a:r>
            <a:r>
              <a:rPr lang="cs-CZ">
                <a:cs typeface="Calibri"/>
              </a:rPr>
              <a:t> (</a:t>
            </a:r>
            <a:r>
              <a:rPr lang="cs-CZ" err="1">
                <a:cs typeface="Calibri"/>
              </a:rPr>
              <a:t>Lukács</a:t>
            </a:r>
            <a:r>
              <a:rPr lang="cs-CZ">
                <a:cs typeface="Calibri"/>
              </a:rPr>
              <a:t>) and </a:t>
            </a:r>
            <a:r>
              <a:rPr lang="cs-CZ" err="1">
                <a:cs typeface="Calibri"/>
              </a:rPr>
              <a:t>immanent</a:t>
            </a:r>
            <a:r>
              <a:rPr lang="cs-CZ">
                <a:cs typeface="Calibri"/>
              </a:rPr>
              <a:t> (</a:t>
            </a:r>
            <a:r>
              <a:rPr lang="cs-CZ" err="1">
                <a:cs typeface="Calibri"/>
              </a:rPr>
              <a:t>Staiger</a:t>
            </a:r>
            <a:r>
              <a:rPr lang="cs-CZ">
                <a:cs typeface="Calibri"/>
              </a:rPr>
              <a:t>) </a:t>
            </a:r>
            <a:r>
              <a:rPr lang="cs-CZ" err="1">
                <a:cs typeface="Calibri"/>
              </a:rPr>
              <a:t>readings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literature</a:t>
            </a:r>
            <a:r>
              <a:rPr lang="cs-CZ">
                <a:cs typeface="Calibri"/>
              </a:rPr>
              <a:t> </a:t>
            </a:r>
          </a:p>
          <a:p>
            <a:r>
              <a:rPr lang="cs-CZ">
                <a:cs typeface="Calibri"/>
              </a:rPr>
              <a:t>1966 University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Constance, "</a:t>
            </a:r>
            <a:r>
              <a:rPr lang="cs-CZ" err="1">
                <a:cs typeface="Calibri"/>
              </a:rPr>
              <a:t>Fachbereich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Literaturwissenschaft</a:t>
            </a:r>
            <a:r>
              <a:rPr lang="cs-CZ">
                <a:cs typeface="Calibri"/>
              </a:rPr>
              <a:t>"</a:t>
            </a:r>
          </a:p>
          <a:p>
            <a:pPr lvl="1"/>
            <a:r>
              <a:rPr lang="cs-CZ" err="1">
                <a:cs typeface="Calibri"/>
              </a:rPr>
              <a:t>Jauss</a:t>
            </a:r>
            <a:r>
              <a:rPr lang="cs-CZ">
                <a:cs typeface="Calibri"/>
              </a:rPr>
              <a:t> / </a:t>
            </a:r>
            <a:r>
              <a:rPr lang="cs-CZ" err="1">
                <a:cs typeface="Calibri"/>
              </a:rPr>
              <a:t>Iser</a:t>
            </a:r>
            <a:r>
              <a:rPr lang="cs-CZ">
                <a:cs typeface="Calibri"/>
              </a:rPr>
              <a:t> / </a:t>
            </a:r>
            <a:r>
              <a:rPr lang="cs-CZ" err="1">
                <a:cs typeface="Calibri"/>
              </a:rPr>
              <a:t>Striedter</a:t>
            </a:r>
            <a:r>
              <a:rPr lang="cs-CZ">
                <a:cs typeface="Calibri"/>
              </a:rPr>
              <a:t> …</a:t>
            </a:r>
          </a:p>
          <a:p>
            <a:pPr lvl="1"/>
            <a:r>
              <a:rPr lang="cs-CZ" err="1">
                <a:cs typeface="Calibri"/>
              </a:rPr>
              <a:t>Against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fragmentation</a:t>
            </a:r>
            <a:r>
              <a:rPr lang="cs-CZ">
                <a:cs typeface="Calibri"/>
              </a:rPr>
              <a:t> in </a:t>
            </a:r>
            <a:r>
              <a:rPr lang="cs-CZ" err="1">
                <a:cs typeface="Calibri"/>
              </a:rPr>
              <a:t>disciplines</a:t>
            </a:r>
            <a:endParaRPr lang="cs-CZ">
              <a:cs typeface="Calibri"/>
            </a:endParaRPr>
          </a:p>
          <a:p>
            <a:r>
              <a:rPr lang="cs-CZ">
                <a:cs typeface="Calibri"/>
              </a:rPr>
              <a:t>1967 </a:t>
            </a:r>
            <a:r>
              <a:rPr lang="cs-CZ" err="1">
                <a:cs typeface="Calibri"/>
              </a:rPr>
              <a:t>Jauss</a:t>
            </a:r>
            <a:r>
              <a:rPr lang="cs-CZ">
                <a:cs typeface="Calibri"/>
              </a:rPr>
              <a:t>: </a:t>
            </a:r>
            <a:r>
              <a:rPr lang="cs-CZ" err="1">
                <a:cs typeface="Calibri"/>
              </a:rPr>
              <a:t>Literary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History</a:t>
            </a:r>
            <a:r>
              <a:rPr lang="cs-CZ">
                <a:cs typeface="Calibri"/>
              </a:rPr>
              <a:t> as a </a:t>
            </a:r>
            <a:r>
              <a:rPr lang="cs-CZ" err="1">
                <a:cs typeface="Calibri"/>
              </a:rPr>
              <a:t>Challenge</a:t>
            </a:r>
            <a:r>
              <a:rPr lang="cs-CZ">
                <a:cs typeface="Calibri"/>
              </a:rPr>
              <a:t> to </a:t>
            </a:r>
            <a:r>
              <a:rPr lang="cs-CZ" err="1">
                <a:cs typeface="Calibri"/>
              </a:rPr>
              <a:t>Literary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Theory</a:t>
            </a:r>
            <a:endParaRPr lang="cs-CZ">
              <a:cs typeface="Calibri"/>
            </a:endParaRPr>
          </a:p>
          <a:p>
            <a:pPr lvl="1"/>
            <a:r>
              <a:rPr lang="cs-CZ">
                <a:cs typeface="Calibri"/>
              </a:rPr>
              <a:t>...</a:t>
            </a:r>
          </a:p>
          <a:p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234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1D99D9-D35E-4C5B-A7A2-6B8CD3AD9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Major influence</a:t>
            </a:r>
            <a:endParaRPr lang="cs-CZ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369A462-F77F-4624-9E9C-C65D15D4D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Hans-Georg </a:t>
            </a:r>
            <a:r>
              <a:rPr lang="cs-CZ" err="1">
                <a:cs typeface="Calibri"/>
              </a:rPr>
              <a:t>Gadamer</a:t>
            </a:r>
            <a:r>
              <a:rPr lang="cs-CZ">
                <a:cs typeface="Calibri"/>
              </a:rPr>
              <a:t>: </a:t>
            </a:r>
            <a:r>
              <a:rPr lang="cs-CZ" err="1">
                <a:cs typeface="Calibri"/>
              </a:rPr>
              <a:t>Wahrheit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und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Methode</a:t>
            </a:r>
            <a:r>
              <a:rPr lang="cs-CZ">
                <a:cs typeface="Calibri"/>
              </a:rPr>
              <a:t> (1960)</a:t>
            </a:r>
          </a:p>
          <a:p>
            <a:pPr lvl="1"/>
            <a:r>
              <a:rPr lang="cs-CZ" err="1">
                <a:cs typeface="Calibri"/>
              </a:rPr>
              <a:t>Hermeneutics</a:t>
            </a:r>
          </a:p>
          <a:p>
            <a:pPr lvl="1"/>
            <a:r>
              <a:rPr lang="cs-CZ" err="1">
                <a:cs typeface="Calibri"/>
              </a:rPr>
              <a:t>Understanding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within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its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historical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range</a:t>
            </a:r>
            <a:r>
              <a:rPr lang="cs-CZ">
                <a:cs typeface="Calibri"/>
              </a:rPr>
              <a:t> – no </a:t>
            </a:r>
            <a:r>
              <a:rPr lang="cs-CZ" err="1">
                <a:cs typeface="Calibri"/>
              </a:rPr>
              <a:t>objective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understanding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possible</a:t>
            </a:r>
          </a:p>
          <a:p>
            <a:pPr lvl="1"/>
            <a:r>
              <a:rPr lang="cs-CZ">
                <a:cs typeface="Calibri"/>
              </a:rPr>
              <a:t>Focus on "</a:t>
            </a:r>
            <a:r>
              <a:rPr lang="cs-CZ" err="1">
                <a:cs typeface="Calibri"/>
              </a:rPr>
              <a:t>Wirkungsgeschichte</a:t>
            </a:r>
            <a:r>
              <a:rPr lang="cs-CZ">
                <a:cs typeface="Calibri"/>
              </a:rPr>
              <a:t>" (</a:t>
            </a:r>
            <a:r>
              <a:rPr lang="cs-CZ" err="1">
                <a:cs typeface="Calibri"/>
              </a:rPr>
              <a:t>history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impact</a:t>
            </a:r>
            <a:r>
              <a:rPr lang="cs-CZ">
                <a:cs typeface="Calibri"/>
              </a:rPr>
              <a:t>), "</a:t>
            </a:r>
            <a:r>
              <a:rPr lang="cs-CZ" err="1">
                <a:cs typeface="Calibri"/>
              </a:rPr>
              <a:t>Applikation</a:t>
            </a:r>
            <a:r>
              <a:rPr lang="cs-CZ">
                <a:cs typeface="Calibri"/>
              </a:rPr>
              <a:t>"</a:t>
            </a:r>
          </a:p>
          <a:p>
            <a:pPr lvl="1"/>
            <a:r>
              <a:rPr lang="cs-CZ">
                <a:cs typeface="Calibri"/>
              </a:rPr>
              <a:t>"</a:t>
            </a:r>
            <a:r>
              <a:rPr lang="cs-CZ" err="1">
                <a:cs typeface="Calibri"/>
              </a:rPr>
              <a:t>Horizontveschmelzung</a:t>
            </a:r>
            <a:r>
              <a:rPr lang="cs-CZ">
                <a:cs typeface="Calibri"/>
              </a:rPr>
              <a:t>" (</a:t>
            </a:r>
            <a:r>
              <a:rPr lang="cs-CZ" err="1">
                <a:cs typeface="Calibri"/>
              </a:rPr>
              <a:t>fusion</a:t>
            </a:r>
            <a:r>
              <a:rPr lang="cs-CZ">
                <a:cs typeface="Calibri"/>
              </a:rPr>
              <a:t>, </a:t>
            </a:r>
            <a:r>
              <a:rPr lang="cs-CZ" err="1">
                <a:cs typeface="Calibri"/>
              </a:rPr>
              <a:t>entanglement</a:t>
            </a:r>
            <a:r>
              <a:rPr lang="cs-CZ">
                <a:cs typeface="Calibri"/>
              </a:rPr>
              <a:t>)</a:t>
            </a:r>
          </a:p>
          <a:p>
            <a:pPr lvl="1"/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1289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0AED62-B8EB-41A1-8017-15404E27D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H.-R. </a:t>
            </a:r>
            <a:r>
              <a:rPr lang="cs-CZ" err="1">
                <a:cs typeface="Calibri Light"/>
              </a:rPr>
              <a:t>Jauss</a:t>
            </a:r>
            <a:r>
              <a:rPr lang="cs-CZ">
                <a:cs typeface="Calibri Light"/>
              </a:rPr>
              <a:t>: </a:t>
            </a:r>
            <a:r>
              <a:rPr lang="cs-CZ" err="1">
                <a:cs typeface="Calibri Light"/>
              </a:rPr>
              <a:t>Literary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History</a:t>
            </a:r>
            <a:r>
              <a:rPr lang="cs-CZ">
                <a:cs typeface="Calibri Light"/>
              </a:rPr>
              <a:t> as a </a:t>
            </a:r>
            <a:r>
              <a:rPr lang="cs-CZ" err="1">
                <a:cs typeface="Calibri Light"/>
              </a:rPr>
              <a:t>Challenge</a:t>
            </a:r>
            <a:r>
              <a:rPr lang="cs-CZ">
                <a:cs typeface="Calibri Light"/>
              </a:rPr>
              <a:t> to </a:t>
            </a:r>
            <a:r>
              <a:rPr lang="cs-CZ" err="1">
                <a:cs typeface="Calibri Light"/>
              </a:rPr>
              <a:t>Literary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Theory</a:t>
            </a:r>
            <a:r>
              <a:rPr lang="cs-CZ">
                <a:cs typeface="Calibri Light"/>
              </a:rPr>
              <a:t> 1967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129810B-2BD6-4C09-AF21-EFC109402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cs typeface="Calibri"/>
              </a:rPr>
              <a:t>Jauss</a:t>
            </a:r>
            <a:r>
              <a:rPr lang="cs-CZ">
                <a:cs typeface="Calibri"/>
              </a:rPr>
              <a:t> 1921-1997, Romance </a:t>
            </a:r>
            <a:r>
              <a:rPr lang="cs-CZ" err="1">
                <a:cs typeface="Calibri"/>
              </a:rPr>
              <a:t>Studies</a:t>
            </a:r>
            <a:endParaRPr lang="cs-CZ"/>
          </a:p>
          <a:p>
            <a:r>
              <a:rPr lang="cs-CZ" err="1">
                <a:cs typeface="Calibri"/>
              </a:rPr>
              <a:t>inaugural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lecture</a:t>
            </a:r>
            <a:r>
              <a:rPr lang="cs-CZ">
                <a:cs typeface="Calibri"/>
              </a:rPr>
              <a:t> in Constance on 13 </a:t>
            </a:r>
            <a:r>
              <a:rPr lang="cs-CZ" err="1">
                <a:cs typeface="Calibri"/>
              </a:rPr>
              <a:t>April</a:t>
            </a:r>
            <a:r>
              <a:rPr lang="cs-CZ">
                <a:cs typeface="Calibri"/>
              </a:rPr>
              <a:t> 1967</a:t>
            </a:r>
            <a:endParaRPr lang="cs-CZ"/>
          </a:p>
          <a:p>
            <a:r>
              <a:rPr lang="cs-CZ" err="1">
                <a:cs typeface="Calibri"/>
              </a:rPr>
              <a:t>Questions</a:t>
            </a:r>
            <a:r>
              <a:rPr lang="cs-CZ">
                <a:cs typeface="Calibri"/>
              </a:rPr>
              <a:t>: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Role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reader</a:t>
            </a:r>
            <a:r>
              <a:rPr lang="cs-CZ">
                <a:cs typeface="Calibri"/>
              </a:rPr>
              <a:t> in </a:t>
            </a:r>
            <a:r>
              <a:rPr lang="cs-CZ" err="1">
                <a:cs typeface="Calibri"/>
              </a:rPr>
              <a:t>Marxist</a:t>
            </a:r>
            <a:r>
              <a:rPr lang="cs-CZ">
                <a:cs typeface="Calibri"/>
              </a:rPr>
              <a:t> and </a:t>
            </a:r>
            <a:r>
              <a:rPr lang="cs-CZ" err="1">
                <a:cs typeface="Calibri"/>
              </a:rPr>
              <a:t>Formalist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criticism</a:t>
            </a:r>
            <a:r>
              <a:rPr lang="cs-CZ">
                <a:cs typeface="Calibri"/>
              </a:rPr>
              <a:t>?</a:t>
            </a:r>
          </a:p>
          <a:p>
            <a:pPr marL="914400" lvl="1" indent="-457200">
              <a:buAutoNum type="arabicPeriod"/>
            </a:pPr>
            <a:r>
              <a:rPr lang="cs-CZ" err="1">
                <a:cs typeface="Calibri"/>
              </a:rPr>
              <a:t>What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kind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"</a:t>
            </a:r>
            <a:r>
              <a:rPr lang="cs-CZ" err="1">
                <a:cs typeface="Calibri"/>
              </a:rPr>
              <a:t>continuity</a:t>
            </a:r>
            <a:r>
              <a:rPr lang="cs-CZ">
                <a:cs typeface="Calibri"/>
              </a:rPr>
              <a:t>" (p. 190) has HRJ in mind? </a:t>
            </a:r>
            <a:r>
              <a:rPr lang="cs-CZ" err="1">
                <a:cs typeface="Calibri"/>
              </a:rPr>
              <a:t>Why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must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be</a:t>
            </a:r>
            <a:r>
              <a:rPr lang="cs-CZ">
                <a:cs typeface="Calibri"/>
              </a:rPr>
              <a:t> "</a:t>
            </a:r>
            <a:r>
              <a:rPr lang="cs-CZ" err="1">
                <a:cs typeface="Calibri"/>
              </a:rPr>
              <a:t>tied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back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together</a:t>
            </a:r>
            <a:r>
              <a:rPr lang="cs-CZ">
                <a:cs typeface="Calibri"/>
              </a:rPr>
              <a:t>"?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to 8.: </a:t>
            </a:r>
            <a:r>
              <a:rPr lang="cs-CZ" err="1">
                <a:cs typeface="Calibri"/>
              </a:rPr>
              <a:t>Restate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Jauss's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theses</a:t>
            </a:r>
            <a:r>
              <a:rPr lang="cs-CZ">
                <a:cs typeface="Calibri"/>
              </a:rPr>
              <a:t> 1 to 7 in </a:t>
            </a:r>
            <a:r>
              <a:rPr lang="cs-CZ" err="1">
                <a:cs typeface="Calibri"/>
              </a:rPr>
              <a:t>your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own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words</a:t>
            </a:r>
            <a:r>
              <a:rPr lang="cs-CZ">
                <a:cs typeface="Calibri"/>
              </a:rPr>
              <a:t>, in </a:t>
            </a:r>
            <a:r>
              <a:rPr lang="cs-CZ" err="1">
                <a:cs typeface="Calibri"/>
              </a:rPr>
              <a:t>an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easy</a:t>
            </a:r>
            <a:r>
              <a:rPr lang="cs-CZ">
                <a:cs typeface="Calibri"/>
              </a:rPr>
              <a:t>-to-</a:t>
            </a:r>
            <a:r>
              <a:rPr lang="cs-CZ" err="1">
                <a:cs typeface="Calibri"/>
              </a:rPr>
              <a:t>remember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way</a:t>
            </a:r>
            <a:r>
              <a:rPr lang="cs-CZ">
                <a:cs typeface="Calibri"/>
              </a:rPr>
              <a:t>. </a:t>
            </a:r>
          </a:p>
          <a:p>
            <a:pPr lvl="1"/>
            <a:endParaRPr lang="cs-CZ">
              <a:cs typeface="Calibri"/>
            </a:endParaRPr>
          </a:p>
          <a:p>
            <a:pPr lvl="1"/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704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Jauss and Iser and other reception theorists, or who is who and which is which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Reader-response criticism</a:t>
            </a:r>
          </a:p>
          <a:p>
            <a:r>
              <a:rPr lang="en-US"/>
              <a:t>Constance School</a:t>
            </a:r>
          </a:p>
          <a:p>
            <a:r>
              <a:rPr lang="en-US"/>
              <a:t>Re</a:t>
            </a:r>
            <a:r>
              <a:rPr lang="de-DE" err="1"/>
              <a:t>zeptionsästhetik</a:t>
            </a:r>
            <a:endParaRPr lang="de-DE"/>
          </a:p>
          <a:p>
            <a:r>
              <a:rPr lang="de-DE"/>
              <a:t>Rezeptionsgeschichte</a:t>
            </a:r>
          </a:p>
          <a:p>
            <a:r>
              <a:rPr lang="de-DE" err="1"/>
              <a:t>Reception</a:t>
            </a:r>
            <a:r>
              <a:rPr lang="de-DE"/>
              <a:t> </a:t>
            </a:r>
            <a:r>
              <a:rPr lang="de-DE" err="1"/>
              <a:t>theory</a:t>
            </a:r>
            <a:endParaRPr lang="de-DE"/>
          </a:p>
          <a:p>
            <a:r>
              <a:rPr lang="de-DE"/>
              <a:t>…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268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</a:t>
            </a:r>
            <a:r>
              <a:rPr lang="en-US" err="1"/>
              <a:t>olfgang</a:t>
            </a:r>
            <a:r>
              <a:rPr lang="en-US"/>
              <a:t> Iser: Indeterminacy and the Reader's Response 1971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cs-CZ">
                <a:ea typeface="+mn-lt"/>
                <a:cs typeface="+mn-lt"/>
              </a:rPr>
              <a:t>1926-2007, </a:t>
            </a:r>
            <a:r>
              <a:rPr lang="cs-CZ">
                <a:cs typeface="Calibri"/>
              </a:rPr>
              <a:t>from 1966 to 1991 in Constance, English Studies, Princeton, Jerusalem, Irvine (CA)</a:t>
            </a:r>
          </a:p>
          <a:p>
            <a:r>
              <a:rPr lang="cs-CZ">
                <a:cs typeface="Calibri"/>
              </a:rPr>
              <a:t>Questions: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Basic qualities of a literary text?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Wrong and right ways of dealing with the indeterminacy?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Explain: reading is "seeking to pin down the oscillating structure of the text to some specific meaning" (p. 197)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What are "schematized views" and what happens to them in the course of reading? (p. 197)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What are the "gaps", what do they do with readers and vice versa?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In what way is Jauss's model of literary history compatible with Iser's model of the individual reading process?</a:t>
            </a:r>
          </a:p>
          <a:p>
            <a:pPr marL="914400" lvl="1" indent="-457200">
              <a:buAutoNum type="arabicPeriod"/>
            </a:pPr>
            <a:endParaRPr lang="cs-CZ">
              <a:cs typeface="Calibri"/>
            </a:endParaRPr>
          </a:p>
          <a:p>
            <a:pPr marL="914400" lvl="1" indent="-457200">
              <a:buAutoNum type="arabicPeriod"/>
            </a:pPr>
            <a:endParaRPr lang="cs-CZ">
              <a:cs typeface="Calibri"/>
            </a:endParaRPr>
          </a:p>
          <a:p>
            <a:pPr marL="914400" lvl="1" indent="-457200">
              <a:buAutoNum type="arabicPeriod"/>
            </a:pPr>
            <a:endParaRPr lang="cs-CZ">
              <a:cs typeface="Calibri"/>
            </a:endParaRPr>
          </a:p>
          <a:p>
            <a:endParaRPr lang="cs-CZ">
              <a:cs typeface="Calibri"/>
            </a:endParaRPr>
          </a:p>
          <a:p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5807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F36B51E-3674-479C-B3B2-FDC19EA9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err="1">
                <a:cs typeface="Calibri Light"/>
              </a:rPr>
              <a:t>The</a:t>
            </a:r>
            <a:r>
              <a:rPr lang="cs-CZ" i="1">
                <a:cs typeface="Calibri Light"/>
              </a:rPr>
              <a:t> </a:t>
            </a:r>
            <a:r>
              <a:rPr lang="cs-CZ" i="1" err="1">
                <a:cs typeface="Calibri Light"/>
              </a:rPr>
              <a:t>Implied</a:t>
            </a:r>
            <a:r>
              <a:rPr lang="cs-CZ" i="1">
                <a:cs typeface="Calibri Light"/>
              </a:rPr>
              <a:t> </a:t>
            </a:r>
            <a:r>
              <a:rPr lang="cs-CZ" i="1" err="1">
                <a:cs typeface="Calibri Light"/>
              </a:rPr>
              <a:t>Reader</a:t>
            </a:r>
            <a:r>
              <a:rPr lang="cs-CZ" i="1">
                <a:cs typeface="Calibri Light"/>
              </a:rPr>
              <a:t> </a:t>
            </a:r>
            <a:r>
              <a:rPr lang="cs-CZ">
                <a:cs typeface="Calibri Light"/>
              </a:rPr>
              <a:t>(1972/1974), </a:t>
            </a:r>
            <a:r>
              <a:rPr lang="cs-CZ" err="1">
                <a:cs typeface="Calibri Light"/>
              </a:rPr>
              <a:t>or</a:t>
            </a:r>
            <a:r>
              <a:rPr lang="cs-CZ" i="1">
                <a:cs typeface="Calibri Light"/>
              </a:rPr>
              <a:t> </a:t>
            </a:r>
            <a:r>
              <a:rPr lang="cs-CZ" err="1">
                <a:cs typeface="Calibri Light"/>
              </a:rPr>
              <a:t>The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Applied</a:t>
            </a:r>
            <a:r>
              <a:rPr lang="cs-CZ">
                <a:cs typeface="Calibri Light"/>
              </a:rPr>
              <a:t> </a:t>
            </a:r>
            <a:r>
              <a:rPr lang="cs-CZ" err="1">
                <a:cs typeface="Calibri Light"/>
              </a:rPr>
              <a:t>Iser</a:t>
            </a:r>
            <a:endParaRPr lang="cs-CZ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9BE1DDF-D4D6-4659-8708-F769F5D55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err="1">
                <a:cs typeface="Calibri"/>
              </a:rPr>
              <a:t>Introduction</a:t>
            </a:r>
            <a:r>
              <a:rPr lang="cs-CZ">
                <a:cs typeface="Calibri"/>
              </a:rPr>
              <a:t> to </a:t>
            </a:r>
            <a:r>
              <a:rPr lang="cs-CZ" err="1">
                <a:cs typeface="Calibri"/>
              </a:rPr>
              <a:t>Chapter</a:t>
            </a:r>
            <a:r>
              <a:rPr lang="cs-CZ">
                <a:cs typeface="Calibri"/>
              </a:rPr>
              <a:t> 8 "</a:t>
            </a:r>
            <a:r>
              <a:rPr lang="cs-CZ" err="1">
                <a:cs typeface="Calibri"/>
              </a:rPr>
              <a:t>Patterns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Communication</a:t>
            </a:r>
            <a:r>
              <a:rPr lang="cs-CZ">
                <a:cs typeface="Calibri"/>
              </a:rPr>
              <a:t> in </a:t>
            </a:r>
            <a:r>
              <a:rPr lang="cs-CZ" err="1">
                <a:cs typeface="Calibri"/>
              </a:rPr>
              <a:t>Joyce's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Ulysses</a:t>
            </a:r>
            <a:r>
              <a:rPr lang="cs-CZ">
                <a:cs typeface="Calibri"/>
              </a:rPr>
              <a:t>", p. 196 - 200</a:t>
            </a:r>
          </a:p>
          <a:p>
            <a:r>
              <a:rPr lang="cs-CZ" err="1">
                <a:cs typeface="Calibri"/>
              </a:rPr>
              <a:t>Questions</a:t>
            </a:r>
          </a:p>
          <a:p>
            <a:pPr marL="914400" lvl="1" indent="-457200">
              <a:buAutoNum type="arabicPeriod"/>
            </a:pPr>
            <a:r>
              <a:rPr lang="cs-CZ">
                <a:cs typeface="Calibri"/>
              </a:rPr>
              <a:t>Try to </a:t>
            </a:r>
            <a:r>
              <a:rPr lang="cs-CZ" err="1">
                <a:cs typeface="Calibri"/>
              </a:rPr>
              <a:t>identify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all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aspects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Ulysses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mentioned</a:t>
            </a:r>
            <a:r>
              <a:rPr lang="cs-CZ">
                <a:cs typeface="Calibri"/>
              </a:rPr>
              <a:t> by </a:t>
            </a:r>
            <a:r>
              <a:rPr lang="cs-CZ" err="1">
                <a:cs typeface="Calibri"/>
              </a:rPr>
              <a:t>Iser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which</a:t>
            </a:r>
            <a:r>
              <a:rPr lang="cs-CZ">
                <a:cs typeface="Calibri"/>
              </a:rPr>
              <a:t> go </a:t>
            </a:r>
            <a:r>
              <a:rPr lang="cs-CZ" err="1">
                <a:cs typeface="Calibri"/>
              </a:rPr>
              <a:t>against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possibility</a:t>
            </a:r>
            <a:r>
              <a:rPr lang="cs-CZ">
                <a:cs typeface="Calibri"/>
              </a:rPr>
              <a:t> to </a:t>
            </a:r>
            <a:r>
              <a:rPr lang="cs-CZ" err="1">
                <a:cs typeface="Calibri"/>
              </a:rPr>
              <a:t>derive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coherent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meaning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from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novel.</a:t>
            </a:r>
          </a:p>
          <a:p>
            <a:pPr marL="914400" lvl="1" indent="-457200">
              <a:buAutoNum type="arabicPeriod"/>
            </a:pPr>
            <a:r>
              <a:rPr lang="cs-CZ" err="1">
                <a:cs typeface="Calibri"/>
              </a:rPr>
              <a:t>What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makes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Ulysses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different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from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realist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novels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19th c. in </a:t>
            </a:r>
            <a:r>
              <a:rPr lang="cs-CZ" err="1">
                <a:cs typeface="Calibri"/>
              </a:rPr>
              <a:t>spite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fact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that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both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incorporate</a:t>
            </a:r>
            <a:r>
              <a:rPr lang="cs-CZ">
                <a:cs typeface="Calibri"/>
              </a:rPr>
              <a:t> many </a:t>
            </a:r>
            <a:r>
              <a:rPr lang="cs-CZ" err="1">
                <a:cs typeface="Calibri"/>
              </a:rPr>
              <a:t>everyday-life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components</a:t>
            </a:r>
            <a:r>
              <a:rPr lang="cs-CZ">
                <a:cs typeface="Calibri"/>
              </a:rPr>
              <a:t>?</a:t>
            </a:r>
          </a:p>
          <a:p>
            <a:pPr marL="914400" lvl="1" indent="-457200">
              <a:buAutoNum type="arabicPeriod"/>
            </a:pPr>
            <a:r>
              <a:rPr lang="cs-CZ" err="1">
                <a:cs typeface="Calibri"/>
              </a:rPr>
              <a:t>According</a:t>
            </a:r>
            <a:r>
              <a:rPr lang="cs-CZ">
                <a:cs typeface="Calibri"/>
              </a:rPr>
              <a:t> to Elliot: </a:t>
            </a:r>
            <a:r>
              <a:rPr lang="cs-CZ" err="1">
                <a:cs typeface="Calibri"/>
              </a:rPr>
              <a:t>What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happens</a:t>
            </a:r>
            <a:r>
              <a:rPr lang="cs-CZ">
                <a:cs typeface="Calibri"/>
              </a:rPr>
              <a:t> to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underlying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mythical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pattern</a:t>
            </a:r>
            <a:r>
              <a:rPr lang="cs-CZ">
                <a:cs typeface="Calibri"/>
              </a:rPr>
              <a:t> in </a:t>
            </a:r>
            <a:r>
              <a:rPr lang="cs-CZ" err="1">
                <a:cs typeface="Calibri"/>
              </a:rPr>
              <a:t>Joyce's</a:t>
            </a:r>
            <a:r>
              <a:rPr lang="cs-CZ">
                <a:cs typeface="Calibri"/>
              </a:rPr>
              <a:t> novel?</a:t>
            </a:r>
          </a:p>
          <a:p>
            <a:pPr marL="914400" lvl="1" indent="-457200">
              <a:buAutoNum type="arabicPeriod"/>
            </a:pPr>
            <a:r>
              <a:rPr lang="cs-CZ" err="1">
                <a:ea typeface="+mn-lt"/>
                <a:cs typeface="+mn-lt"/>
              </a:rPr>
              <a:t>According</a:t>
            </a:r>
            <a:r>
              <a:rPr lang="cs-CZ">
                <a:ea typeface="+mn-lt"/>
                <a:cs typeface="+mn-lt"/>
              </a:rPr>
              <a:t> to </a:t>
            </a:r>
            <a:r>
              <a:rPr lang="cs-CZ" err="1">
                <a:ea typeface="+mn-lt"/>
                <a:cs typeface="+mn-lt"/>
              </a:rPr>
              <a:t>Pound</a:t>
            </a:r>
            <a:r>
              <a:rPr lang="cs-CZ">
                <a:ea typeface="+mn-lt"/>
                <a:cs typeface="+mn-lt"/>
              </a:rPr>
              <a:t>: </a:t>
            </a:r>
            <a:r>
              <a:rPr lang="cs-CZ" err="1">
                <a:ea typeface="+mn-lt"/>
                <a:cs typeface="+mn-lt"/>
              </a:rPr>
              <a:t>What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happens</a:t>
            </a:r>
            <a:r>
              <a:rPr lang="cs-CZ">
                <a:ea typeface="+mn-lt"/>
                <a:cs typeface="+mn-lt"/>
              </a:rPr>
              <a:t> to </a:t>
            </a:r>
            <a:r>
              <a:rPr lang="cs-CZ" err="1">
                <a:ea typeface="+mn-lt"/>
                <a:cs typeface="+mn-lt"/>
              </a:rPr>
              <a:t>the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underlying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mythical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pattern</a:t>
            </a:r>
            <a:r>
              <a:rPr lang="cs-CZ">
                <a:ea typeface="+mn-lt"/>
                <a:cs typeface="+mn-lt"/>
              </a:rPr>
              <a:t> in </a:t>
            </a:r>
            <a:r>
              <a:rPr lang="cs-CZ" err="1">
                <a:ea typeface="+mn-lt"/>
                <a:cs typeface="+mn-lt"/>
              </a:rPr>
              <a:t>Joyce's</a:t>
            </a:r>
            <a:r>
              <a:rPr lang="cs-CZ">
                <a:ea typeface="+mn-lt"/>
                <a:cs typeface="+mn-lt"/>
              </a:rPr>
              <a:t> novel?</a:t>
            </a:r>
            <a:endParaRPr lang="en-US">
              <a:ea typeface="+mn-lt"/>
              <a:cs typeface="+mn-lt"/>
            </a:endParaRPr>
          </a:p>
          <a:p>
            <a:pPr marL="914400" lvl="1" indent="-457200">
              <a:buAutoNum type="arabicPeriod"/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95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E468A98-E409-4641-A53D-635FDF67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Objections to Iser (pars pro toto)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273D26-0888-4EFF-AB24-20CF1D7A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>
                <a:cs typeface="Calibri"/>
              </a:rPr>
              <a:t>"</a:t>
            </a:r>
            <a:r>
              <a:rPr lang="cs-CZ" dirty="0" err="1">
                <a:cs typeface="Calibri"/>
              </a:rPr>
              <a:t>This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book</a:t>
            </a:r>
            <a:r>
              <a:rPr lang="cs-CZ" dirty="0">
                <a:cs typeface="Calibri"/>
              </a:rPr>
              <a:t> [</a:t>
            </a:r>
            <a:r>
              <a:rPr lang="cs-CZ" i="1" dirty="0" err="1">
                <a:cs typeface="Calibri"/>
              </a:rPr>
              <a:t>The</a:t>
            </a:r>
            <a:r>
              <a:rPr lang="cs-CZ" i="1" dirty="0">
                <a:cs typeface="Calibri"/>
              </a:rPr>
              <a:t> </a:t>
            </a:r>
            <a:r>
              <a:rPr lang="cs-CZ" i="1" dirty="0" err="1">
                <a:cs typeface="Calibri"/>
              </a:rPr>
              <a:t>Act</a:t>
            </a:r>
            <a:r>
              <a:rPr lang="cs-CZ" i="1" dirty="0">
                <a:cs typeface="Calibri"/>
              </a:rPr>
              <a:t> </a:t>
            </a:r>
            <a:r>
              <a:rPr lang="cs-CZ" i="1" dirty="0" err="1">
                <a:cs typeface="Calibri"/>
              </a:rPr>
              <a:t>of</a:t>
            </a:r>
            <a:r>
              <a:rPr lang="cs-CZ" i="1" dirty="0">
                <a:cs typeface="Calibri"/>
              </a:rPr>
              <a:t> </a:t>
            </a:r>
            <a:r>
              <a:rPr lang="cs-CZ" i="1" dirty="0" err="1">
                <a:cs typeface="Calibri"/>
              </a:rPr>
              <a:t>Reading</a:t>
            </a:r>
            <a:r>
              <a:rPr lang="cs-CZ" dirty="0">
                <a:cs typeface="Calibri"/>
              </a:rPr>
              <a:t>, 1976] </a:t>
            </a:r>
            <a:r>
              <a:rPr lang="cs-CZ" dirty="0" err="1">
                <a:cs typeface="Calibri"/>
              </a:rPr>
              <a:t>would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have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been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twice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the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length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if</a:t>
            </a:r>
            <a:r>
              <a:rPr lang="cs-CZ" dirty="0">
                <a:cs typeface="Calibri"/>
              </a:rPr>
              <a:t> I had </a:t>
            </a:r>
            <a:r>
              <a:rPr lang="cs-CZ" dirty="0" err="1">
                <a:cs typeface="Calibri"/>
              </a:rPr>
              <a:t>responded</a:t>
            </a:r>
            <a:r>
              <a:rPr lang="cs-CZ" dirty="0">
                <a:cs typeface="Calibri"/>
              </a:rPr>
              <a:t> to </a:t>
            </a:r>
            <a:r>
              <a:rPr lang="cs-CZ" dirty="0" err="1">
                <a:cs typeface="Calibri"/>
              </a:rPr>
              <a:t>all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the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arguments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stimulated</a:t>
            </a:r>
            <a:r>
              <a:rPr lang="cs-CZ" dirty="0">
                <a:cs typeface="Calibri"/>
              </a:rPr>
              <a:t> by my </a:t>
            </a:r>
            <a:r>
              <a:rPr lang="cs-CZ" dirty="0" err="1">
                <a:cs typeface="Calibri"/>
              </a:rPr>
              <a:t>essay</a:t>
            </a:r>
            <a:r>
              <a:rPr lang="cs-CZ" dirty="0">
                <a:cs typeface="Calibri"/>
              </a:rPr>
              <a:t> ["</a:t>
            </a:r>
            <a:r>
              <a:rPr lang="cs-CZ" dirty="0" err="1">
                <a:cs typeface="Calibri"/>
              </a:rPr>
              <a:t>Appellstruktur</a:t>
            </a:r>
            <a:r>
              <a:rPr lang="cs-CZ" dirty="0">
                <a:cs typeface="Calibri"/>
              </a:rPr>
              <a:t> der Texte", 1970]."</a:t>
            </a:r>
          </a:p>
          <a:p>
            <a:r>
              <a:rPr lang="cs-CZ" dirty="0" err="1">
                <a:cs typeface="Calibri"/>
              </a:rPr>
              <a:t>Reply</a:t>
            </a:r>
            <a:r>
              <a:rPr lang="cs-CZ" dirty="0">
                <a:cs typeface="Calibri"/>
              </a:rPr>
              <a:t> to </a:t>
            </a:r>
            <a:r>
              <a:rPr lang="cs-CZ" dirty="0" err="1">
                <a:cs typeface="Calibri"/>
              </a:rPr>
              <a:t>critics</a:t>
            </a:r>
            <a:r>
              <a:rPr lang="cs-CZ" dirty="0">
                <a:cs typeface="Calibri"/>
              </a:rPr>
              <a:t> in "</a:t>
            </a:r>
            <a:r>
              <a:rPr lang="cs-CZ" dirty="0" err="1">
                <a:cs typeface="Calibri"/>
              </a:rPr>
              <a:t>Im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Lichte</a:t>
            </a:r>
            <a:r>
              <a:rPr lang="cs-CZ" dirty="0">
                <a:cs typeface="Calibri"/>
              </a:rPr>
              <a:t> der Kritik", in: </a:t>
            </a:r>
            <a:r>
              <a:rPr lang="cs-CZ" dirty="0" err="1">
                <a:cs typeface="Calibri"/>
              </a:rPr>
              <a:t>Warning</a:t>
            </a:r>
            <a:r>
              <a:rPr lang="cs-CZ" dirty="0">
                <a:cs typeface="Calibri"/>
              </a:rPr>
              <a:t>, Rainer: </a:t>
            </a:r>
            <a:r>
              <a:rPr lang="cs-CZ" i="1" dirty="0" err="1">
                <a:cs typeface="Calibri"/>
              </a:rPr>
              <a:t>Rezeptionsästhetik</a:t>
            </a:r>
            <a:r>
              <a:rPr lang="cs-CZ" i="1" dirty="0">
                <a:cs typeface="Calibri"/>
              </a:rPr>
              <a:t>. </a:t>
            </a:r>
            <a:r>
              <a:rPr lang="cs-CZ" i="1" dirty="0" err="1">
                <a:cs typeface="Calibri"/>
              </a:rPr>
              <a:t>Theorie</a:t>
            </a:r>
            <a:r>
              <a:rPr lang="cs-CZ" i="1" dirty="0">
                <a:cs typeface="Calibri"/>
              </a:rPr>
              <a:t> </a:t>
            </a:r>
            <a:r>
              <a:rPr lang="cs-CZ" i="1" dirty="0" err="1">
                <a:cs typeface="Calibri"/>
              </a:rPr>
              <a:t>und</a:t>
            </a:r>
            <a:r>
              <a:rPr lang="cs-CZ" i="1" dirty="0">
                <a:cs typeface="Calibri"/>
              </a:rPr>
              <a:t> </a:t>
            </a:r>
            <a:r>
              <a:rPr lang="cs-CZ" i="1" dirty="0" err="1">
                <a:cs typeface="Calibri"/>
              </a:rPr>
              <a:t>Praxis</a:t>
            </a:r>
            <a:r>
              <a:rPr lang="cs-CZ" dirty="0">
                <a:cs typeface="Calibri"/>
              </a:rPr>
              <a:t> (1975), p. 325-342.</a:t>
            </a:r>
          </a:p>
          <a:p>
            <a:endParaRPr lang="cs-CZ" dirty="0">
              <a:cs typeface="Calibri"/>
            </a:endParaRPr>
          </a:p>
          <a:p>
            <a:r>
              <a:rPr lang="cs-CZ" dirty="0" err="1">
                <a:cs typeface="Calibri"/>
              </a:rPr>
              <a:t>Terry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Eagleton</a:t>
            </a:r>
            <a:r>
              <a:rPr lang="cs-CZ" dirty="0">
                <a:cs typeface="Calibri"/>
              </a:rPr>
              <a:t>: </a:t>
            </a:r>
            <a:r>
              <a:rPr lang="cs-CZ" i="1" dirty="0" err="1">
                <a:cs typeface="Calibri"/>
              </a:rPr>
              <a:t>Literary</a:t>
            </a:r>
            <a:r>
              <a:rPr lang="cs-CZ" i="1" dirty="0">
                <a:cs typeface="Calibri"/>
              </a:rPr>
              <a:t> </a:t>
            </a:r>
            <a:r>
              <a:rPr lang="cs-CZ" i="1" dirty="0" err="1">
                <a:cs typeface="Calibri"/>
              </a:rPr>
              <a:t>Theory</a:t>
            </a:r>
            <a:r>
              <a:rPr lang="cs-CZ" i="1" dirty="0">
                <a:cs typeface="Calibri"/>
              </a:rPr>
              <a:t> </a:t>
            </a:r>
            <a:r>
              <a:rPr lang="cs-CZ" dirty="0">
                <a:cs typeface="Calibri"/>
              </a:rPr>
              <a:t>(1983)</a:t>
            </a:r>
            <a:r>
              <a:rPr lang="cs-CZ" i="1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chapter</a:t>
            </a:r>
            <a:r>
              <a:rPr lang="cs-CZ" dirty="0">
                <a:cs typeface="Calibri"/>
              </a:rPr>
              <a:t> "</a:t>
            </a:r>
            <a:r>
              <a:rPr lang="cs-CZ" dirty="0" err="1">
                <a:cs typeface="Calibri"/>
              </a:rPr>
              <a:t>Phenomenology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Hermeneutics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Reception</a:t>
            </a:r>
            <a:r>
              <a:rPr lang="cs-CZ" dirty="0">
                <a:cs typeface="Calibri"/>
              </a:rPr>
              <a:t> </a:t>
            </a:r>
            <a:r>
              <a:rPr lang="cs-CZ" dirty="0" err="1" smtClean="0">
                <a:cs typeface="Calibri"/>
              </a:rPr>
              <a:t>Theory</a:t>
            </a:r>
            <a:r>
              <a:rPr lang="cs-CZ" dirty="0" smtClean="0">
                <a:cs typeface="Calibri"/>
              </a:rPr>
              <a:t>„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 err="1" smtClean="0">
                <a:cs typeface="Calibri"/>
              </a:rPr>
              <a:t>What</a:t>
            </a:r>
            <a:r>
              <a:rPr lang="cs-CZ" dirty="0" smtClean="0">
                <a:cs typeface="Calibri"/>
              </a:rPr>
              <a:t> </a:t>
            </a:r>
            <a:r>
              <a:rPr lang="cs-CZ" dirty="0" err="1" smtClean="0">
                <a:cs typeface="Calibri"/>
              </a:rPr>
              <a:t>is</a:t>
            </a:r>
            <a:r>
              <a:rPr lang="cs-CZ" dirty="0" smtClean="0">
                <a:cs typeface="Calibri"/>
              </a:rPr>
              <a:t> </a:t>
            </a:r>
            <a:r>
              <a:rPr lang="cs-CZ" dirty="0" err="1" smtClean="0">
                <a:cs typeface="Calibri"/>
              </a:rPr>
              <a:t>Eagleton</a:t>
            </a:r>
            <a:r>
              <a:rPr lang="en-US" dirty="0" smtClean="0">
                <a:cs typeface="Calibri"/>
              </a:rPr>
              <a:t>’s</a:t>
            </a:r>
            <a:r>
              <a:rPr lang="cs-CZ" dirty="0" smtClean="0">
                <a:cs typeface="Calibri"/>
              </a:rPr>
              <a:t> major </a:t>
            </a:r>
            <a:r>
              <a:rPr lang="en-US" dirty="0" smtClean="0">
                <a:cs typeface="Calibri"/>
              </a:rPr>
              <a:t>o</a:t>
            </a:r>
            <a:r>
              <a:rPr lang="cs-CZ" dirty="0" smtClean="0">
                <a:cs typeface="Calibri"/>
              </a:rPr>
              <a:t>b</a:t>
            </a:r>
            <a:r>
              <a:rPr lang="en-US" dirty="0" err="1" smtClean="0">
                <a:cs typeface="Calibri"/>
              </a:rPr>
              <a:t>jection</a:t>
            </a:r>
            <a:r>
              <a:rPr lang="en-US" dirty="0" smtClean="0">
                <a:cs typeface="Calibri"/>
              </a:rPr>
              <a:t> to </a:t>
            </a:r>
            <a:r>
              <a:rPr lang="en-US" dirty="0" err="1" smtClean="0">
                <a:cs typeface="Calibri"/>
              </a:rPr>
              <a:t>Iser’s</a:t>
            </a:r>
            <a:r>
              <a:rPr lang="en-US" dirty="0" smtClean="0">
                <a:cs typeface="Calibri"/>
              </a:rPr>
              <a:t> theory of the reading process?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Calibri"/>
              </a:rPr>
              <a:t>Can you identify the ideological conflict between </a:t>
            </a:r>
            <a:r>
              <a:rPr lang="en-US" dirty="0" err="1" smtClean="0">
                <a:cs typeface="Calibri"/>
              </a:rPr>
              <a:t>Iser</a:t>
            </a:r>
            <a:r>
              <a:rPr lang="en-US" dirty="0" smtClean="0">
                <a:cs typeface="Calibri"/>
              </a:rPr>
              <a:t> and Eagleton?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2954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A425FB89-E954-4A2A-81DC-D90804A94DB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0A1B037DD1A0E489BA25F0DCD0C6D93" ma:contentTypeVersion="8" ma:contentTypeDescription="Vytvoří nový dokument" ma:contentTypeScope="" ma:versionID="c38e3cfaade1565f9725d0a462ffe901">
  <xsd:schema xmlns:xsd="http://www.w3.org/2001/XMLSchema" xmlns:xs="http://www.w3.org/2001/XMLSchema" xmlns:p="http://schemas.microsoft.com/office/2006/metadata/properties" xmlns:ns3="0a4d777f-aadb-4192-819a-6dd8ba01e105" xmlns:ns4="d64b5fb5-c9db-4617-9a62-64f49fae5538" targetNamespace="http://schemas.microsoft.com/office/2006/metadata/properties" ma:root="true" ma:fieldsID="e3f812b1fe9331098f9e6df683157864" ns3:_="" ns4:_="">
    <xsd:import namespace="0a4d777f-aadb-4192-819a-6dd8ba01e105"/>
    <xsd:import namespace="d64b5fb5-c9db-4617-9a62-64f49fae55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d777f-aadb-4192-819a-6dd8ba01e10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b5fb5-c9db-4617-9a62-64f49fae55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924B2D-DB84-4EEE-BF1A-C4E6550E5903}">
  <ds:schemaRefs>
    <ds:schemaRef ds:uri="0a4d777f-aadb-4192-819a-6dd8ba01e105"/>
    <ds:schemaRef ds:uri="d64b5fb5-c9db-4617-9a62-64f49fae553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26282A9-0134-40E1-BBF9-7927A809D5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61A5CE-1C5F-465C-9DBD-0984FF0BEFC1}">
  <ds:schemaRefs>
    <ds:schemaRef ds:uri="0a4d777f-aadb-4192-819a-6dd8ba01e10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64b5fb5-c9db-4617-9a62-64f49fae553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0</TotalTime>
  <Words>798</Words>
  <Application>Microsoft Macintosh PowerPoint</Application>
  <PresentationFormat>Custom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Parcel</vt:lpstr>
      <vt:lpstr>Find one difference:</vt:lpstr>
      <vt:lpstr>“Towards the Reader”: Reader-Response Criticism of the Constance School</vt:lpstr>
      <vt:lpstr>Constance School: when, who, why?</vt:lpstr>
      <vt:lpstr>Major influence</vt:lpstr>
      <vt:lpstr>H.-R. Jauss: Literary History as a Challenge to Literary Theory 1967</vt:lpstr>
      <vt:lpstr>Jauss and Iser and other reception theorists, or who is who and which is which</vt:lpstr>
      <vt:lpstr>Wolfgang Iser: Indeterminacy and the Reader's Response 1971</vt:lpstr>
      <vt:lpstr>The Implied Reader (1972/1974), or The Applied Iser</vt:lpstr>
      <vt:lpstr>Objections to Iser (pars pro toto)</vt:lpstr>
      <vt:lpstr>The Decline and Fall of Reception Theory</vt:lpstr>
      <vt:lpstr>Activity: The Applied Iser, vol. 2</vt:lpstr>
      <vt:lpstr>Achievements of the Constance School</vt:lpstr>
      <vt:lpstr>Sources: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Reader-Response Criticism (Constance School)</dc:title>
  <dc:creator>Jan Budňák</dc:creator>
  <cp:lastModifiedBy>Bohumil Fort</cp:lastModifiedBy>
  <cp:revision>4</cp:revision>
  <dcterms:created xsi:type="dcterms:W3CDTF">2019-09-02T12:52:07Z</dcterms:created>
  <dcterms:modified xsi:type="dcterms:W3CDTF">2019-09-06T20:43:25Z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0x01010020A1B037DD1A0E489BA25F0DCD0C6D93</vt:lpwstr>
  </property>
</Properties>
</file>