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60" r:id="rId5"/>
    <p:sldId id="259" r:id="rId6"/>
    <p:sldId id="280" r:id="rId7"/>
    <p:sldId id="261" r:id="rId8"/>
    <p:sldId id="262" r:id="rId9"/>
    <p:sldId id="263" r:id="rId10"/>
    <p:sldId id="264" r:id="rId11"/>
    <p:sldId id="265" r:id="rId12"/>
    <p:sldId id="267" r:id="rId13"/>
    <p:sldId id="268" r:id="rId14"/>
    <p:sldId id="286" r:id="rId15"/>
    <p:sldId id="289" r:id="rId16"/>
    <p:sldId id="290" r:id="rId17"/>
    <p:sldId id="288" r:id="rId18"/>
    <p:sldId id="270" r:id="rId19"/>
    <p:sldId id="271" r:id="rId20"/>
    <p:sldId id="272" r:id="rId21"/>
    <p:sldId id="273" r:id="rId22"/>
    <p:sldId id="274" r:id="rId23"/>
    <p:sldId id="275" r:id="rId24"/>
    <p:sldId id="279" r:id="rId25"/>
    <p:sldId id="281" r:id="rId26"/>
    <p:sldId id="276" r:id="rId27"/>
    <p:sldId id="277" r:id="rId28"/>
    <p:sldId id="282" r:id="rId29"/>
    <p:sldId id="283" r:id="rId30"/>
    <p:sldId id="284" r:id="rId31"/>
    <p:sldId id="285" r:id="rId32"/>
    <p:sldId id="287" r:id="rId33"/>
    <p:sldId id="278"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14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cs-CZ"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cs-CZ"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21/11/19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cs-CZ"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cs-CZ"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cs-CZ"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21/11/19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cs-CZ"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21/11/19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cs-CZ"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21/11/19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21/11/19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90233-0DD1-4A80-BB1E-9ADC3556DBB6}" type="datetimeFigureOut">
              <a:rPr lang="en-US" smtClean="0"/>
              <a:t>21/11/19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cs-CZ"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21/11/19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cs-CZ"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7D290233-0DD1-4A80-BB1E-9ADC3556DBB6}" type="datetimeFigureOut">
              <a:rPr lang="en-US" smtClean="0"/>
              <a:t>21/11/19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t>Structuralist Literary Theory</a:t>
            </a:r>
            <a:br>
              <a:rPr lang="en-US" sz="3600" b="1" dirty="0" smtClean="0"/>
            </a:br>
            <a:endParaRPr lang="en-US" sz="3600" b="1" dirty="0"/>
          </a:p>
        </p:txBody>
      </p:sp>
      <p:sp>
        <p:nvSpPr>
          <p:cNvPr id="3" name="Subtitle 2"/>
          <p:cNvSpPr>
            <a:spLocks noGrp="1"/>
          </p:cNvSpPr>
          <p:nvPr>
            <p:ph type="subTitle" idx="1"/>
          </p:nvPr>
        </p:nvSpPr>
        <p:spPr/>
        <p:txBody>
          <a:bodyPr/>
          <a:lstStyle/>
          <a:p>
            <a:r>
              <a:rPr lang="en-US" dirty="0" smtClean="0"/>
              <a:t>NARD50</a:t>
            </a:r>
            <a:endParaRPr lang="en-US" dirty="0"/>
          </a:p>
        </p:txBody>
      </p:sp>
    </p:spTree>
    <p:extLst>
      <p:ext uri="{BB962C8B-B14F-4D97-AF65-F5344CB8AC3E}">
        <p14:creationId xmlns:p14="http://schemas.microsoft.com/office/powerpoint/2010/main" val="22884325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Classical Narratology</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n</a:t>
            </a:r>
            <a:r>
              <a:rPr lang="en-US" b="1" dirty="0" smtClean="0"/>
              <a:t>arratology</a:t>
            </a:r>
            <a:r>
              <a:rPr lang="en-US" dirty="0" smtClean="0"/>
              <a:t> </a:t>
            </a:r>
            <a:r>
              <a:rPr lang="en-US" dirty="0"/>
              <a:t>is a humanities discipline dedicated to the study of the logic, principles, and practices of narrative </a:t>
            </a:r>
            <a:r>
              <a:rPr lang="en-US" dirty="0" smtClean="0"/>
              <a:t>representation</a:t>
            </a:r>
            <a:endParaRPr lang="en-US" dirty="0"/>
          </a:p>
          <a:p>
            <a:r>
              <a:rPr lang="en-US" dirty="0"/>
              <a:t>d</a:t>
            </a:r>
            <a:r>
              <a:rPr lang="en-US" dirty="0" smtClean="0"/>
              <a:t>uring </a:t>
            </a:r>
            <a:r>
              <a:rPr lang="en-US" dirty="0"/>
              <a:t>its initial or “classical” phase, from the mid-1960s to the early 1980s, </a:t>
            </a:r>
            <a:r>
              <a:rPr lang="en-US" dirty="0" err="1"/>
              <a:t>narratologists</a:t>
            </a:r>
            <a:r>
              <a:rPr lang="en-US" dirty="0"/>
              <a:t> were particularly interested in identifying and defining narrative </a:t>
            </a:r>
            <a:r>
              <a:rPr lang="en-US" dirty="0" smtClean="0"/>
              <a:t>universals</a:t>
            </a:r>
          </a:p>
          <a:p>
            <a:r>
              <a:rPr lang="en-US" dirty="0"/>
              <a:t>systematic re-examination of the two dimensions of narrative already identified by </a:t>
            </a:r>
            <a:r>
              <a:rPr lang="en-US" dirty="0" err="1" smtClean="0"/>
              <a:t>Shklovsky</a:t>
            </a:r>
            <a:r>
              <a:rPr lang="en-US" dirty="0" smtClean="0"/>
              <a:t>, </a:t>
            </a:r>
            <a:r>
              <a:rPr lang="en-US" i="1" dirty="0" err="1"/>
              <a:t>fabula</a:t>
            </a:r>
            <a:r>
              <a:rPr lang="en-US" i="1" dirty="0"/>
              <a:t> </a:t>
            </a:r>
            <a:r>
              <a:rPr lang="en-US" dirty="0"/>
              <a:t>and </a:t>
            </a:r>
            <a:r>
              <a:rPr lang="en-US" i="1" dirty="0" err="1"/>
              <a:t>sujet</a:t>
            </a:r>
            <a:r>
              <a:rPr lang="en-US" dirty="0"/>
              <a:t>, re-labeled by </a:t>
            </a:r>
            <a:r>
              <a:rPr lang="en-US" dirty="0" err="1"/>
              <a:t>Todorov</a:t>
            </a:r>
            <a:r>
              <a:rPr lang="en-US" dirty="0"/>
              <a:t> in French as </a:t>
            </a:r>
            <a:r>
              <a:rPr lang="en-US" i="1" dirty="0"/>
              <a:t>histoire </a:t>
            </a:r>
            <a:r>
              <a:rPr lang="en-US" dirty="0"/>
              <a:t>and </a:t>
            </a:r>
            <a:r>
              <a:rPr lang="en-US" i="1" dirty="0" err="1"/>
              <a:t>discours</a:t>
            </a:r>
            <a:r>
              <a:rPr lang="en-US" i="1" dirty="0"/>
              <a:t> </a:t>
            </a:r>
            <a:r>
              <a:rPr lang="en-US" dirty="0"/>
              <a:t>and by </a:t>
            </a:r>
            <a:r>
              <a:rPr lang="en-US" dirty="0" err="1"/>
              <a:t>Genette</a:t>
            </a:r>
            <a:r>
              <a:rPr lang="en-US" dirty="0"/>
              <a:t> as </a:t>
            </a:r>
            <a:r>
              <a:rPr lang="en-US" i="1" dirty="0"/>
              <a:t>histoire </a:t>
            </a:r>
            <a:r>
              <a:rPr lang="en-US" dirty="0"/>
              <a:t>and </a:t>
            </a:r>
            <a:r>
              <a:rPr lang="en-US" i="1" dirty="0" err="1" smtClean="0"/>
              <a:t>récit</a:t>
            </a:r>
            <a:endParaRPr lang="en-US" dirty="0"/>
          </a:p>
          <a:p>
            <a:endParaRPr lang="en-US" dirty="0"/>
          </a:p>
          <a:p>
            <a:endParaRPr lang="en-US" dirty="0"/>
          </a:p>
        </p:txBody>
      </p:sp>
    </p:spTree>
    <p:extLst>
      <p:ext uri="{BB962C8B-B14F-4D97-AF65-F5344CB8AC3E}">
        <p14:creationId xmlns:p14="http://schemas.microsoft.com/office/powerpoint/2010/main" val="704828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Narratology – Sources</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t>the most influential contribution from a </a:t>
            </a:r>
            <a:r>
              <a:rPr lang="en-US" dirty="0" err="1"/>
              <a:t>narratological</a:t>
            </a:r>
            <a:r>
              <a:rPr lang="en-US" dirty="0"/>
              <a:t> perspective was the formalist differentiation of </a:t>
            </a:r>
            <a:r>
              <a:rPr lang="en-US" i="1" dirty="0" err="1"/>
              <a:t>fabula</a:t>
            </a:r>
            <a:r>
              <a:rPr lang="en-US" i="1" dirty="0"/>
              <a:t> </a:t>
            </a:r>
            <a:r>
              <a:rPr lang="en-US" dirty="0"/>
              <a:t>and </a:t>
            </a:r>
            <a:r>
              <a:rPr lang="en-US" i="1" dirty="0" err="1" smtClean="0"/>
              <a:t>sujet</a:t>
            </a:r>
            <a:endParaRPr lang="en-US" dirty="0"/>
          </a:p>
          <a:p>
            <a:r>
              <a:rPr lang="en-US" dirty="0" smtClean="0"/>
              <a:t>Plato’s </a:t>
            </a:r>
            <a:r>
              <a:rPr lang="en-US" dirty="0"/>
              <a:t>fundamental distinction between diegesis and mimesis anticipated the 20th-century opposition </a:t>
            </a:r>
            <a:r>
              <a:rPr lang="en-US" i="1" dirty="0"/>
              <a:t>showing </a:t>
            </a:r>
            <a:r>
              <a:rPr lang="en-US" dirty="0"/>
              <a:t>vs. </a:t>
            </a:r>
            <a:r>
              <a:rPr lang="en-US" i="1" dirty="0"/>
              <a:t>telling</a:t>
            </a:r>
            <a:r>
              <a:rPr lang="en-US" dirty="0"/>
              <a:t> and also prefigured </a:t>
            </a:r>
            <a:r>
              <a:rPr lang="en-US" dirty="0" smtClean="0"/>
              <a:t>analytical </a:t>
            </a:r>
            <a:r>
              <a:rPr lang="en-US" dirty="0"/>
              <a:t>dimensions adopted by </a:t>
            </a:r>
            <a:r>
              <a:rPr lang="en-US" dirty="0" err="1" smtClean="0"/>
              <a:t>Genette</a:t>
            </a:r>
            <a:endParaRPr lang="en-US" dirty="0"/>
          </a:p>
          <a:p>
            <a:r>
              <a:rPr lang="en-US" dirty="0" err="1" smtClean="0"/>
              <a:t>Propp’s</a:t>
            </a:r>
            <a:r>
              <a:rPr lang="en-US" dirty="0" smtClean="0"/>
              <a:t> </a:t>
            </a:r>
            <a:r>
              <a:rPr lang="en-US" i="1" dirty="0"/>
              <a:t>functional model </a:t>
            </a:r>
            <a:r>
              <a:rPr lang="en-US" dirty="0"/>
              <a:t>served as a fundamental point of reference for the elaboration of “story grammars</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36044761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Tzvetan</a:t>
            </a:r>
            <a:r>
              <a:rPr lang="en-US" b="1" dirty="0"/>
              <a:t> </a:t>
            </a:r>
            <a:r>
              <a:rPr lang="en-US" b="1" dirty="0" err="1"/>
              <a:t>Todorov</a:t>
            </a:r>
            <a:r>
              <a:rPr lang="en-US" dirty="0"/>
              <a:t> </a:t>
            </a:r>
            <a:r>
              <a:rPr lang="en-US" dirty="0" smtClean="0"/>
              <a:t/>
            </a:r>
            <a:br>
              <a:rPr lang="en-US" dirty="0" smtClean="0"/>
            </a:br>
            <a:r>
              <a:rPr lang="en-US" sz="3100" dirty="0" smtClean="0"/>
              <a:t>(</a:t>
            </a:r>
            <a:r>
              <a:rPr lang="en-US" sz="3100" dirty="0"/>
              <a:t>1939 </a:t>
            </a:r>
            <a:r>
              <a:rPr lang="en-US" sz="3100" dirty="0" smtClean="0"/>
              <a:t>– 2017</a:t>
            </a:r>
            <a:r>
              <a:rPr lang="en-US" sz="3100" dirty="0" smtClean="0"/>
              <a:t>)</a:t>
            </a:r>
            <a:endParaRPr lang="en-US" sz="3100" dirty="0"/>
          </a:p>
        </p:txBody>
      </p:sp>
      <p:sp>
        <p:nvSpPr>
          <p:cNvPr id="3" name="Content Placeholder 2"/>
          <p:cNvSpPr>
            <a:spLocks noGrp="1"/>
          </p:cNvSpPr>
          <p:nvPr>
            <p:ph idx="1"/>
          </p:nvPr>
        </p:nvSpPr>
        <p:spPr/>
        <p:txBody>
          <a:bodyPr>
            <a:normAutofit fontScale="92500"/>
          </a:bodyPr>
          <a:lstStyle/>
          <a:p>
            <a:pPr lvl="0"/>
            <a:r>
              <a:rPr lang="en-US" dirty="0"/>
              <a:t>French-Bulgarian historian, philosopher, literary critic…</a:t>
            </a:r>
          </a:p>
          <a:p>
            <a:pPr lvl="0"/>
            <a:r>
              <a:rPr lang="en-US" dirty="0"/>
              <a:t>s</a:t>
            </a:r>
            <a:r>
              <a:rPr lang="en-US" dirty="0" smtClean="0"/>
              <a:t>tudied </a:t>
            </a:r>
            <a:r>
              <a:rPr lang="en-US" dirty="0"/>
              <a:t>philology in Sofia and Paris</a:t>
            </a:r>
          </a:p>
          <a:p>
            <a:pPr marL="0" lvl="0" indent="0">
              <a:buNone/>
            </a:pPr>
            <a:r>
              <a:rPr lang="en-US" i="1" dirty="0" err="1"/>
              <a:t>Théorie</a:t>
            </a:r>
            <a:r>
              <a:rPr lang="en-US" i="1" dirty="0"/>
              <a:t> de la </a:t>
            </a:r>
            <a:r>
              <a:rPr lang="en-US" i="1" dirty="0" err="1"/>
              <a:t>littérature</a:t>
            </a:r>
            <a:r>
              <a:rPr lang="en-US" i="1" dirty="0"/>
              <a:t>, </a:t>
            </a:r>
            <a:r>
              <a:rPr lang="en-US" i="1" dirty="0" err="1"/>
              <a:t>textes</a:t>
            </a:r>
            <a:r>
              <a:rPr lang="en-US" i="1" dirty="0"/>
              <a:t> des </a:t>
            </a:r>
            <a:r>
              <a:rPr lang="en-US" i="1" dirty="0" err="1"/>
              <a:t>formalistes</a:t>
            </a:r>
            <a:r>
              <a:rPr lang="en-US" i="1" dirty="0"/>
              <a:t> </a:t>
            </a:r>
            <a:r>
              <a:rPr lang="en-US" i="1" dirty="0" err="1"/>
              <a:t>russes</a:t>
            </a:r>
            <a:r>
              <a:rPr lang="en-US" dirty="0"/>
              <a:t> (1965</a:t>
            </a:r>
            <a:r>
              <a:rPr lang="en-US" dirty="0" smtClean="0"/>
              <a:t>)</a:t>
            </a:r>
          </a:p>
          <a:p>
            <a:pPr lvl="0"/>
            <a:r>
              <a:rPr lang="en-US" dirty="0" smtClean="0"/>
              <a:t>   the </a:t>
            </a:r>
            <a:r>
              <a:rPr lang="en-US" dirty="0"/>
              <a:t>first introduction of formalist thoughts to French public - translation of essential Russian formalist texts into French, which had a strong influence on establishing the French structural literary theory and narratology (</a:t>
            </a:r>
            <a:r>
              <a:rPr lang="en-US" dirty="0" err="1" smtClean="0"/>
              <a:t>Shklovsky</a:t>
            </a:r>
            <a:r>
              <a:rPr lang="en-US" dirty="0" smtClean="0"/>
              <a:t>, </a:t>
            </a:r>
            <a:r>
              <a:rPr lang="en-US" dirty="0"/>
              <a:t>Jakobson, </a:t>
            </a:r>
            <a:r>
              <a:rPr lang="en-US" dirty="0" err="1"/>
              <a:t>Tynianov</a:t>
            </a:r>
            <a:r>
              <a:rPr lang="en-US" dirty="0"/>
              <a:t>, </a:t>
            </a:r>
            <a:r>
              <a:rPr lang="en-US" dirty="0" err="1"/>
              <a:t>Eichenbaum</a:t>
            </a:r>
            <a:r>
              <a:rPr lang="en-US" dirty="0"/>
              <a:t>, </a:t>
            </a:r>
            <a:r>
              <a:rPr lang="en-US" dirty="0" err="1"/>
              <a:t>Propp</a:t>
            </a:r>
            <a:r>
              <a:rPr lang="en-US" dirty="0"/>
              <a:t>, </a:t>
            </a:r>
            <a:r>
              <a:rPr lang="en-US" dirty="0" err="1"/>
              <a:t>Vinogradov</a:t>
            </a:r>
            <a:r>
              <a:rPr lang="en-US" dirty="0"/>
              <a:t>, </a:t>
            </a:r>
            <a:r>
              <a:rPr lang="en-US" dirty="0" err="1"/>
              <a:t>Brik</a:t>
            </a:r>
            <a:r>
              <a:rPr lang="en-US" dirty="0"/>
              <a:t>…)</a:t>
            </a:r>
          </a:p>
          <a:p>
            <a:endParaRPr lang="en-US" dirty="0"/>
          </a:p>
        </p:txBody>
      </p:sp>
    </p:spTree>
    <p:extLst>
      <p:ext uri="{BB962C8B-B14F-4D97-AF65-F5344CB8AC3E}">
        <p14:creationId xmlns:p14="http://schemas.microsoft.com/office/powerpoint/2010/main" val="22267880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Categories of literary </a:t>
            </a:r>
            <a:r>
              <a:rPr lang="en-US" b="1" i="1" dirty="0" smtClean="0"/>
              <a:t>narration</a:t>
            </a:r>
            <a:r>
              <a:rPr lang="en-US" b="1" dirty="0" smtClean="0"/>
              <a:t> </a:t>
            </a:r>
            <a:r>
              <a:rPr lang="en-US" sz="4400" dirty="0" smtClean="0"/>
              <a:t>(1966</a:t>
            </a:r>
            <a:r>
              <a:rPr lang="en-US" sz="4400" dirty="0" smtClean="0"/>
              <a:t>)</a:t>
            </a:r>
            <a:endParaRPr lang="en-US" sz="4400" dirty="0"/>
          </a:p>
        </p:txBody>
      </p:sp>
      <p:sp>
        <p:nvSpPr>
          <p:cNvPr id="3" name="Content Placeholder 2"/>
          <p:cNvSpPr>
            <a:spLocks noGrp="1"/>
          </p:cNvSpPr>
          <p:nvPr>
            <p:ph idx="1"/>
          </p:nvPr>
        </p:nvSpPr>
        <p:spPr>
          <a:xfrm>
            <a:off x="873125" y="2133601"/>
            <a:ext cx="7345363" cy="3931920"/>
          </a:xfrm>
        </p:spPr>
        <p:txBody>
          <a:bodyPr>
            <a:normAutofit fontScale="85000" lnSpcReduction="20000"/>
          </a:bodyPr>
          <a:lstStyle/>
          <a:p>
            <a:pPr marL="0" lvl="0" indent="0">
              <a:buNone/>
            </a:pPr>
            <a:r>
              <a:rPr lang="en-US" b="1" dirty="0" smtClean="0"/>
              <a:t>“Categories </a:t>
            </a:r>
            <a:r>
              <a:rPr lang="en-US" b="1" dirty="0"/>
              <a:t>of literary </a:t>
            </a:r>
            <a:r>
              <a:rPr lang="en-US" b="1" dirty="0" smtClean="0"/>
              <a:t>narration”</a:t>
            </a:r>
            <a:r>
              <a:rPr lang="en-US" dirty="0" smtClean="0"/>
              <a:t> </a:t>
            </a:r>
            <a:r>
              <a:rPr lang="en-US" dirty="0"/>
              <a:t>(</a:t>
            </a:r>
            <a:r>
              <a:rPr lang="en-US" i="1" dirty="0"/>
              <a:t>Communications</a:t>
            </a:r>
            <a:r>
              <a:rPr lang="en-US" dirty="0"/>
              <a:t>, 1966)</a:t>
            </a:r>
          </a:p>
          <a:p>
            <a:pPr lvl="0"/>
            <a:r>
              <a:rPr lang="en-US" dirty="0" smtClean="0"/>
              <a:t>introduces </a:t>
            </a:r>
            <a:r>
              <a:rPr lang="en-US" dirty="0"/>
              <a:t>the crucial division between </a:t>
            </a:r>
            <a:r>
              <a:rPr lang="en-US" i="1" dirty="0"/>
              <a:t>story</a:t>
            </a:r>
            <a:r>
              <a:rPr lang="en-US" dirty="0"/>
              <a:t> and </a:t>
            </a:r>
            <a:r>
              <a:rPr lang="en-US" i="1" dirty="0"/>
              <a:t>discourse</a:t>
            </a:r>
            <a:r>
              <a:rPr lang="en-US" dirty="0"/>
              <a:t> (highly influenced by the formalist division between </a:t>
            </a:r>
            <a:r>
              <a:rPr lang="en-US" dirty="0" err="1"/>
              <a:t>fabula</a:t>
            </a:r>
            <a:r>
              <a:rPr lang="en-US" dirty="0"/>
              <a:t> and </a:t>
            </a:r>
            <a:r>
              <a:rPr lang="en-US" dirty="0" err="1"/>
              <a:t>sujet</a:t>
            </a:r>
            <a:r>
              <a:rPr lang="en-US" dirty="0"/>
              <a:t>, but not the same!)</a:t>
            </a:r>
          </a:p>
          <a:p>
            <a:pPr lvl="0"/>
            <a:r>
              <a:rPr lang="en-US" dirty="0"/>
              <a:t>every narrative can be viewed as a story (actions, characters) or as a discourse (time, narrator): “At the most general level, the literary work has two aspects: it is at the same time a story [</a:t>
            </a:r>
            <a:r>
              <a:rPr lang="en-US" i="1" dirty="0"/>
              <a:t>histoire</a:t>
            </a:r>
            <a:r>
              <a:rPr lang="en-US" dirty="0"/>
              <a:t>] and a discourse [</a:t>
            </a:r>
            <a:r>
              <a:rPr lang="en-US" i="1" dirty="0" err="1"/>
              <a:t>discours</a:t>
            </a:r>
            <a:r>
              <a:rPr lang="en-US" dirty="0"/>
              <a:t>]. It is story, in the sense that it evokes a certain reality […]. But the work is at the same time discourse […]. At this level, it is not the events reported which count but the manner in which the narrator makes them known to us.</a:t>
            </a:r>
            <a:r>
              <a:rPr lang="en-US" dirty="0" smtClean="0"/>
              <a:t>”</a:t>
            </a:r>
            <a:endParaRPr lang="en-US" dirty="0"/>
          </a:p>
        </p:txBody>
      </p:sp>
    </p:spTree>
    <p:extLst>
      <p:ext uri="{BB962C8B-B14F-4D97-AF65-F5344CB8AC3E}">
        <p14:creationId xmlns:p14="http://schemas.microsoft.com/office/powerpoint/2010/main" val="1726071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lvl="0" indent="0"/>
            <a:r>
              <a:rPr lang="en-US" b="1" i="1" dirty="0" err="1"/>
              <a:t>Grammaire</a:t>
            </a:r>
            <a:r>
              <a:rPr lang="en-US" b="1" i="1" dirty="0"/>
              <a:t> du "</a:t>
            </a:r>
            <a:r>
              <a:rPr lang="en-US" b="1" i="1" dirty="0" err="1"/>
              <a:t>Décaméron</a:t>
            </a:r>
            <a:r>
              <a:rPr lang="en-US" b="1" i="1" dirty="0"/>
              <a:t>"</a:t>
            </a:r>
            <a:r>
              <a:rPr lang="en-US" b="1" dirty="0"/>
              <a:t> </a:t>
            </a:r>
            <a:r>
              <a:rPr lang="en-US" dirty="0"/>
              <a:t>(1969</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unified </a:t>
            </a:r>
            <a:r>
              <a:rPr lang="en-US" dirty="0"/>
              <a:t>theory of </a:t>
            </a:r>
            <a:r>
              <a:rPr lang="en-US" dirty="0" smtClean="0"/>
              <a:t>narration = </a:t>
            </a:r>
            <a:r>
              <a:rPr lang="en-US" dirty="0"/>
              <a:t>grammar of </a:t>
            </a:r>
            <a:r>
              <a:rPr lang="en-US" dirty="0" smtClean="0"/>
              <a:t>stories – an </a:t>
            </a:r>
            <a:r>
              <a:rPr lang="en-US" dirty="0"/>
              <a:t>universal grammar underlying all languages and signifying </a:t>
            </a:r>
            <a:r>
              <a:rPr lang="en-US" dirty="0" smtClean="0"/>
              <a:t>systems</a:t>
            </a:r>
          </a:p>
          <a:p>
            <a:pPr lvl="0"/>
            <a:r>
              <a:rPr lang="en-US" dirty="0" smtClean="0"/>
              <a:t>“</a:t>
            </a:r>
            <a:r>
              <a:rPr lang="en-US" dirty="0"/>
              <a:t>This universal grammar is the source of all universals and it gives definition even to men himself. Not only all languages but all signifying systems obey the same grammar. It is universal not only because it informs all the languages of the universe, but because it coincides with the structure of the universe itself.”</a:t>
            </a:r>
          </a:p>
          <a:p>
            <a:pPr lvl="0"/>
            <a:r>
              <a:rPr lang="en-US" dirty="0"/>
              <a:t>“The grammar of narrative has three primary categories which are: the proper name, the adjective and the verb.” – syntactically the proper name correspond to the agent, the adjective corresponds to predicates ascribable to the agent, the verb corresponds to the actions performed by the agent</a:t>
            </a:r>
          </a:p>
          <a:p>
            <a:endParaRPr lang="en-US" dirty="0"/>
          </a:p>
        </p:txBody>
      </p:sp>
    </p:spTree>
    <p:extLst>
      <p:ext uri="{BB962C8B-B14F-4D97-AF65-F5344CB8AC3E}">
        <p14:creationId xmlns:p14="http://schemas.microsoft.com/office/powerpoint/2010/main" val="40512317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lvl="0" indent="0"/>
            <a:r>
              <a:rPr lang="en-US" b="1" i="1" dirty="0" err="1"/>
              <a:t>Grammaire</a:t>
            </a:r>
            <a:r>
              <a:rPr lang="en-US" b="1" i="1" dirty="0"/>
              <a:t> du "</a:t>
            </a:r>
            <a:r>
              <a:rPr lang="en-US" b="1" i="1" dirty="0" err="1"/>
              <a:t>Décaméron</a:t>
            </a:r>
            <a:r>
              <a:rPr lang="en-US" b="1" i="1" dirty="0"/>
              <a:t>"</a:t>
            </a:r>
            <a:r>
              <a:rPr lang="en-US" b="1" dirty="0"/>
              <a:t> </a:t>
            </a:r>
            <a:r>
              <a:rPr lang="en-US" dirty="0"/>
              <a:t>(1969</a:t>
            </a:r>
            <a:r>
              <a:rPr lang="en-US" dirty="0" smtClean="0"/>
              <a:t>)</a:t>
            </a:r>
            <a:endParaRPr lang="en-US" b="1" dirty="0"/>
          </a:p>
        </p:txBody>
      </p:sp>
      <p:sp>
        <p:nvSpPr>
          <p:cNvPr id="3" name="Content Placeholder 2"/>
          <p:cNvSpPr>
            <a:spLocks noGrp="1"/>
          </p:cNvSpPr>
          <p:nvPr>
            <p:ph idx="1"/>
          </p:nvPr>
        </p:nvSpPr>
        <p:spPr/>
        <p:txBody>
          <a:bodyPr>
            <a:normAutofit fontScale="92500" lnSpcReduction="20000"/>
          </a:bodyPr>
          <a:lstStyle/>
          <a:p>
            <a:pPr lvl="0"/>
            <a:r>
              <a:rPr lang="en-US" dirty="0"/>
              <a:t>p</a:t>
            </a:r>
            <a:r>
              <a:rPr lang="en-US" dirty="0" smtClean="0"/>
              <a:t>lot </a:t>
            </a:r>
            <a:r>
              <a:rPr lang="en-US" dirty="0"/>
              <a:t>unit shown as a clause; </a:t>
            </a:r>
          </a:p>
          <a:p>
            <a:pPr lvl="0"/>
            <a:r>
              <a:rPr lang="en-US" dirty="0"/>
              <a:t>c</a:t>
            </a:r>
            <a:r>
              <a:rPr lang="en-US" dirty="0" smtClean="0"/>
              <a:t>haracters </a:t>
            </a:r>
            <a:r>
              <a:rPr lang="en-US" dirty="0"/>
              <a:t>as proper nouns; with adjectives; three actions as verbs – violate, punish, </a:t>
            </a:r>
            <a:r>
              <a:rPr lang="en-US" dirty="0" smtClean="0"/>
              <a:t>avoid</a:t>
            </a:r>
            <a:endParaRPr lang="en-US" dirty="0"/>
          </a:p>
          <a:p>
            <a:pPr lvl="0"/>
            <a:r>
              <a:rPr lang="en-US" dirty="0"/>
              <a:t>a</a:t>
            </a:r>
            <a:r>
              <a:rPr lang="en-US" dirty="0" smtClean="0"/>
              <a:t>ctions </a:t>
            </a:r>
            <a:r>
              <a:rPr lang="en-US" dirty="0"/>
              <a:t>with different statuses (e.g. negation)</a:t>
            </a:r>
          </a:p>
          <a:p>
            <a:pPr lvl="0"/>
            <a:r>
              <a:rPr lang="en-US" dirty="0"/>
              <a:t>m</a:t>
            </a:r>
            <a:r>
              <a:rPr lang="en-US" dirty="0" smtClean="0"/>
              <a:t>odality </a:t>
            </a:r>
            <a:r>
              <a:rPr lang="en-US" dirty="0"/>
              <a:t>– legends </a:t>
            </a:r>
            <a:r>
              <a:rPr lang="en-US" dirty="0" smtClean="0"/>
              <a:t>– imperative</a:t>
            </a:r>
            <a:r>
              <a:rPr lang="en-US" dirty="0"/>
              <a:t>, fairy </a:t>
            </a:r>
            <a:r>
              <a:rPr lang="en-US" dirty="0" smtClean="0"/>
              <a:t>tale – </a:t>
            </a:r>
            <a:r>
              <a:rPr lang="en-US" dirty="0"/>
              <a:t>optative, a </a:t>
            </a:r>
            <a:r>
              <a:rPr lang="en-US" dirty="0" smtClean="0"/>
              <a:t>wish</a:t>
            </a:r>
            <a:endParaRPr lang="en-US" dirty="0"/>
          </a:p>
          <a:p>
            <a:pPr lvl="0"/>
            <a:r>
              <a:rPr lang="en-US" dirty="0"/>
              <a:t>r</a:t>
            </a:r>
            <a:r>
              <a:rPr lang="en-US" dirty="0" smtClean="0"/>
              <a:t>elations </a:t>
            </a:r>
            <a:r>
              <a:rPr lang="en-US" dirty="0"/>
              <a:t>between clauses (e.g. causal, temporal, spatial);</a:t>
            </a:r>
          </a:p>
          <a:p>
            <a:pPr lvl="0"/>
            <a:r>
              <a:rPr lang="en-US" dirty="0"/>
              <a:t> common sequence of a group of stories (punishment avoided</a:t>
            </a:r>
            <a:r>
              <a:rPr lang="en-US" dirty="0" smtClean="0"/>
              <a:t>)</a:t>
            </a:r>
            <a:endParaRPr lang="en-US" dirty="0"/>
          </a:p>
        </p:txBody>
      </p:sp>
    </p:spTree>
    <p:extLst>
      <p:ext uri="{BB962C8B-B14F-4D97-AF65-F5344CB8AC3E}">
        <p14:creationId xmlns:p14="http://schemas.microsoft.com/office/powerpoint/2010/main" val="2284282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lvl="0" indent="0"/>
            <a:r>
              <a:rPr lang="en-US" b="1" i="1" dirty="0" err="1"/>
              <a:t>Grammaire</a:t>
            </a:r>
            <a:r>
              <a:rPr lang="en-US" b="1" i="1" dirty="0"/>
              <a:t> du "</a:t>
            </a:r>
            <a:r>
              <a:rPr lang="en-US" b="1" i="1" dirty="0" err="1"/>
              <a:t>Décaméron</a:t>
            </a:r>
            <a:r>
              <a:rPr lang="en-US" b="1" i="1" dirty="0"/>
              <a:t>"</a:t>
            </a:r>
            <a:r>
              <a:rPr lang="en-US" b="1" dirty="0"/>
              <a:t> </a:t>
            </a:r>
            <a:r>
              <a:rPr lang="en-US" dirty="0"/>
              <a:t>(1969</a:t>
            </a:r>
            <a:r>
              <a:rPr lang="en-US" dirty="0" smtClean="0"/>
              <a:t>)</a:t>
            </a:r>
            <a:endParaRPr lang="en-US" dirty="0"/>
          </a:p>
        </p:txBody>
      </p:sp>
      <p:sp>
        <p:nvSpPr>
          <p:cNvPr id="3" name="Content Placeholder 2"/>
          <p:cNvSpPr>
            <a:spLocks noGrp="1"/>
          </p:cNvSpPr>
          <p:nvPr>
            <p:ph idx="1"/>
          </p:nvPr>
        </p:nvSpPr>
        <p:spPr/>
        <p:txBody>
          <a:bodyPr>
            <a:normAutofit/>
          </a:bodyPr>
          <a:lstStyle/>
          <a:p>
            <a:pPr lvl="0"/>
            <a:r>
              <a:rPr lang="en-US" dirty="0" smtClean="0"/>
              <a:t>further analysis suggested: </a:t>
            </a:r>
          </a:p>
          <a:p>
            <a:r>
              <a:rPr lang="en-US" dirty="0" smtClean="0"/>
              <a:t>a. more concrete analysis of syntax  -- each clause can be written as an entire sequence; </a:t>
            </a:r>
          </a:p>
          <a:p>
            <a:r>
              <a:rPr lang="en-US" dirty="0" smtClean="0"/>
              <a:t>b</a:t>
            </a:r>
            <a:r>
              <a:rPr lang="en-US" dirty="0"/>
              <a:t>. thematic study: study the concrete actions;   </a:t>
            </a:r>
          </a:p>
          <a:p>
            <a:r>
              <a:rPr lang="en-US" dirty="0"/>
              <a:t>c. rhetoric study: examines the verbal medium </a:t>
            </a:r>
          </a:p>
          <a:p>
            <a:r>
              <a:rPr lang="en-US" dirty="0" smtClean="0"/>
              <a:t>goal </a:t>
            </a:r>
            <a:r>
              <a:rPr lang="en-US" dirty="0"/>
              <a:t>– not knowledge of </a:t>
            </a:r>
            <a:r>
              <a:rPr lang="en-US" i="1" dirty="0"/>
              <a:t>Decameron</a:t>
            </a:r>
            <a:r>
              <a:rPr lang="en-US" dirty="0"/>
              <a:t> but an understanding of literature and </a:t>
            </a:r>
            <a:r>
              <a:rPr lang="en-US" dirty="0" smtClean="0"/>
              <a:t>plot  </a:t>
            </a:r>
            <a:endParaRPr lang="en-US" dirty="0"/>
          </a:p>
          <a:p>
            <a:endParaRPr lang="en-US" dirty="0"/>
          </a:p>
        </p:txBody>
      </p:sp>
    </p:spTree>
    <p:extLst>
      <p:ext uri="{BB962C8B-B14F-4D97-AF65-F5344CB8AC3E}">
        <p14:creationId xmlns:p14="http://schemas.microsoft.com/office/powerpoint/2010/main" val="2322880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err="1"/>
              <a:t>Poétique</a:t>
            </a:r>
            <a:r>
              <a:rPr lang="en-US" b="1" i="1" dirty="0"/>
              <a:t> de la prose</a:t>
            </a:r>
            <a:r>
              <a:rPr lang="en-US" b="1" dirty="0"/>
              <a:t> </a:t>
            </a:r>
            <a:r>
              <a:rPr lang="en-US" dirty="0"/>
              <a:t>(1971)</a:t>
            </a:r>
            <a:r>
              <a:rPr lang="en-US" sz="3100" dirty="0"/>
              <a:t/>
            </a:r>
            <a:br>
              <a:rPr lang="en-US" sz="3100" dirty="0"/>
            </a:b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an outline of </a:t>
            </a:r>
            <a:r>
              <a:rPr lang="en-US" dirty="0" err="1" smtClean="0"/>
              <a:t>Todorov’s</a:t>
            </a:r>
            <a:r>
              <a:rPr lang="en-US" dirty="0" smtClean="0"/>
              <a:t> own theory of prose </a:t>
            </a:r>
            <a:r>
              <a:rPr lang="en-US" dirty="0"/>
              <a:t>– collected essays (1964-1969</a:t>
            </a:r>
            <a:r>
              <a:rPr lang="en-US" dirty="0" smtClean="0"/>
              <a:t>)</a:t>
            </a:r>
          </a:p>
          <a:p>
            <a:r>
              <a:rPr lang="en-US" dirty="0"/>
              <a:t> </a:t>
            </a:r>
            <a:r>
              <a:rPr lang="en-US" dirty="0" smtClean="0"/>
              <a:t>“</a:t>
            </a:r>
            <a:r>
              <a:rPr lang="en-US" dirty="0"/>
              <a:t>What is character but the determination of incident? What is incident but the illustration of character?” </a:t>
            </a:r>
          </a:p>
          <a:p>
            <a:pPr lvl="0"/>
            <a:r>
              <a:rPr lang="en-US" dirty="0"/>
              <a:t>“Though James’s theoretical ideal may have been a narrative in which everything is subservient to the psychology of the characters, it is difficult to ignore a whole tendency in literature, in which the actions are not there to “illustrate” character but in which, on the contrary, the characters are subservient to the action; where, moreover, the word “character” signifies  something altogether different from psychological coherence or the description of idiosyncrasy.”</a:t>
            </a:r>
          </a:p>
          <a:p>
            <a:endParaRPr lang="en-US" dirty="0"/>
          </a:p>
        </p:txBody>
      </p:sp>
    </p:spTree>
    <p:extLst>
      <p:ext uri="{BB962C8B-B14F-4D97-AF65-F5344CB8AC3E}">
        <p14:creationId xmlns:p14="http://schemas.microsoft.com/office/powerpoint/2010/main" val="2095967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err="1"/>
              <a:t>Poétique</a:t>
            </a:r>
            <a:r>
              <a:rPr lang="en-US" b="1" i="1" dirty="0"/>
              <a:t> de la prose</a:t>
            </a:r>
            <a:r>
              <a:rPr lang="en-US" b="1" dirty="0"/>
              <a:t> </a:t>
            </a:r>
            <a:r>
              <a:rPr lang="en-US" dirty="0"/>
              <a:t>(1971)</a:t>
            </a:r>
            <a:r>
              <a:rPr lang="en-US" sz="3100" dirty="0"/>
              <a:t/>
            </a:r>
            <a:br>
              <a:rPr lang="en-US" sz="3100" dirty="0"/>
            </a:br>
            <a:endParaRPr lang="en-US" sz="3100" dirty="0"/>
          </a:p>
        </p:txBody>
      </p:sp>
      <p:sp>
        <p:nvSpPr>
          <p:cNvPr id="3" name="Content Placeholder 2"/>
          <p:cNvSpPr>
            <a:spLocks noGrp="1"/>
          </p:cNvSpPr>
          <p:nvPr>
            <p:ph idx="1"/>
          </p:nvPr>
        </p:nvSpPr>
        <p:spPr/>
        <p:txBody>
          <a:bodyPr>
            <a:noAutofit/>
          </a:bodyPr>
          <a:lstStyle/>
          <a:p>
            <a:r>
              <a:rPr lang="en-US" sz="1600" dirty="0"/>
              <a:t> Poetics and Criticism (plea for separating the task of poetics from that of practical criticism</a:t>
            </a:r>
            <a:r>
              <a:rPr lang="en-US" sz="1600" dirty="0" smtClean="0"/>
              <a:t>)</a:t>
            </a:r>
            <a:endParaRPr lang="en-US" sz="1600" dirty="0"/>
          </a:p>
          <a:p>
            <a:r>
              <a:rPr lang="en-US" sz="1600" dirty="0"/>
              <a:t>Language and Literature </a:t>
            </a:r>
            <a:r>
              <a:rPr lang="en-US" sz="1600" dirty="0" smtClean="0"/>
              <a:t>(poetics must make </a:t>
            </a:r>
            <a:r>
              <a:rPr lang="en-US" sz="1600" dirty="0"/>
              <a:t>use of modern linguistics but that, equally, literary categories must play a formative role in our grasp of the full nature of language) </a:t>
            </a:r>
          </a:p>
          <a:p>
            <a:r>
              <a:rPr lang="en-US" sz="1600" dirty="0"/>
              <a:t>Introduction to Verisimilitude (the concept of referentiality of the literary work is replaced by the notions of </a:t>
            </a:r>
            <a:r>
              <a:rPr lang="en-US" sz="1600" dirty="0" err="1"/>
              <a:t>vraisemblance</a:t>
            </a:r>
            <a:r>
              <a:rPr lang="en-US" sz="1600" dirty="0"/>
              <a:t> and self-referentiality and </a:t>
            </a:r>
            <a:r>
              <a:rPr lang="en-US" sz="1600" dirty="0" smtClean="0"/>
              <a:t>verisimilitude </a:t>
            </a:r>
            <a:r>
              <a:rPr lang="en-US" sz="1600" dirty="0"/>
              <a:t>has as its </a:t>
            </a:r>
            <a:r>
              <a:rPr lang="en-US" sz="1600" dirty="0" smtClean="0"/>
              <a:t>meaning </a:t>
            </a:r>
            <a:r>
              <a:rPr lang="en-US" sz="1600" dirty="0"/>
              <a:t>the way in which one text or discourse is consistent with or coheres with another text and every attempt to seek some truth other than this will only run into another verisimilitude) </a:t>
            </a:r>
          </a:p>
          <a:p>
            <a:r>
              <a:rPr lang="en-US" sz="1600" dirty="0"/>
              <a:t>How to Read?"(reading is distinguished from projection and commentary). </a:t>
            </a:r>
          </a:p>
          <a:p>
            <a:r>
              <a:rPr lang="en-US" sz="1600" dirty="0"/>
              <a:t>The Grammar of Narrative, Narrative Transformations, Narrative Men (examine the modes of </a:t>
            </a:r>
            <a:r>
              <a:rPr lang="en-US" sz="1600" dirty="0" err="1"/>
              <a:t>emplotment</a:t>
            </a:r>
            <a:r>
              <a:rPr lang="en-US" sz="1600" dirty="0"/>
              <a:t>, that is, the kinds of plot found in narrative fiction, in order to develop a grammar of plots)</a:t>
            </a:r>
          </a:p>
          <a:p>
            <a:endParaRPr lang="en-US" sz="1600" dirty="0"/>
          </a:p>
        </p:txBody>
      </p:sp>
    </p:spTree>
    <p:extLst>
      <p:ext uri="{BB962C8B-B14F-4D97-AF65-F5344CB8AC3E}">
        <p14:creationId xmlns:p14="http://schemas.microsoft.com/office/powerpoint/2010/main" val="10658057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Algirdas</a:t>
            </a:r>
            <a:r>
              <a:rPr lang="en-US" b="1" dirty="0"/>
              <a:t> </a:t>
            </a:r>
            <a:r>
              <a:rPr lang="en-US" b="1" dirty="0" err="1"/>
              <a:t>Julien</a:t>
            </a:r>
            <a:r>
              <a:rPr lang="en-US" b="1" dirty="0"/>
              <a:t> </a:t>
            </a:r>
            <a:r>
              <a:rPr lang="en-US" b="1" dirty="0" err="1"/>
              <a:t>Greimas</a:t>
            </a:r>
            <a:r>
              <a:rPr lang="en-US" dirty="0"/>
              <a:t> </a:t>
            </a:r>
            <a:r>
              <a:rPr lang="en-US" dirty="0" smtClean="0"/>
              <a:t/>
            </a:r>
            <a:br>
              <a:rPr lang="en-US" dirty="0" smtClean="0"/>
            </a:br>
            <a:r>
              <a:rPr lang="en-US" sz="3100" dirty="0" smtClean="0"/>
              <a:t>(1917 – 1972</a:t>
            </a:r>
            <a:r>
              <a:rPr lang="en-US" sz="3100" dirty="0"/>
              <a:t>)</a:t>
            </a:r>
            <a:br>
              <a:rPr lang="en-US" sz="3100" dirty="0"/>
            </a:br>
            <a:endParaRPr lang="en-US" sz="3100" dirty="0"/>
          </a:p>
        </p:txBody>
      </p:sp>
      <p:sp>
        <p:nvSpPr>
          <p:cNvPr id="3" name="Content Placeholder 2"/>
          <p:cNvSpPr>
            <a:spLocks noGrp="1"/>
          </p:cNvSpPr>
          <p:nvPr>
            <p:ph idx="1"/>
          </p:nvPr>
        </p:nvSpPr>
        <p:spPr/>
        <p:txBody>
          <a:bodyPr/>
          <a:lstStyle/>
          <a:p>
            <a:pPr lvl="0"/>
            <a:r>
              <a:rPr lang="en-US" dirty="0"/>
              <a:t>French-Lithuanian literary theoretician, </a:t>
            </a:r>
            <a:r>
              <a:rPr lang="en-US" dirty="0" err="1"/>
              <a:t>semiotician</a:t>
            </a:r>
            <a:r>
              <a:rPr lang="en-US" dirty="0"/>
              <a:t> and linguist</a:t>
            </a:r>
          </a:p>
          <a:p>
            <a:pPr lvl="0"/>
            <a:r>
              <a:rPr lang="en-US" dirty="0"/>
              <a:t>inspired by the work of V. Y. </a:t>
            </a:r>
            <a:r>
              <a:rPr lang="en-US" dirty="0" err="1"/>
              <a:t>Propp</a:t>
            </a:r>
            <a:r>
              <a:rPr lang="en-US" dirty="0"/>
              <a:t> and C. Lévi-Strauss, L. </a:t>
            </a:r>
            <a:r>
              <a:rPr lang="en-US" dirty="0" err="1"/>
              <a:t>Hjelmslev</a:t>
            </a:r>
            <a:r>
              <a:rPr lang="en-US" dirty="0"/>
              <a:t>, L. </a:t>
            </a:r>
            <a:r>
              <a:rPr lang="en-US" dirty="0" err="1"/>
              <a:t>Tesniére</a:t>
            </a:r>
            <a:endParaRPr lang="en-US" dirty="0"/>
          </a:p>
          <a:p>
            <a:pPr lvl="0"/>
            <a:r>
              <a:rPr lang="en-US" dirty="0"/>
              <a:t>studied in Kaunas (law), Grenoble (linguistics) and Sorbonne (lexicography)</a:t>
            </a:r>
          </a:p>
          <a:p>
            <a:pPr lvl="0"/>
            <a:r>
              <a:rPr lang="en-US" dirty="0"/>
              <a:t>taught at </a:t>
            </a:r>
            <a:r>
              <a:rPr lang="en-US" dirty="0" err="1"/>
              <a:t>École</a:t>
            </a:r>
            <a:r>
              <a:rPr lang="en-US" dirty="0"/>
              <a:t> des </a:t>
            </a:r>
            <a:r>
              <a:rPr lang="en-US" dirty="0" err="1"/>
              <a:t>Hautes</a:t>
            </a:r>
            <a:r>
              <a:rPr lang="en-US" dirty="0"/>
              <a:t> </a:t>
            </a:r>
            <a:r>
              <a:rPr lang="en-US" dirty="0" err="1"/>
              <a:t>Études</a:t>
            </a:r>
            <a:r>
              <a:rPr lang="en-US" dirty="0"/>
              <a:t> en Sciences </a:t>
            </a:r>
            <a:r>
              <a:rPr lang="en-US" dirty="0" err="1"/>
              <a:t>Sociales</a:t>
            </a:r>
            <a:r>
              <a:rPr lang="en-US" dirty="0"/>
              <a:t> in Paris</a:t>
            </a:r>
          </a:p>
          <a:p>
            <a:endParaRPr lang="en-US" dirty="0"/>
          </a:p>
        </p:txBody>
      </p:sp>
    </p:spTree>
    <p:extLst>
      <p:ext uri="{BB962C8B-B14F-4D97-AF65-F5344CB8AC3E}">
        <p14:creationId xmlns:p14="http://schemas.microsoft.com/office/powerpoint/2010/main" val="11359258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French Structuralism</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w</a:t>
            </a:r>
            <a:r>
              <a:rPr lang="en-US" b="1" dirty="0" smtClean="0"/>
              <a:t>hat</a:t>
            </a:r>
            <a:r>
              <a:rPr lang="en-US" dirty="0" smtClean="0"/>
              <a:t>: school of literary criticism and semiotics, anthropology, psychology, sociology, architecture</a:t>
            </a:r>
            <a:r>
              <a:rPr lang="is-IS" dirty="0" smtClean="0"/>
              <a:t>…</a:t>
            </a:r>
            <a:endParaRPr lang="en-US" dirty="0" smtClean="0"/>
          </a:p>
          <a:p>
            <a:r>
              <a:rPr lang="en-US" b="1" dirty="0"/>
              <a:t>w</a:t>
            </a:r>
            <a:r>
              <a:rPr lang="en-US" b="1" dirty="0" smtClean="0"/>
              <a:t>here</a:t>
            </a:r>
            <a:r>
              <a:rPr lang="en-US" dirty="0" smtClean="0"/>
              <a:t>: France, Paris</a:t>
            </a:r>
          </a:p>
          <a:p>
            <a:r>
              <a:rPr lang="en-US" b="1" dirty="0"/>
              <a:t>w</a:t>
            </a:r>
            <a:r>
              <a:rPr lang="en-US" b="1" dirty="0" smtClean="0"/>
              <a:t>hen</a:t>
            </a:r>
            <a:r>
              <a:rPr lang="en-US" dirty="0" smtClean="0"/>
              <a:t>: 1960’s – 1980’s </a:t>
            </a:r>
          </a:p>
          <a:p>
            <a:r>
              <a:rPr lang="en-US" b="1" dirty="0"/>
              <a:t>w</a:t>
            </a:r>
            <a:r>
              <a:rPr lang="en-US" b="1" dirty="0" smtClean="0"/>
              <a:t>ho</a:t>
            </a:r>
            <a:r>
              <a:rPr lang="en-US" dirty="0" smtClean="0"/>
              <a:t>: </a:t>
            </a:r>
            <a:r>
              <a:rPr lang="en-US" dirty="0"/>
              <a:t>Gerard </a:t>
            </a:r>
            <a:r>
              <a:rPr lang="en-US" dirty="0" err="1"/>
              <a:t>Genette</a:t>
            </a:r>
            <a:r>
              <a:rPr lang="en-US" dirty="0"/>
              <a:t>, </a:t>
            </a:r>
            <a:r>
              <a:rPr lang="en-US" dirty="0" err="1"/>
              <a:t>Tzvetan</a:t>
            </a:r>
            <a:r>
              <a:rPr lang="en-US" dirty="0"/>
              <a:t> </a:t>
            </a:r>
            <a:r>
              <a:rPr lang="en-US" dirty="0" err="1"/>
              <a:t>Todorov</a:t>
            </a:r>
            <a:r>
              <a:rPr lang="en-US" dirty="0"/>
              <a:t>, Claude Bremond, </a:t>
            </a:r>
            <a:r>
              <a:rPr lang="en-US" dirty="0" smtClean="0"/>
              <a:t>A. </a:t>
            </a:r>
            <a:r>
              <a:rPr lang="en-US" dirty="0"/>
              <a:t>J. </a:t>
            </a:r>
            <a:r>
              <a:rPr lang="en-US" dirty="0" err="1"/>
              <a:t>Greimas</a:t>
            </a:r>
            <a:r>
              <a:rPr lang="en-US" dirty="0" smtClean="0"/>
              <a:t>, </a:t>
            </a:r>
            <a:r>
              <a:rPr lang="en-US" dirty="0"/>
              <a:t>Roland </a:t>
            </a:r>
            <a:r>
              <a:rPr lang="en-US" dirty="0" smtClean="0"/>
              <a:t>Barthes</a:t>
            </a:r>
            <a:r>
              <a:rPr lang="is-IS" dirty="0" smtClean="0"/>
              <a:t>…</a:t>
            </a:r>
            <a:endParaRPr lang="en-US" dirty="0" smtClean="0"/>
          </a:p>
          <a:p>
            <a:pPr lvl="0"/>
            <a:r>
              <a:rPr lang="en-US" b="1" dirty="0"/>
              <a:t>s</a:t>
            </a:r>
            <a:r>
              <a:rPr lang="en-US" b="1" dirty="0" smtClean="0"/>
              <a:t>ources</a:t>
            </a:r>
            <a:r>
              <a:rPr lang="en-US" dirty="0" smtClean="0"/>
              <a:t>: structural linguistics of F. </a:t>
            </a:r>
            <a:r>
              <a:rPr lang="en-US" dirty="0"/>
              <a:t>d</a:t>
            </a:r>
            <a:r>
              <a:rPr lang="en-US" dirty="0" smtClean="0"/>
              <a:t>e Saussure and </a:t>
            </a:r>
            <a:r>
              <a:rPr lang="en-US" dirty="0"/>
              <a:t>the subsequent </a:t>
            </a:r>
            <a:r>
              <a:rPr lang="en-US" dirty="0" smtClean="0"/>
              <a:t>schools </a:t>
            </a:r>
            <a:r>
              <a:rPr lang="en-US" dirty="0"/>
              <a:t>of </a:t>
            </a:r>
            <a:r>
              <a:rPr lang="en-US" dirty="0" smtClean="0"/>
              <a:t>linguistics + structural </a:t>
            </a:r>
            <a:r>
              <a:rPr lang="en-US" dirty="0"/>
              <a:t>anthropology of </a:t>
            </a:r>
            <a:r>
              <a:rPr lang="en-US" dirty="0" smtClean="0"/>
              <a:t>C. </a:t>
            </a:r>
            <a:r>
              <a:rPr lang="en-US" dirty="0" err="1" smtClean="0"/>
              <a:t>Lévi</a:t>
            </a:r>
            <a:r>
              <a:rPr lang="en-US" dirty="0" smtClean="0"/>
              <a:t>–Strauss + Russian Formalist School</a:t>
            </a:r>
            <a:endParaRPr lang="en-US" dirty="0"/>
          </a:p>
          <a:p>
            <a:endParaRPr lang="en-US" dirty="0" smtClean="0"/>
          </a:p>
          <a:p>
            <a:endParaRPr lang="en-US" dirty="0"/>
          </a:p>
        </p:txBody>
      </p:sp>
    </p:spTree>
    <p:extLst>
      <p:ext uri="{BB962C8B-B14F-4D97-AF65-F5344CB8AC3E}">
        <p14:creationId xmlns:p14="http://schemas.microsoft.com/office/powerpoint/2010/main" val="30874335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i="1" dirty="0" err="1"/>
              <a:t>Sémantique</a:t>
            </a:r>
            <a:r>
              <a:rPr lang="en-US" i="1" dirty="0"/>
              <a:t> </a:t>
            </a:r>
            <a:r>
              <a:rPr lang="en-US" i="1" dirty="0" err="1"/>
              <a:t>structurale</a:t>
            </a:r>
            <a:r>
              <a:rPr lang="en-US" i="1" dirty="0"/>
              <a:t>: </a:t>
            </a:r>
            <a:r>
              <a:rPr lang="en-US" i="1" dirty="0" err="1"/>
              <a:t>recherche</a:t>
            </a:r>
            <a:r>
              <a:rPr lang="en-US" i="1" dirty="0"/>
              <a:t> et </a:t>
            </a:r>
            <a:r>
              <a:rPr lang="en-US" i="1" dirty="0" err="1"/>
              <a:t>méthode</a:t>
            </a:r>
            <a:r>
              <a:rPr lang="en-US" dirty="0"/>
              <a:t> (1966</a:t>
            </a:r>
            <a:r>
              <a:rPr lang="en-US" dirty="0" smtClean="0"/>
              <a:t>)</a:t>
            </a:r>
            <a:endParaRPr lang="en-US" sz="3100" dirty="0"/>
          </a:p>
        </p:txBody>
      </p:sp>
      <p:sp>
        <p:nvSpPr>
          <p:cNvPr id="3" name="Content Placeholder 2"/>
          <p:cNvSpPr>
            <a:spLocks noGrp="1"/>
          </p:cNvSpPr>
          <p:nvPr>
            <p:ph idx="1"/>
          </p:nvPr>
        </p:nvSpPr>
        <p:spPr/>
        <p:txBody>
          <a:bodyPr>
            <a:normAutofit lnSpcReduction="10000"/>
          </a:bodyPr>
          <a:lstStyle/>
          <a:p>
            <a:pPr marL="0" lvl="0" indent="0">
              <a:buNone/>
            </a:pPr>
            <a:r>
              <a:rPr lang="en-US" i="1" dirty="0" err="1"/>
              <a:t>Sémantique</a:t>
            </a:r>
            <a:r>
              <a:rPr lang="en-US" i="1" dirty="0"/>
              <a:t> </a:t>
            </a:r>
            <a:r>
              <a:rPr lang="en-US" i="1" dirty="0" err="1"/>
              <a:t>structurale</a:t>
            </a:r>
            <a:r>
              <a:rPr lang="en-US" i="1" dirty="0"/>
              <a:t>: </a:t>
            </a:r>
            <a:r>
              <a:rPr lang="en-US" i="1" dirty="0" err="1"/>
              <a:t>recherche</a:t>
            </a:r>
            <a:r>
              <a:rPr lang="en-US" i="1" dirty="0"/>
              <a:t> et </a:t>
            </a:r>
            <a:r>
              <a:rPr lang="en-US" i="1" dirty="0" err="1"/>
              <a:t>méthode</a:t>
            </a:r>
            <a:r>
              <a:rPr lang="en-US" dirty="0"/>
              <a:t> (1966)</a:t>
            </a:r>
          </a:p>
          <a:p>
            <a:pPr lvl="0"/>
            <a:r>
              <a:rPr lang="en-US" dirty="0"/>
              <a:t>aim:  to establish a general semiotic system – semiotics is understood as "a hierarchy that can be subjected to analysis and the elements of which can be determined by reciprocal relations (and by communication)." </a:t>
            </a:r>
          </a:p>
          <a:p>
            <a:pPr lvl="0"/>
            <a:r>
              <a:rPr lang="en-US" dirty="0" err="1"/>
              <a:t>actancial</a:t>
            </a:r>
            <a:r>
              <a:rPr lang="en-US" dirty="0"/>
              <a:t> model </a:t>
            </a:r>
          </a:p>
          <a:p>
            <a:pPr lvl="0"/>
            <a:r>
              <a:rPr lang="en-US" dirty="0"/>
              <a:t>allows us to break an action down into six facets, or </a:t>
            </a:r>
            <a:r>
              <a:rPr lang="en-US" dirty="0" err="1" smtClean="0"/>
              <a:t>actants</a:t>
            </a:r>
            <a:r>
              <a:rPr lang="en-US" dirty="0" smtClean="0"/>
              <a:t>:</a:t>
            </a:r>
            <a:r>
              <a:rPr lang="en-US" dirty="0"/>
              <a:t> </a:t>
            </a:r>
            <a:r>
              <a:rPr lang="en-US" i="1" dirty="0" smtClean="0"/>
              <a:t>subject</a:t>
            </a:r>
            <a:r>
              <a:rPr lang="en-US" i="1" dirty="0"/>
              <a:t>, object, sender, receiver, helper, opponent</a:t>
            </a:r>
          </a:p>
          <a:p>
            <a:endParaRPr lang="en-US" dirty="0"/>
          </a:p>
        </p:txBody>
      </p:sp>
    </p:spTree>
    <p:extLst>
      <p:ext uri="{BB962C8B-B14F-4D97-AF65-F5344CB8AC3E}">
        <p14:creationId xmlns:p14="http://schemas.microsoft.com/office/powerpoint/2010/main" val="3980374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lvl="0" indent="0"/>
            <a:r>
              <a:rPr lang="en-US" i="1" dirty="0" err="1"/>
              <a:t>Sémantique</a:t>
            </a:r>
            <a:r>
              <a:rPr lang="en-US" i="1" dirty="0"/>
              <a:t> </a:t>
            </a:r>
            <a:r>
              <a:rPr lang="en-US" i="1" dirty="0" err="1"/>
              <a:t>structurale</a:t>
            </a:r>
            <a:r>
              <a:rPr lang="en-US" i="1" dirty="0"/>
              <a:t>: </a:t>
            </a:r>
            <a:r>
              <a:rPr lang="en-US" i="1" dirty="0" err="1"/>
              <a:t>recherche</a:t>
            </a:r>
            <a:r>
              <a:rPr lang="en-US" i="1" dirty="0"/>
              <a:t> et </a:t>
            </a:r>
            <a:r>
              <a:rPr lang="en-US" i="1" dirty="0" err="1"/>
              <a:t>méthode</a:t>
            </a:r>
            <a:r>
              <a:rPr lang="en-US" dirty="0"/>
              <a:t> (1966)</a:t>
            </a:r>
          </a:p>
        </p:txBody>
      </p:sp>
      <p:sp>
        <p:nvSpPr>
          <p:cNvPr id="3" name="Content Placeholder 2"/>
          <p:cNvSpPr>
            <a:spLocks noGrp="1"/>
          </p:cNvSpPr>
          <p:nvPr>
            <p:ph idx="1"/>
          </p:nvPr>
        </p:nvSpPr>
        <p:spPr/>
        <p:txBody>
          <a:bodyPr>
            <a:normAutofit fontScale="85000" lnSpcReduction="20000"/>
          </a:bodyPr>
          <a:lstStyle/>
          <a:p>
            <a:pPr lvl="0"/>
            <a:r>
              <a:rPr lang="en-US" dirty="0" err="1"/>
              <a:t>actants</a:t>
            </a:r>
            <a:r>
              <a:rPr lang="en-US" dirty="0"/>
              <a:t> are divided into three oppositions, each of which forms an axis</a:t>
            </a:r>
          </a:p>
          <a:p>
            <a:pPr lvl="0"/>
            <a:r>
              <a:rPr lang="en-US" b="1" dirty="0"/>
              <a:t>axis of desire</a:t>
            </a:r>
            <a:r>
              <a:rPr lang="en-US" dirty="0"/>
              <a:t>: (1) </a:t>
            </a:r>
            <a:r>
              <a:rPr lang="en-US" b="1" dirty="0"/>
              <a:t>subject</a:t>
            </a:r>
            <a:r>
              <a:rPr lang="en-US" dirty="0"/>
              <a:t> / (2) </a:t>
            </a:r>
            <a:r>
              <a:rPr lang="en-US" b="1" dirty="0" smtClean="0"/>
              <a:t>object</a:t>
            </a:r>
            <a:endParaRPr lang="en-US" dirty="0"/>
          </a:p>
          <a:p>
            <a:pPr lvl="0"/>
            <a:r>
              <a:rPr lang="en-US" dirty="0"/>
              <a:t>a</a:t>
            </a:r>
            <a:r>
              <a:rPr lang="en-US" b="1" dirty="0"/>
              <a:t>xis of power</a:t>
            </a:r>
            <a:r>
              <a:rPr lang="en-US" dirty="0"/>
              <a:t>: (3) </a:t>
            </a:r>
            <a:r>
              <a:rPr lang="en-US" b="1" dirty="0"/>
              <a:t>helper</a:t>
            </a:r>
            <a:r>
              <a:rPr lang="en-US" dirty="0"/>
              <a:t> / (4) </a:t>
            </a:r>
            <a:r>
              <a:rPr lang="en-US" b="1" dirty="0" smtClean="0"/>
              <a:t>opponent</a:t>
            </a:r>
          </a:p>
          <a:p>
            <a:pPr lvl="0"/>
            <a:r>
              <a:rPr lang="en-US" b="1" dirty="0" smtClean="0"/>
              <a:t>axis </a:t>
            </a:r>
            <a:r>
              <a:rPr lang="en-US" b="1" dirty="0"/>
              <a:t>of knowledge</a:t>
            </a:r>
            <a:r>
              <a:rPr lang="en-US" dirty="0"/>
              <a:t>: (5) </a:t>
            </a:r>
            <a:r>
              <a:rPr lang="en-US" b="1" dirty="0"/>
              <a:t>sender</a:t>
            </a:r>
            <a:r>
              <a:rPr lang="en-US" dirty="0"/>
              <a:t> / (6) </a:t>
            </a:r>
            <a:r>
              <a:rPr lang="en-US" b="1" dirty="0" smtClean="0"/>
              <a:t>receiver</a:t>
            </a:r>
          </a:p>
          <a:p>
            <a:r>
              <a:rPr lang="en-US" dirty="0" err="1"/>
              <a:t>idiosyncreticity</a:t>
            </a:r>
            <a:r>
              <a:rPr lang="en-US" dirty="0"/>
              <a:t>: single element may be found in one, several, or even all </a:t>
            </a:r>
            <a:r>
              <a:rPr lang="en-US" dirty="0" err="1"/>
              <a:t>actantial</a:t>
            </a:r>
            <a:r>
              <a:rPr lang="en-US" dirty="0"/>
              <a:t> </a:t>
            </a:r>
            <a:r>
              <a:rPr lang="en-US" dirty="0" smtClean="0"/>
              <a:t>classes – </a:t>
            </a:r>
            <a:r>
              <a:rPr lang="en-US" dirty="0" err="1" smtClean="0"/>
              <a:t>actantial</a:t>
            </a:r>
            <a:r>
              <a:rPr lang="en-US" dirty="0" smtClean="0"/>
              <a:t> </a:t>
            </a:r>
            <a:r>
              <a:rPr lang="en-US" dirty="0"/>
              <a:t>syncretism occurs when a single element, known as an actor (such as a character in the traditional sense of the word), "contains" several </a:t>
            </a:r>
            <a:r>
              <a:rPr lang="en-US" dirty="0" err="1"/>
              <a:t>actants</a:t>
            </a:r>
            <a:r>
              <a:rPr lang="en-US" dirty="0"/>
              <a:t> from different classes (for example, subject and helper simultaneously) or several </a:t>
            </a:r>
            <a:r>
              <a:rPr lang="en-US" dirty="0" err="1"/>
              <a:t>actants</a:t>
            </a:r>
            <a:r>
              <a:rPr lang="en-US" dirty="0"/>
              <a:t> from the same class that have separate </a:t>
            </a:r>
            <a:r>
              <a:rPr lang="en-US" dirty="0" smtClean="0"/>
              <a:t>actions</a:t>
            </a:r>
            <a:endParaRPr lang="en-US" dirty="0"/>
          </a:p>
          <a:p>
            <a:endParaRPr lang="en-US" dirty="0"/>
          </a:p>
        </p:txBody>
      </p:sp>
    </p:spTree>
    <p:extLst>
      <p:ext uri="{BB962C8B-B14F-4D97-AF65-F5344CB8AC3E}">
        <p14:creationId xmlns:p14="http://schemas.microsoft.com/office/powerpoint/2010/main" val="291571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lvl="0" indent="0"/>
            <a:r>
              <a:rPr lang="en-US" i="1" dirty="0" err="1"/>
              <a:t>Sémantique</a:t>
            </a:r>
            <a:r>
              <a:rPr lang="en-US" i="1" dirty="0"/>
              <a:t> </a:t>
            </a:r>
            <a:r>
              <a:rPr lang="en-US" i="1" dirty="0" err="1"/>
              <a:t>structurale</a:t>
            </a:r>
            <a:r>
              <a:rPr lang="en-US" i="1" dirty="0"/>
              <a:t>: </a:t>
            </a:r>
            <a:r>
              <a:rPr lang="en-US" i="1" dirty="0" err="1"/>
              <a:t>recherche</a:t>
            </a:r>
            <a:r>
              <a:rPr lang="en-US" i="1" dirty="0"/>
              <a:t> et </a:t>
            </a:r>
            <a:r>
              <a:rPr lang="en-US" i="1" dirty="0" err="1"/>
              <a:t>méthode</a:t>
            </a:r>
            <a:r>
              <a:rPr lang="en-US" dirty="0"/>
              <a:t> (1966)</a:t>
            </a:r>
          </a:p>
        </p:txBody>
      </p:sp>
      <p:pic>
        <p:nvPicPr>
          <p:cNvPr id="4" name="Content Placeholder 3" descr="am.png"/>
          <p:cNvPicPr>
            <a:picLocks noGrp="1" noChangeAspect="1"/>
          </p:cNvPicPr>
          <p:nvPr>
            <p:ph idx="1"/>
          </p:nvPr>
        </p:nvPicPr>
        <p:blipFill>
          <a:blip r:embed="rId2">
            <a:extLst>
              <a:ext uri="{28A0092B-C50C-407E-A947-70E740481C1C}">
                <a14:useLocalDpi xmlns:a14="http://schemas.microsoft.com/office/drawing/2010/main" val="0"/>
              </a:ext>
            </a:extLst>
          </a:blip>
          <a:srcRect l="3185" r="3185"/>
          <a:stretch>
            <a:fillRect/>
          </a:stretch>
        </p:blipFill>
        <p:spPr/>
      </p:pic>
    </p:spTree>
    <p:extLst>
      <p:ext uri="{BB962C8B-B14F-4D97-AF65-F5344CB8AC3E}">
        <p14:creationId xmlns:p14="http://schemas.microsoft.com/office/powerpoint/2010/main" val="61493579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Claude Bremond</a:t>
            </a:r>
            <a:r>
              <a:rPr lang="en-US" sz="4400" dirty="0"/>
              <a:t> </a:t>
            </a:r>
            <a:r>
              <a:rPr lang="en-US" sz="4400" dirty="0" smtClean="0"/>
              <a:t/>
            </a:r>
            <a:br>
              <a:rPr lang="en-US" sz="4400" dirty="0" smtClean="0"/>
            </a:br>
            <a:r>
              <a:rPr lang="en-US" sz="3100" dirty="0" smtClean="0"/>
              <a:t>(</a:t>
            </a:r>
            <a:r>
              <a:rPr lang="en-US" sz="3100" dirty="0"/>
              <a:t>1929</a:t>
            </a:r>
            <a:r>
              <a:rPr lang="en-US" sz="3100" dirty="0" smtClean="0"/>
              <a:t>)</a:t>
            </a:r>
            <a:endParaRPr lang="en-US" dirty="0"/>
          </a:p>
        </p:txBody>
      </p:sp>
      <p:sp>
        <p:nvSpPr>
          <p:cNvPr id="3" name="Content Placeholder 2"/>
          <p:cNvSpPr>
            <a:spLocks noGrp="1"/>
          </p:cNvSpPr>
          <p:nvPr>
            <p:ph idx="1"/>
          </p:nvPr>
        </p:nvSpPr>
        <p:spPr/>
        <p:txBody>
          <a:bodyPr>
            <a:normAutofit/>
          </a:bodyPr>
          <a:lstStyle/>
          <a:p>
            <a:r>
              <a:rPr lang="en-US" dirty="0" smtClean="0"/>
              <a:t>French </a:t>
            </a:r>
            <a:r>
              <a:rPr lang="en-US" dirty="0" err="1" smtClean="0"/>
              <a:t>semiotician</a:t>
            </a:r>
            <a:r>
              <a:rPr lang="en-US" dirty="0" smtClean="0"/>
              <a:t> and </a:t>
            </a:r>
            <a:r>
              <a:rPr lang="en-US" dirty="0"/>
              <a:t>literary scholar, inspired by the work of V. Y. </a:t>
            </a:r>
            <a:r>
              <a:rPr lang="en-US" dirty="0" err="1"/>
              <a:t>Propp</a:t>
            </a:r>
            <a:r>
              <a:rPr lang="en-US" dirty="0"/>
              <a:t> and C. Lévi-</a:t>
            </a:r>
            <a:r>
              <a:rPr lang="en-US" dirty="0" smtClean="0"/>
              <a:t>Strauss</a:t>
            </a:r>
          </a:p>
          <a:p>
            <a:pPr marL="0" lvl="0" indent="0">
              <a:buNone/>
            </a:pPr>
            <a:r>
              <a:rPr lang="en-US" sz="2900" i="1" dirty="0" smtClean="0"/>
              <a:t>La </a:t>
            </a:r>
            <a:r>
              <a:rPr lang="en-US" sz="2900" i="1" dirty="0" err="1"/>
              <a:t>logique</a:t>
            </a:r>
            <a:r>
              <a:rPr lang="en-US" sz="2900" i="1" dirty="0"/>
              <a:t> du </a:t>
            </a:r>
            <a:r>
              <a:rPr lang="en-US" sz="2900" i="1" dirty="0" err="1"/>
              <a:t>récit</a:t>
            </a:r>
            <a:r>
              <a:rPr lang="en-US" sz="2900" dirty="0"/>
              <a:t> </a:t>
            </a:r>
            <a:r>
              <a:rPr lang="en-US" dirty="0"/>
              <a:t>(1973</a:t>
            </a:r>
            <a:r>
              <a:rPr lang="en-US" dirty="0" smtClean="0"/>
              <a:t>)</a:t>
            </a:r>
          </a:p>
          <a:p>
            <a:endParaRPr lang="en-US" dirty="0"/>
          </a:p>
        </p:txBody>
      </p:sp>
    </p:spTree>
    <p:extLst>
      <p:ext uri="{BB962C8B-B14F-4D97-AF65-F5344CB8AC3E}">
        <p14:creationId xmlns:p14="http://schemas.microsoft.com/office/powerpoint/2010/main" val="40056484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dirty="0" smtClean="0"/>
              <a:t/>
            </a:r>
            <a:br>
              <a:rPr lang="en-US" sz="3200" dirty="0" smtClean="0"/>
            </a:br>
            <a:r>
              <a:rPr lang="en-US" sz="3200" b="1" i="1" dirty="0"/>
              <a:t>La </a:t>
            </a:r>
            <a:r>
              <a:rPr lang="en-US" sz="3200" b="1" i="1" dirty="0" err="1"/>
              <a:t>logique</a:t>
            </a:r>
            <a:r>
              <a:rPr lang="en-US" sz="3200" b="1" i="1" dirty="0"/>
              <a:t> du </a:t>
            </a:r>
            <a:r>
              <a:rPr lang="en-US" sz="3200" b="1" i="1" dirty="0" err="1"/>
              <a:t>récit</a:t>
            </a:r>
            <a:r>
              <a:rPr lang="en-US" sz="3200" b="1" dirty="0"/>
              <a:t> </a:t>
            </a:r>
            <a:r>
              <a:rPr lang="en-US" sz="3200" dirty="0"/>
              <a:t>(1973)</a:t>
            </a:r>
            <a:br>
              <a:rPr lang="en-US" sz="3200" dirty="0"/>
            </a:br>
            <a:endParaRPr lang="en-US" sz="3200" dirty="0"/>
          </a:p>
        </p:txBody>
      </p:sp>
      <p:sp>
        <p:nvSpPr>
          <p:cNvPr id="3" name="Content Placeholder 2"/>
          <p:cNvSpPr>
            <a:spLocks noGrp="1"/>
          </p:cNvSpPr>
          <p:nvPr>
            <p:ph idx="1"/>
          </p:nvPr>
        </p:nvSpPr>
        <p:spPr/>
        <p:txBody>
          <a:bodyPr>
            <a:normAutofit/>
          </a:bodyPr>
          <a:lstStyle/>
          <a:p>
            <a:pPr lvl="0"/>
            <a:r>
              <a:rPr lang="en-US" dirty="0" smtClean="0"/>
              <a:t>adopts </a:t>
            </a:r>
            <a:r>
              <a:rPr lang="en-US" dirty="0"/>
              <a:t>the functional point of view, connects functions to particular characters: defines a function in terms of the action a character takes and its effect on the story</a:t>
            </a:r>
          </a:p>
          <a:p>
            <a:pPr lvl="0"/>
            <a:r>
              <a:rPr lang="en-US" i="1" dirty="0"/>
              <a:t>actions</a:t>
            </a:r>
            <a:r>
              <a:rPr lang="en-US" dirty="0"/>
              <a:t> are called </a:t>
            </a:r>
            <a:r>
              <a:rPr lang="en-US" i="1" dirty="0" smtClean="0"/>
              <a:t>processes</a:t>
            </a:r>
            <a:r>
              <a:rPr lang="en-US" dirty="0" smtClean="0"/>
              <a:t> and characters </a:t>
            </a:r>
            <a:r>
              <a:rPr lang="en-US" dirty="0"/>
              <a:t>are either agents or patients: agent initiates a process, patient is affected by a process</a:t>
            </a:r>
          </a:p>
          <a:p>
            <a:pPr lvl="0"/>
            <a:r>
              <a:rPr lang="en-US" dirty="0" smtClean="0"/>
              <a:t>function </a:t>
            </a:r>
            <a:r>
              <a:rPr lang="en-US" dirty="0"/>
              <a:t>is the relation between a character and a process and its effect on the unfolding of the narrative</a:t>
            </a:r>
          </a:p>
          <a:p>
            <a:endParaRPr lang="en-US" dirty="0"/>
          </a:p>
        </p:txBody>
      </p:sp>
    </p:spTree>
    <p:extLst>
      <p:ext uri="{BB962C8B-B14F-4D97-AF65-F5344CB8AC3E}">
        <p14:creationId xmlns:p14="http://schemas.microsoft.com/office/powerpoint/2010/main" val="1066337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b="1" i="1" dirty="0" smtClean="0"/>
              <a:t>La </a:t>
            </a:r>
            <a:r>
              <a:rPr lang="en-US" sz="3200" b="1" i="1" dirty="0" err="1"/>
              <a:t>logique</a:t>
            </a:r>
            <a:r>
              <a:rPr lang="en-US" sz="3200" b="1" i="1" dirty="0"/>
              <a:t> du </a:t>
            </a:r>
            <a:r>
              <a:rPr lang="en-US" sz="3200" b="1" i="1" dirty="0" err="1"/>
              <a:t>récit</a:t>
            </a:r>
            <a:r>
              <a:rPr lang="en-US" sz="3200" b="1" dirty="0"/>
              <a:t> </a:t>
            </a:r>
            <a:r>
              <a:rPr lang="en-US" sz="3200" dirty="0"/>
              <a:t>(1973)</a:t>
            </a:r>
            <a:br>
              <a:rPr lang="en-US" sz="3200" dirty="0"/>
            </a:br>
            <a:endParaRPr lang="en-US" sz="3200" dirty="0"/>
          </a:p>
        </p:txBody>
      </p:sp>
      <p:sp>
        <p:nvSpPr>
          <p:cNvPr id="3" name="Content Placeholder 2"/>
          <p:cNvSpPr>
            <a:spLocks noGrp="1"/>
          </p:cNvSpPr>
          <p:nvPr>
            <p:ph idx="1"/>
          </p:nvPr>
        </p:nvSpPr>
        <p:spPr/>
        <p:txBody>
          <a:bodyPr>
            <a:normAutofit fontScale="92500"/>
          </a:bodyPr>
          <a:lstStyle/>
          <a:p>
            <a:pPr lvl="0"/>
            <a:r>
              <a:rPr lang="en-US" dirty="0" smtClean="0"/>
              <a:t>process </a:t>
            </a:r>
            <a:r>
              <a:rPr lang="en-US" dirty="0"/>
              <a:t>is divided into 3 steps: eventuality, action, result</a:t>
            </a:r>
          </a:p>
          <a:p>
            <a:pPr lvl="0"/>
            <a:r>
              <a:rPr lang="en-US" dirty="0"/>
              <a:t>when a patient undergoing a process, receives influences that motivate them to act (initiate a process), they becomes a potential agent of the new (potential) </a:t>
            </a:r>
            <a:r>
              <a:rPr lang="en-US" dirty="0" smtClean="0"/>
              <a:t>process and when </a:t>
            </a:r>
            <a:r>
              <a:rPr lang="en-US" dirty="0"/>
              <a:t>an agent initiates a process whose end result might modify the agent's own state, they becomes the potential patient of that (potential) process</a:t>
            </a:r>
          </a:p>
          <a:p>
            <a:pPr lvl="0"/>
            <a:r>
              <a:rPr lang="en-US" dirty="0"/>
              <a:t>the potentialities are applied to each part of an action (eventuality, action, result) as well as each possible role(patient agent)</a:t>
            </a:r>
          </a:p>
          <a:p>
            <a:endParaRPr lang="en-US" dirty="0"/>
          </a:p>
        </p:txBody>
      </p:sp>
    </p:spTree>
    <p:extLst>
      <p:ext uri="{BB962C8B-B14F-4D97-AF65-F5344CB8AC3E}">
        <p14:creationId xmlns:p14="http://schemas.microsoft.com/office/powerpoint/2010/main" val="25848093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t>Gerard </a:t>
            </a:r>
            <a:r>
              <a:rPr lang="en-US" sz="4400" b="1" dirty="0" err="1"/>
              <a:t>Genette</a:t>
            </a:r>
            <a:r>
              <a:rPr lang="en-US" sz="4400" dirty="0"/>
              <a:t> </a:t>
            </a:r>
            <a:r>
              <a:rPr lang="en-US" dirty="0" smtClean="0"/>
              <a:t/>
            </a:r>
            <a:br>
              <a:rPr lang="en-US" dirty="0" smtClean="0"/>
            </a:br>
            <a:r>
              <a:rPr lang="en-US" sz="3100" dirty="0" smtClean="0"/>
              <a:t>(1930 – 2018)</a:t>
            </a:r>
            <a:r>
              <a:rPr lang="en-US" sz="3100" dirty="0"/>
              <a:t/>
            </a:r>
            <a:br>
              <a:rPr lang="en-US" sz="3100" dirty="0"/>
            </a:br>
            <a:endParaRPr lang="en-US" sz="3100" dirty="0"/>
          </a:p>
        </p:txBody>
      </p:sp>
      <p:sp>
        <p:nvSpPr>
          <p:cNvPr id="3" name="Content Placeholder 2"/>
          <p:cNvSpPr>
            <a:spLocks noGrp="1"/>
          </p:cNvSpPr>
          <p:nvPr>
            <p:ph idx="1"/>
          </p:nvPr>
        </p:nvSpPr>
        <p:spPr/>
        <p:txBody>
          <a:bodyPr>
            <a:normAutofit/>
          </a:bodyPr>
          <a:lstStyle/>
          <a:p>
            <a:pPr lvl="0"/>
            <a:r>
              <a:rPr lang="en-US" dirty="0"/>
              <a:t>French literary theoretician</a:t>
            </a:r>
          </a:p>
          <a:p>
            <a:pPr lvl="0"/>
            <a:r>
              <a:rPr lang="en-US" dirty="0"/>
              <a:t>p</a:t>
            </a:r>
            <a:r>
              <a:rPr lang="en-US" dirty="0" smtClean="0"/>
              <a:t>rofessor </a:t>
            </a:r>
            <a:r>
              <a:rPr lang="en-US" dirty="0"/>
              <a:t>of French literature at Sorbonne</a:t>
            </a:r>
          </a:p>
          <a:p>
            <a:pPr marL="0" lvl="0" indent="0">
              <a:buNone/>
            </a:pPr>
            <a:r>
              <a:rPr lang="en-US" i="1" dirty="0"/>
              <a:t>Figures I-III</a:t>
            </a:r>
            <a:r>
              <a:rPr lang="en-US" dirty="0"/>
              <a:t> (1967-1970, selections of </a:t>
            </a:r>
            <a:r>
              <a:rPr lang="en-US" i="1" dirty="0"/>
              <a:t>Figures III</a:t>
            </a:r>
            <a:r>
              <a:rPr lang="en-US" dirty="0"/>
              <a:t> on narratology translated as </a:t>
            </a:r>
            <a:r>
              <a:rPr lang="en-US" i="1" dirty="0"/>
              <a:t>Narrative Discourse: An Essay in Method</a:t>
            </a:r>
            <a:r>
              <a:rPr lang="en-US" dirty="0"/>
              <a:t>, 1980)</a:t>
            </a:r>
          </a:p>
          <a:p>
            <a:pPr marL="0" lvl="0" indent="0">
              <a:buNone/>
            </a:pPr>
            <a:r>
              <a:rPr lang="en-US" i="1" dirty="0"/>
              <a:t>Nouveau </a:t>
            </a:r>
            <a:r>
              <a:rPr lang="en-US" i="1" dirty="0" err="1"/>
              <a:t>discours</a:t>
            </a:r>
            <a:r>
              <a:rPr lang="en-US" i="1" dirty="0"/>
              <a:t> du </a:t>
            </a:r>
            <a:r>
              <a:rPr lang="en-US" i="1" dirty="0" err="1"/>
              <a:t>récit</a:t>
            </a:r>
            <a:r>
              <a:rPr lang="en-US" dirty="0"/>
              <a:t>, (1983, translated as </a:t>
            </a:r>
            <a:r>
              <a:rPr lang="en-US" i="1" dirty="0"/>
              <a:t>Narrative Discourse Revisited</a:t>
            </a:r>
            <a:r>
              <a:rPr lang="en-US" dirty="0"/>
              <a:t>, 1988)</a:t>
            </a:r>
          </a:p>
          <a:p>
            <a:pPr marL="0" lvl="0" indent="0">
              <a:buNone/>
            </a:pPr>
            <a:r>
              <a:rPr lang="en-US" i="1" dirty="0"/>
              <a:t>Fiction et diction</a:t>
            </a:r>
            <a:r>
              <a:rPr lang="en-US" dirty="0"/>
              <a:t> (1991)</a:t>
            </a:r>
          </a:p>
          <a:p>
            <a:endParaRPr lang="en-US" dirty="0"/>
          </a:p>
        </p:txBody>
      </p:sp>
    </p:spTree>
    <p:extLst>
      <p:ext uri="{BB962C8B-B14F-4D97-AF65-F5344CB8AC3E}">
        <p14:creationId xmlns:p14="http://schemas.microsoft.com/office/powerpoint/2010/main" val="7161328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i="1" dirty="0"/>
              <a:t>Narrative Discourse: </a:t>
            </a:r>
            <a:r>
              <a:rPr lang="en-US" sz="4000" b="1" i="1" dirty="0" smtClean="0"/>
              <a:t/>
            </a:r>
            <a:br>
              <a:rPr lang="en-US" sz="4000" b="1" i="1" dirty="0" smtClean="0"/>
            </a:br>
            <a:r>
              <a:rPr lang="en-US" sz="4000" b="1" i="1" dirty="0" smtClean="0"/>
              <a:t>An </a:t>
            </a:r>
            <a:r>
              <a:rPr lang="en-US" sz="4000" b="1" i="1" dirty="0"/>
              <a:t>Essay in </a:t>
            </a:r>
            <a:r>
              <a:rPr lang="en-US" sz="4000" b="1" i="1" dirty="0" smtClean="0"/>
              <a:t>Method </a:t>
            </a:r>
            <a:r>
              <a:rPr lang="en-US" sz="4000" dirty="0"/>
              <a:t>(1983)</a:t>
            </a:r>
            <a:r>
              <a:rPr lang="en-US" sz="4000" i="1" dirty="0" smtClean="0"/>
              <a:t> </a:t>
            </a:r>
            <a:endParaRPr lang="en-US" sz="4000" dirty="0"/>
          </a:p>
        </p:txBody>
      </p:sp>
      <p:sp>
        <p:nvSpPr>
          <p:cNvPr id="3" name="Content Placeholder 2"/>
          <p:cNvSpPr>
            <a:spLocks noGrp="1"/>
          </p:cNvSpPr>
          <p:nvPr>
            <p:ph idx="1"/>
          </p:nvPr>
        </p:nvSpPr>
        <p:spPr/>
        <p:txBody>
          <a:bodyPr>
            <a:normAutofit/>
          </a:bodyPr>
          <a:lstStyle/>
          <a:p>
            <a:pPr lvl="0"/>
            <a:r>
              <a:rPr lang="en-US" dirty="0" smtClean="0"/>
              <a:t>canonical </a:t>
            </a:r>
            <a:r>
              <a:rPr lang="en-US" dirty="0"/>
              <a:t>and the most influential text of modern structuralist narratology</a:t>
            </a:r>
          </a:p>
          <a:p>
            <a:pPr lvl="0"/>
            <a:r>
              <a:rPr lang="en-US" dirty="0" smtClean="0"/>
              <a:t>primarily </a:t>
            </a:r>
            <a:r>
              <a:rPr lang="en-US" dirty="0"/>
              <a:t>focuses at the syntax of narratives</a:t>
            </a:r>
          </a:p>
          <a:p>
            <a:pPr lvl="0"/>
            <a:r>
              <a:rPr lang="en-US" dirty="0" smtClean="0"/>
              <a:t>five </a:t>
            </a:r>
            <a:r>
              <a:rPr lang="en-US" dirty="0"/>
              <a:t>crucial concepts are used for an analysis of narratives</a:t>
            </a:r>
          </a:p>
          <a:p>
            <a:endParaRPr lang="en-US" dirty="0"/>
          </a:p>
        </p:txBody>
      </p:sp>
    </p:spTree>
    <p:extLst>
      <p:ext uri="{BB962C8B-B14F-4D97-AF65-F5344CB8AC3E}">
        <p14:creationId xmlns:p14="http://schemas.microsoft.com/office/powerpoint/2010/main" val="190312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i="1" dirty="0"/>
              <a:t>Narrative Discourse: </a:t>
            </a:r>
            <a:r>
              <a:rPr lang="en-US" sz="4000" b="1" i="1" dirty="0" smtClean="0"/>
              <a:t/>
            </a:r>
            <a:br>
              <a:rPr lang="en-US" sz="4000" b="1" i="1" dirty="0" smtClean="0"/>
            </a:br>
            <a:r>
              <a:rPr lang="en-US" sz="4000" b="1" i="1" dirty="0" smtClean="0"/>
              <a:t>An </a:t>
            </a:r>
            <a:r>
              <a:rPr lang="en-US" sz="4000" b="1" i="1" dirty="0"/>
              <a:t>Essay in </a:t>
            </a:r>
            <a:r>
              <a:rPr lang="en-US" sz="4000" b="1" i="1" dirty="0" smtClean="0"/>
              <a:t>Method </a:t>
            </a:r>
            <a:r>
              <a:rPr lang="en-US" sz="4000" dirty="0" smtClean="0"/>
              <a:t>(1983)</a:t>
            </a:r>
            <a:endParaRPr lang="en-US" sz="4000" dirty="0"/>
          </a:p>
        </p:txBody>
      </p:sp>
      <p:sp>
        <p:nvSpPr>
          <p:cNvPr id="3" name="Content Placeholder 2"/>
          <p:cNvSpPr>
            <a:spLocks noGrp="1"/>
          </p:cNvSpPr>
          <p:nvPr>
            <p:ph idx="1"/>
          </p:nvPr>
        </p:nvSpPr>
        <p:spPr/>
        <p:txBody>
          <a:bodyPr>
            <a:normAutofit lnSpcReduction="10000"/>
          </a:bodyPr>
          <a:lstStyle/>
          <a:p>
            <a:pPr lvl="0"/>
            <a:r>
              <a:rPr lang="en-US" i="1" dirty="0" smtClean="0"/>
              <a:t>order</a:t>
            </a:r>
            <a:r>
              <a:rPr lang="en-US" dirty="0"/>
              <a:t>: the rules of connecting consequent actions of a story – </a:t>
            </a:r>
            <a:r>
              <a:rPr lang="en-US" dirty="0" err="1"/>
              <a:t>anachrony</a:t>
            </a:r>
            <a:r>
              <a:rPr lang="en-US" dirty="0"/>
              <a:t>: </a:t>
            </a:r>
            <a:r>
              <a:rPr lang="en-US" dirty="0" err="1"/>
              <a:t>metalepsis</a:t>
            </a:r>
            <a:r>
              <a:rPr lang="en-US" dirty="0"/>
              <a:t> and prolepsis</a:t>
            </a:r>
          </a:p>
          <a:p>
            <a:pPr lvl="0"/>
            <a:r>
              <a:rPr lang="en-US" i="1" dirty="0" smtClean="0"/>
              <a:t>frequency</a:t>
            </a:r>
            <a:r>
              <a:rPr lang="en-US" dirty="0"/>
              <a:t>: of narrating events: singular, iterative, repetitive, multiple</a:t>
            </a:r>
          </a:p>
          <a:p>
            <a:pPr lvl="0"/>
            <a:r>
              <a:rPr lang="en-US" i="1" dirty="0" smtClean="0"/>
              <a:t>duration</a:t>
            </a:r>
            <a:r>
              <a:rPr lang="en-US" dirty="0"/>
              <a:t>: discourse time x narrative time</a:t>
            </a:r>
          </a:p>
          <a:p>
            <a:pPr lvl="0"/>
            <a:r>
              <a:rPr lang="en-US" i="1" dirty="0" smtClean="0"/>
              <a:t>voice</a:t>
            </a:r>
            <a:r>
              <a:rPr lang="en-US" dirty="0"/>
              <a:t>: who narrates and from which position – </a:t>
            </a:r>
            <a:r>
              <a:rPr lang="en-US" dirty="0" smtClean="0"/>
              <a:t>system of narrators + </a:t>
            </a:r>
            <a:r>
              <a:rPr lang="en-US" dirty="0" err="1" smtClean="0"/>
              <a:t>focalisation</a:t>
            </a:r>
            <a:endParaRPr lang="en-US" dirty="0"/>
          </a:p>
          <a:p>
            <a:pPr lvl="0"/>
            <a:r>
              <a:rPr lang="en-US" i="1" dirty="0" smtClean="0"/>
              <a:t>mood</a:t>
            </a:r>
            <a:r>
              <a:rPr lang="en-US" dirty="0"/>
              <a:t>: depends on the distance and perspective of the </a:t>
            </a:r>
            <a:r>
              <a:rPr lang="en-US" dirty="0" smtClean="0"/>
              <a:t>narrator</a:t>
            </a:r>
            <a:r>
              <a:rPr lang="en-US" dirty="0"/>
              <a:t> </a:t>
            </a:r>
          </a:p>
          <a:p>
            <a:endParaRPr lang="en-US" dirty="0"/>
          </a:p>
        </p:txBody>
      </p:sp>
    </p:spTree>
    <p:extLst>
      <p:ext uri="{BB962C8B-B14F-4D97-AF65-F5344CB8AC3E}">
        <p14:creationId xmlns:p14="http://schemas.microsoft.com/office/powerpoint/2010/main" val="34037072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i="1" dirty="0"/>
              <a:t>Narrative Discourse: </a:t>
            </a:r>
            <a:r>
              <a:rPr lang="en-US" sz="4000" i="1" dirty="0" smtClean="0"/>
              <a:t/>
            </a:r>
            <a:br>
              <a:rPr lang="en-US" sz="4000" i="1" dirty="0" smtClean="0"/>
            </a:br>
            <a:r>
              <a:rPr lang="en-US" sz="4000" i="1" dirty="0" smtClean="0"/>
              <a:t>An </a:t>
            </a:r>
            <a:r>
              <a:rPr lang="en-US" sz="4000" i="1" dirty="0"/>
              <a:t>Essay in </a:t>
            </a:r>
            <a:r>
              <a:rPr lang="en-US" sz="4000" i="1" dirty="0" smtClean="0"/>
              <a:t>Method </a:t>
            </a:r>
            <a:r>
              <a:rPr lang="en-US" sz="4000" dirty="0"/>
              <a:t>(1983)</a:t>
            </a:r>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dirty="0"/>
              <a:t>narrator can be either </a:t>
            </a:r>
            <a:r>
              <a:rPr lang="en-US" i="1" dirty="0" err="1"/>
              <a:t>extradiegetic</a:t>
            </a:r>
            <a:r>
              <a:rPr lang="en-US" dirty="0"/>
              <a:t> or </a:t>
            </a:r>
            <a:r>
              <a:rPr lang="en-US" i="1" dirty="0" err="1"/>
              <a:t>intradiegetic</a:t>
            </a:r>
            <a:r>
              <a:rPr lang="en-US" dirty="0"/>
              <a:t>, meaning ‘outside’ or ‘inside’ of the world that is described to the </a:t>
            </a:r>
            <a:r>
              <a:rPr lang="en-US" dirty="0" smtClean="0"/>
              <a:t>reader</a:t>
            </a:r>
          </a:p>
          <a:p>
            <a:r>
              <a:rPr lang="en-US" dirty="0" err="1" smtClean="0"/>
              <a:t>extradiegetic</a:t>
            </a:r>
            <a:r>
              <a:rPr lang="en-US" dirty="0" smtClean="0"/>
              <a:t> </a:t>
            </a:r>
            <a:r>
              <a:rPr lang="en-US" dirty="0"/>
              <a:t>narrator is “‘above’ or superior to the story he narrates,” </a:t>
            </a:r>
            <a:r>
              <a:rPr lang="en-US" dirty="0" err="1" smtClean="0"/>
              <a:t>intradiegetic</a:t>
            </a:r>
            <a:r>
              <a:rPr lang="en-US" dirty="0" smtClean="0"/>
              <a:t> </a:t>
            </a:r>
            <a:r>
              <a:rPr lang="en-US" dirty="0"/>
              <a:t>narrator is inside the fictional world created by the </a:t>
            </a:r>
            <a:r>
              <a:rPr lang="en-US" dirty="0" smtClean="0"/>
              <a:t>story</a:t>
            </a:r>
          </a:p>
          <a:p>
            <a:r>
              <a:rPr lang="en-US" i="1" dirty="0" err="1" smtClean="0"/>
              <a:t>homodiegetic</a:t>
            </a:r>
            <a:r>
              <a:rPr lang="en-US" dirty="0" smtClean="0"/>
              <a:t> </a:t>
            </a:r>
            <a:r>
              <a:rPr lang="en-US" dirty="0"/>
              <a:t>and </a:t>
            </a:r>
            <a:r>
              <a:rPr lang="en-US" i="1" dirty="0" err="1"/>
              <a:t>heterodiegetic</a:t>
            </a:r>
            <a:r>
              <a:rPr lang="en-US" dirty="0"/>
              <a:t> narrator (replacing the terms first-person and third-person narrator, respectively) is based on whether the person telling the story participates in it or </a:t>
            </a:r>
            <a:r>
              <a:rPr lang="en-US" dirty="0" smtClean="0"/>
              <a:t>not</a:t>
            </a:r>
          </a:p>
          <a:p>
            <a:r>
              <a:rPr lang="en-US" i="1" dirty="0" err="1" smtClean="0"/>
              <a:t>homodiegetic</a:t>
            </a:r>
            <a:r>
              <a:rPr lang="en-US" dirty="0" smtClean="0"/>
              <a:t> </a:t>
            </a:r>
            <a:r>
              <a:rPr lang="en-US" dirty="0"/>
              <a:t>narrator takes part in the story in “some manifestation of his ‘self,’” a </a:t>
            </a:r>
            <a:r>
              <a:rPr lang="en-US" i="1" dirty="0" err="1"/>
              <a:t>heterodiegetic</a:t>
            </a:r>
            <a:r>
              <a:rPr lang="en-US" dirty="0"/>
              <a:t> narrator does not participate in the story at </a:t>
            </a:r>
            <a:r>
              <a:rPr lang="en-US" dirty="0" smtClean="0"/>
              <a:t>all </a:t>
            </a:r>
            <a:r>
              <a:rPr lang="en-US" dirty="0"/>
              <a:t>and merely tells the reader about events involving </a:t>
            </a:r>
            <a:r>
              <a:rPr lang="en-US" dirty="0" smtClean="0"/>
              <a:t>others – an </a:t>
            </a:r>
            <a:r>
              <a:rPr lang="en-US" dirty="0" err="1" smtClean="0"/>
              <a:t>omniscientic</a:t>
            </a:r>
            <a:r>
              <a:rPr lang="en-US" dirty="0" smtClean="0"/>
              <a:t> narrator</a:t>
            </a:r>
            <a:endParaRPr lang="en-US" dirty="0"/>
          </a:p>
        </p:txBody>
      </p:sp>
    </p:spTree>
    <p:extLst>
      <p:ext uri="{BB962C8B-B14F-4D97-AF65-F5344CB8AC3E}">
        <p14:creationId xmlns:p14="http://schemas.microsoft.com/office/powerpoint/2010/main" val="4191600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Ferdinand de Saussure</a:t>
            </a:r>
            <a:r>
              <a:rPr lang="en-US" dirty="0"/>
              <a:t> </a:t>
            </a:r>
            <a:r>
              <a:rPr lang="en-US" dirty="0" smtClean="0"/>
              <a:t/>
            </a:r>
            <a:br>
              <a:rPr lang="en-US" dirty="0" smtClean="0"/>
            </a:br>
            <a:r>
              <a:rPr lang="en-US" sz="3100" dirty="0" smtClean="0"/>
              <a:t>(</a:t>
            </a:r>
            <a:r>
              <a:rPr lang="en-US" sz="3100" dirty="0"/>
              <a:t>1857 </a:t>
            </a:r>
            <a:r>
              <a:rPr lang="en-US" sz="3100" dirty="0" smtClean="0"/>
              <a:t>– 1913</a:t>
            </a:r>
            <a:r>
              <a:rPr lang="en-US" sz="3100" dirty="0"/>
              <a:t>)</a:t>
            </a:r>
            <a:br>
              <a:rPr lang="en-US" sz="3100" dirty="0"/>
            </a:br>
            <a:endParaRPr lang="en-US" sz="3100" dirty="0"/>
          </a:p>
        </p:txBody>
      </p:sp>
      <p:sp>
        <p:nvSpPr>
          <p:cNvPr id="3" name="Content Placeholder 2"/>
          <p:cNvSpPr>
            <a:spLocks noGrp="1"/>
          </p:cNvSpPr>
          <p:nvPr>
            <p:ph idx="1"/>
          </p:nvPr>
        </p:nvSpPr>
        <p:spPr/>
        <p:txBody>
          <a:bodyPr>
            <a:normAutofit lnSpcReduction="10000"/>
          </a:bodyPr>
          <a:lstStyle/>
          <a:p>
            <a:pPr lvl="0"/>
            <a:r>
              <a:rPr lang="en-US" dirty="0"/>
              <a:t>Swiss linguist and </a:t>
            </a:r>
            <a:r>
              <a:rPr lang="en-US" dirty="0" err="1"/>
              <a:t>semiotician</a:t>
            </a:r>
            <a:r>
              <a:rPr lang="en-US" dirty="0"/>
              <a:t>  </a:t>
            </a:r>
          </a:p>
          <a:p>
            <a:pPr lvl="0"/>
            <a:r>
              <a:rPr lang="en-US" dirty="0"/>
              <a:t>studied in Geneva, </a:t>
            </a:r>
            <a:r>
              <a:rPr lang="en-US" dirty="0" err="1"/>
              <a:t>Leipzich</a:t>
            </a:r>
            <a:r>
              <a:rPr lang="en-US" dirty="0"/>
              <a:t> and Berlin </a:t>
            </a:r>
            <a:r>
              <a:rPr lang="en-US" dirty="0" smtClean="0"/>
              <a:t>– Latin, Ancient Greek, Celtic </a:t>
            </a:r>
            <a:r>
              <a:rPr lang="en-US" dirty="0"/>
              <a:t>and </a:t>
            </a:r>
            <a:r>
              <a:rPr lang="en-US" dirty="0" smtClean="0"/>
              <a:t>Sanskrit</a:t>
            </a:r>
            <a:endParaRPr lang="en-US" dirty="0"/>
          </a:p>
          <a:p>
            <a:pPr lvl="0"/>
            <a:r>
              <a:rPr lang="en-US" dirty="0"/>
              <a:t>lectured on Sanskrit and Indo-European at the </a:t>
            </a:r>
            <a:r>
              <a:rPr lang="en-US" dirty="0" smtClean="0"/>
              <a:t>University of Geneva </a:t>
            </a:r>
            <a:r>
              <a:rPr lang="en-US" dirty="0"/>
              <a:t>and also </a:t>
            </a:r>
            <a:r>
              <a:rPr lang="en-US" dirty="0" smtClean="0"/>
              <a:t>the Course </a:t>
            </a:r>
            <a:r>
              <a:rPr lang="en-US" dirty="0"/>
              <a:t>of General Linguistics</a:t>
            </a:r>
          </a:p>
          <a:p>
            <a:pPr marL="0" lvl="0" indent="0">
              <a:buNone/>
            </a:pPr>
            <a:r>
              <a:rPr lang="en-US" i="1" dirty="0" err="1" smtClean="0"/>
              <a:t>Cours</a:t>
            </a:r>
            <a:r>
              <a:rPr lang="en-US" i="1" dirty="0" smtClean="0"/>
              <a:t> </a:t>
            </a:r>
            <a:r>
              <a:rPr lang="en-US" i="1" dirty="0"/>
              <a:t>de </a:t>
            </a:r>
            <a:r>
              <a:rPr lang="en-US" i="1" dirty="0" err="1"/>
              <a:t>linguistique</a:t>
            </a:r>
            <a:r>
              <a:rPr lang="en-US" i="1" dirty="0"/>
              <a:t> </a:t>
            </a:r>
            <a:r>
              <a:rPr lang="en-US" i="1" dirty="0" err="1" smtClean="0"/>
              <a:t>générale</a:t>
            </a:r>
            <a:r>
              <a:rPr lang="en-US" i="1" dirty="0" smtClean="0"/>
              <a:t> </a:t>
            </a:r>
            <a:r>
              <a:rPr lang="en-US" dirty="0" smtClean="0"/>
              <a:t>(1916)</a:t>
            </a:r>
          </a:p>
          <a:p>
            <a:pPr lvl="0"/>
            <a:r>
              <a:rPr lang="en-US" dirty="0" smtClean="0"/>
              <a:t>published posthumously </a:t>
            </a:r>
            <a:r>
              <a:rPr lang="en-US" dirty="0"/>
              <a:t>by former students </a:t>
            </a:r>
            <a:r>
              <a:rPr lang="en-US" dirty="0" smtClean="0"/>
              <a:t>Charles Bally and Albert </a:t>
            </a:r>
            <a:r>
              <a:rPr lang="en-US" dirty="0" err="1" smtClean="0"/>
              <a:t>Sechehaye</a:t>
            </a:r>
            <a:endParaRPr lang="en-US" dirty="0"/>
          </a:p>
          <a:p>
            <a:endParaRPr lang="en-US" dirty="0"/>
          </a:p>
        </p:txBody>
      </p:sp>
    </p:spTree>
    <p:extLst>
      <p:ext uri="{BB962C8B-B14F-4D97-AF65-F5344CB8AC3E}">
        <p14:creationId xmlns:p14="http://schemas.microsoft.com/office/powerpoint/2010/main" val="1894919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i="1" dirty="0"/>
              <a:t>Narrative Discourse: </a:t>
            </a:r>
            <a:r>
              <a:rPr lang="en-US" sz="4000" i="1" dirty="0" smtClean="0"/>
              <a:t/>
            </a:r>
            <a:br>
              <a:rPr lang="en-US" sz="4000" i="1" dirty="0" smtClean="0"/>
            </a:br>
            <a:r>
              <a:rPr lang="en-US" sz="4000" i="1" dirty="0" smtClean="0"/>
              <a:t>An </a:t>
            </a:r>
            <a:r>
              <a:rPr lang="en-US" sz="4000" i="1" dirty="0"/>
              <a:t>Essay in </a:t>
            </a:r>
            <a:r>
              <a:rPr lang="en-US" sz="4000" i="1" dirty="0" smtClean="0"/>
              <a:t>Method </a:t>
            </a:r>
            <a:r>
              <a:rPr lang="en-US" sz="4000" dirty="0"/>
              <a:t>(1983)</a:t>
            </a:r>
          </a:p>
        </p:txBody>
      </p:sp>
      <p:sp>
        <p:nvSpPr>
          <p:cNvPr id="3" name="Content Placeholder 2"/>
          <p:cNvSpPr>
            <a:spLocks noGrp="1"/>
          </p:cNvSpPr>
          <p:nvPr>
            <p:ph idx="1"/>
          </p:nvPr>
        </p:nvSpPr>
        <p:spPr/>
        <p:txBody>
          <a:bodyPr>
            <a:normAutofit/>
          </a:bodyPr>
          <a:lstStyle/>
          <a:p>
            <a:r>
              <a:rPr lang="en-US" dirty="0" smtClean="0"/>
              <a:t>narrative </a:t>
            </a:r>
            <a:r>
              <a:rPr lang="en-US" i="1" dirty="0" err="1"/>
              <a:t>metalepsis</a:t>
            </a:r>
            <a:r>
              <a:rPr lang="en-US" dirty="0"/>
              <a:t> </a:t>
            </a:r>
            <a:r>
              <a:rPr lang="en-US" dirty="0" smtClean="0"/>
              <a:t>is </a:t>
            </a:r>
            <a:r>
              <a:rPr lang="en-US" dirty="0"/>
              <a:t>an intrusion by </a:t>
            </a:r>
            <a:r>
              <a:rPr lang="en-US" dirty="0" err="1"/>
              <a:t>extradiegetic</a:t>
            </a:r>
            <a:r>
              <a:rPr lang="en-US" dirty="0"/>
              <a:t> elements into the diegesis (and vice versa</a:t>
            </a:r>
            <a:r>
              <a:rPr lang="en-US" dirty="0" smtClean="0"/>
              <a:t>)</a:t>
            </a:r>
          </a:p>
          <a:p>
            <a:r>
              <a:rPr lang="en-US" dirty="0" smtClean="0"/>
              <a:t>anyone </a:t>
            </a:r>
            <a:r>
              <a:rPr lang="en-US" dirty="0"/>
              <a:t>or anything can slip from one diegetic level to another if the boundary between the levels is porous, and he doesn’t like it: ”The most troubling thing about </a:t>
            </a:r>
            <a:r>
              <a:rPr lang="en-US" dirty="0" err="1"/>
              <a:t>metalepsis</a:t>
            </a:r>
            <a:r>
              <a:rPr lang="en-US" dirty="0"/>
              <a:t> indeed lies in this unacceptable and insistent hypothesis, that the </a:t>
            </a:r>
            <a:r>
              <a:rPr lang="en-US" dirty="0" err="1"/>
              <a:t>extradiegetic</a:t>
            </a:r>
            <a:r>
              <a:rPr lang="en-US" dirty="0"/>
              <a:t> is perhaps always diegetic, and that the narrator and his </a:t>
            </a:r>
            <a:r>
              <a:rPr lang="en-US" dirty="0" err="1"/>
              <a:t>narratees</a:t>
            </a:r>
            <a:r>
              <a:rPr lang="en-US" dirty="0"/>
              <a:t> – you and I – perhaps belong to some </a:t>
            </a:r>
            <a:r>
              <a:rPr lang="en-US" dirty="0" smtClean="0"/>
              <a:t>narrative.”</a:t>
            </a:r>
          </a:p>
        </p:txBody>
      </p:sp>
    </p:spTree>
    <p:extLst>
      <p:ext uri="{BB962C8B-B14F-4D97-AF65-F5344CB8AC3E}">
        <p14:creationId xmlns:p14="http://schemas.microsoft.com/office/powerpoint/2010/main" val="12746543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i="1" dirty="0"/>
              <a:t>Narrative Discourse: </a:t>
            </a:r>
            <a:r>
              <a:rPr lang="en-US" sz="4000" b="1" i="1" dirty="0" smtClean="0"/>
              <a:t/>
            </a:r>
            <a:br>
              <a:rPr lang="en-US" sz="4000" b="1" i="1" dirty="0" smtClean="0"/>
            </a:br>
            <a:r>
              <a:rPr lang="en-US" sz="4000" b="1" i="1" dirty="0" smtClean="0"/>
              <a:t>An </a:t>
            </a:r>
            <a:r>
              <a:rPr lang="en-US" sz="4000" b="1" i="1" dirty="0"/>
              <a:t>Essay in </a:t>
            </a:r>
            <a:r>
              <a:rPr lang="en-US" sz="4000" i="1" dirty="0" smtClean="0"/>
              <a:t>Method </a:t>
            </a:r>
            <a:r>
              <a:rPr lang="en-US" sz="4000" dirty="0"/>
              <a:t>(1983)</a:t>
            </a:r>
          </a:p>
        </p:txBody>
      </p:sp>
      <p:sp>
        <p:nvSpPr>
          <p:cNvPr id="3" name="Content Placeholder 2"/>
          <p:cNvSpPr>
            <a:spLocks noGrp="1"/>
          </p:cNvSpPr>
          <p:nvPr>
            <p:ph idx="1"/>
          </p:nvPr>
        </p:nvSpPr>
        <p:spPr/>
        <p:txBody>
          <a:bodyPr>
            <a:noAutofit/>
          </a:bodyPr>
          <a:lstStyle/>
          <a:p>
            <a:r>
              <a:rPr lang="en-US" sz="2000" dirty="0" smtClean="0"/>
              <a:t>a </a:t>
            </a:r>
            <a:r>
              <a:rPr lang="en-US" sz="2000" dirty="0"/>
              <a:t>distinction should be made between narrative voice and narrative </a:t>
            </a:r>
            <a:r>
              <a:rPr lang="en-US" sz="2000" dirty="0" smtClean="0"/>
              <a:t>perspective</a:t>
            </a:r>
          </a:p>
          <a:p>
            <a:r>
              <a:rPr lang="en-US" sz="2000" dirty="0" smtClean="0"/>
              <a:t>the latter is the point of view adopted by the narrator, which </a:t>
            </a:r>
            <a:r>
              <a:rPr lang="en-US" sz="2000" dirty="0" err="1" smtClean="0"/>
              <a:t>Genette</a:t>
            </a:r>
            <a:r>
              <a:rPr lang="en-US" sz="2000" dirty="0" smtClean="0"/>
              <a:t> calls focalization</a:t>
            </a:r>
          </a:p>
          <a:p>
            <a:r>
              <a:rPr lang="en-US" sz="2000" dirty="0" smtClean="0"/>
              <a:t>"</a:t>
            </a:r>
            <a:r>
              <a:rPr lang="en-US" sz="2000" dirty="0"/>
              <a:t>So by focalization I certainly mean a restriction of 'field' – actually, that is, a selection of narrative information with respect to what was traditionally called </a:t>
            </a:r>
            <a:r>
              <a:rPr lang="en-US" sz="2000" dirty="0" smtClean="0"/>
              <a:t>omniscience.” </a:t>
            </a:r>
          </a:p>
          <a:p>
            <a:r>
              <a:rPr lang="en-US" sz="2000" dirty="0"/>
              <a:t>t</a:t>
            </a:r>
            <a:r>
              <a:rPr lang="en-US" sz="2000" dirty="0" smtClean="0"/>
              <a:t>hese </a:t>
            </a:r>
            <a:r>
              <a:rPr lang="en-US" sz="2000" dirty="0"/>
              <a:t>are matters of perception: the one who perceives is not necessarily the one who tells, and vice versa</a:t>
            </a:r>
            <a:r>
              <a:rPr lang="en-US" sz="2000" dirty="0" smtClean="0"/>
              <a:t>.</a:t>
            </a:r>
            <a:endParaRPr lang="en-US" sz="2000" dirty="0"/>
          </a:p>
        </p:txBody>
      </p:sp>
    </p:spTree>
    <p:extLst>
      <p:ext uri="{BB962C8B-B14F-4D97-AF65-F5344CB8AC3E}">
        <p14:creationId xmlns:p14="http://schemas.microsoft.com/office/powerpoint/2010/main" val="35099252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i="1" dirty="0"/>
              <a:t>Narrative Discourse: </a:t>
            </a:r>
            <a:r>
              <a:rPr lang="en-US" sz="4000" i="1" dirty="0" smtClean="0"/>
              <a:t/>
            </a:r>
            <a:br>
              <a:rPr lang="en-US" sz="4000" i="1" dirty="0" smtClean="0"/>
            </a:br>
            <a:r>
              <a:rPr lang="en-US" sz="4000" i="1" dirty="0" smtClean="0"/>
              <a:t>An </a:t>
            </a:r>
            <a:r>
              <a:rPr lang="en-US" sz="4000" i="1" dirty="0"/>
              <a:t>Essay in </a:t>
            </a:r>
            <a:r>
              <a:rPr lang="en-US" sz="4000" i="1" dirty="0" smtClean="0"/>
              <a:t>Method </a:t>
            </a:r>
            <a:r>
              <a:rPr lang="en-US" sz="4000" dirty="0"/>
              <a:t>(1983)</a:t>
            </a:r>
          </a:p>
        </p:txBody>
      </p:sp>
      <p:sp>
        <p:nvSpPr>
          <p:cNvPr id="3" name="Content Placeholder 2"/>
          <p:cNvSpPr>
            <a:spLocks noGrp="1"/>
          </p:cNvSpPr>
          <p:nvPr>
            <p:ph idx="1"/>
          </p:nvPr>
        </p:nvSpPr>
        <p:spPr/>
        <p:txBody>
          <a:bodyPr>
            <a:noAutofit/>
          </a:bodyPr>
          <a:lstStyle/>
          <a:p>
            <a:r>
              <a:rPr lang="en-US" sz="1900" dirty="0" smtClean="0"/>
              <a:t>1. zero focalization: the narrator knows more than the characters and may know the facts about all of the protagonists, as well as their thoughts and gestures – the traditional "omniscient narrator”.</a:t>
            </a:r>
          </a:p>
          <a:p>
            <a:r>
              <a:rPr lang="en-US" sz="1900" dirty="0" smtClean="0"/>
              <a:t>2. internal </a:t>
            </a:r>
            <a:r>
              <a:rPr lang="en-US" sz="1900" dirty="0"/>
              <a:t>focalization: </a:t>
            </a:r>
            <a:r>
              <a:rPr lang="en-US" sz="1900" dirty="0" smtClean="0"/>
              <a:t>the </a:t>
            </a:r>
            <a:r>
              <a:rPr lang="en-US" sz="1900" dirty="0"/>
              <a:t>narrator knows as much as the focal </a:t>
            </a:r>
            <a:r>
              <a:rPr lang="en-US" sz="1900" dirty="0" smtClean="0"/>
              <a:t>character and </a:t>
            </a:r>
            <a:r>
              <a:rPr lang="en-US" sz="1900" dirty="0"/>
              <a:t>filters the information provided to the </a:t>
            </a:r>
            <a:r>
              <a:rPr lang="en-US" sz="1900" dirty="0" smtClean="0"/>
              <a:t>reader – cannot report </a:t>
            </a:r>
            <a:r>
              <a:rPr lang="en-US" sz="1900" dirty="0"/>
              <a:t>the thoughts of other characters</a:t>
            </a:r>
            <a:r>
              <a:rPr lang="en-US" sz="1900" dirty="0" smtClean="0"/>
              <a:t>.</a:t>
            </a:r>
            <a:endParaRPr lang="en-US" sz="1900" dirty="0"/>
          </a:p>
          <a:p>
            <a:r>
              <a:rPr lang="en-US" sz="1900" dirty="0"/>
              <a:t>3. </a:t>
            </a:r>
            <a:r>
              <a:rPr lang="en-US" sz="1900" dirty="0" smtClean="0"/>
              <a:t>external </a:t>
            </a:r>
            <a:r>
              <a:rPr lang="en-US" sz="1900" dirty="0"/>
              <a:t>focalization: </a:t>
            </a:r>
            <a:r>
              <a:rPr lang="en-US" sz="1900" dirty="0" smtClean="0"/>
              <a:t>the </a:t>
            </a:r>
            <a:r>
              <a:rPr lang="en-US" sz="1900" dirty="0"/>
              <a:t>narrator knows less than the </a:t>
            </a:r>
            <a:r>
              <a:rPr lang="en-US" sz="1900" dirty="0" smtClean="0"/>
              <a:t>characters and </a:t>
            </a:r>
            <a:r>
              <a:rPr lang="en-US" sz="1900" dirty="0"/>
              <a:t>acts </a:t>
            </a:r>
            <a:r>
              <a:rPr lang="en-US" sz="1900" dirty="0" smtClean="0"/>
              <a:t>like </a:t>
            </a:r>
            <a:r>
              <a:rPr lang="en-US" sz="1900" dirty="0"/>
              <a:t>a camera lens, following the protagonists' actions and gestures from the </a:t>
            </a:r>
            <a:r>
              <a:rPr lang="en-US" sz="1900" dirty="0" smtClean="0"/>
              <a:t>outside – unable </a:t>
            </a:r>
            <a:r>
              <a:rPr lang="en-US" sz="1900" dirty="0"/>
              <a:t>to guess their thoughts</a:t>
            </a:r>
            <a:r>
              <a:rPr lang="en-US" sz="1900" dirty="0" smtClean="0"/>
              <a:t>.</a:t>
            </a:r>
            <a:endParaRPr lang="en-US" sz="1900" dirty="0"/>
          </a:p>
        </p:txBody>
      </p:sp>
    </p:spTree>
    <p:extLst>
      <p:ext uri="{BB962C8B-B14F-4D97-AF65-F5344CB8AC3E}">
        <p14:creationId xmlns:p14="http://schemas.microsoft.com/office/powerpoint/2010/main" val="9708607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Legacy</a:t>
            </a:r>
            <a:br>
              <a:rPr lang="en-US" smtClean="0"/>
            </a:br>
            <a:endParaRPr lang="en-US" dirty="0"/>
          </a:p>
        </p:txBody>
      </p:sp>
      <p:sp>
        <p:nvSpPr>
          <p:cNvPr id="3" name="Content Placeholder 2"/>
          <p:cNvSpPr>
            <a:spLocks noGrp="1"/>
          </p:cNvSpPr>
          <p:nvPr>
            <p:ph idx="1"/>
          </p:nvPr>
        </p:nvSpPr>
        <p:spPr/>
        <p:txBody>
          <a:bodyPr/>
          <a:lstStyle/>
          <a:p>
            <a:r>
              <a:rPr lang="en-US" dirty="0" smtClean="0"/>
              <a:t>FS represents one of the most influential originally literary theoretical approach of all times</a:t>
            </a:r>
          </a:p>
          <a:p>
            <a:r>
              <a:rPr lang="en-US" dirty="0" smtClean="0"/>
              <a:t> FS founded, defined and developed modern narratology</a:t>
            </a:r>
          </a:p>
          <a:p>
            <a:r>
              <a:rPr lang="en-US" dirty="0" smtClean="0"/>
              <a:t>FS caused a strong reaction among other approaches to literature and its investigation which exceeded the area of literature and arts – post-structuralism</a:t>
            </a:r>
            <a:endParaRPr lang="en-US" dirty="0"/>
          </a:p>
        </p:txBody>
      </p:sp>
    </p:spTree>
    <p:extLst>
      <p:ext uri="{BB962C8B-B14F-4D97-AF65-F5344CB8AC3E}">
        <p14:creationId xmlns:p14="http://schemas.microsoft.com/office/powerpoint/2010/main" val="27623046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Prague School</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what</a:t>
            </a:r>
            <a:r>
              <a:rPr lang="en-US" dirty="0"/>
              <a:t>: school of </a:t>
            </a:r>
            <a:r>
              <a:rPr lang="en-US" dirty="0" smtClean="0"/>
              <a:t>linguistics, literary criticism, </a:t>
            </a:r>
            <a:r>
              <a:rPr lang="en-US" dirty="0"/>
              <a:t>semiotics</a:t>
            </a:r>
            <a:r>
              <a:rPr lang="en-US" dirty="0" smtClean="0"/>
              <a:t>, aesthetics</a:t>
            </a:r>
            <a:r>
              <a:rPr lang="is-IS" dirty="0" smtClean="0"/>
              <a:t>…</a:t>
            </a:r>
            <a:endParaRPr lang="en-US" dirty="0"/>
          </a:p>
          <a:p>
            <a:r>
              <a:rPr lang="en-US" b="1" dirty="0"/>
              <a:t>where</a:t>
            </a:r>
            <a:r>
              <a:rPr lang="en-US" dirty="0"/>
              <a:t>: </a:t>
            </a:r>
            <a:r>
              <a:rPr lang="en-US" dirty="0" smtClean="0"/>
              <a:t>Czechoslovakia</a:t>
            </a:r>
            <a:endParaRPr lang="en-US" dirty="0"/>
          </a:p>
          <a:p>
            <a:r>
              <a:rPr lang="en-US" b="1" dirty="0"/>
              <a:t>when</a:t>
            </a:r>
            <a:r>
              <a:rPr lang="en-US" dirty="0"/>
              <a:t>: </a:t>
            </a:r>
            <a:r>
              <a:rPr lang="en-US" dirty="0" smtClean="0"/>
              <a:t>1920</a:t>
            </a:r>
            <a:r>
              <a:rPr lang="en-US" dirty="0"/>
              <a:t>’s – </a:t>
            </a:r>
            <a:r>
              <a:rPr lang="is-IS" dirty="0" smtClean="0"/>
              <a:t>…</a:t>
            </a:r>
            <a:r>
              <a:rPr lang="en-US" dirty="0" smtClean="0"/>
              <a:t> </a:t>
            </a:r>
          </a:p>
          <a:p>
            <a:r>
              <a:rPr lang="en-US" b="1" dirty="0"/>
              <a:t>c</a:t>
            </a:r>
            <a:r>
              <a:rPr lang="is-IS" b="1" dirty="0"/>
              <a:t>entre</a:t>
            </a:r>
            <a:r>
              <a:rPr lang="is-IS" dirty="0"/>
              <a:t>: The Prague Linguistic Circle – founded in </a:t>
            </a:r>
            <a:r>
              <a:rPr lang="is-IS" dirty="0" smtClean="0"/>
              <a:t>1926</a:t>
            </a:r>
            <a:endParaRPr lang="en-US" dirty="0"/>
          </a:p>
          <a:p>
            <a:r>
              <a:rPr lang="en-US" b="1" dirty="0"/>
              <a:t>who</a:t>
            </a:r>
            <a:r>
              <a:rPr lang="en-US" dirty="0"/>
              <a:t>: </a:t>
            </a:r>
            <a:r>
              <a:rPr lang="en-US" dirty="0" smtClean="0"/>
              <a:t>Jan Mukařovský, </a:t>
            </a:r>
            <a:r>
              <a:rPr lang="en-US" dirty="0" err="1" smtClean="0"/>
              <a:t>Bohuslav</a:t>
            </a:r>
            <a:r>
              <a:rPr lang="en-US" dirty="0" smtClean="0"/>
              <a:t> </a:t>
            </a:r>
            <a:r>
              <a:rPr lang="en-US" dirty="0" err="1" smtClean="0"/>
              <a:t>Havránek</a:t>
            </a:r>
            <a:r>
              <a:rPr lang="en-US" dirty="0" smtClean="0"/>
              <a:t>, Felix Vodička, Miroslav Červenka, </a:t>
            </a:r>
            <a:r>
              <a:rPr lang="en-US" dirty="0" err="1" smtClean="0"/>
              <a:t>Zdeněk</a:t>
            </a:r>
            <a:r>
              <a:rPr lang="en-US" dirty="0" smtClean="0"/>
              <a:t> </a:t>
            </a:r>
            <a:r>
              <a:rPr lang="en-US" dirty="0" err="1" smtClean="0"/>
              <a:t>Kožmín</a:t>
            </a:r>
            <a:r>
              <a:rPr lang="en-US" dirty="0" smtClean="0"/>
              <a:t>, Milan </a:t>
            </a:r>
            <a:r>
              <a:rPr lang="en-US" dirty="0" err="1" smtClean="0"/>
              <a:t>Jankovič</a:t>
            </a:r>
            <a:r>
              <a:rPr lang="en-US" dirty="0" smtClean="0"/>
              <a:t>, Lubomír Doležel, </a:t>
            </a:r>
            <a:r>
              <a:rPr lang="en-US" dirty="0" err="1" smtClean="0"/>
              <a:t>Květoslav</a:t>
            </a:r>
            <a:r>
              <a:rPr lang="en-US" dirty="0" smtClean="0"/>
              <a:t> </a:t>
            </a:r>
            <a:r>
              <a:rPr lang="en-US" dirty="0" err="1" smtClean="0"/>
              <a:t>Chvatík</a:t>
            </a:r>
            <a:r>
              <a:rPr lang="is-IS" dirty="0" smtClean="0"/>
              <a:t>…</a:t>
            </a:r>
            <a:endParaRPr lang="en-US" dirty="0"/>
          </a:p>
          <a:p>
            <a:r>
              <a:rPr lang="en-US" b="1" dirty="0"/>
              <a:t>c</a:t>
            </a:r>
            <a:r>
              <a:rPr lang="is-IS" b="1" dirty="0"/>
              <a:t>entre</a:t>
            </a:r>
            <a:r>
              <a:rPr lang="is-IS" dirty="0"/>
              <a:t>: The Prague Linguistic Circle – founded in 1926</a:t>
            </a:r>
          </a:p>
          <a:p>
            <a:r>
              <a:rPr lang="en-US" b="1" dirty="0"/>
              <a:t>s</a:t>
            </a:r>
            <a:r>
              <a:rPr lang="is-IS" b="1" dirty="0"/>
              <a:t>ources</a:t>
            </a:r>
            <a:r>
              <a:rPr lang="is-IS" dirty="0"/>
              <a:t>: Russian Formalism, structuralist linguistics, pre-structuralist easthetics, semiotics, poetics...</a:t>
            </a:r>
          </a:p>
          <a:p>
            <a:endParaRPr lang="en-US" dirty="0"/>
          </a:p>
        </p:txBody>
      </p:sp>
    </p:spTree>
    <p:extLst>
      <p:ext uri="{BB962C8B-B14F-4D97-AF65-F5344CB8AC3E}">
        <p14:creationId xmlns:p14="http://schemas.microsoft.com/office/powerpoint/2010/main" val="2818267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Main principles, methods, and topics</a:t>
            </a:r>
            <a:r>
              <a:rPr lang="en-US" sz="3200" dirty="0"/>
              <a:t> </a:t>
            </a:r>
          </a:p>
        </p:txBody>
      </p:sp>
      <p:sp>
        <p:nvSpPr>
          <p:cNvPr id="3" name="Content Placeholder 2"/>
          <p:cNvSpPr>
            <a:spLocks noGrp="1"/>
          </p:cNvSpPr>
          <p:nvPr>
            <p:ph idx="1"/>
          </p:nvPr>
        </p:nvSpPr>
        <p:spPr/>
        <p:txBody>
          <a:bodyPr>
            <a:normAutofit fontScale="62500" lnSpcReduction="20000"/>
          </a:bodyPr>
          <a:lstStyle/>
          <a:p>
            <a:pPr lvl="0"/>
            <a:r>
              <a:rPr lang="en-GB" dirty="0"/>
              <a:t>semiotics</a:t>
            </a:r>
            <a:endParaRPr lang="en-US" dirty="0"/>
          </a:p>
          <a:p>
            <a:pPr lvl="0"/>
            <a:r>
              <a:rPr lang="en-GB" dirty="0"/>
              <a:t>communication model</a:t>
            </a:r>
            <a:endParaRPr lang="en-US" dirty="0"/>
          </a:p>
          <a:p>
            <a:pPr lvl="0"/>
            <a:r>
              <a:rPr lang="en-US" dirty="0" smtClean="0"/>
              <a:t>F</a:t>
            </a:r>
            <a:r>
              <a:rPr lang="en-GB" dirty="0" err="1" smtClean="0"/>
              <a:t>unctionalism</a:t>
            </a:r>
            <a:endParaRPr lang="en-GB" dirty="0" smtClean="0"/>
          </a:p>
          <a:p>
            <a:pPr lvl="0"/>
            <a:r>
              <a:rPr lang="en-GB" dirty="0" smtClean="0"/>
              <a:t>linguistics</a:t>
            </a:r>
            <a:endParaRPr lang="en-US" dirty="0"/>
          </a:p>
          <a:p>
            <a:pPr lvl="0"/>
            <a:r>
              <a:rPr lang="en-GB" dirty="0"/>
              <a:t>holism (</a:t>
            </a:r>
            <a:r>
              <a:rPr lang="en-GB" dirty="0" err="1"/>
              <a:t>mereology</a:t>
            </a:r>
            <a:r>
              <a:rPr lang="en-GB" dirty="0"/>
              <a:t>)</a:t>
            </a:r>
            <a:endParaRPr lang="en-US" dirty="0"/>
          </a:p>
          <a:p>
            <a:pPr lvl="0"/>
            <a:r>
              <a:rPr lang="en-GB" dirty="0"/>
              <a:t>aesthetics</a:t>
            </a:r>
            <a:endParaRPr lang="en-US" dirty="0"/>
          </a:p>
          <a:p>
            <a:pPr lvl="0"/>
            <a:r>
              <a:rPr lang="en-GB" dirty="0"/>
              <a:t>dialectics</a:t>
            </a:r>
            <a:endParaRPr lang="en-US" dirty="0"/>
          </a:p>
          <a:p>
            <a:pPr lvl="0"/>
            <a:r>
              <a:rPr lang="en-US" dirty="0" smtClean="0"/>
              <a:t>S</a:t>
            </a:r>
            <a:r>
              <a:rPr lang="en-GB" dirty="0" err="1" smtClean="0"/>
              <a:t>tructuralism</a:t>
            </a:r>
            <a:endParaRPr lang="en-US" dirty="0"/>
          </a:p>
          <a:p>
            <a:pPr lvl="0"/>
            <a:r>
              <a:rPr lang="en-GB" dirty="0" smtClean="0"/>
              <a:t>phenomenology </a:t>
            </a:r>
            <a:endParaRPr lang="en-US" dirty="0"/>
          </a:p>
          <a:p>
            <a:pPr lvl="0"/>
            <a:r>
              <a:rPr lang="en-GB" dirty="0"/>
              <a:t>sociology</a:t>
            </a:r>
            <a:endParaRPr lang="en-US" dirty="0"/>
          </a:p>
          <a:p>
            <a:endParaRPr lang="en-US" dirty="0"/>
          </a:p>
        </p:txBody>
      </p:sp>
    </p:spTree>
    <p:extLst>
      <p:ext uri="{BB962C8B-B14F-4D97-AF65-F5344CB8AC3E}">
        <p14:creationId xmlns:p14="http://schemas.microsoft.com/office/powerpoint/2010/main" val="28806018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fade">
                                      <p:cBhvr>
                                        <p:cTn id="71" dur="1000"/>
                                        <p:tgtEl>
                                          <p:spTgt spid="3">
                                            <p:txEl>
                                              <p:pRg st="8" end="8"/>
                                            </p:txEl>
                                          </p:spTgt>
                                        </p:tgtEl>
                                      </p:cBhvr>
                                    </p:animEffect>
                                    <p:anim calcmode="lin" valueType="num">
                                      <p:cBhvr>
                                        <p:cTn id="7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Effect transition="in" filter="fade">
                                      <p:cBhvr>
                                        <p:cTn id="79" dur="1000"/>
                                        <p:tgtEl>
                                          <p:spTgt spid="3">
                                            <p:txEl>
                                              <p:pRg st="9" end="9"/>
                                            </p:txEl>
                                          </p:spTgt>
                                        </p:tgtEl>
                                      </p:cBhvr>
                                    </p:animEffect>
                                    <p:anim calcmode="lin" valueType="num">
                                      <p:cBhvr>
                                        <p:cTn id="8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1"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t>Main principles, methods, and topics</a:t>
            </a:r>
            <a:r>
              <a:rPr lang="en-US" sz="3200" dirty="0"/>
              <a:t> </a:t>
            </a:r>
          </a:p>
        </p:txBody>
      </p:sp>
      <p:sp>
        <p:nvSpPr>
          <p:cNvPr id="3" name="Content Placeholder 2"/>
          <p:cNvSpPr>
            <a:spLocks noGrp="1"/>
          </p:cNvSpPr>
          <p:nvPr>
            <p:ph idx="1"/>
          </p:nvPr>
        </p:nvSpPr>
        <p:spPr/>
        <p:txBody>
          <a:bodyPr>
            <a:normAutofit fontScale="32500" lnSpcReduction="20000"/>
          </a:bodyPr>
          <a:lstStyle/>
          <a:p>
            <a:pPr lvl="0"/>
            <a:r>
              <a:rPr lang="en-GB" sz="3500" b="1" dirty="0"/>
              <a:t>dynamicity</a:t>
            </a:r>
            <a:endParaRPr lang="en-US" sz="3500" b="1" dirty="0"/>
          </a:p>
          <a:p>
            <a:pPr lvl="0"/>
            <a:r>
              <a:rPr lang="en-GB" sz="3500" b="1" dirty="0" err="1" smtClean="0"/>
              <a:t>diachrony</a:t>
            </a:r>
            <a:endParaRPr lang="en-US" sz="3500" b="1" dirty="0"/>
          </a:p>
          <a:p>
            <a:pPr marL="0" indent="0">
              <a:buNone/>
            </a:pPr>
            <a:r>
              <a:rPr lang="en-GB" sz="3500" b="1" dirty="0"/>
              <a:t> </a:t>
            </a:r>
            <a:endParaRPr lang="en-US" sz="3500" b="1" dirty="0"/>
          </a:p>
          <a:p>
            <a:pPr lvl="0"/>
            <a:r>
              <a:rPr lang="en-GB" sz="3500" b="1" dirty="0"/>
              <a:t>textual analysis</a:t>
            </a:r>
            <a:endParaRPr lang="en-US" sz="3500" b="1" dirty="0"/>
          </a:p>
          <a:p>
            <a:pPr lvl="0"/>
            <a:r>
              <a:rPr lang="en-GB" sz="3500" b="1" dirty="0"/>
              <a:t>thematic </a:t>
            </a:r>
            <a:r>
              <a:rPr lang="en-GB" sz="3500" b="1" dirty="0" smtClean="0"/>
              <a:t>analysis</a:t>
            </a:r>
            <a:endParaRPr lang="en-US" sz="3500" b="1" dirty="0"/>
          </a:p>
          <a:p>
            <a:pPr marL="0" lvl="0" indent="0">
              <a:buNone/>
            </a:pPr>
            <a:r>
              <a:rPr lang="en-GB" sz="3500" b="1" dirty="0"/>
              <a:t> </a:t>
            </a:r>
            <a:endParaRPr lang="en-US" sz="3500" b="1" dirty="0"/>
          </a:p>
          <a:p>
            <a:pPr lvl="0"/>
            <a:r>
              <a:rPr lang="en-GB" sz="3500" b="1" dirty="0"/>
              <a:t>literary history – developing literary structure</a:t>
            </a:r>
            <a:endParaRPr lang="en-US" sz="3500" b="1" dirty="0"/>
          </a:p>
          <a:p>
            <a:pPr lvl="0"/>
            <a:r>
              <a:rPr lang="en-GB" sz="3500" b="1" dirty="0"/>
              <a:t>theory of </a:t>
            </a:r>
            <a:r>
              <a:rPr lang="en-GB" sz="3500" b="1" dirty="0" smtClean="0"/>
              <a:t>fiction – poetic reference</a:t>
            </a:r>
            <a:endParaRPr lang="en-US" sz="3500" b="1" dirty="0"/>
          </a:p>
          <a:p>
            <a:pPr lvl="0"/>
            <a:r>
              <a:rPr lang="en-GB" sz="3500" b="1" dirty="0"/>
              <a:t>aesthetic function, norm, value</a:t>
            </a:r>
            <a:endParaRPr lang="en-US" sz="3500" b="1" dirty="0"/>
          </a:p>
          <a:p>
            <a:pPr lvl="0"/>
            <a:r>
              <a:rPr lang="en-GB" sz="3500" b="1" dirty="0"/>
              <a:t>literary artwork and its levels</a:t>
            </a:r>
            <a:endParaRPr lang="en-US" sz="3500" b="1" dirty="0"/>
          </a:p>
          <a:p>
            <a:pPr lvl="0"/>
            <a:r>
              <a:rPr lang="en-GB" sz="3500" b="1" dirty="0" err="1"/>
              <a:t>thematics</a:t>
            </a:r>
            <a:endParaRPr lang="en-US" sz="3500" b="1" dirty="0"/>
          </a:p>
          <a:p>
            <a:endParaRPr lang="en-US" dirty="0"/>
          </a:p>
        </p:txBody>
      </p:sp>
    </p:spTree>
    <p:extLst>
      <p:ext uri="{BB962C8B-B14F-4D97-AF65-F5344CB8AC3E}">
        <p14:creationId xmlns:p14="http://schemas.microsoft.com/office/powerpoint/2010/main" val="2865466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Semiotics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literary artworks are considered complex </a:t>
            </a:r>
            <a:r>
              <a:rPr lang="en-GB" i="1" dirty="0"/>
              <a:t>structured</a:t>
            </a:r>
            <a:r>
              <a:rPr lang="en-GB" dirty="0"/>
              <a:t> </a:t>
            </a:r>
            <a:r>
              <a:rPr lang="en-GB" i="1" dirty="0"/>
              <a:t>signs</a:t>
            </a:r>
            <a:endParaRPr lang="en-US" i="1" dirty="0"/>
          </a:p>
          <a:p>
            <a:pPr lvl="0"/>
            <a:r>
              <a:rPr lang="en-GB" dirty="0"/>
              <a:t>these </a:t>
            </a:r>
            <a:r>
              <a:rPr lang="en-GB" i="1" dirty="0"/>
              <a:t>signs</a:t>
            </a:r>
            <a:r>
              <a:rPr lang="en-GB" dirty="0"/>
              <a:t> consist of parts which can be analysed as such, in mutual constellations and with regard to the </a:t>
            </a:r>
            <a:r>
              <a:rPr lang="en-GB" i="1" dirty="0"/>
              <a:t>whole</a:t>
            </a:r>
            <a:endParaRPr lang="en-US" i="1" dirty="0"/>
          </a:p>
          <a:p>
            <a:pPr lvl="0"/>
            <a:r>
              <a:rPr lang="en-GB" dirty="0"/>
              <a:t>the parts compose a specific </a:t>
            </a:r>
            <a:r>
              <a:rPr lang="en-GB" i="1" dirty="0"/>
              <a:t>structure</a:t>
            </a:r>
            <a:endParaRPr lang="en-US" i="1" dirty="0"/>
          </a:p>
          <a:p>
            <a:pPr lvl="0"/>
            <a:r>
              <a:rPr lang="en-GB" dirty="0"/>
              <a:t>the relations between the parts are of dynamic nature </a:t>
            </a:r>
            <a:r>
              <a:rPr lang="en-GB" dirty="0" smtClean="0"/>
              <a:t>(the dominant!)</a:t>
            </a:r>
            <a:endParaRPr lang="en-US" dirty="0"/>
          </a:p>
          <a:p>
            <a:endParaRPr lang="en-US" dirty="0"/>
          </a:p>
        </p:txBody>
      </p:sp>
    </p:spTree>
    <p:extLst>
      <p:ext uri="{BB962C8B-B14F-4D97-AF65-F5344CB8AC3E}">
        <p14:creationId xmlns:p14="http://schemas.microsoft.com/office/powerpoint/2010/main" val="9561050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Communication model</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GB" dirty="0" smtClean="0"/>
          </a:p>
          <a:p>
            <a:pPr lvl="0"/>
            <a:endParaRPr lang="en-GB" dirty="0" smtClean="0"/>
          </a:p>
          <a:p>
            <a:pPr lvl="0"/>
            <a:endParaRPr lang="en-GB" dirty="0"/>
          </a:p>
          <a:p>
            <a:pPr lvl="0"/>
            <a:r>
              <a:rPr lang="en-GB" dirty="0" smtClean="0"/>
              <a:t>literary </a:t>
            </a:r>
            <a:r>
              <a:rPr lang="en-GB" dirty="0"/>
              <a:t>artworks are specific pieces of information which can (and are!) be communicated</a:t>
            </a:r>
            <a:endParaRPr lang="en-US" dirty="0"/>
          </a:p>
          <a:p>
            <a:pPr lvl="0"/>
            <a:r>
              <a:rPr lang="en-US" dirty="0"/>
              <a:t>l</a:t>
            </a:r>
            <a:r>
              <a:rPr lang="en-GB" dirty="0" err="1" smtClean="0"/>
              <a:t>iterary</a:t>
            </a:r>
            <a:r>
              <a:rPr lang="en-GB" dirty="0" smtClean="0"/>
              <a:t> artworks </a:t>
            </a:r>
            <a:r>
              <a:rPr lang="en-GB" dirty="0"/>
              <a:t>are objects of specific, aesthetic communication with a specific purpose</a:t>
            </a:r>
            <a:endParaRPr lang="en-US" dirty="0"/>
          </a:p>
          <a:p>
            <a:endParaRPr lang="en-US" dirty="0"/>
          </a:p>
        </p:txBody>
      </p:sp>
      <p:pic>
        <p:nvPicPr>
          <p:cNvPr id="4" name="Picture 3" descr="K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7033" y="1676399"/>
            <a:ext cx="4285488" cy="1609344"/>
          </a:xfrm>
          <a:prstGeom prst="rect">
            <a:avLst/>
          </a:prstGeom>
        </p:spPr>
      </p:pic>
    </p:spTree>
    <p:extLst>
      <p:ext uri="{BB962C8B-B14F-4D97-AF65-F5344CB8AC3E}">
        <p14:creationId xmlns:p14="http://schemas.microsoft.com/office/powerpoint/2010/main" val="10900102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Linguistics</a:t>
            </a:r>
            <a:endParaRPr lang="en-US" b="1" dirty="0"/>
          </a:p>
        </p:txBody>
      </p:sp>
      <p:sp>
        <p:nvSpPr>
          <p:cNvPr id="3" name="Content Placeholder 2"/>
          <p:cNvSpPr>
            <a:spLocks noGrp="1"/>
          </p:cNvSpPr>
          <p:nvPr>
            <p:ph idx="1"/>
          </p:nvPr>
        </p:nvSpPr>
        <p:spPr/>
        <p:txBody>
          <a:bodyPr/>
          <a:lstStyle/>
          <a:p>
            <a:pPr lvl="0"/>
            <a:r>
              <a:rPr lang="en-GB" dirty="0"/>
              <a:t>language as a </a:t>
            </a:r>
            <a:r>
              <a:rPr lang="en-GB" i="1" dirty="0"/>
              <a:t>synchronic</a:t>
            </a:r>
            <a:r>
              <a:rPr lang="en-GB" dirty="0"/>
              <a:t> and </a:t>
            </a:r>
            <a:r>
              <a:rPr lang="en-GB" i="1" dirty="0"/>
              <a:t>dynamic</a:t>
            </a:r>
            <a:r>
              <a:rPr lang="en-GB" dirty="0"/>
              <a:t> system</a:t>
            </a:r>
            <a:endParaRPr lang="en-US" dirty="0"/>
          </a:p>
          <a:p>
            <a:pPr lvl="0"/>
            <a:r>
              <a:rPr lang="en-GB" dirty="0"/>
              <a:t>functionality of elements of language and the importance of its social function have been key aspects of its research program </a:t>
            </a:r>
          </a:p>
          <a:p>
            <a:pPr lvl="0"/>
            <a:r>
              <a:rPr lang="en-GB" dirty="0" smtClean="0"/>
              <a:t>focus </a:t>
            </a:r>
            <a:r>
              <a:rPr lang="en-GB" dirty="0"/>
              <a:t>on the function of elements within language, their contrast to one another, and the system formed by these elements</a:t>
            </a:r>
            <a:endParaRPr lang="en-US" dirty="0"/>
          </a:p>
          <a:p>
            <a:endParaRPr lang="en-US" dirty="0"/>
          </a:p>
        </p:txBody>
      </p:sp>
    </p:spTree>
    <p:extLst>
      <p:ext uri="{BB962C8B-B14F-4D97-AF65-F5344CB8AC3E}">
        <p14:creationId xmlns:p14="http://schemas.microsoft.com/office/powerpoint/2010/main" val="34478703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t>Structural </a:t>
            </a:r>
            <a:r>
              <a:rPr lang="en-US" sz="3500" b="1" dirty="0"/>
              <a:t>L</a:t>
            </a:r>
            <a:r>
              <a:rPr lang="en-US" sz="3500" b="1" dirty="0" smtClean="0"/>
              <a:t>inguistics </a:t>
            </a:r>
            <a:endParaRPr lang="en-US" sz="3500" b="1" dirty="0"/>
          </a:p>
        </p:txBody>
      </p:sp>
      <p:sp>
        <p:nvSpPr>
          <p:cNvPr id="3" name="Content Placeholder 2"/>
          <p:cNvSpPr>
            <a:spLocks noGrp="1"/>
          </p:cNvSpPr>
          <p:nvPr>
            <p:ph idx="1"/>
          </p:nvPr>
        </p:nvSpPr>
        <p:spPr/>
        <p:txBody>
          <a:bodyPr>
            <a:normAutofit fontScale="92500" lnSpcReduction="10000"/>
          </a:bodyPr>
          <a:lstStyle/>
          <a:p>
            <a:pPr lvl="0"/>
            <a:r>
              <a:rPr lang="en-US" dirty="0"/>
              <a:t>crucial concept: </a:t>
            </a:r>
            <a:r>
              <a:rPr lang="en-US" i="1" dirty="0" smtClean="0"/>
              <a:t>linguistic sign</a:t>
            </a:r>
            <a:r>
              <a:rPr lang="en-US" dirty="0" smtClean="0"/>
              <a:t> </a:t>
            </a:r>
            <a:r>
              <a:rPr lang="en-US" dirty="0"/>
              <a:t>– consists of two components: a "signified" is meaning or concept, while the "signifier" is a means of expressing the signified, the sound pattern</a:t>
            </a:r>
          </a:p>
          <a:p>
            <a:pPr lvl="0"/>
            <a:r>
              <a:rPr lang="en-US" i="1" dirty="0" smtClean="0"/>
              <a:t>sign</a:t>
            </a:r>
            <a:r>
              <a:rPr lang="en-US" dirty="0" smtClean="0"/>
              <a:t> </a:t>
            </a:r>
            <a:r>
              <a:rPr lang="en-US" dirty="0"/>
              <a:t>is thus an arbitrary (there is no direct connection between the shape and the concept) association of signifier and signified</a:t>
            </a:r>
          </a:p>
          <a:p>
            <a:pPr lvl="0"/>
            <a:r>
              <a:rPr lang="en-US" dirty="0"/>
              <a:t>signs can be defined only by being placed in contrast with other signs</a:t>
            </a:r>
          </a:p>
          <a:p>
            <a:pPr lvl="0"/>
            <a:r>
              <a:rPr lang="en-US" dirty="0"/>
              <a:t>SL – views language as a synchronic structure consisting of parts and their dynamic relationships</a:t>
            </a:r>
          </a:p>
          <a:p>
            <a:endParaRPr lang="en-US" dirty="0"/>
          </a:p>
        </p:txBody>
      </p:sp>
    </p:spTree>
    <p:extLst>
      <p:ext uri="{BB962C8B-B14F-4D97-AF65-F5344CB8AC3E}">
        <p14:creationId xmlns:p14="http://schemas.microsoft.com/office/powerpoint/2010/main" val="7471850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Holism and </a:t>
            </a:r>
            <a:r>
              <a:rPr lang="en-GB" b="1" dirty="0" err="1"/>
              <a:t>mereology</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an </a:t>
            </a:r>
            <a:r>
              <a:rPr lang="en-GB" i="1" dirty="0"/>
              <a:t>artwork</a:t>
            </a:r>
            <a:r>
              <a:rPr lang="en-GB" dirty="0"/>
              <a:t> is considered a specifically structured </a:t>
            </a:r>
            <a:r>
              <a:rPr lang="en-GB" i="1" dirty="0"/>
              <a:t>whole</a:t>
            </a:r>
            <a:endParaRPr lang="en-US" i="1" dirty="0"/>
          </a:p>
          <a:p>
            <a:pPr lvl="0"/>
            <a:r>
              <a:rPr lang="en-GB" dirty="0"/>
              <a:t>the </a:t>
            </a:r>
            <a:r>
              <a:rPr lang="en-GB" i="1" dirty="0"/>
              <a:t>whole</a:t>
            </a:r>
            <a:r>
              <a:rPr lang="en-GB" dirty="0"/>
              <a:t> is a unique structure composed with its </a:t>
            </a:r>
            <a:r>
              <a:rPr lang="en-GB" i="1" dirty="0"/>
              <a:t>parts</a:t>
            </a:r>
            <a:endParaRPr lang="en-US" i="1" dirty="0"/>
          </a:p>
          <a:p>
            <a:pPr lvl="0"/>
            <a:r>
              <a:rPr lang="en-GB" dirty="0"/>
              <a:t>the parts are in </a:t>
            </a:r>
            <a:r>
              <a:rPr lang="en-GB" i="1" dirty="0"/>
              <a:t>dynamic</a:t>
            </a:r>
            <a:r>
              <a:rPr lang="en-GB" dirty="0"/>
              <a:t> mutual relationships</a:t>
            </a:r>
            <a:endParaRPr lang="en-US" dirty="0"/>
          </a:p>
          <a:p>
            <a:pPr lvl="0"/>
            <a:r>
              <a:rPr lang="en-GB" dirty="0"/>
              <a:t>the structure is due to a constant </a:t>
            </a:r>
            <a:r>
              <a:rPr lang="en-GB" i="1" dirty="0"/>
              <a:t>change</a:t>
            </a:r>
            <a:endParaRPr lang="en-US" i="1" dirty="0"/>
          </a:p>
          <a:p>
            <a:pPr lvl="0"/>
            <a:r>
              <a:rPr lang="en-GB" dirty="0"/>
              <a:t>the structure is </a:t>
            </a:r>
            <a:r>
              <a:rPr lang="en-GB" i="1" dirty="0"/>
              <a:t>hierarchized</a:t>
            </a:r>
            <a:endParaRPr lang="en-US" i="1" dirty="0"/>
          </a:p>
          <a:p>
            <a:endParaRPr lang="en-US" dirty="0"/>
          </a:p>
        </p:txBody>
      </p:sp>
    </p:spTree>
    <p:extLst>
      <p:ext uri="{BB962C8B-B14F-4D97-AF65-F5344CB8AC3E}">
        <p14:creationId xmlns:p14="http://schemas.microsoft.com/office/powerpoint/2010/main" val="10332872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Aesthetics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tradition of Czech pre-structuralist aesthetics (Josef </a:t>
            </a:r>
            <a:r>
              <a:rPr lang="en-GB" dirty="0" err="1"/>
              <a:t>Durdík</a:t>
            </a:r>
            <a:r>
              <a:rPr lang="en-GB" dirty="0"/>
              <a:t>, </a:t>
            </a:r>
            <a:r>
              <a:rPr lang="en-GB" dirty="0" err="1"/>
              <a:t>Otakar</a:t>
            </a:r>
            <a:r>
              <a:rPr lang="en-GB" dirty="0"/>
              <a:t> </a:t>
            </a:r>
            <a:r>
              <a:rPr lang="en-GB" dirty="0" err="1"/>
              <a:t>Hostinský</a:t>
            </a:r>
            <a:r>
              <a:rPr lang="en-GB" dirty="0"/>
              <a:t>, </a:t>
            </a:r>
            <a:r>
              <a:rPr lang="en-GB" dirty="0" err="1"/>
              <a:t>Otakar</a:t>
            </a:r>
            <a:r>
              <a:rPr lang="en-GB" dirty="0"/>
              <a:t> </a:t>
            </a:r>
            <a:r>
              <a:rPr lang="en-GB" dirty="0" err="1"/>
              <a:t>Zich</a:t>
            </a:r>
            <a:r>
              <a:rPr lang="en-GB" dirty="0"/>
              <a:t>)</a:t>
            </a:r>
            <a:endParaRPr lang="en-US" dirty="0"/>
          </a:p>
          <a:p>
            <a:pPr lvl="0"/>
            <a:r>
              <a:rPr lang="en-GB" dirty="0"/>
              <a:t>tradition of German aesthetics (G. W. F. Hegel…)</a:t>
            </a:r>
            <a:endParaRPr lang="en-US" dirty="0"/>
          </a:p>
          <a:p>
            <a:r>
              <a:rPr lang="en-US" dirty="0"/>
              <a:t>t</a:t>
            </a:r>
            <a:r>
              <a:rPr lang="en-US" dirty="0" smtClean="0"/>
              <a:t>he </a:t>
            </a:r>
            <a:r>
              <a:rPr lang="en-US" i="1" dirty="0" smtClean="0"/>
              <a:t>organic</a:t>
            </a:r>
            <a:r>
              <a:rPr lang="en-US" dirty="0" smtClean="0"/>
              <a:t> </a:t>
            </a:r>
            <a:r>
              <a:rPr lang="en-US" i="1" dirty="0" smtClean="0"/>
              <a:t>model</a:t>
            </a:r>
            <a:r>
              <a:rPr lang="en-US" dirty="0" smtClean="0"/>
              <a:t> – literary artwork is considered a living organism consisting of organs</a:t>
            </a:r>
          </a:p>
          <a:p>
            <a:r>
              <a:rPr lang="en-US" dirty="0"/>
              <a:t>i</a:t>
            </a:r>
            <a:r>
              <a:rPr lang="en-US" dirty="0" smtClean="0"/>
              <a:t>ntentionality of arts</a:t>
            </a:r>
            <a:endParaRPr lang="en-US" dirty="0"/>
          </a:p>
        </p:txBody>
      </p:sp>
    </p:spTree>
    <p:extLst>
      <p:ext uri="{BB962C8B-B14F-4D97-AF65-F5344CB8AC3E}">
        <p14:creationId xmlns:p14="http://schemas.microsoft.com/office/powerpoint/2010/main" val="17056639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Prague Linguistic Circle</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established on October 26, 1926, following a lecture by </a:t>
            </a:r>
            <a:r>
              <a:rPr lang="en-GB" dirty="0" err="1"/>
              <a:t>Henrik</a:t>
            </a:r>
            <a:r>
              <a:rPr lang="en-GB" dirty="0"/>
              <a:t> Becker entitled </a:t>
            </a:r>
            <a:r>
              <a:rPr lang="en-GB" i="1" dirty="0"/>
              <a:t>Der </a:t>
            </a:r>
            <a:r>
              <a:rPr lang="en-GB" i="1" dirty="0" err="1"/>
              <a:t>europaische</a:t>
            </a:r>
            <a:r>
              <a:rPr lang="en-GB" i="1" dirty="0"/>
              <a:t> </a:t>
            </a:r>
            <a:r>
              <a:rPr lang="en-GB" i="1" dirty="0" err="1" smtClean="0"/>
              <a:t>Sprachgeist</a:t>
            </a:r>
            <a:endParaRPr lang="en-US" dirty="0"/>
          </a:p>
          <a:p>
            <a:pPr lvl="0"/>
            <a:r>
              <a:rPr lang="en-GB" dirty="0"/>
              <a:t>founders</a:t>
            </a:r>
            <a:r>
              <a:rPr lang="en-GB" dirty="0" smtClean="0"/>
              <a:t>: </a:t>
            </a:r>
            <a:r>
              <a:rPr lang="en-GB" dirty="0" err="1" smtClean="0"/>
              <a:t>Vilém</a:t>
            </a:r>
            <a:r>
              <a:rPr lang="en-GB" dirty="0" smtClean="0"/>
              <a:t> </a:t>
            </a:r>
            <a:r>
              <a:rPr lang="en-GB" dirty="0" err="1" smtClean="0"/>
              <a:t>Mathesius</a:t>
            </a:r>
            <a:r>
              <a:rPr lang="en-GB" dirty="0" smtClean="0"/>
              <a:t>, Bohumil </a:t>
            </a:r>
            <a:r>
              <a:rPr lang="en-GB" dirty="0" err="1" smtClean="0"/>
              <a:t>Trnka</a:t>
            </a:r>
            <a:r>
              <a:rPr lang="en-GB" dirty="0" smtClean="0"/>
              <a:t>, </a:t>
            </a:r>
            <a:r>
              <a:rPr lang="en-GB" dirty="0" err="1" smtClean="0"/>
              <a:t>Bohuslav</a:t>
            </a:r>
            <a:r>
              <a:rPr lang="en-GB" dirty="0" smtClean="0"/>
              <a:t> </a:t>
            </a:r>
            <a:r>
              <a:rPr lang="en-GB" dirty="0" err="1" smtClean="0"/>
              <a:t>Havránek</a:t>
            </a:r>
            <a:r>
              <a:rPr lang="en-GB" dirty="0" smtClean="0"/>
              <a:t>, Jan Mukařovský + Roman Jakobson, </a:t>
            </a:r>
            <a:r>
              <a:rPr lang="en-GB" dirty="0" err="1" smtClean="0"/>
              <a:t>Nikolay</a:t>
            </a:r>
            <a:r>
              <a:rPr lang="en-GB" dirty="0" smtClean="0"/>
              <a:t> </a:t>
            </a:r>
            <a:r>
              <a:rPr lang="en-GB" dirty="0" err="1" smtClean="0"/>
              <a:t>Trubeckoy</a:t>
            </a:r>
            <a:r>
              <a:rPr lang="en-GB" dirty="0" smtClean="0"/>
              <a:t>, Sergey </a:t>
            </a:r>
            <a:r>
              <a:rPr lang="en-GB" dirty="0" err="1" smtClean="0"/>
              <a:t>Karcevsky</a:t>
            </a:r>
            <a:endParaRPr lang="en-US" dirty="0"/>
          </a:p>
          <a:p>
            <a:pPr lvl="0"/>
            <a:r>
              <a:rPr lang="en-GB" dirty="0"/>
              <a:t>presentations by </a:t>
            </a:r>
            <a:r>
              <a:rPr lang="en-GB" dirty="0" smtClean="0"/>
              <a:t>E</a:t>
            </a:r>
            <a:r>
              <a:rPr lang="en-GB" dirty="0"/>
              <a:t>. Husserl, R. </a:t>
            </a:r>
            <a:r>
              <a:rPr lang="en-GB" dirty="0" err="1"/>
              <a:t>Carnap</a:t>
            </a:r>
            <a:r>
              <a:rPr lang="en-GB" dirty="0"/>
              <a:t>,… </a:t>
            </a:r>
            <a:endParaRPr lang="en-US" dirty="0"/>
          </a:p>
          <a:p>
            <a:pPr lvl="0"/>
            <a:r>
              <a:rPr lang="en-GB" i="1" dirty="0"/>
              <a:t>topics</a:t>
            </a:r>
            <a:r>
              <a:rPr lang="en-GB" dirty="0"/>
              <a:t>: not only linguistics but also semiotics</a:t>
            </a:r>
            <a:r>
              <a:rPr lang="en-GB" dirty="0" smtClean="0"/>
              <a:t>, aesthetics, </a:t>
            </a:r>
            <a:r>
              <a:rPr lang="en-GB" dirty="0"/>
              <a:t>literary theory</a:t>
            </a:r>
            <a:r>
              <a:rPr lang="en-GB" dirty="0" smtClean="0"/>
              <a:t>, ethnography, </a:t>
            </a:r>
            <a:r>
              <a:rPr lang="en-GB" dirty="0"/>
              <a:t>and musicology</a:t>
            </a:r>
            <a:endParaRPr lang="en-US" dirty="0"/>
          </a:p>
          <a:p>
            <a:pPr lvl="0"/>
            <a:r>
              <a:rPr lang="en-GB" dirty="0"/>
              <a:t>presentations at conferences and publications made </a:t>
            </a:r>
            <a:r>
              <a:rPr lang="en-GB" dirty="0" smtClean="0"/>
              <a:t>PLC </a:t>
            </a:r>
            <a:r>
              <a:rPr lang="en-GB" dirty="0"/>
              <a:t>one of the most influential schools of linguistic thought of the twentieth century</a:t>
            </a:r>
            <a:endParaRPr lang="en-US" dirty="0"/>
          </a:p>
          <a:p>
            <a:pPr lvl="0"/>
            <a:r>
              <a:rPr lang="en-GB" dirty="0" smtClean="0"/>
              <a:t>PLC used </a:t>
            </a:r>
            <a:r>
              <a:rPr lang="en-GB" dirty="0"/>
              <a:t>presentations, conferences as an opportunity to develop and present a set of ten theses for linguistic research, promoting a </a:t>
            </a:r>
            <a:r>
              <a:rPr lang="en-GB" i="1" dirty="0" smtClean="0"/>
              <a:t>functionalist</a:t>
            </a:r>
            <a:r>
              <a:rPr lang="en-GB" dirty="0" smtClean="0"/>
              <a:t> </a:t>
            </a:r>
            <a:r>
              <a:rPr lang="en-GB" dirty="0"/>
              <a:t>approach to the study of language</a:t>
            </a:r>
            <a:endParaRPr lang="en-US" dirty="0"/>
          </a:p>
          <a:p>
            <a:endParaRPr lang="en-US" dirty="0"/>
          </a:p>
        </p:txBody>
      </p:sp>
    </p:spTree>
    <p:extLst>
      <p:ext uri="{BB962C8B-B14F-4D97-AF65-F5344CB8AC3E}">
        <p14:creationId xmlns:p14="http://schemas.microsoft.com/office/powerpoint/2010/main" val="1676423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Jan Mukařovský</a:t>
            </a:r>
            <a:r>
              <a:rPr lang="en-GB" dirty="0"/>
              <a:t> </a:t>
            </a:r>
            <a:r>
              <a:rPr lang="en-GB" dirty="0" smtClean="0"/>
              <a:t/>
            </a:r>
            <a:br>
              <a:rPr lang="en-GB" dirty="0" smtClean="0"/>
            </a:br>
            <a:r>
              <a:rPr lang="en-GB" sz="2800" dirty="0" smtClean="0"/>
              <a:t>(</a:t>
            </a:r>
            <a:r>
              <a:rPr lang="en-GB" sz="2800" dirty="0"/>
              <a:t>1891 – 1975) </a:t>
            </a:r>
            <a:endParaRPr lang="en-US" sz="2800" dirty="0"/>
          </a:p>
        </p:txBody>
      </p:sp>
      <p:sp>
        <p:nvSpPr>
          <p:cNvPr id="3" name="Content Placeholder 2"/>
          <p:cNvSpPr>
            <a:spLocks noGrp="1"/>
          </p:cNvSpPr>
          <p:nvPr>
            <p:ph idx="1"/>
          </p:nvPr>
        </p:nvSpPr>
        <p:spPr/>
        <p:txBody>
          <a:bodyPr>
            <a:normAutofit fontScale="55000" lnSpcReduction="20000"/>
          </a:bodyPr>
          <a:lstStyle/>
          <a:p>
            <a:pPr lvl="0"/>
            <a:r>
              <a:rPr lang="en-GB" b="1" dirty="0" smtClean="0"/>
              <a:t>Czech literary critic, linguist, aesthetician and </a:t>
            </a:r>
            <a:r>
              <a:rPr lang="en-GB" b="1" dirty="0" err="1" smtClean="0"/>
              <a:t>semiotician</a:t>
            </a:r>
            <a:endParaRPr lang="en-US" b="1" dirty="0"/>
          </a:p>
          <a:p>
            <a:r>
              <a:rPr lang="en-GB" b="1" dirty="0"/>
              <a:t>studied linguistics and aesthetics at the Charles University in Prague and</a:t>
            </a:r>
            <a:r>
              <a:rPr lang="en-US" b="1" dirty="0"/>
              <a:t> graduated in </a:t>
            </a:r>
            <a:r>
              <a:rPr lang="en-US" b="1" dirty="0" smtClean="0"/>
              <a:t>1915</a:t>
            </a:r>
          </a:p>
          <a:p>
            <a:r>
              <a:rPr lang="en-US" b="1" dirty="0" smtClean="0"/>
              <a:t>1922 received </a:t>
            </a:r>
            <a:r>
              <a:rPr lang="en-US" b="1" dirty="0"/>
              <a:t>his doctoral </a:t>
            </a:r>
            <a:r>
              <a:rPr lang="en-US" b="1" dirty="0" smtClean="0"/>
              <a:t>degree</a:t>
            </a:r>
          </a:p>
          <a:p>
            <a:r>
              <a:rPr lang="en-US" b="1" dirty="0" smtClean="0"/>
              <a:t>1929 </a:t>
            </a:r>
            <a:r>
              <a:rPr lang="en-US" b="1" dirty="0"/>
              <a:t>received </a:t>
            </a:r>
            <a:r>
              <a:rPr lang="en-US" b="1" dirty="0" smtClean="0"/>
              <a:t>habilitation </a:t>
            </a:r>
            <a:r>
              <a:rPr lang="en-US" b="1" dirty="0"/>
              <a:t>with the </a:t>
            </a:r>
            <a:r>
              <a:rPr lang="en-US" b="1" i="1" dirty="0" err="1"/>
              <a:t>Máchův</a:t>
            </a:r>
            <a:r>
              <a:rPr lang="en-US" b="1" i="1" dirty="0"/>
              <a:t> </a:t>
            </a:r>
            <a:r>
              <a:rPr lang="en-US" b="1" i="1" dirty="0" err="1"/>
              <a:t>Máj</a:t>
            </a:r>
            <a:r>
              <a:rPr lang="en-US" b="1" i="1" dirty="0"/>
              <a:t>. </a:t>
            </a:r>
            <a:r>
              <a:rPr lang="en-US" b="1" i="1" dirty="0" err="1"/>
              <a:t>Estetická</a:t>
            </a:r>
            <a:r>
              <a:rPr lang="en-US" b="1" i="1" dirty="0"/>
              <a:t> </a:t>
            </a:r>
            <a:r>
              <a:rPr lang="en-US" b="1" i="1" dirty="0" smtClean="0"/>
              <a:t>study in </a:t>
            </a:r>
            <a:r>
              <a:rPr lang="en-US" b="1" dirty="0" smtClean="0"/>
              <a:t>aesthetics</a:t>
            </a:r>
          </a:p>
          <a:p>
            <a:r>
              <a:rPr lang="en-US" b="1" dirty="0" smtClean="0"/>
              <a:t>1934 </a:t>
            </a:r>
            <a:r>
              <a:rPr lang="en-US" b="1" dirty="0"/>
              <a:t>appointed professor at the University of Bratislava in </a:t>
            </a:r>
            <a:r>
              <a:rPr lang="en-US" b="1" dirty="0" smtClean="0"/>
              <a:t>Slovakia</a:t>
            </a:r>
          </a:p>
          <a:p>
            <a:r>
              <a:rPr lang="en-US" b="1" dirty="0" smtClean="0"/>
              <a:t>1938 appointed </a:t>
            </a:r>
            <a:r>
              <a:rPr lang="en-US" b="1" dirty="0"/>
              <a:t>associate professor of aesthetics at </a:t>
            </a:r>
            <a:r>
              <a:rPr lang="en-US" b="1" dirty="0" smtClean="0"/>
              <a:t>Charles </a:t>
            </a:r>
            <a:r>
              <a:rPr lang="en-US" b="1" dirty="0"/>
              <a:t>University in </a:t>
            </a:r>
            <a:r>
              <a:rPr lang="en-US" b="1" dirty="0" smtClean="0"/>
              <a:t>Prague</a:t>
            </a:r>
          </a:p>
          <a:p>
            <a:r>
              <a:rPr lang="en-US" b="1" dirty="0"/>
              <a:t>f</a:t>
            </a:r>
            <a:r>
              <a:rPr lang="en-US" b="1" dirty="0" smtClean="0"/>
              <a:t>rom 1941 </a:t>
            </a:r>
            <a:r>
              <a:rPr lang="en-US" b="1" dirty="0"/>
              <a:t>to 1947 Mukařovský worked as an </a:t>
            </a:r>
            <a:r>
              <a:rPr lang="en-US" b="1" dirty="0" smtClean="0"/>
              <a:t>editor</a:t>
            </a:r>
          </a:p>
          <a:p>
            <a:r>
              <a:rPr lang="en-US" b="1" dirty="0" smtClean="0"/>
              <a:t>1948 appointed </a:t>
            </a:r>
            <a:r>
              <a:rPr lang="en-US" b="1" dirty="0"/>
              <a:t>full </a:t>
            </a:r>
            <a:r>
              <a:rPr lang="en-US" b="1" dirty="0" smtClean="0"/>
              <a:t>professor and elected </a:t>
            </a:r>
            <a:r>
              <a:rPr lang="en-US" b="1" dirty="0"/>
              <a:t>Rector, a post he held until </a:t>
            </a:r>
            <a:r>
              <a:rPr lang="en-US" b="1" dirty="0" smtClean="0"/>
              <a:t>1953</a:t>
            </a:r>
          </a:p>
          <a:p>
            <a:r>
              <a:rPr lang="en-US" b="1" dirty="0" smtClean="0"/>
              <a:t>1951 recanted prewar </a:t>
            </a:r>
            <a:r>
              <a:rPr lang="en-US" b="1" dirty="0"/>
              <a:t>semiotic </a:t>
            </a:r>
            <a:r>
              <a:rPr lang="en-US" b="1" dirty="0" smtClean="0"/>
              <a:t>structuralism</a:t>
            </a:r>
          </a:p>
          <a:p>
            <a:r>
              <a:rPr lang="en-US" b="1" dirty="0" smtClean="0"/>
              <a:t>1951 appointed </a:t>
            </a:r>
            <a:r>
              <a:rPr lang="en-US" dirty="0"/>
              <a:t>the director of the Institute for Czech Literature of the Czechoslovak Academy of </a:t>
            </a:r>
            <a:r>
              <a:rPr lang="en-US" dirty="0" smtClean="0"/>
              <a:t>Sciences</a:t>
            </a:r>
            <a:endParaRPr lang="en-US" dirty="0"/>
          </a:p>
        </p:txBody>
      </p:sp>
    </p:spTree>
    <p:extLst>
      <p:ext uri="{BB962C8B-B14F-4D97-AF65-F5344CB8AC3E}">
        <p14:creationId xmlns:p14="http://schemas.microsoft.com/office/powerpoint/2010/main" val="34524287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Aesthetic function</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a:t>Aesthetic Function, Norm, and Value as Social Facts </a:t>
            </a:r>
            <a:r>
              <a:rPr lang="en-US" dirty="0"/>
              <a:t>(1936</a:t>
            </a:r>
            <a:r>
              <a:rPr lang="en-US" dirty="0" smtClean="0"/>
              <a:t>)</a:t>
            </a:r>
          </a:p>
          <a:p>
            <a:pPr lvl="0"/>
            <a:r>
              <a:rPr lang="en-US" dirty="0" smtClean="0"/>
              <a:t>JM distinguished </a:t>
            </a:r>
            <a:r>
              <a:rPr lang="en-US" dirty="0"/>
              <a:t>four basic </a:t>
            </a:r>
            <a:r>
              <a:rPr lang="en-US" i="1" dirty="0"/>
              <a:t>functions</a:t>
            </a:r>
            <a:r>
              <a:rPr lang="en-US" dirty="0"/>
              <a:t> of language: the </a:t>
            </a:r>
            <a:r>
              <a:rPr lang="en-US" i="1" dirty="0"/>
              <a:t>representative</a:t>
            </a:r>
            <a:r>
              <a:rPr lang="en-US" dirty="0"/>
              <a:t>, </a:t>
            </a:r>
            <a:r>
              <a:rPr lang="en-US" i="1" dirty="0"/>
              <a:t>expressive</a:t>
            </a:r>
            <a:r>
              <a:rPr lang="en-US" dirty="0"/>
              <a:t>, </a:t>
            </a:r>
            <a:r>
              <a:rPr lang="en-US" i="1" dirty="0"/>
              <a:t>appellative</a:t>
            </a:r>
            <a:r>
              <a:rPr lang="en-US" dirty="0"/>
              <a:t> and the </a:t>
            </a:r>
            <a:r>
              <a:rPr lang="en-US" i="1" dirty="0" smtClean="0"/>
              <a:t>aesthetic</a:t>
            </a:r>
            <a:r>
              <a:rPr lang="en-US" dirty="0" smtClean="0"/>
              <a:t> </a:t>
            </a:r>
          </a:p>
          <a:p>
            <a:pPr lvl="0"/>
            <a:r>
              <a:rPr lang="en-US" dirty="0" smtClean="0"/>
              <a:t>AEF </a:t>
            </a:r>
            <a:r>
              <a:rPr lang="en-US" dirty="0"/>
              <a:t>is firmly connected with other notions of Mukařovský’s system of aesthetics</a:t>
            </a:r>
          </a:p>
          <a:p>
            <a:pPr lvl="0"/>
            <a:r>
              <a:rPr lang="en-US" dirty="0"/>
              <a:t>“AEF is not a real quality of on object” – therefore, both, the aesthetic attitude of the perceiver as well as the “specific shape” of the object trigger the functioning of the aesthetic function</a:t>
            </a:r>
          </a:p>
          <a:p>
            <a:pPr lvl="0"/>
            <a:r>
              <a:rPr lang="en-US" dirty="0"/>
              <a:t>as soon as the AEF is triggered the material artifact becomes an </a:t>
            </a:r>
            <a:r>
              <a:rPr lang="en-US" i="1" dirty="0"/>
              <a:t>aesthetic object</a:t>
            </a:r>
          </a:p>
          <a:p>
            <a:pPr lvl="0"/>
            <a:r>
              <a:rPr lang="en-US" dirty="0"/>
              <a:t>the </a:t>
            </a:r>
            <a:r>
              <a:rPr lang="en-US" dirty="0" err="1" smtClean="0"/>
              <a:t>aestheticity</a:t>
            </a:r>
            <a:r>
              <a:rPr lang="en-US" dirty="0" smtClean="0"/>
              <a:t> </a:t>
            </a:r>
            <a:r>
              <a:rPr lang="en-US" dirty="0"/>
              <a:t>of the AEO causes the dominance of the AEF over other functions and also </a:t>
            </a:r>
            <a:r>
              <a:rPr lang="en-US" dirty="0" smtClean="0"/>
              <a:t>connects </a:t>
            </a:r>
            <a:r>
              <a:rPr lang="en-US" dirty="0"/>
              <a:t>the AEO with </a:t>
            </a:r>
            <a:r>
              <a:rPr lang="en-US" dirty="0" smtClean="0"/>
              <a:t>specific </a:t>
            </a:r>
            <a:r>
              <a:rPr lang="en-US" dirty="0"/>
              <a:t>reference</a:t>
            </a:r>
          </a:p>
          <a:p>
            <a:pPr lvl="0"/>
            <a:r>
              <a:rPr lang="en-US" dirty="0"/>
              <a:t>the communication model thus changes its general form </a:t>
            </a:r>
            <a:r>
              <a:rPr lang="en-US" dirty="0" smtClean="0"/>
              <a:t>sender – material </a:t>
            </a:r>
            <a:r>
              <a:rPr lang="en-US" dirty="0"/>
              <a:t>artifact carrying the </a:t>
            </a:r>
            <a:r>
              <a:rPr lang="en-US" dirty="0" smtClean="0"/>
              <a:t>message – receiver  </a:t>
            </a:r>
            <a:r>
              <a:rPr lang="en-US" dirty="0"/>
              <a:t>(</a:t>
            </a:r>
            <a:r>
              <a:rPr lang="en-US" dirty="0" smtClean="0"/>
              <a:t>author – book – reader</a:t>
            </a:r>
            <a:r>
              <a:rPr lang="en-US" dirty="0"/>
              <a:t>) to the form specific for aesthetic communication: originator of an </a:t>
            </a:r>
            <a:r>
              <a:rPr lang="en-US" dirty="0" smtClean="0"/>
              <a:t>artwork – artwork – receiver </a:t>
            </a:r>
            <a:r>
              <a:rPr lang="en-US" dirty="0"/>
              <a:t>of the artwork</a:t>
            </a:r>
          </a:p>
        </p:txBody>
      </p:sp>
    </p:spTree>
    <p:extLst>
      <p:ext uri="{BB962C8B-B14F-4D97-AF65-F5344CB8AC3E}">
        <p14:creationId xmlns:p14="http://schemas.microsoft.com/office/powerpoint/2010/main" val="6155906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Aesthetic norm</a:t>
            </a:r>
            <a:endParaRPr lang="en-US" b="1" dirty="0"/>
          </a:p>
        </p:txBody>
      </p:sp>
      <p:sp>
        <p:nvSpPr>
          <p:cNvPr id="3" name="Content Placeholder 2"/>
          <p:cNvSpPr>
            <a:spLocks noGrp="1"/>
          </p:cNvSpPr>
          <p:nvPr>
            <p:ph idx="1"/>
          </p:nvPr>
        </p:nvSpPr>
        <p:spPr/>
        <p:txBody>
          <a:bodyPr>
            <a:normAutofit fontScale="70000" lnSpcReduction="20000"/>
          </a:bodyPr>
          <a:lstStyle/>
          <a:p>
            <a:pPr lvl="0"/>
            <a:r>
              <a:rPr lang="en-US" dirty="0"/>
              <a:t>omnipresent</a:t>
            </a:r>
          </a:p>
          <a:p>
            <a:pPr lvl="0"/>
            <a:r>
              <a:rPr lang="en-US" dirty="0"/>
              <a:t>artistic and non-artistic aesthetic norms </a:t>
            </a:r>
          </a:p>
          <a:p>
            <a:pPr lvl="0"/>
            <a:r>
              <a:rPr lang="en-US" dirty="0"/>
              <a:t>aesthetic norm exists in collective awareness</a:t>
            </a:r>
          </a:p>
          <a:p>
            <a:pPr lvl="0"/>
            <a:r>
              <a:rPr lang="en-US" i="1" dirty="0" smtClean="0"/>
              <a:t>Although </a:t>
            </a:r>
            <a:r>
              <a:rPr lang="en-US" i="1" dirty="0"/>
              <a:t>a norm tends to be binding [...] it may not only be violated but, conceivably – as is quite commonplace – two or more competing norms may coexist and be applied to the same specific cases sharing the same value on the scales. </a:t>
            </a:r>
            <a:r>
              <a:rPr lang="en-US" dirty="0"/>
              <a:t>(</a:t>
            </a:r>
            <a:r>
              <a:rPr lang="en-US" dirty="0" smtClean="0"/>
              <a:t>Mukařovský) </a:t>
            </a:r>
            <a:endParaRPr lang="en-US" dirty="0"/>
          </a:p>
          <a:p>
            <a:r>
              <a:rPr lang="en-US" i="1" dirty="0"/>
              <a:t>One may speak of a genuine norm only when there are generally accepted goals in respect of which a value is upheld independently of an individual’s will and decision making; in other words when the norm exists in what is called collective awareness [...] Although a norm tends to be binding [...] it may not only be violated but, conceivably – as is quite commonplace – two or more competing norms may coexist and be applied to the same specific cases sharing the same value on the scales</a:t>
            </a:r>
            <a:r>
              <a:rPr lang="en-US" dirty="0"/>
              <a:t>. </a:t>
            </a:r>
            <a:r>
              <a:rPr lang="en-US" dirty="0" smtClean="0"/>
              <a:t>(Mukařovský)</a:t>
            </a:r>
            <a:endParaRPr lang="en-US" dirty="0"/>
          </a:p>
          <a:p>
            <a:endParaRPr lang="en-US" dirty="0"/>
          </a:p>
        </p:txBody>
      </p:sp>
    </p:spTree>
    <p:extLst>
      <p:ext uri="{BB962C8B-B14F-4D97-AF65-F5344CB8AC3E}">
        <p14:creationId xmlns:p14="http://schemas.microsoft.com/office/powerpoint/2010/main" val="37459526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a:t>
            </a:r>
            <a:r>
              <a:rPr lang="en-US" b="1" dirty="0" smtClean="0"/>
              <a:t>esthetic </a:t>
            </a:r>
            <a:r>
              <a:rPr lang="en-US" b="1" dirty="0"/>
              <a:t>value</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i="1" dirty="0"/>
              <a:t>aesthetic value </a:t>
            </a:r>
            <a:r>
              <a:rPr lang="en-US" dirty="0"/>
              <a:t>dissolves into individual extra-aesthetic values and becomes a general term for the dynamic totality of their mutual interrelationships</a:t>
            </a:r>
          </a:p>
          <a:p>
            <a:pPr lvl="0"/>
            <a:r>
              <a:rPr lang="en-US" dirty="0"/>
              <a:t>AEV is not absolute and changes with different time periods or cultures in the decoding or encoding processes</a:t>
            </a:r>
          </a:p>
          <a:p>
            <a:pPr lvl="0"/>
            <a:r>
              <a:rPr lang="en-US" dirty="0" smtClean="0"/>
              <a:t>AEV is based </a:t>
            </a:r>
            <a:r>
              <a:rPr lang="en-US" dirty="0"/>
              <a:t>in the collective awareness</a:t>
            </a:r>
          </a:p>
          <a:p>
            <a:endParaRPr lang="en-US" dirty="0"/>
          </a:p>
        </p:txBody>
      </p:sp>
    </p:spTree>
    <p:extLst>
      <p:ext uri="{BB962C8B-B14F-4D97-AF65-F5344CB8AC3E}">
        <p14:creationId xmlns:p14="http://schemas.microsoft.com/office/powerpoint/2010/main" val="31082076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Poetic (fictional) reference</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l</a:t>
            </a:r>
            <a:r>
              <a:rPr lang="en-US" dirty="0" smtClean="0"/>
              <a:t>iterary artwork </a:t>
            </a:r>
            <a:r>
              <a:rPr lang="en-US" dirty="0"/>
              <a:t>as a complex structured sigh has a reference</a:t>
            </a:r>
          </a:p>
          <a:p>
            <a:pPr lvl="0"/>
            <a:r>
              <a:rPr lang="en-GB" dirty="0"/>
              <a:t>“</a:t>
            </a:r>
            <a:r>
              <a:rPr lang="en-GB" i="1" dirty="0"/>
              <a:t>An artwork as a sign […] is designed on a dialectical tension by its double relationship to reality: by its relationship to the reality, which it means, and by its relationship to reality as such</a:t>
            </a:r>
            <a:r>
              <a:rPr lang="en-GB" dirty="0"/>
              <a:t>.” (JM)</a:t>
            </a:r>
            <a:endParaRPr lang="en-US" dirty="0"/>
          </a:p>
          <a:p>
            <a:pPr lvl="0"/>
            <a:r>
              <a:rPr lang="en-GB" dirty="0"/>
              <a:t>the specific </a:t>
            </a:r>
            <a:r>
              <a:rPr lang="en-GB" i="1" dirty="0"/>
              <a:t>double</a:t>
            </a:r>
            <a:r>
              <a:rPr lang="en-GB" dirty="0"/>
              <a:t> </a:t>
            </a:r>
            <a:r>
              <a:rPr lang="en-GB" i="1" dirty="0"/>
              <a:t>reference</a:t>
            </a:r>
            <a:r>
              <a:rPr lang="en-GB" dirty="0"/>
              <a:t> creates an important comparative framework which makes the participant react to their reality by “</a:t>
            </a:r>
            <a:r>
              <a:rPr lang="en-GB" i="1" dirty="0"/>
              <a:t>shaping the total attitude of man to the </a:t>
            </a:r>
            <a:r>
              <a:rPr lang="en-GB" i="1" dirty="0" smtClean="0"/>
              <a:t>world.</a:t>
            </a:r>
            <a:r>
              <a:rPr lang="en-GB" dirty="0" smtClean="0"/>
              <a:t>” </a:t>
            </a:r>
            <a:r>
              <a:rPr lang="en-GB" dirty="0"/>
              <a:t>(JM) </a:t>
            </a:r>
            <a:endParaRPr lang="en-US" dirty="0"/>
          </a:p>
          <a:p>
            <a:pPr lvl="0"/>
            <a:r>
              <a:rPr lang="en-GB" dirty="0"/>
              <a:t>R. </a:t>
            </a:r>
            <a:r>
              <a:rPr lang="en-GB" dirty="0" smtClean="0"/>
              <a:t>Jakobson </a:t>
            </a:r>
            <a:r>
              <a:rPr lang="en-GB" dirty="0"/>
              <a:t>speaks about the relationship between the poetic and referential functions: “</a:t>
            </a:r>
            <a:r>
              <a:rPr lang="en-GB" i="1" dirty="0"/>
              <a:t>The supremacy of the poetic function over the referential function does not obliterate the reference but makes it </a:t>
            </a:r>
            <a:r>
              <a:rPr lang="en-GB" i="1" dirty="0" smtClean="0"/>
              <a:t>ambiguous.</a:t>
            </a:r>
            <a:r>
              <a:rPr lang="en-GB" dirty="0" smtClean="0"/>
              <a:t>” </a:t>
            </a:r>
            <a:endParaRPr lang="en-US" dirty="0"/>
          </a:p>
          <a:p>
            <a:endParaRPr lang="en-US" dirty="0"/>
          </a:p>
        </p:txBody>
      </p:sp>
    </p:spTree>
    <p:extLst>
      <p:ext uri="{BB962C8B-B14F-4D97-AF65-F5344CB8AC3E}">
        <p14:creationId xmlns:p14="http://schemas.microsoft.com/office/powerpoint/2010/main" val="28051427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Teleology</a:t>
            </a:r>
            <a:r>
              <a:rPr lang="en-US" sz="4000" b="1" dirty="0"/>
              <a:t> </a:t>
            </a:r>
            <a:r>
              <a:rPr lang="en-US" sz="4000" b="1" dirty="0" smtClean="0"/>
              <a:t>of a work of art</a:t>
            </a:r>
            <a:endParaRPr lang="en-US" sz="4000" b="1" dirty="0"/>
          </a:p>
        </p:txBody>
      </p:sp>
      <p:sp>
        <p:nvSpPr>
          <p:cNvPr id="3" name="Content Placeholder 2"/>
          <p:cNvSpPr>
            <a:spLocks noGrp="1"/>
          </p:cNvSpPr>
          <p:nvPr>
            <p:ph idx="1"/>
          </p:nvPr>
        </p:nvSpPr>
        <p:spPr/>
        <p:txBody>
          <a:bodyPr>
            <a:normAutofit fontScale="70000" lnSpcReduction="20000"/>
          </a:bodyPr>
          <a:lstStyle/>
          <a:p>
            <a:pPr lvl="0"/>
            <a:r>
              <a:rPr lang="en-US" dirty="0"/>
              <a:t>l</a:t>
            </a:r>
            <a:r>
              <a:rPr lang="en-US" dirty="0" smtClean="0"/>
              <a:t>iterary artworks </a:t>
            </a:r>
            <a:r>
              <a:rPr lang="en-US" dirty="0"/>
              <a:t>are specifically shaped, complex </a:t>
            </a:r>
            <a:r>
              <a:rPr lang="en-US" i="1" dirty="0"/>
              <a:t>signs</a:t>
            </a:r>
          </a:p>
          <a:p>
            <a:pPr lvl="0"/>
            <a:r>
              <a:rPr lang="en-US" dirty="0"/>
              <a:t>literary </a:t>
            </a:r>
            <a:r>
              <a:rPr lang="en-US" dirty="0" smtClean="0"/>
              <a:t>artworks </a:t>
            </a:r>
            <a:r>
              <a:rPr lang="en-US" dirty="0"/>
              <a:t>are specific pieces information (</a:t>
            </a:r>
            <a:r>
              <a:rPr lang="en-US" dirty="0" smtClean="0"/>
              <a:t>messages</a:t>
            </a:r>
            <a:r>
              <a:rPr lang="en-US" dirty="0"/>
              <a:t>) in s specific aesthetic communication</a:t>
            </a:r>
          </a:p>
          <a:p>
            <a:pPr lvl="0"/>
            <a:r>
              <a:rPr lang="en-US" i="1" dirty="0" err="1"/>
              <a:t>thematics</a:t>
            </a:r>
            <a:r>
              <a:rPr lang="en-US" b="1" dirty="0"/>
              <a:t>:</a:t>
            </a:r>
            <a:r>
              <a:rPr lang="en-US" dirty="0"/>
              <a:t> Felix </a:t>
            </a:r>
            <a:r>
              <a:rPr lang="en-US" dirty="0" smtClean="0"/>
              <a:t>Vodička </a:t>
            </a:r>
            <a:r>
              <a:rPr lang="en-US" dirty="0"/>
              <a:t>suggests that the works produce higher thematic units, so called contexts, which are listed by Felix </a:t>
            </a:r>
            <a:r>
              <a:rPr lang="en-US" dirty="0" err="1"/>
              <a:t>Vodička</a:t>
            </a:r>
            <a:r>
              <a:rPr lang="en-US" dirty="0"/>
              <a:t> as </a:t>
            </a:r>
            <a:r>
              <a:rPr lang="en-US" i="1" dirty="0"/>
              <a:t>plot</a:t>
            </a:r>
            <a:r>
              <a:rPr lang="en-US" dirty="0"/>
              <a:t>, </a:t>
            </a:r>
            <a:r>
              <a:rPr lang="en-US" i="1" dirty="0"/>
              <a:t>character </a:t>
            </a:r>
            <a:r>
              <a:rPr lang="en-US" dirty="0"/>
              <a:t>and </a:t>
            </a:r>
            <a:r>
              <a:rPr lang="en-US" i="1" dirty="0"/>
              <a:t>outer (external) world </a:t>
            </a:r>
            <a:endParaRPr lang="en-US" dirty="0"/>
          </a:p>
          <a:p>
            <a:pPr lvl="0"/>
            <a:r>
              <a:rPr lang="en-US" i="1" dirty="0" err="1"/>
              <a:t>Thematics</a:t>
            </a:r>
            <a:r>
              <a:rPr lang="en-US" i="1" dirty="0"/>
              <a:t> is precisely the layer of literary structure through whose mediation the contents of the practical interest and period problems of a community exercise the most powerful influence on the immanent evolution of the literary structure</a:t>
            </a:r>
            <a:r>
              <a:rPr lang="en-US" dirty="0"/>
              <a:t>. </a:t>
            </a:r>
            <a:r>
              <a:rPr lang="en-US" dirty="0" smtClean="0"/>
              <a:t>(FV)</a:t>
            </a:r>
            <a:endParaRPr lang="en-US" dirty="0"/>
          </a:p>
          <a:p>
            <a:pPr lvl="0"/>
            <a:r>
              <a:rPr lang="en-US" i="1" dirty="0"/>
              <a:t>By its </a:t>
            </a:r>
            <a:r>
              <a:rPr lang="en-US" i="1" dirty="0" err="1"/>
              <a:t>thematics</a:t>
            </a:r>
            <a:r>
              <a:rPr lang="en-US" i="1" dirty="0"/>
              <a:t>, a literary artwork is most distinctively bound to the reality of the extra-literary world. Even in the case of a literary artwork dominated by the aesthetic function can the polarity between the known reality and reality assumed by the reader become the source of aesthetic effect.</a:t>
            </a:r>
            <a:r>
              <a:rPr lang="en-US" dirty="0"/>
              <a:t> </a:t>
            </a:r>
            <a:r>
              <a:rPr lang="en-US" dirty="0" smtClean="0"/>
              <a:t>(FV) </a:t>
            </a:r>
            <a:endParaRPr lang="en-US" dirty="0"/>
          </a:p>
          <a:p>
            <a:endParaRPr lang="en-US" dirty="0"/>
          </a:p>
        </p:txBody>
      </p:sp>
    </p:spTree>
    <p:extLst>
      <p:ext uri="{BB962C8B-B14F-4D97-AF65-F5344CB8AC3E}">
        <p14:creationId xmlns:p14="http://schemas.microsoft.com/office/powerpoint/2010/main" val="23857737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Literary history</a:t>
            </a:r>
            <a:endParaRPr lang="en-US" b="1" dirty="0"/>
          </a:p>
        </p:txBody>
      </p:sp>
      <p:sp>
        <p:nvSpPr>
          <p:cNvPr id="3" name="Content Placeholder 2"/>
          <p:cNvSpPr>
            <a:spLocks noGrp="1"/>
          </p:cNvSpPr>
          <p:nvPr>
            <p:ph idx="1"/>
          </p:nvPr>
        </p:nvSpPr>
        <p:spPr/>
        <p:txBody>
          <a:bodyPr>
            <a:normAutofit fontScale="55000" lnSpcReduction="20000"/>
          </a:bodyPr>
          <a:lstStyle/>
          <a:p>
            <a:pPr lvl="0"/>
            <a:r>
              <a:rPr lang="en-GB" dirty="0" smtClean="0"/>
              <a:t>the initial stage of the Prague School is known for borrowing from (synchronic) structuralist linguistics but also for turning its attention to the diachronic dimension of language and literature</a:t>
            </a:r>
            <a:endParaRPr lang="en-US" dirty="0" smtClean="0"/>
          </a:p>
          <a:p>
            <a:pPr lvl="0"/>
            <a:r>
              <a:rPr lang="en-GB" dirty="0" smtClean="0"/>
              <a:t>diachronic </a:t>
            </a:r>
            <a:r>
              <a:rPr lang="en-GB" dirty="0"/>
              <a:t>dimension of the study of literature is firmly embodied in one of the most important Prague structuralist axioms  that considers literature to be a specific </a:t>
            </a:r>
            <a:r>
              <a:rPr lang="en-GB" i="1" dirty="0"/>
              <a:t>developing</a:t>
            </a:r>
            <a:r>
              <a:rPr lang="en-GB" dirty="0"/>
              <a:t> </a:t>
            </a:r>
            <a:r>
              <a:rPr lang="en-GB" i="1" dirty="0"/>
              <a:t>structure</a:t>
            </a:r>
            <a:r>
              <a:rPr lang="en-GB" dirty="0"/>
              <a:t> – of which the most important qualities are </a:t>
            </a:r>
            <a:r>
              <a:rPr lang="en-GB" i="1" dirty="0"/>
              <a:t>energetic</a:t>
            </a:r>
            <a:r>
              <a:rPr lang="en-GB" dirty="0"/>
              <a:t> and </a:t>
            </a:r>
            <a:r>
              <a:rPr lang="en-GB" i="1" dirty="0"/>
              <a:t>dynamic</a:t>
            </a:r>
            <a:endParaRPr lang="en-US" dirty="0"/>
          </a:p>
          <a:p>
            <a:pPr lvl="0"/>
            <a:r>
              <a:rPr lang="en-GB" dirty="0" smtClean="0"/>
              <a:t>particular </a:t>
            </a:r>
            <a:r>
              <a:rPr lang="en-GB" dirty="0"/>
              <a:t>literary artworks are then part and parcel of this developing structure and their authors, individuals, guarantee the connection of this specific structure to structures outer: historical, cultural, political etc.</a:t>
            </a:r>
            <a:endParaRPr lang="en-US" dirty="0"/>
          </a:p>
          <a:p>
            <a:pPr lvl="0"/>
            <a:r>
              <a:rPr lang="en-GB" dirty="0"/>
              <a:t>Mukařovský </a:t>
            </a:r>
            <a:r>
              <a:rPr lang="en-GB" dirty="0" smtClean="0"/>
              <a:t>explicitly </a:t>
            </a:r>
            <a:r>
              <a:rPr lang="en-GB" dirty="0"/>
              <a:t>stipulates that “the aim of structuralist literary history is to comprehend the development of literature in all its complexness, scope and regularity“ </a:t>
            </a:r>
            <a:endParaRPr lang="en-US" dirty="0"/>
          </a:p>
          <a:p>
            <a:pPr lvl="0"/>
            <a:r>
              <a:rPr lang="en-GB" dirty="0" smtClean="0"/>
              <a:t>Mukařovský, when </a:t>
            </a:r>
            <a:r>
              <a:rPr lang="en-GB" dirty="0" err="1" smtClean="0"/>
              <a:t>analyzing</a:t>
            </a:r>
            <a:r>
              <a:rPr lang="en-GB" dirty="0" smtClean="0"/>
              <a:t> the works of prominent Czech writers in both synchronic as well as diachronic relations combines the detailed structuralist investigation of structural aspects of particular artworks by placing these aspects into a wider developmental perspective regarding genres, trends, forms and themes and their (diachronic) metamorphosis </a:t>
            </a:r>
            <a:endParaRPr lang="en-US" dirty="0" smtClean="0"/>
          </a:p>
          <a:p>
            <a:endParaRPr lang="en-US" dirty="0"/>
          </a:p>
        </p:txBody>
      </p:sp>
    </p:spTree>
    <p:extLst>
      <p:ext uri="{BB962C8B-B14F-4D97-AF65-F5344CB8AC3E}">
        <p14:creationId xmlns:p14="http://schemas.microsoft.com/office/powerpoint/2010/main" val="34216605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Claude Lévi-Strauss</a:t>
            </a:r>
            <a:r>
              <a:rPr lang="en-US" dirty="0"/>
              <a:t> </a:t>
            </a:r>
            <a:r>
              <a:rPr lang="en-US" dirty="0" smtClean="0"/>
              <a:t/>
            </a:r>
            <a:br>
              <a:rPr lang="en-US" dirty="0" smtClean="0"/>
            </a:br>
            <a:r>
              <a:rPr lang="en-US" sz="3100" dirty="0" smtClean="0"/>
              <a:t>(1908 – 2009</a:t>
            </a:r>
            <a:r>
              <a:rPr lang="en-US" sz="3100" dirty="0"/>
              <a:t>)</a:t>
            </a:r>
            <a:br>
              <a:rPr lang="en-US" sz="3100" dirty="0"/>
            </a:br>
            <a:endParaRPr lang="en-US" sz="3100" dirty="0"/>
          </a:p>
        </p:txBody>
      </p:sp>
      <p:sp>
        <p:nvSpPr>
          <p:cNvPr id="3" name="Content Placeholder 2"/>
          <p:cNvSpPr>
            <a:spLocks noGrp="1"/>
          </p:cNvSpPr>
          <p:nvPr>
            <p:ph idx="1"/>
          </p:nvPr>
        </p:nvSpPr>
        <p:spPr/>
        <p:txBody>
          <a:bodyPr>
            <a:normAutofit/>
          </a:bodyPr>
          <a:lstStyle/>
          <a:p>
            <a:pPr lvl="0"/>
            <a:r>
              <a:rPr lang="en-US" dirty="0" smtClean="0"/>
              <a:t>French anthropologist and ethnologist</a:t>
            </a:r>
            <a:endParaRPr lang="en-US" dirty="0"/>
          </a:p>
          <a:p>
            <a:pPr lvl="0"/>
            <a:r>
              <a:rPr lang="en-US" dirty="0"/>
              <a:t>s</a:t>
            </a:r>
            <a:r>
              <a:rPr lang="en-US" dirty="0" smtClean="0"/>
              <a:t>tudied law and philosophy </a:t>
            </a:r>
            <a:r>
              <a:rPr lang="en-US" dirty="0"/>
              <a:t>in Paris, practiced anthropology in Brazil and in the USA, taught anthropology in Paris</a:t>
            </a:r>
          </a:p>
          <a:p>
            <a:pPr lvl="0"/>
            <a:r>
              <a:rPr lang="en-US" i="1" dirty="0"/>
              <a:t>Structural Anthropology</a:t>
            </a:r>
            <a:r>
              <a:rPr lang="en-US" dirty="0"/>
              <a:t> and </a:t>
            </a:r>
            <a:r>
              <a:rPr lang="en-US" i="1" dirty="0"/>
              <a:t>The Savage Mind</a:t>
            </a:r>
            <a:r>
              <a:rPr lang="en-US" dirty="0"/>
              <a:t> and </a:t>
            </a:r>
            <a:r>
              <a:rPr lang="en-US" i="1" dirty="0" err="1" smtClean="0"/>
              <a:t>Mythologiques</a:t>
            </a:r>
            <a:r>
              <a:rPr lang="en-US" i="1" dirty="0" smtClean="0"/>
              <a:t>: </a:t>
            </a:r>
            <a:r>
              <a:rPr lang="en-US" dirty="0"/>
              <a:t>a</a:t>
            </a:r>
            <a:r>
              <a:rPr lang="en-US" dirty="0" smtClean="0"/>
              <a:t>pplication </a:t>
            </a:r>
            <a:r>
              <a:rPr lang="en-US" dirty="0"/>
              <a:t>of language structuralism on savage societies, cultures and their myths (binary oppositions of units, structures, dynamicity, functionalism, </a:t>
            </a:r>
            <a:r>
              <a:rPr lang="en-US" dirty="0" err="1"/>
              <a:t>idiosyncraticity</a:t>
            </a:r>
            <a:r>
              <a:rPr lang="en-US" dirty="0"/>
              <a:t>…)</a:t>
            </a:r>
          </a:p>
          <a:p>
            <a:endParaRPr lang="en-US" dirty="0"/>
          </a:p>
        </p:txBody>
      </p:sp>
    </p:spTree>
    <p:extLst>
      <p:ext uri="{BB962C8B-B14F-4D97-AF65-F5344CB8AC3E}">
        <p14:creationId xmlns:p14="http://schemas.microsoft.com/office/powerpoint/2010/main" val="3990558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Second (third) generation</a:t>
            </a:r>
            <a:endParaRPr lang="en-US" sz="4000" b="1" dirty="0"/>
          </a:p>
        </p:txBody>
      </p:sp>
      <p:sp>
        <p:nvSpPr>
          <p:cNvPr id="3" name="Content Placeholder 2"/>
          <p:cNvSpPr>
            <a:spLocks noGrp="1"/>
          </p:cNvSpPr>
          <p:nvPr>
            <p:ph idx="1"/>
          </p:nvPr>
        </p:nvSpPr>
        <p:spPr/>
        <p:txBody>
          <a:bodyPr>
            <a:normAutofit fontScale="62500" lnSpcReduction="20000"/>
          </a:bodyPr>
          <a:lstStyle/>
          <a:p>
            <a:pPr marL="0" indent="0">
              <a:buNone/>
            </a:pPr>
            <a:r>
              <a:rPr lang="en-GB" b="1" dirty="0"/>
              <a:t>Miroslav Červenka</a:t>
            </a:r>
            <a:r>
              <a:rPr lang="en-GB" dirty="0"/>
              <a:t> (</a:t>
            </a:r>
            <a:r>
              <a:rPr lang="en-GB" dirty="0" smtClean="0"/>
              <a:t>1932–2005</a:t>
            </a:r>
            <a:r>
              <a:rPr lang="en-GB" dirty="0"/>
              <a:t>)</a:t>
            </a:r>
            <a:endParaRPr lang="en-US" dirty="0"/>
          </a:p>
          <a:p>
            <a:pPr lvl="0"/>
            <a:r>
              <a:rPr lang="en-GB" dirty="0"/>
              <a:t>literary theorist, literary historian, translator, poet</a:t>
            </a:r>
            <a:endParaRPr lang="en-US" dirty="0"/>
          </a:p>
          <a:p>
            <a:pPr lvl="0"/>
            <a:r>
              <a:rPr lang="en-GB" i="1" dirty="0"/>
              <a:t>The Meaning Built of a Literary Artwork </a:t>
            </a:r>
            <a:r>
              <a:rPr lang="en-GB" dirty="0"/>
              <a:t>(1978)</a:t>
            </a:r>
            <a:endParaRPr lang="en-US" dirty="0"/>
          </a:p>
          <a:p>
            <a:pPr lvl="0"/>
            <a:r>
              <a:rPr lang="en-GB" dirty="0"/>
              <a:t>history of Czech verse</a:t>
            </a:r>
            <a:endParaRPr lang="en-US" dirty="0"/>
          </a:p>
          <a:p>
            <a:pPr marL="0" indent="0">
              <a:buNone/>
            </a:pPr>
            <a:r>
              <a:rPr lang="en-GB" dirty="0"/>
              <a:t> </a:t>
            </a:r>
            <a:endParaRPr lang="en-US" dirty="0"/>
          </a:p>
          <a:p>
            <a:pPr marL="0" indent="0">
              <a:buNone/>
            </a:pPr>
            <a:r>
              <a:rPr lang="en-GB" b="1" dirty="0" err="1"/>
              <a:t>Květoslav</a:t>
            </a:r>
            <a:r>
              <a:rPr lang="en-GB" b="1" dirty="0"/>
              <a:t> </a:t>
            </a:r>
            <a:r>
              <a:rPr lang="en-GB" b="1" dirty="0" err="1"/>
              <a:t>Chvatík</a:t>
            </a:r>
            <a:r>
              <a:rPr lang="en-GB" dirty="0"/>
              <a:t> (1930–2012)</a:t>
            </a:r>
            <a:endParaRPr lang="en-US" dirty="0"/>
          </a:p>
          <a:p>
            <a:pPr lvl="0"/>
            <a:r>
              <a:rPr lang="en-GB" dirty="0"/>
              <a:t>philosopher, aesthetician, literary theorist</a:t>
            </a:r>
            <a:endParaRPr lang="en-US" dirty="0"/>
          </a:p>
          <a:p>
            <a:pPr lvl="0"/>
            <a:r>
              <a:rPr lang="en-US" i="1" dirty="0" err="1"/>
              <a:t>Tschechoslowakischer</a:t>
            </a:r>
            <a:r>
              <a:rPr lang="en-US" i="1" dirty="0"/>
              <a:t> </a:t>
            </a:r>
            <a:r>
              <a:rPr lang="en-US" i="1" dirty="0" err="1"/>
              <a:t>Strukturalismus</a:t>
            </a:r>
            <a:r>
              <a:rPr lang="en-US" i="1" dirty="0"/>
              <a:t>. </a:t>
            </a:r>
            <a:r>
              <a:rPr lang="en-US" i="1" dirty="0" err="1"/>
              <a:t>Theorie</a:t>
            </a:r>
            <a:r>
              <a:rPr lang="en-US" i="1" dirty="0"/>
              <a:t> und Geschichte</a:t>
            </a:r>
            <a:r>
              <a:rPr lang="en-US" dirty="0"/>
              <a:t> </a:t>
            </a:r>
            <a:r>
              <a:rPr lang="en-US" dirty="0" smtClean="0"/>
              <a:t>(1981)</a:t>
            </a:r>
            <a:endParaRPr lang="en-US" dirty="0"/>
          </a:p>
          <a:p>
            <a:pPr lvl="0"/>
            <a:r>
              <a:rPr lang="en-GB" i="1" dirty="0" err="1"/>
              <a:t>Sructuralist</a:t>
            </a:r>
            <a:r>
              <a:rPr lang="en-GB" i="1" dirty="0"/>
              <a:t> Aesthetics </a:t>
            </a:r>
            <a:r>
              <a:rPr lang="en-GB" dirty="0"/>
              <a:t>(1994)</a:t>
            </a:r>
            <a:endParaRPr lang="en-US" dirty="0"/>
          </a:p>
          <a:p>
            <a:pPr lvl="0"/>
            <a:r>
              <a:rPr lang="en-GB" dirty="0" smtClean="0"/>
              <a:t>avant</a:t>
            </a:r>
            <a:r>
              <a:rPr lang="en-GB" dirty="0"/>
              <a:t>-garde, Milan </a:t>
            </a:r>
            <a:r>
              <a:rPr lang="en-GB" dirty="0" err="1"/>
              <a:t>Kundera</a:t>
            </a:r>
            <a:r>
              <a:rPr lang="en-GB" dirty="0"/>
              <a:t>, modern art</a:t>
            </a:r>
            <a:endParaRPr lang="en-US" dirty="0"/>
          </a:p>
          <a:p>
            <a:endParaRPr lang="en-US" dirty="0"/>
          </a:p>
        </p:txBody>
      </p:sp>
    </p:spTree>
    <p:extLst>
      <p:ext uri="{BB962C8B-B14F-4D97-AF65-F5344CB8AC3E}">
        <p14:creationId xmlns:p14="http://schemas.microsoft.com/office/powerpoint/2010/main" val="30713747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Second (third) generation</a:t>
            </a:r>
            <a:endParaRPr lang="en-US" sz="4000" b="1"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a:t>Lubomír Doležel</a:t>
            </a:r>
            <a:r>
              <a:rPr lang="en-GB" dirty="0"/>
              <a:t> (1922–2017)</a:t>
            </a:r>
            <a:endParaRPr lang="en-US" dirty="0"/>
          </a:p>
          <a:p>
            <a:pPr lvl="0"/>
            <a:r>
              <a:rPr lang="en-GB" dirty="0"/>
              <a:t>literary theoretician, historian of literary theory</a:t>
            </a:r>
            <a:endParaRPr lang="en-US" dirty="0"/>
          </a:p>
          <a:p>
            <a:pPr lvl="0"/>
            <a:r>
              <a:rPr lang="en-GB" i="1" dirty="0"/>
              <a:t>Occidental Poetics. Tradition and Progress </a:t>
            </a:r>
            <a:r>
              <a:rPr lang="en-GB" dirty="0"/>
              <a:t>(1989)</a:t>
            </a:r>
            <a:endParaRPr lang="en-US" dirty="0"/>
          </a:p>
          <a:p>
            <a:pPr lvl="0"/>
            <a:r>
              <a:rPr lang="en-GB" i="1" dirty="0" err="1"/>
              <a:t>Heterocosmica</a:t>
            </a:r>
            <a:r>
              <a:rPr lang="en-GB" i="1" dirty="0"/>
              <a:t>. Fiction and Possible Worlds </a:t>
            </a:r>
            <a:r>
              <a:rPr lang="en-GB" dirty="0"/>
              <a:t>(1998)</a:t>
            </a:r>
            <a:endParaRPr lang="en-US" dirty="0"/>
          </a:p>
          <a:p>
            <a:pPr lvl="0"/>
            <a:r>
              <a:rPr lang="en-GB" dirty="0"/>
              <a:t>Czech literature, world literature, </a:t>
            </a:r>
            <a:r>
              <a:rPr lang="en-GB" dirty="0" smtClean="0"/>
              <a:t>linguistics</a:t>
            </a:r>
            <a:r>
              <a:rPr lang="en-GB" dirty="0"/>
              <a:t> </a:t>
            </a:r>
            <a:endParaRPr lang="en-US" dirty="0"/>
          </a:p>
          <a:p>
            <a:pPr marL="0" indent="0">
              <a:buNone/>
            </a:pPr>
            <a:r>
              <a:rPr lang="en-GB" b="1" dirty="0"/>
              <a:t>Milan </a:t>
            </a:r>
            <a:r>
              <a:rPr lang="en-GB" b="1" dirty="0" err="1"/>
              <a:t>Jankovič</a:t>
            </a:r>
            <a:r>
              <a:rPr lang="en-GB" dirty="0"/>
              <a:t> (1929–2019</a:t>
            </a:r>
            <a:r>
              <a:rPr lang="en-GB" dirty="0" smtClean="0"/>
              <a:t>)</a:t>
            </a:r>
            <a:endParaRPr lang="en-US" dirty="0"/>
          </a:p>
          <a:p>
            <a:pPr lvl="0"/>
            <a:r>
              <a:rPr lang="en-GB" dirty="0"/>
              <a:t>literary theoretician and historian</a:t>
            </a:r>
            <a:endParaRPr lang="en-US" dirty="0"/>
          </a:p>
          <a:p>
            <a:pPr lvl="0"/>
            <a:r>
              <a:rPr lang="en-GB" i="1" dirty="0"/>
              <a:t>A Work of Art as an Action of Sense </a:t>
            </a:r>
            <a:r>
              <a:rPr lang="en-GB" dirty="0"/>
              <a:t>(1992)</a:t>
            </a:r>
            <a:endParaRPr lang="en-US" dirty="0"/>
          </a:p>
          <a:p>
            <a:pPr lvl="0"/>
            <a:r>
              <a:rPr lang="en-GB" dirty="0"/>
              <a:t>Czech literature, literary semiotics</a:t>
            </a:r>
            <a:endParaRPr lang="en-US" dirty="0"/>
          </a:p>
          <a:p>
            <a:endParaRPr lang="en-US" dirty="0"/>
          </a:p>
        </p:txBody>
      </p:sp>
    </p:spTree>
    <p:extLst>
      <p:ext uri="{BB962C8B-B14F-4D97-AF65-F5344CB8AC3E}">
        <p14:creationId xmlns:p14="http://schemas.microsoft.com/office/powerpoint/2010/main" val="1619405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Second (third) generation</a:t>
            </a:r>
            <a:endParaRPr lang="en-US" sz="4000" b="1" dirty="0"/>
          </a:p>
        </p:txBody>
      </p:sp>
      <p:sp>
        <p:nvSpPr>
          <p:cNvPr id="3" name="Content Placeholder 2"/>
          <p:cNvSpPr>
            <a:spLocks noGrp="1"/>
          </p:cNvSpPr>
          <p:nvPr>
            <p:ph idx="1"/>
          </p:nvPr>
        </p:nvSpPr>
        <p:spPr/>
        <p:txBody>
          <a:bodyPr>
            <a:normAutofit/>
          </a:bodyPr>
          <a:lstStyle/>
          <a:p>
            <a:pPr marL="0" indent="0">
              <a:buNone/>
            </a:pPr>
            <a:r>
              <a:rPr lang="en-GB" b="1" dirty="0" err="1"/>
              <a:t>Zdeněk</a:t>
            </a:r>
            <a:r>
              <a:rPr lang="en-GB" b="1" dirty="0"/>
              <a:t> </a:t>
            </a:r>
            <a:r>
              <a:rPr lang="en-GB" b="1" dirty="0" err="1"/>
              <a:t>Kožmín</a:t>
            </a:r>
            <a:r>
              <a:rPr lang="en-GB" dirty="0"/>
              <a:t> (1925–2007)</a:t>
            </a:r>
            <a:endParaRPr lang="en-US" dirty="0"/>
          </a:p>
          <a:p>
            <a:pPr lvl="0"/>
            <a:r>
              <a:rPr lang="en-GB" dirty="0"/>
              <a:t>literary theorist, critic</a:t>
            </a:r>
            <a:endParaRPr lang="en-US" dirty="0"/>
          </a:p>
          <a:p>
            <a:pPr lvl="0"/>
            <a:r>
              <a:rPr lang="en-GB" i="1" dirty="0"/>
              <a:t>The Art of Style </a:t>
            </a:r>
            <a:r>
              <a:rPr lang="en-GB" dirty="0"/>
              <a:t>(1967)</a:t>
            </a:r>
            <a:endParaRPr lang="en-US" dirty="0"/>
          </a:p>
          <a:p>
            <a:pPr lvl="0"/>
            <a:r>
              <a:rPr lang="en-GB" dirty="0"/>
              <a:t>Czech poetry, post-structuralism, </a:t>
            </a:r>
            <a:r>
              <a:rPr lang="en-GB" dirty="0" smtClean="0"/>
              <a:t>interpretation</a:t>
            </a:r>
          </a:p>
          <a:p>
            <a:pPr marL="0" lvl="0" indent="0">
              <a:buNone/>
            </a:pPr>
            <a:endParaRPr lang="en-US" dirty="0"/>
          </a:p>
          <a:p>
            <a:pPr marL="0" indent="0">
              <a:buNone/>
            </a:pPr>
            <a:r>
              <a:rPr lang="en-GB" b="1" dirty="0"/>
              <a:t>a</a:t>
            </a:r>
            <a:r>
              <a:rPr lang="en-GB" b="1" dirty="0" smtClean="0"/>
              <a:t>broad</a:t>
            </a:r>
            <a:r>
              <a:rPr lang="en-GB" dirty="0"/>
              <a:t>: </a:t>
            </a:r>
            <a:r>
              <a:rPr lang="en-GB" dirty="0" err="1"/>
              <a:t>Ladislav</a:t>
            </a:r>
            <a:r>
              <a:rPr lang="en-GB" dirty="0"/>
              <a:t> </a:t>
            </a:r>
            <a:r>
              <a:rPr lang="en-GB" dirty="0" err="1"/>
              <a:t>Matějka</a:t>
            </a:r>
            <a:r>
              <a:rPr lang="en-GB" dirty="0"/>
              <a:t>, </a:t>
            </a:r>
            <a:r>
              <a:rPr lang="en-GB" dirty="0" err="1"/>
              <a:t>Petr</a:t>
            </a:r>
            <a:r>
              <a:rPr lang="en-GB" dirty="0"/>
              <a:t> Steiner, </a:t>
            </a:r>
            <a:r>
              <a:rPr lang="en-GB" dirty="0" err="1" smtClean="0"/>
              <a:t>Jindřich</a:t>
            </a:r>
            <a:r>
              <a:rPr lang="en-GB" dirty="0" smtClean="0"/>
              <a:t> </a:t>
            </a:r>
            <a:r>
              <a:rPr lang="en-GB" dirty="0" err="1"/>
              <a:t>Toman</a:t>
            </a:r>
            <a:r>
              <a:rPr lang="en-GB" dirty="0"/>
              <a:t>, Emil </a:t>
            </a:r>
            <a:r>
              <a:rPr lang="en-GB" dirty="0" err="1"/>
              <a:t>Volek</a:t>
            </a:r>
            <a:r>
              <a:rPr lang="en-GB" dirty="0"/>
              <a:t>, </a:t>
            </a:r>
            <a:r>
              <a:rPr lang="en-GB" dirty="0" err="1"/>
              <a:t>Jiří</a:t>
            </a:r>
            <a:r>
              <a:rPr lang="en-GB" dirty="0"/>
              <a:t> </a:t>
            </a:r>
            <a:r>
              <a:rPr lang="en-GB" dirty="0" err="1"/>
              <a:t>Veltruský</a:t>
            </a:r>
            <a:r>
              <a:rPr lang="en-GB" dirty="0"/>
              <a:t>…</a:t>
            </a:r>
            <a:endParaRPr lang="en-US" dirty="0"/>
          </a:p>
          <a:p>
            <a:endParaRPr lang="en-US" dirty="0"/>
          </a:p>
        </p:txBody>
      </p:sp>
    </p:spTree>
    <p:extLst>
      <p:ext uri="{BB962C8B-B14F-4D97-AF65-F5344CB8AC3E}">
        <p14:creationId xmlns:p14="http://schemas.microsoft.com/office/powerpoint/2010/main" val="2311534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Claude Lévi-Strauss</a:t>
            </a:r>
            <a:r>
              <a:rPr lang="en-US" dirty="0"/>
              <a:t> </a:t>
            </a:r>
            <a:r>
              <a:rPr lang="en-US" dirty="0" smtClean="0"/>
              <a:t/>
            </a:r>
            <a:br>
              <a:rPr lang="en-US" dirty="0" smtClean="0"/>
            </a:br>
            <a:r>
              <a:rPr lang="en-US" sz="3100" dirty="0" smtClean="0"/>
              <a:t>(</a:t>
            </a:r>
            <a:r>
              <a:rPr lang="en-US" sz="3100" dirty="0"/>
              <a:t>1908 </a:t>
            </a:r>
            <a:r>
              <a:rPr lang="en-US" sz="3100" dirty="0" smtClean="0"/>
              <a:t>– 2009</a:t>
            </a:r>
            <a:r>
              <a:rPr lang="en-US" sz="3100" dirty="0"/>
              <a:t>)</a:t>
            </a:r>
            <a:br>
              <a:rPr lang="en-US" sz="3100" dirty="0"/>
            </a:br>
            <a:endParaRPr lang="en-US" sz="3100" dirty="0"/>
          </a:p>
        </p:txBody>
      </p:sp>
      <p:sp>
        <p:nvSpPr>
          <p:cNvPr id="3" name="Content Placeholder 2"/>
          <p:cNvSpPr>
            <a:spLocks noGrp="1"/>
          </p:cNvSpPr>
          <p:nvPr>
            <p:ph idx="1"/>
          </p:nvPr>
        </p:nvSpPr>
        <p:spPr/>
        <p:txBody>
          <a:bodyPr>
            <a:normAutofit lnSpcReduction="10000"/>
          </a:bodyPr>
          <a:lstStyle/>
          <a:p>
            <a:pPr lvl="0"/>
            <a:r>
              <a:rPr lang="en-US" dirty="0" smtClean="0"/>
              <a:t>the </a:t>
            </a:r>
            <a:r>
              <a:rPr lang="en-US" dirty="0"/>
              <a:t>paradox of myths: “</a:t>
            </a:r>
            <a:r>
              <a:rPr lang="en-US" i="1" dirty="0"/>
              <a:t>On the one hand it would seem that in the course of a myth anything is likely to happen. […] But on the other hand, this apparent arbitrariness is belied by the astounding similarity between myths collected in widely different regions. Therefore the problem: If the content of myth is contingent [i.e., arbitrary], how are we to explain the fact that myths throughout the world are so similar?</a:t>
            </a:r>
            <a:r>
              <a:rPr lang="en-US" dirty="0"/>
              <a:t>”</a:t>
            </a:r>
          </a:p>
          <a:p>
            <a:pPr lvl="0"/>
            <a:r>
              <a:rPr lang="en-US" dirty="0"/>
              <a:t>the reason is the mythical thought: "</a:t>
            </a:r>
            <a:r>
              <a:rPr lang="en-US" i="1" dirty="0"/>
              <a:t>Mythical thought always progresses from the awareness of oppositions toward their resolution</a:t>
            </a:r>
            <a:r>
              <a:rPr lang="en-US" dirty="0"/>
              <a:t>."</a:t>
            </a:r>
          </a:p>
          <a:p>
            <a:endParaRPr lang="en-US" dirty="0"/>
          </a:p>
        </p:txBody>
      </p:sp>
    </p:spTree>
    <p:extLst>
      <p:ext uri="{BB962C8B-B14F-4D97-AF65-F5344CB8AC3E}">
        <p14:creationId xmlns:p14="http://schemas.microsoft.com/office/powerpoint/2010/main" val="36576277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Structural </a:t>
            </a:r>
            <a:r>
              <a:rPr lang="en-US" sz="3600" b="1" dirty="0" smtClean="0"/>
              <a:t>Anthropology</a:t>
            </a:r>
            <a:r>
              <a:rPr lang="en-US" sz="3600" dirty="0" smtClean="0"/>
              <a:t> </a:t>
            </a:r>
            <a:br>
              <a:rPr lang="en-US" sz="3600" dirty="0" smtClean="0"/>
            </a:br>
            <a:endParaRPr lang="en-US" sz="3600" dirty="0"/>
          </a:p>
        </p:txBody>
      </p:sp>
      <p:sp>
        <p:nvSpPr>
          <p:cNvPr id="3" name="Content Placeholder 2"/>
          <p:cNvSpPr>
            <a:spLocks noGrp="1"/>
          </p:cNvSpPr>
          <p:nvPr>
            <p:ph idx="1"/>
          </p:nvPr>
        </p:nvSpPr>
        <p:spPr/>
        <p:txBody>
          <a:bodyPr>
            <a:normAutofit fontScale="85000" lnSpcReduction="10000"/>
          </a:bodyPr>
          <a:lstStyle/>
          <a:p>
            <a:pPr lvl="0"/>
            <a:r>
              <a:rPr lang="en-US" dirty="0"/>
              <a:t>based </a:t>
            </a:r>
            <a:r>
              <a:rPr lang="en-US" dirty="0" smtClean="0"/>
              <a:t>on C. L.–S.’</a:t>
            </a:r>
            <a:r>
              <a:rPr lang="en-US" dirty="0" err="1" smtClean="0"/>
              <a:t>es</a:t>
            </a:r>
            <a:r>
              <a:rPr lang="en-US" dirty="0" smtClean="0"/>
              <a:t> </a:t>
            </a:r>
            <a:r>
              <a:rPr lang="en-US" dirty="0"/>
              <a:t>idea that immutable deep structures exist in all </a:t>
            </a:r>
            <a:r>
              <a:rPr lang="en-US" dirty="0" smtClean="0"/>
              <a:t>cultures, </a:t>
            </a:r>
            <a:r>
              <a:rPr lang="en-US" dirty="0"/>
              <a:t>and consequently, that all cultural practices </a:t>
            </a:r>
            <a:r>
              <a:rPr lang="en-US" dirty="0" smtClean="0"/>
              <a:t>have homologous </a:t>
            </a:r>
            <a:r>
              <a:rPr lang="en-US" dirty="0"/>
              <a:t>counterparts in other cultures</a:t>
            </a:r>
          </a:p>
          <a:p>
            <a:pPr lvl="0"/>
            <a:r>
              <a:rPr lang="en-US" dirty="0" smtClean="0"/>
              <a:t>based on the dialectics: Lévi-Strauss argued that cultures think </a:t>
            </a:r>
            <a:r>
              <a:rPr lang="en-US" dirty="0"/>
              <a:t>about the world in terms of binary </a:t>
            </a:r>
            <a:r>
              <a:rPr lang="en-US" dirty="0" smtClean="0"/>
              <a:t>opposites - such </a:t>
            </a:r>
            <a:r>
              <a:rPr lang="en-US" dirty="0"/>
              <a:t>as </a:t>
            </a:r>
            <a:r>
              <a:rPr lang="en-US" i="1" dirty="0" smtClean="0"/>
              <a:t>high</a:t>
            </a:r>
            <a:r>
              <a:rPr lang="en-US" dirty="0" smtClean="0"/>
              <a:t> </a:t>
            </a:r>
            <a:r>
              <a:rPr lang="en-US" dirty="0"/>
              <a:t>and </a:t>
            </a:r>
            <a:r>
              <a:rPr lang="en-US" i="1" dirty="0"/>
              <a:t>low</a:t>
            </a:r>
            <a:r>
              <a:rPr lang="en-US" dirty="0"/>
              <a:t>, </a:t>
            </a:r>
            <a:r>
              <a:rPr lang="en-US" i="1" dirty="0"/>
              <a:t>inside</a:t>
            </a:r>
            <a:r>
              <a:rPr lang="en-US" dirty="0"/>
              <a:t> and </a:t>
            </a:r>
            <a:r>
              <a:rPr lang="en-US" i="1" dirty="0"/>
              <a:t>outside</a:t>
            </a:r>
            <a:r>
              <a:rPr lang="en-US" dirty="0" smtClean="0"/>
              <a:t>, </a:t>
            </a:r>
            <a:r>
              <a:rPr lang="en-US" i="1" dirty="0" smtClean="0"/>
              <a:t>person</a:t>
            </a:r>
            <a:r>
              <a:rPr lang="en-US" dirty="0" smtClean="0"/>
              <a:t> </a:t>
            </a:r>
            <a:r>
              <a:rPr lang="en-US" dirty="0"/>
              <a:t>and </a:t>
            </a:r>
            <a:r>
              <a:rPr lang="en-US" i="1" dirty="0" smtClean="0"/>
              <a:t>animal</a:t>
            </a:r>
            <a:r>
              <a:rPr lang="en-US" dirty="0" smtClean="0"/>
              <a:t>, </a:t>
            </a:r>
            <a:r>
              <a:rPr lang="en-US" i="1" dirty="0" smtClean="0"/>
              <a:t>life</a:t>
            </a:r>
            <a:r>
              <a:rPr lang="en-US" dirty="0" smtClean="0"/>
              <a:t> and </a:t>
            </a:r>
            <a:r>
              <a:rPr lang="en-US" i="1" dirty="0" smtClean="0"/>
              <a:t>death</a:t>
            </a:r>
            <a:endParaRPr lang="en-US" i="1" dirty="0"/>
          </a:p>
          <a:p>
            <a:pPr lvl="0"/>
            <a:r>
              <a:rPr lang="en-US" dirty="0"/>
              <a:t>cultures can be studied through their myths </a:t>
            </a:r>
          </a:p>
          <a:p>
            <a:pPr lvl="0"/>
            <a:r>
              <a:rPr lang="en-US" dirty="0"/>
              <a:t>myths can be analyzed, described and compared </a:t>
            </a:r>
          </a:p>
          <a:p>
            <a:pPr lvl="0"/>
            <a:r>
              <a:rPr lang="en-US" dirty="0"/>
              <a:t>myths consist of elements and parts which are connected in sequences in variable orders and constellations</a:t>
            </a:r>
          </a:p>
          <a:p>
            <a:endParaRPr lang="en-US" dirty="0"/>
          </a:p>
        </p:txBody>
      </p:sp>
    </p:spTree>
    <p:extLst>
      <p:ext uri="{BB962C8B-B14F-4D97-AF65-F5344CB8AC3E}">
        <p14:creationId xmlns:p14="http://schemas.microsoft.com/office/powerpoint/2010/main" val="16014026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Structuralist </a:t>
            </a:r>
            <a:r>
              <a:rPr lang="en-US" sz="4000" b="1" dirty="0"/>
              <a:t>L</a:t>
            </a:r>
            <a:r>
              <a:rPr lang="en-US" sz="4000" b="1" dirty="0" smtClean="0"/>
              <a:t>iterary </a:t>
            </a:r>
            <a:r>
              <a:rPr lang="en-US" sz="4000" b="1" dirty="0"/>
              <a:t>C</a:t>
            </a:r>
            <a:r>
              <a:rPr lang="en-US" sz="4000" b="1" dirty="0" smtClean="0"/>
              <a:t>riticism</a:t>
            </a:r>
            <a:r>
              <a:rPr lang="en-US" sz="4000" dirty="0"/>
              <a:t/>
            </a:r>
            <a:br>
              <a:rPr lang="en-US" sz="4000" dirty="0"/>
            </a:br>
            <a:endParaRPr lang="en-US" sz="4000" dirty="0"/>
          </a:p>
        </p:txBody>
      </p:sp>
      <p:sp>
        <p:nvSpPr>
          <p:cNvPr id="3" name="Content Placeholder 2"/>
          <p:cNvSpPr>
            <a:spLocks noGrp="1"/>
          </p:cNvSpPr>
          <p:nvPr>
            <p:ph idx="1"/>
          </p:nvPr>
        </p:nvSpPr>
        <p:spPr/>
        <p:txBody>
          <a:bodyPr>
            <a:normAutofit/>
          </a:bodyPr>
          <a:lstStyle/>
          <a:p>
            <a:pPr lvl="0"/>
            <a:r>
              <a:rPr lang="en-US" b="1" dirty="0"/>
              <a:t>presumption</a:t>
            </a:r>
            <a:r>
              <a:rPr lang="en-US" dirty="0"/>
              <a:t>: there exists a general “grammar of literature” which determines all literary artworks and can be revealed</a:t>
            </a:r>
          </a:p>
          <a:p>
            <a:pPr lvl="0"/>
            <a:r>
              <a:rPr lang="en-US" b="1" dirty="0"/>
              <a:t>tools</a:t>
            </a:r>
            <a:r>
              <a:rPr lang="en-US" dirty="0"/>
              <a:t>: this structure can be examined by tools and strategies derived from the tool we use in linguistics + semiology, the science of signs</a:t>
            </a:r>
          </a:p>
          <a:p>
            <a:pPr lvl="0"/>
            <a:r>
              <a:rPr lang="en-US" b="1" dirty="0"/>
              <a:t>goal</a:t>
            </a:r>
            <a:r>
              <a:rPr lang="en-US" dirty="0"/>
              <a:t>: uncovering basic deep elements in stories</a:t>
            </a:r>
            <a:r>
              <a:rPr lang="en-US" dirty="0" smtClean="0"/>
              <a:t>, myths, </a:t>
            </a:r>
            <a:r>
              <a:rPr lang="en-US" dirty="0"/>
              <a:t>and more recently, anecdotes, which are combined in various ways to produce the many versions of the </a:t>
            </a:r>
            <a:r>
              <a:rPr lang="en-US" dirty="0" err="1"/>
              <a:t>ur</a:t>
            </a:r>
            <a:r>
              <a:rPr lang="en-US" dirty="0"/>
              <a:t>-story or </a:t>
            </a:r>
            <a:r>
              <a:rPr lang="en-US" dirty="0" err="1"/>
              <a:t>ur</a:t>
            </a:r>
            <a:r>
              <a:rPr lang="en-US" dirty="0"/>
              <a:t>-myth</a:t>
            </a:r>
          </a:p>
          <a:p>
            <a:endParaRPr lang="en-US" dirty="0"/>
          </a:p>
        </p:txBody>
      </p:sp>
    </p:spTree>
    <p:extLst>
      <p:ext uri="{BB962C8B-B14F-4D97-AF65-F5344CB8AC3E}">
        <p14:creationId xmlns:p14="http://schemas.microsoft.com/office/powerpoint/2010/main" val="24685324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Birth of Narratology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the term was firstly used by </a:t>
            </a:r>
            <a:r>
              <a:rPr lang="en-US" dirty="0" err="1" smtClean="0"/>
              <a:t>Tzvetan</a:t>
            </a:r>
            <a:r>
              <a:rPr lang="en-US" dirty="0" smtClean="0"/>
              <a:t> </a:t>
            </a:r>
            <a:r>
              <a:rPr lang="en-US" dirty="0" err="1"/>
              <a:t>Todorov</a:t>
            </a:r>
            <a:r>
              <a:rPr lang="en-US" dirty="0"/>
              <a:t>, who argued for a shift in focus from the surface level of text-based narrative (i.e. concrete discourse as realized in the form of letters, words and sentences) to the general logical and structural properties of narrative</a:t>
            </a:r>
          </a:p>
          <a:p>
            <a:pPr lvl="0"/>
            <a:r>
              <a:rPr lang="en-US" dirty="0" err="1"/>
              <a:t>Todorov</a:t>
            </a:r>
            <a:r>
              <a:rPr lang="en-US" dirty="0"/>
              <a:t> thus called for a new type of generalizing theory that could be applied to all domains of </a:t>
            </a:r>
            <a:r>
              <a:rPr lang="en-US" dirty="0" smtClean="0"/>
              <a:t>narrative</a:t>
            </a:r>
            <a:r>
              <a:rPr lang="en-US" dirty="0"/>
              <a:t> </a:t>
            </a:r>
          </a:p>
          <a:p>
            <a:r>
              <a:rPr lang="en-US" dirty="0"/>
              <a:t>s</a:t>
            </a:r>
            <a:r>
              <a:rPr lang="en-US" dirty="0" smtClean="0"/>
              <a:t>pecial </a:t>
            </a:r>
            <a:r>
              <a:rPr lang="en-US" dirty="0"/>
              <a:t>issue of the journal </a:t>
            </a:r>
            <a:r>
              <a:rPr lang="en-US" i="1" dirty="0"/>
              <a:t>Communications </a:t>
            </a:r>
            <a:r>
              <a:rPr lang="en-US" dirty="0"/>
              <a:t>(1966), programmatically titled “</a:t>
            </a:r>
            <a:r>
              <a:rPr lang="en-US" dirty="0" err="1"/>
              <a:t>L’analyse</a:t>
            </a:r>
            <a:r>
              <a:rPr lang="en-US" dirty="0"/>
              <a:t> </a:t>
            </a:r>
            <a:r>
              <a:rPr lang="en-US" dirty="0" err="1"/>
              <a:t>structurale</a:t>
            </a:r>
            <a:r>
              <a:rPr lang="en-US" dirty="0"/>
              <a:t> du </a:t>
            </a:r>
            <a:r>
              <a:rPr lang="en-US" dirty="0" err="1"/>
              <a:t>récit</a:t>
            </a:r>
            <a:r>
              <a:rPr lang="en-US" dirty="0"/>
              <a:t>” contained articles by leading structuralists </a:t>
            </a:r>
            <a:r>
              <a:rPr lang="en-US" dirty="0" err="1" smtClean="0"/>
              <a:t>Eoland</a:t>
            </a:r>
            <a:r>
              <a:rPr lang="en-US" dirty="0" smtClean="0"/>
              <a:t> Barthes</a:t>
            </a:r>
            <a:r>
              <a:rPr lang="en-US" dirty="0"/>
              <a:t>, </a:t>
            </a:r>
            <a:r>
              <a:rPr lang="en-US" dirty="0" smtClean="0"/>
              <a:t>Umberto Eco</a:t>
            </a:r>
            <a:r>
              <a:rPr lang="en-US" dirty="0"/>
              <a:t>, </a:t>
            </a:r>
            <a:r>
              <a:rPr lang="en-US" dirty="0" smtClean="0"/>
              <a:t>Gerard </a:t>
            </a:r>
            <a:r>
              <a:rPr lang="en-US" dirty="0" err="1" smtClean="0"/>
              <a:t>Genette</a:t>
            </a:r>
            <a:r>
              <a:rPr lang="en-US" dirty="0"/>
              <a:t>, </a:t>
            </a:r>
            <a:r>
              <a:rPr lang="en-US" dirty="0" smtClean="0"/>
              <a:t>A. J. </a:t>
            </a:r>
            <a:r>
              <a:rPr lang="en-US" dirty="0" err="1" smtClean="0"/>
              <a:t>Greimas</a:t>
            </a:r>
            <a:r>
              <a:rPr lang="en-US" dirty="0"/>
              <a:t>, </a:t>
            </a:r>
            <a:r>
              <a:rPr lang="en-US" dirty="0" err="1" smtClean="0"/>
              <a:t>Tzvetan</a:t>
            </a:r>
            <a:r>
              <a:rPr lang="en-US" dirty="0" smtClean="0"/>
              <a:t> </a:t>
            </a:r>
            <a:r>
              <a:rPr lang="en-US" dirty="0" err="1" smtClean="0"/>
              <a:t>Todorov</a:t>
            </a:r>
            <a:r>
              <a:rPr lang="en-US" dirty="0"/>
              <a:t>, </a:t>
            </a:r>
            <a:r>
              <a:rPr lang="en-US" dirty="0" smtClean="0"/>
              <a:t>Christian Metz</a:t>
            </a:r>
            <a:r>
              <a:rPr lang="is-IS" dirty="0" smtClean="0"/>
              <a:t>…</a:t>
            </a:r>
            <a:endParaRPr lang="en-US" dirty="0"/>
          </a:p>
          <a:p>
            <a:endParaRPr lang="en-US" dirty="0"/>
          </a:p>
        </p:txBody>
      </p:sp>
    </p:spTree>
    <p:extLst>
      <p:ext uri="{BB962C8B-B14F-4D97-AF65-F5344CB8AC3E}">
        <p14:creationId xmlns:p14="http://schemas.microsoft.com/office/powerpoint/2010/main" val="32072782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1724</TotalTime>
  <Words>4041</Words>
  <Application>Microsoft Macintosh PowerPoint</Application>
  <PresentationFormat>On-screen Show (4:3)</PresentationFormat>
  <Paragraphs>287</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Breeze</vt:lpstr>
      <vt:lpstr>Structuralist Literary Theory </vt:lpstr>
      <vt:lpstr>French Structuralism</vt:lpstr>
      <vt:lpstr>Ferdinand de Saussure  (1857 – 1913) </vt:lpstr>
      <vt:lpstr>Structural Linguistics </vt:lpstr>
      <vt:lpstr>Claude Lévi-Strauss  (1908 – 2009) </vt:lpstr>
      <vt:lpstr>Claude Lévi-Strauss  (1908 – 2009) </vt:lpstr>
      <vt:lpstr>Structural Anthropology  </vt:lpstr>
      <vt:lpstr>Structuralist Literary Criticism </vt:lpstr>
      <vt:lpstr>Birth of Narratology </vt:lpstr>
      <vt:lpstr>Classical Narratology </vt:lpstr>
      <vt:lpstr>Narratology – Sources  </vt:lpstr>
      <vt:lpstr>Tzvetan Todorov  (1939 – 2017)</vt:lpstr>
      <vt:lpstr>Categories of literary narration (1966)</vt:lpstr>
      <vt:lpstr>Grammaire du "Décaméron" (1969)</vt:lpstr>
      <vt:lpstr>Grammaire du "Décaméron" (1969)</vt:lpstr>
      <vt:lpstr>Grammaire du "Décaméron" (1969)</vt:lpstr>
      <vt:lpstr>Poétique de la prose (1971) </vt:lpstr>
      <vt:lpstr>Poétique de la prose (1971) </vt:lpstr>
      <vt:lpstr>Algirdas Julien Greimas  (1917 – 1972) </vt:lpstr>
      <vt:lpstr>Sémantique structurale: recherche et méthode (1966)</vt:lpstr>
      <vt:lpstr>Sémantique structurale: recherche et méthode (1966)</vt:lpstr>
      <vt:lpstr>Sémantique structurale: recherche et méthode (1966)</vt:lpstr>
      <vt:lpstr>Claude Bremond  (1929)</vt:lpstr>
      <vt:lpstr> La logique du récit (1973) </vt:lpstr>
      <vt:lpstr>La logique du récit (1973) </vt:lpstr>
      <vt:lpstr>Gerard Genette  (1930 – 2018) </vt:lpstr>
      <vt:lpstr>Narrative Discourse:  An Essay in Method (1983) </vt:lpstr>
      <vt:lpstr>Narrative Discourse:  An Essay in Method (1983)</vt:lpstr>
      <vt:lpstr>Narrative Discourse:  An Essay in Method (1983)</vt:lpstr>
      <vt:lpstr>Narrative Discourse:  An Essay in Method (1983)</vt:lpstr>
      <vt:lpstr>Narrative Discourse:  An Essay in Method (1983)</vt:lpstr>
      <vt:lpstr>Narrative Discourse:  An Essay in Method (1983)</vt:lpstr>
      <vt:lpstr>Legacy </vt:lpstr>
      <vt:lpstr>The Prague School</vt:lpstr>
      <vt:lpstr>Main principles, methods, and topics </vt:lpstr>
      <vt:lpstr>Main principles, methods, and topics </vt:lpstr>
      <vt:lpstr>Semiotics </vt:lpstr>
      <vt:lpstr>Communication model </vt:lpstr>
      <vt:lpstr>Linguistics</vt:lpstr>
      <vt:lpstr>Holism and mereology </vt:lpstr>
      <vt:lpstr>Aesthetics </vt:lpstr>
      <vt:lpstr>The Prague Linguistic Circle</vt:lpstr>
      <vt:lpstr>Jan Mukařovský  (1891 – 1975) </vt:lpstr>
      <vt:lpstr>Aesthetic function</vt:lpstr>
      <vt:lpstr>Aesthetic norm</vt:lpstr>
      <vt:lpstr>Aesthetic value </vt:lpstr>
      <vt:lpstr>Poetic (fictional) reference </vt:lpstr>
      <vt:lpstr>Teleology of a work of art</vt:lpstr>
      <vt:lpstr>Literary history</vt:lpstr>
      <vt:lpstr>Second (third) generation</vt:lpstr>
      <vt:lpstr>Second (third) generation</vt:lpstr>
      <vt:lpstr>Second (third) generation</vt:lpstr>
    </vt:vector>
  </TitlesOfParts>
  <Company>Fort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French Structuralism</dc:title>
  <dc:creator>Bohumil Fort</dc:creator>
  <cp:lastModifiedBy>Bohumil Fort</cp:lastModifiedBy>
  <cp:revision>56</cp:revision>
  <dcterms:created xsi:type="dcterms:W3CDTF">2017-09-02T07:00:34Z</dcterms:created>
  <dcterms:modified xsi:type="dcterms:W3CDTF">2019-11-21T16:30:23Z</dcterms:modified>
</cp:coreProperties>
</file>