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84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6" r:id="rId3"/>
    <p:sldId id="290" r:id="rId4"/>
    <p:sldId id="257" r:id="rId5"/>
    <p:sldId id="297" r:id="rId6"/>
    <p:sldId id="299" r:id="rId7"/>
    <p:sldId id="292" r:id="rId8"/>
    <p:sldId id="293" r:id="rId9"/>
    <p:sldId id="298" r:id="rId10"/>
    <p:sldId id="294" r:id="rId11"/>
    <p:sldId id="295" r:id="rId12"/>
    <p:sldId id="289" r:id="rId13"/>
    <p:sldId id="296" r:id="rId14"/>
  </p:sldIdLst>
  <p:sldSz cx="9144000" cy="6858000" type="screen4x3"/>
  <p:notesSz cx="6794500" cy="99314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77" autoAdjust="0"/>
    <p:restoredTop sz="94660"/>
  </p:normalViewPr>
  <p:slideViewPr>
    <p:cSldViewPr>
      <p:cViewPr varScale="1">
        <p:scale>
          <a:sx n="143" d="100"/>
          <a:sy n="143" d="100"/>
        </p:scale>
        <p:origin x="54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E7448-5C1A-40BC-81B0-94BBFA7B3BF8}" type="datetimeFigureOut">
              <a:rPr lang="nl-NL" smtClean="0"/>
              <a:pPr/>
              <a:t>16-9-2019</a:t>
            </a:fld>
            <a:endParaRPr lang="nl-NL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33107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5ABC01-2ECC-4D21-9667-230A23F85A96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9047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FCCB6-9D3C-46D8-9AFF-A055787AC664}" type="datetimeFigureOut">
              <a:rPr lang="cs-CZ" smtClean="0"/>
              <a:pPr/>
              <a:t>16.09.2019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1" y="4717416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33107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7DA90-BB28-4795-BB2E-A9A08DCCD14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913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7DA90-BB28-4795-BB2E-A9A08DCCD146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7DA90-BB28-4795-BB2E-A9A08DCCD146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7DA90-BB28-4795-BB2E-A9A08DCCD146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7DA90-BB28-4795-BB2E-A9A08DCCD146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7DA90-BB28-4795-BB2E-A9A08DCCD146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7DA90-BB28-4795-BB2E-A9A08DCCD146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7DA90-BB28-4795-BB2E-A9A08DCCD146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7DA90-BB28-4795-BB2E-A9A08DCCD146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9D0BA57-AC5A-40C6-845A-320771CF248E}" type="datetimeFigureOut">
              <a:rPr lang="cs-CZ" smtClean="0"/>
              <a:pPr/>
              <a:t>16.09.2019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21263C3-9DED-4FB0-9AE9-A8991E33805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BA57-AC5A-40C6-845A-320771CF248E}" type="datetimeFigureOut">
              <a:rPr lang="cs-CZ" smtClean="0"/>
              <a:pPr/>
              <a:t>16.09.2019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263C3-9DED-4FB0-9AE9-A8991E33805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BA57-AC5A-40C6-845A-320771CF248E}" type="datetimeFigureOut">
              <a:rPr lang="cs-CZ" smtClean="0"/>
              <a:pPr/>
              <a:t>16.09.2019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263C3-9DED-4FB0-9AE9-A8991E33805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9D0BA57-AC5A-40C6-845A-320771CF248E}" type="datetimeFigureOut">
              <a:rPr lang="cs-CZ" smtClean="0"/>
              <a:pPr/>
              <a:t>16.09.2019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21263C3-9DED-4FB0-9AE9-A8991E33805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9D0BA57-AC5A-40C6-845A-320771CF248E}" type="datetimeFigureOut">
              <a:rPr lang="cs-CZ" smtClean="0"/>
              <a:pPr/>
              <a:t>16.09.2019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21263C3-9DED-4FB0-9AE9-A8991E33805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BA57-AC5A-40C6-845A-320771CF248E}" type="datetimeFigureOut">
              <a:rPr lang="cs-CZ" smtClean="0"/>
              <a:pPr/>
              <a:t>16.09.2019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263C3-9DED-4FB0-9AE9-A8991E33805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BA57-AC5A-40C6-845A-320771CF248E}" type="datetimeFigureOut">
              <a:rPr lang="cs-CZ" smtClean="0"/>
              <a:pPr/>
              <a:t>16.09.2019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263C3-9DED-4FB0-9AE9-A8991E33805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9D0BA57-AC5A-40C6-845A-320771CF248E}" type="datetimeFigureOut">
              <a:rPr lang="cs-CZ" smtClean="0"/>
              <a:pPr/>
              <a:t>16.09.2019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21263C3-9DED-4FB0-9AE9-A8991E33805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BA57-AC5A-40C6-845A-320771CF248E}" type="datetimeFigureOut">
              <a:rPr lang="cs-CZ" smtClean="0"/>
              <a:pPr/>
              <a:t>16.09.2019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263C3-9DED-4FB0-9AE9-A8991E33805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9D0BA57-AC5A-40C6-845A-320771CF248E}" type="datetimeFigureOut">
              <a:rPr lang="cs-CZ" smtClean="0"/>
              <a:pPr/>
              <a:t>16.09.2019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21263C3-9DED-4FB0-9AE9-A8991E33805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9D0BA57-AC5A-40C6-845A-320771CF248E}" type="datetimeFigureOut">
              <a:rPr lang="cs-CZ" smtClean="0"/>
              <a:pPr/>
              <a:t>16.09.2019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21263C3-9DED-4FB0-9AE9-A8991E33805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9D0BA57-AC5A-40C6-845A-320771CF248E}" type="datetimeFigureOut">
              <a:rPr lang="cs-CZ" smtClean="0"/>
              <a:pPr/>
              <a:t>16.09.2019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21263C3-9DED-4FB0-9AE9-A8991E33805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zs.muni.cz/cs/student-mu/studijni-pobyty/erasmus-evropa#pred-odjezde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gnn.phil.muni.cz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s.muni.cz/auth/osoba/40090?edmp=1#profil" TargetMode="External"/><Relationship Id="rId5" Type="http://schemas.openxmlformats.org/officeDocument/2006/relationships/hyperlink" Target="https://www.facebook.com/pages/category/Education/Neerlandistiek-BRNO-700113270121177/" TargetMode="External"/><Relationship Id="rId4" Type="http://schemas.openxmlformats.org/officeDocument/2006/relationships/hyperlink" Target="https://sites.google.com/site/brnonederlandistika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intertaal.nl/webshop/serie/contact-/113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brnonederlandistika/studium/richtlijnen-ba-en-ma-exame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25618" y="1772816"/>
            <a:ext cx="6192688" cy="2103512"/>
          </a:xfrm>
        </p:spPr>
        <p:txBody>
          <a:bodyPr>
            <a:normAutofit/>
          </a:bodyPr>
          <a:lstStyle/>
          <a:p>
            <a:pPr algn="l"/>
            <a:r>
              <a:rPr lang="cs-CZ" sz="3600" cap="none" dirty="0" err="1" smtClean="0">
                <a:solidFill>
                  <a:schemeClr val="accent1"/>
                </a:solidFill>
                <a:latin typeface="Garamond" panose="02020404030301010803" pitchFamily="18" charset="0"/>
              </a:rPr>
              <a:t>Nederlandistika</a:t>
            </a:r>
            <a:r>
              <a:rPr lang="cs-CZ" sz="3600" cap="none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 na ÚGNN</a:t>
            </a:r>
            <a:endParaRPr lang="cs-CZ" sz="3600" cap="none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411760" y="3539864"/>
            <a:ext cx="6336704" cy="1761344"/>
          </a:xfrm>
        </p:spPr>
        <p:txBody>
          <a:bodyPr>
            <a:normAutofit/>
          </a:bodyPr>
          <a:lstStyle/>
          <a:p>
            <a:endParaRPr lang="cs-CZ" dirty="0" smtClean="0">
              <a:solidFill>
                <a:schemeClr val="accent1"/>
              </a:solidFill>
            </a:endParaRP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0428" y="5733256"/>
            <a:ext cx="961905" cy="6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2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cs-CZ" b="1" dirty="0" smtClean="0"/>
              <a:t>Stipendia, letní školy a </a:t>
            </a:r>
            <a:r>
              <a:rPr lang="cs-CZ" b="1" dirty="0" err="1" smtClean="0"/>
              <a:t>CNaVT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 err="1" smtClean="0">
                <a:hlinkClick r:id="rId3"/>
              </a:rPr>
              <a:t>Erasmus</a:t>
            </a:r>
            <a:r>
              <a:rPr lang="cs-CZ" b="1" dirty="0" smtClean="0">
                <a:hlinkClick r:id="rId3"/>
              </a:rPr>
              <a:t>+ </a:t>
            </a:r>
            <a:r>
              <a:rPr lang="cs-CZ" b="1" dirty="0" smtClean="0"/>
              <a:t>– </a:t>
            </a:r>
            <a:r>
              <a:rPr lang="cs-CZ" dirty="0" smtClean="0"/>
              <a:t>doporučujeme nejdřív ve třetím ročníku, lépe později</a:t>
            </a:r>
          </a:p>
          <a:p>
            <a:pPr>
              <a:buNone/>
            </a:pPr>
            <a:r>
              <a:rPr lang="cs-CZ" dirty="0" smtClean="0"/>
              <a:t>	(</a:t>
            </a:r>
            <a:r>
              <a:rPr lang="cs-CZ" b="1" dirty="0" smtClean="0"/>
              <a:t>informace M. Kostelecká)</a:t>
            </a:r>
          </a:p>
          <a:p>
            <a:pPr>
              <a:buNone/>
            </a:pPr>
            <a:r>
              <a:rPr lang="cs-CZ" b="1" dirty="0" smtClean="0"/>
              <a:t>- Výukový pobyt anebo odborná stáž</a:t>
            </a:r>
            <a:endParaRPr lang="cs-CZ" dirty="0" smtClean="0"/>
          </a:p>
          <a:p>
            <a:r>
              <a:rPr lang="cs-CZ" dirty="0" smtClean="0"/>
              <a:t>stručně: 	NL: Leiden, Utrecht</a:t>
            </a:r>
          </a:p>
          <a:p>
            <a:pPr marL="0" indent="0">
              <a:buNone/>
            </a:pPr>
            <a:r>
              <a:rPr lang="cs-CZ" dirty="0" smtClean="0"/>
              <a:t>		BE: </a:t>
            </a:r>
            <a:r>
              <a:rPr lang="cs-CZ" dirty="0" err="1" smtClean="0"/>
              <a:t>Gent</a:t>
            </a:r>
            <a:r>
              <a:rPr lang="cs-CZ" dirty="0" smtClean="0"/>
              <a:t>, Antverpy, Brusel, Lovaň</a:t>
            </a:r>
          </a:p>
          <a:p>
            <a:pPr marL="0" indent="0">
              <a:buNone/>
            </a:pPr>
            <a:r>
              <a:rPr lang="cs-CZ" dirty="0" smtClean="0"/>
              <a:t>		+ partnerské univerzity DCC</a:t>
            </a:r>
          </a:p>
          <a:p>
            <a:endParaRPr lang="cs-CZ" dirty="0" smtClean="0"/>
          </a:p>
          <a:p>
            <a:r>
              <a:rPr lang="cs-CZ" b="1" dirty="0" err="1" smtClean="0"/>
              <a:t>Ceepus</a:t>
            </a:r>
            <a:r>
              <a:rPr lang="cs-CZ" dirty="0" smtClean="0"/>
              <a:t> = středoevropské univerzity </a:t>
            </a:r>
            <a:r>
              <a:rPr lang="cs-CZ" b="1" dirty="0" smtClean="0"/>
              <a:t>(informace M. Kostelecká)   	       </a:t>
            </a:r>
            <a:r>
              <a:rPr lang="cs-CZ" dirty="0" err="1" smtClean="0"/>
              <a:t>Summer</a:t>
            </a:r>
            <a:r>
              <a:rPr lang="cs-CZ" dirty="0" smtClean="0"/>
              <a:t> </a:t>
            </a:r>
            <a:r>
              <a:rPr lang="cs-CZ" dirty="0" err="1" smtClean="0"/>
              <a:t>school</a:t>
            </a:r>
            <a:r>
              <a:rPr lang="cs-CZ" dirty="0" smtClean="0"/>
              <a:t> – začátek července</a:t>
            </a:r>
            <a:r>
              <a:rPr lang="cs-CZ" b="1" dirty="0" smtClean="0"/>
              <a:t>	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 </a:t>
            </a:r>
          </a:p>
          <a:p>
            <a:r>
              <a:rPr lang="cs-CZ" b="1" dirty="0" smtClean="0"/>
              <a:t>Letní školy nizozemštiny: - informace S. Royeaerd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	BE: </a:t>
            </a:r>
            <a:r>
              <a:rPr lang="cs-CZ" dirty="0" err="1" smtClean="0"/>
              <a:t>Gent</a:t>
            </a:r>
            <a:r>
              <a:rPr lang="cs-CZ" dirty="0" smtClean="0"/>
              <a:t> – po druhém ročníku</a:t>
            </a:r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dirty="0" err="1" smtClean="0"/>
              <a:t>Comenius</a:t>
            </a:r>
            <a:r>
              <a:rPr lang="cs-CZ" dirty="0" smtClean="0"/>
              <a:t> </a:t>
            </a:r>
            <a:r>
              <a:rPr lang="cs-CZ" dirty="0" err="1" smtClean="0"/>
              <a:t>Zomercursus</a:t>
            </a:r>
            <a:r>
              <a:rPr lang="cs-CZ" dirty="0" smtClean="0"/>
              <a:t> </a:t>
            </a:r>
            <a:r>
              <a:rPr lang="cs-CZ" dirty="0" err="1" smtClean="0"/>
              <a:t>Nederlands</a:t>
            </a:r>
            <a:r>
              <a:rPr lang="cs-CZ" dirty="0" smtClean="0"/>
              <a:t> – určeno už pro první 	ročníky: (2020: Debrecen/Budapešť) – začátek července</a:t>
            </a:r>
          </a:p>
          <a:p>
            <a:endParaRPr lang="cs-CZ" dirty="0" smtClean="0"/>
          </a:p>
          <a:p>
            <a:r>
              <a:rPr lang="cs-CZ" b="1" dirty="0" smtClean="0"/>
              <a:t>Mezinárodní jazykové zkoušky: - informace S. Royeaerd</a:t>
            </a:r>
            <a:endParaRPr lang="cs-CZ" dirty="0" smtClean="0"/>
          </a:p>
          <a:p>
            <a:pPr marL="0" indent="0">
              <a:buNone/>
            </a:pPr>
            <a:r>
              <a:rPr lang="cs-CZ" b="1" dirty="0"/>
              <a:t> </a:t>
            </a:r>
            <a:r>
              <a:rPr lang="cs-CZ" b="1" dirty="0" smtClean="0"/>
              <a:t>   </a:t>
            </a:r>
            <a:r>
              <a:rPr lang="cs-CZ" b="1" dirty="0" err="1" smtClean="0"/>
              <a:t>CNaVT</a:t>
            </a:r>
            <a:r>
              <a:rPr lang="cs-CZ" b="1" dirty="0" smtClean="0"/>
              <a:t>: </a:t>
            </a:r>
            <a:r>
              <a:rPr lang="cs-CZ" dirty="0" smtClean="0"/>
              <a:t>květen 2020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dále čekat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- hostující profesoři – výuka ve </a:t>
            </a:r>
            <a:r>
              <a:rPr lang="cs-CZ" smtClean="0"/>
              <a:t>volitelných      předmětech</a:t>
            </a:r>
            <a:endParaRPr lang="cs-CZ" dirty="0" smtClean="0"/>
          </a:p>
          <a:p>
            <a:r>
              <a:rPr lang="cs-CZ" dirty="0" err="1" smtClean="0"/>
              <a:t>Sinterklaas</a:t>
            </a:r>
            <a:r>
              <a:rPr lang="cs-CZ" dirty="0" smtClean="0"/>
              <a:t> (prosinec)</a:t>
            </a:r>
          </a:p>
          <a:p>
            <a:r>
              <a:rPr lang="cs-CZ" dirty="0" err="1" smtClean="0"/>
              <a:t>Koningsdag</a:t>
            </a:r>
            <a:r>
              <a:rPr lang="cs-CZ" dirty="0" smtClean="0"/>
              <a:t> (duben/květen)</a:t>
            </a:r>
          </a:p>
          <a:p>
            <a:r>
              <a:rPr lang="cs-CZ" dirty="0" smtClean="0"/>
              <a:t>Filmové večery</a:t>
            </a:r>
          </a:p>
          <a:p>
            <a:endParaRPr lang="cs-CZ" dirty="0" smtClean="0"/>
          </a:p>
          <a:p>
            <a:r>
              <a:rPr lang="cs-CZ" dirty="0" smtClean="0"/>
              <a:t>Pozvání: 7. – 10.10.: </a:t>
            </a:r>
            <a:r>
              <a:rPr lang="cs-CZ" dirty="0" err="1" smtClean="0"/>
              <a:t>drs.Kees</a:t>
            </a:r>
            <a:r>
              <a:rPr lang="cs-CZ" dirty="0" smtClean="0"/>
              <a:t> </a:t>
            </a:r>
            <a:r>
              <a:rPr lang="cs-CZ" dirty="0" err="1" smtClean="0"/>
              <a:t>Mercks</a:t>
            </a:r>
            <a:r>
              <a:rPr lang="cs-CZ" dirty="0" smtClean="0"/>
              <a:t> - přednášky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360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>
                <a:solidFill>
                  <a:schemeClr val="accent1"/>
                </a:solidFill>
              </a:rPr>
              <a:t>Dank</a:t>
            </a:r>
            <a:r>
              <a:rPr lang="cs-CZ" dirty="0" smtClean="0">
                <a:solidFill>
                  <a:schemeClr val="accent1"/>
                </a:solidFill>
              </a:rPr>
              <a:t> u </a:t>
            </a:r>
            <a:r>
              <a:rPr lang="cs-CZ" dirty="0" err="1" smtClean="0">
                <a:solidFill>
                  <a:schemeClr val="accent1"/>
                </a:solidFill>
              </a:rPr>
              <a:t>voor</a:t>
            </a:r>
            <a:r>
              <a:rPr lang="cs-CZ" dirty="0" smtClean="0">
                <a:solidFill>
                  <a:schemeClr val="accent1"/>
                </a:solidFill>
              </a:rPr>
              <a:t> </a:t>
            </a:r>
            <a:r>
              <a:rPr lang="cs-CZ" dirty="0" err="1" smtClean="0">
                <a:solidFill>
                  <a:schemeClr val="accent1"/>
                </a:solidFill>
              </a:rPr>
              <a:t>uw</a:t>
            </a:r>
            <a:r>
              <a:rPr lang="cs-CZ" dirty="0" smtClean="0">
                <a:solidFill>
                  <a:schemeClr val="accent1"/>
                </a:solidFill>
              </a:rPr>
              <a:t> </a:t>
            </a:r>
            <a:r>
              <a:rPr lang="cs-CZ" dirty="0" err="1" smtClean="0">
                <a:solidFill>
                  <a:schemeClr val="accent1"/>
                </a:solidFill>
              </a:rPr>
              <a:t>aandacht</a:t>
            </a:r>
            <a:r>
              <a:rPr lang="cs-CZ" dirty="0" smtClean="0">
                <a:solidFill>
                  <a:schemeClr val="accent1"/>
                </a:solidFill>
              </a:rPr>
              <a:t>!</a:t>
            </a:r>
            <a:endParaRPr lang="cs-CZ" dirty="0">
              <a:solidFill>
                <a:schemeClr val="accent1"/>
              </a:solidFill>
            </a:endParaRPr>
          </a:p>
        </p:txBody>
      </p:sp>
      <p:pic>
        <p:nvPicPr>
          <p:cNvPr id="522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484784"/>
            <a:ext cx="6525775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627784" y="2348880"/>
            <a:ext cx="352839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9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?</a:t>
            </a:r>
            <a:endParaRPr lang="cs-CZ" sz="9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887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cs-CZ" b="1" dirty="0" smtClean="0"/>
              <a:t>Představení ústavu a sekce, kde a kdy nás najdete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None/>
            </a:pPr>
            <a:endParaRPr lang="cs-CZ" dirty="0" smtClean="0">
              <a:latin typeface="Garamond" pitchFamily="18" charset="0"/>
            </a:endParaRPr>
          </a:p>
          <a:p>
            <a:r>
              <a:rPr lang="cs-CZ" dirty="0" smtClean="0"/>
              <a:t>webová stránka ústavu: </a:t>
            </a:r>
            <a:r>
              <a:rPr lang="cs-CZ" u="sng" dirty="0" smtClean="0">
                <a:hlinkClick r:id="rId3"/>
              </a:rPr>
              <a:t>Germanistika</a:t>
            </a:r>
            <a:endParaRPr lang="cs-CZ" dirty="0" smtClean="0"/>
          </a:p>
          <a:p>
            <a:r>
              <a:rPr lang="cs-CZ" dirty="0" smtClean="0"/>
              <a:t>kontaktní adresa: Gorkého 7, budova J, 4. patro, dveře 4007 (vlevo od výtahu)</a:t>
            </a:r>
          </a:p>
          <a:p>
            <a:r>
              <a:rPr lang="cs-CZ" dirty="0" smtClean="0"/>
              <a:t>neoficiální webová stránka nederlandistiky: </a:t>
            </a:r>
            <a:r>
              <a:rPr lang="cs-CZ" dirty="0" err="1" smtClean="0">
                <a:hlinkClick r:id="rId4"/>
              </a:rPr>
              <a:t>Nederlandistika</a:t>
            </a:r>
            <a:r>
              <a:rPr lang="cs-CZ" dirty="0" smtClean="0">
                <a:hlinkClick r:id="rId4"/>
              </a:rPr>
              <a:t> Brno</a:t>
            </a:r>
            <a:endParaRPr lang="cs-CZ" u="sng" dirty="0" smtClean="0"/>
          </a:p>
          <a:p>
            <a:r>
              <a:rPr lang="cs-CZ" dirty="0" err="1" smtClean="0"/>
              <a:t>Facebook</a:t>
            </a:r>
            <a:r>
              <a:rPr lang="cs-CZ" dirty="0" smtClean="0"/>
              <a:t>: </a:t>
            </a:r>
            <a:r>
              <a:rPr lang="cs-CZ" dirty="0" err="1" smtClean="0">
                <a:hlinkClick r:id="rId5"/>
              </a:rPr>
              <a:t>Neerlandistiek</a:t>
            </a:r>
            <a:r>
              <a:rPr lang="cs-CZ" dirty="0" smtClean="0">
                <a:hlinkClick r:id="rId5"/>
              </a:rPr>
              <a:t> Brno</a:t>
            </a:r>
            <a:endParaRPr lang="cs-CZ" dirty="0" smtClean="0"/>
          </a:p>
          <a:p>
            <a:endParaRPr lang="cs-CZ" b="1" dirty="0" smtClean="0"/>
          </a:p>
          <a:p>
            <a:r>
              <a:rPr lang="cs-CZ" b="1" dirty="0" smtClean="0"/>
              <a:t>Vyučující:</a:t>
            </a:r>
            <a:endParaRPr lang="cs-CZ" dirty="0" smtClean="0"/>
          </a:p>
          <a:p>
            <a:pPr>
              <a:buNone/>
            </a:pPr>
            <a:r>
              <a:rPr lang="cs-CZ" b="1" dirty="0" smtClean="0"/>
              <a:t> </a:t>
            </a:r>
            <a:r>
              <a:rPr lang="cs-CZ" dirty="0" smtClean="0"/>
              <a:t> </a:t>
            </a:r>
          </a:p>
          <a:p>
            <a:r>
              <a:rPr lang="cs-CZ" b="1" dirty="0" smtClean="0"/>
              <a:t>Mgr. Marta Kostelecká, </a:t>
            </a:r>
            <a:r>
              <a:rPr lang="cs-CZ" b="1" dirty="0" err="1" smtClean="0"/>
              <a:t>Ph.D</a:t>
            </a:r>
            <a:r>
              <a:rPr lang="cs-CZ" b="1" dirty="0" smtClean="0"/>
              <a:t>. </a:t>
            </a:r>
            <a:endParaRPr lang="cs-CZ" dirty="0" smtClean="0"/>
          </a:p>
          <a:p>
            <a:r>
              <a:rPr lang="cs-CZ" dirty="0" smtClean="0"/>
              <a:t>– vedoucí sekce, vyučuje jazyková cvičení, jazykovědné a překladatelské předměty</a:t>
            </a:r>
          </a:p>
          <a:p>
            <a:r>
              <a:rPr lang="cs-CZ" dirty="0" smtClean="0">
                <a:hlinkClick r:id="rId6"/>
              </a:rPr>
              <a:t>KH:</a:t>
            </a:r>
            <a:r>
              <a:rPr lang="cs-CZ" dirty="0" smtClean="0"/>
              <a:t> st: 10.00 – 11.00 + dle domluvy</a:t>
            </a:r>
          </a:p>
          <a:p>
            <a:pPr>
              <a:buNone/>
            </a:pPr>
            <a:r>
              <a:rPr lang="cs-CZ" dirty="0" smtClean="0"/>
              <a:t> </a:t>
            </a:r>
          </a:p>
          <a:p>
            <a:r>
              <a:rPr lang="cs-CZ" b="1" dirty="0" smtClean="0"/>
              <a:t>Mgr. Sofie Royeaerd, M.A.</a:t>
            </a:r>
            <a:endParaRPr lang="cs-CZ" dirty="0" smtClean="0"/>
          </a:p>
          <a:p>
            <a:r>
              <a:rPr lang="cs-CZ" dirty="0" smtClean="0"/>
              <a:t>- lektorka, vyučuje jazyková cvičení, literární předměty a reálie, jazykovou variaci</a:t>
            </a:r>
          </a:p>
          <a:p>
            <a:pPr marL="0" indent="0">
              <a:buNone/>
            </a:pPr>
            <a:r>
              <a:rPr lang="cs-CZ" dirty="0" smtClean="0"/>
              <a:t> </a:t>
            </a:r>
          </a:p>
          <a:p>
            <a:r>
              <a:rPr lang="cs-CZ" b="1" dirty="0" smtClean="0"/>
              <a:t>Interní doktorandka:</a:t>
            </a:r>
            <a:endParaRPr lang="cs-CZ" dirty="0" smtClean="0"/>
          </a:p>
          <a:p>
            <a:r>
              <a:rPr lang="cs-CZ" b="1" dirty="0" smtClean="0"/>
              <a:t>Mgr. Veronika Horáčková</a:t>
            </a:r>
            <a:r>
              <a:rPr lang="cs-CZ" dirty="0" smtClean="0"/>
              <a:t> – vyučuje předmět Nizozemština pro začátečníky</a:t>
            </a:r>
          </a:p>
          <a:p>
            <a:pPr marL="0" indent="0"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program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endParaRPr lang="cs-CZ" dirty="0" smtClean="0"/>
          </a:p>
          <a:p>
            <a:pPr lvl="0"/>
            <a:r>
              <a:rPr lang="cs-CZ" dirty="0" smtClean="0"/>
              <a:t>Předměty a rozvrh</a:t>
            </a:r>
          </a:p>
          <a:p>
            <a:pPr lvl="0"/>
            <a:r>
              <a:rPr lang="cs-CZ" dirty="0" smtClean="0"/>
              <a:t>Pravidla</a:t>
            </a:r>
          </a:p>
          <a:p>
            <a:pPr lvl="0"/>
            <a:r>
              <a:rPr lang="cs-CZ" dirty="0" smtClean="0"/>
              <a:t>Kredity, kódy, povinné a povinně volitelné předměty obecně</a:t>
            </a:r>
          </a:p>
          <a:p>
            <a:pPr lvl="0"/>
            <a:r>
              <a:rPr lang="cs-CZ" dirty="0" smtClean="0"/>
              <a:t>Stipendia, letní školy a </a:t>
            </a:r>
            <a:r>
              <a:rPr lang="cs-CZ" dirty="0" err="1" smtClean="0"/>
              <a:t>CNaVT</a:t>
            </a:r>
            <a:endParaRPr lang="cs-CZ" dirty="0" smtClean="0"/>
          </a:p>
          <a:p>
            <a:pPr lvl="0"/>
            <a:r>
              <a:rPr lang="cs-CZ" dirty="0" smtClean="0"/>
              <a:t>další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cs-CZ" b="1" dirty="0" smtClean="0"/>
              <a:t>Předměty a rozvrh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b="1" u="sng" dirty="0" smtClean="0"/>
              <a:t>Povinné předměty v PS 2019:</a:t>
            </a:r>
            <a:endParaRPr lang="cs-CZ" dirty="0" smtClean="0"/>
          </a:p>
          <a:p>
            <a:r>
              <a:rPr lang="cs-CZ" dirty="0" smtClean="0"/>
              <a:t>1.) </a:t>
            </a:r>
            <a:r>
              <a:rPr lang="cs-CZ" b="1" dirty="0" smtClean="0"/>
              <a:t>NI01_01:</a:t>
            </a:r>
            <a:r>
              <a:rPr lang="cs-CZ" dirty="0" smtClean="0"/>
              <a:t> </a:t>
            </a:r>
            <a:r>
              <a:rPr lang="cs-CZ" b="1" dirty="0" smtClean="0"/>
              <a:t>Jazyková cvičení I/1</a:t>
            </a:r>
            <a:r>
              <a:rPr lang="cs-CZ" dirty="0" smtClean="0"/>
              <a:t> – 8 hodin semináře</a:t>
            </a:r>
          </a:p>
          <a:p>
            <a:r>
              <a:rPr lang="cs-CZ" dirty="0" smtClean="0"/>
              <a:t>2.) </a:t>
            </a:r>
            <a:r>
              <a:rPr lang="cs-CZ" b="1" dirty="0" smtClean="0"/>
              <a:t>NI01_02:</a:t>
            </a:r>
            <a:r>
              <a:rPr lang="cs-CZ" dirty="0" smtClean="0"/>
              <a:t> </a:t>
            </a:r>
            <a:r>
              <a:rPr lang="cs-CZ" b="1" dirty="0" smtClean="0"/>
              <a:t>Obecná fonetika a fonologie</a:t>
            </a:r>
            <a:r>
              <a:rPr lang="cs-CZ" dirty="0" smtClean="0"/>
              <a:t> – přednáška + seminář</a:t>
            </a:r>
          </a:p>
          <a:p>
            <a:r>
              <a:rPr lang="cs-CZ" dirty="0" smtClean="0"/>
              <a:t>3.) </a:t>
            </a:r>
            <a:r>
              <a:rPr lang="cs-CZ" b="1" dirty="0" smtClean="0"/>
              <a:t>NI01_04: Úvod do nizozemské literatury </a:t>
            </a:r>
            <a:r>
              <a:rPr lang="cs-CZ" dirty="0" smtClean="0"/>
              <a:t>– Dr. </a:t>
            </a:r>
            <a:r>
              <a:rPr lang="cs-CZ" dirty="0" err="1" smtClean="0"/>
              <a:t>Budňák</a:t>
            </a:r>
            <a:r>
              <a:rPr lang="cs-CZ" dirty="0" smtClean="0"/>
              <a:t> </a:t>
            </a:r>
            <a:r>
              <a:rPr lang="cs-CZ" dirty="0" err="1" smtClean="0"/>
              <a:t>předn</a:t>
            </a:r>
            <a:r>
              <a:rPr lang="cs-CZ" dirty="0" smtClean="0"/>
              <a:t>.+seminář</a:t>
            </a:r>
          </a:p>
          <a:p>
            <a:endParaRPr lang="cs-CZ" i="1" dirty="0" smtClean="0"/>
          </a:p>
          <a:p>
            <a:r>
              <a:rPr lang="cs-CZ" i="1" dirty="0" smtClean="0"/>
              <a:t>Rozvrh: </a:t>
            </a:r>
            <a:r>
              <a:rPr lang="cs-CZ" sz="2200" i="1" dirty="0" smtClean="0"/>
              <a:t>Po 14.00 – 15.30 D32 a 16.00 – 17. 30 </a:t>
            </a:r>
            <a:r>
              <a:rPr lang="cs-CZ" sz="2200" i="1" dirty="0" smtClean="0">
                <a:solidFill>
                  <a:srgbClr val="FF0000"/>
                </a:solidFill>
              </a:rPr>
              <a:t>v L21</a:t>
            </a:r>
          </a:p>
          <a:p>
            <a:pPr marL="0" indent="0">
              <a:buNone/>
            </a:pPr>
            <a:r>
              <a:rPr lang="cs-CZ" sz="2200" i="1" dirty="0" smtClean="0">
                <a:solidFill>
                  <a:srgbClr val="FF0000"/>
                </a:solidFill>
              </a:rPr>
              <a:t>	  </a:t>
            </a:r>
            <a:r>
              <a:rPr lang="cs-CZ" sz="2200" i="1" dirty="0" smtClean="0"/>
              <a:t>St 16.00 – 17.30 v G21</a:t>
            </a:r>
          </a:p>
          <a:p>
            <a:pPr marL="731520" lvl="2" indent="0">
              <a:buNone/>
            </a:pPr>
            <a:r>
              <a:rPr lang="cs-CZ" i="1" dirty="0" smtClean="0">
                <a:solidFill>
                  <a:srgbClr val="FF0000"/>
                </a:solidFill>
              </a:rPr>
              <a:t>        </a:t>
            </a:r>
            <a:r>
              <a:rPr lang="cs-CZ" sz="2200" i="1" dirty="0" smtClean="0">
                <a:solidFill>
                  <a:srgbClr val="FF0000"/>
                </a:solidFill>
              </a:rPr>
              <a:t>Čt 10.00 – 11.30 v T223</a:t>
            </a:r>
            <a:endParaRPr lang="cs-CZ" sz="2200" i="1" dirty="0">
              <a:solidFill>
                <a:srgbClr val="FF0000"/>
              </a:solidFill>
            </a:endParaRPr>
          </a:p>
          <a:p>
            <a:endParaRPr lang="cs-CZ" i="1" dirty="0" smtClean="0"/>
          </a:p>
          <a:p>
            <a:r>
              <a:rPr lang="cs-CZ" i="1" dirty="0" smtClean="0"/>
              <a:t>- </a:t>
            </a:r>
            <a:r>
              <a:rPr lang="cs-CZ" i="1" dirty="0" smtClean="0">
                <a:solidFill>
                  <a:schemeClr val="accent1"/>
                </a:solidFill>
              </a:rPr>
              <a:t>v zimním semestru si tedy žádné další předměty z nederlandistiky nezapisujte! Nezapisujte si Nizozemštinu pro začátečníky!!!</a:t>
            </a:r>
            <a:endParaRPr lang="cs-CZ" dirty="0" smtClean="0">
              <a:solidFill>
                <a:schemeClr val="accent1"/>
              </a:solidFill>
            </a:endParaRPr>
          </a:p>
          <a:p>
            <a:endParaRPr lang="cs-CZ" dirty="0" smtClean="0"/>
          </a:p>
          <a:p>
            <a:r>
              <a:rPr lang="cs-CZ" b="1" u="sng" dirty="0" smtClean="0"/>
              <a:t>Povinné předměty v JS 2019:</a:t>
            </a:r>
            <a:endParaRPr lang="cs-CZ" dirty="0" smtClean="0"/>
          </a:p>
          <a:p>
            <a:r>
              <a:rPr lang="cs-CZ" b="1" dirty="0" smtClean="0"/>
              <a:t>NI01_03: Jazyková cvičení I/2 – </a:t>
            </a:r>
            <a:r>
              <a:rPr lang="cs-CZ" dirty="0" smtClean="0"/>
              <a:t>6 hodin semináře</a:t>
            </a:r>
          </a:p>
          <a:p>
            <a:r>
              <a:rPr lang="cs-CZ" b="1" dirty="0" smtClean="0"/>
              <a:t>NI01_05: Úvod do studia nizozemského jazyka – </a:t>
            </a:r>
            <a:r>
              <a:rPr lang="cs-CZ" dirty="0" err="1" smtClean="0"/>
              <a:t>předn</a:t>
            </a:r>
            <a:r>
              <a:rPr lang="cs-CZ" dirty="0" smtClean="0"/>
              <a:t>.+.sem,</a:t>
            </a:r>
          </a:p>
          <a:p>
            <a:endParaRPr lang="cs-CZ" dirty="0" smtClean="0"/>
          </a:p>
          <a:p>
            <a:r>
              <a:rPr lang="cs-CZ" b="1" dirty="0" smtClean="0"/>
              <a:t>Volitelné předměty:</a:t>
            </a:r>
            <a:endParaRPr lang="cs-CZ" dirty="0" smtClean="0"/>
          </a:p>
          <a:p>
            <a:r>
              <a:rPr lang="cs-CZ" b="1" dirty="0" smtClean="0"/>
              <a:t>NI01_07: Nácvik výslovnosti </a:t>
            </a:r>
            <a:endParaRPr lang="cs-CZ" dirty="0" smtClean="0"/>
          </a:p>
          <a:p>
            <a:r>
              <a:rPr lang="cs-CZ" b="1" dirty="0" smtClean="0"/>
              <a:t>- další v jednání</a:t>
            </a:r>
            <a:endParaRPr lang="cs-CZ" dirty="0" smtClean="0"/>
          </a:p>
          <a:p>
            <a:pPr algn="ctr">
              <a:lnSpc>
                <a:spcPct val="150000"/>
              </a:lnSpc>
            </a:pP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41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936" y="1772816"/>
            <a:ext cx="4860032" cy="364502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68312" y="1604192"/>
            <a:ext cx="4987712" cy="3740784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55576" y="188640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Učebna T223, Budova VUT – Kounicova 67a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435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hlinkClick r:id="rId2"/>
              </a:rPr>
              <a:t>Učebnice</a:t>
            </a:r>
            <a:r>
              <a:rPr lang="cs-CZ" dirty="0" smtClean="0"/>
              <a:t> jazyková cvičení 1 + 2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98373"/>
            <a:ext cx="3168352" cy="448177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934" y="1556792"/>
            <a:ext cx="3345274" cy="472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91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pravidla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podrobně viz </a:t>
            </a:r>
            <a:r>
              <a:rPr lang="pl-PL" dirty="0" smtClean="0">
                <a:hlinkClick r:id="rId3"/>
              </a:rPr>
              <a:t>Předpisy a návody ke studiu</a:t>
            </a:r>
            <a:endParaRPr lang="cs-CZ" u="sng" dirty="0" smtClean="0"/>
          </a:p>
          <a:p>
            <a:endParaRPr lang="cs-CZ" sz="2000" dirty="0" smtClean="0"/>
          </a:p>
          <a:p>
            <a:pPr lvl="1"/>
            <a:r>
              <a:rPr lang="cs-CZ" sz="2400" b="1" dirty="0" smtClean="0"/>
              <a:t>přítomnost v seminářích</a:t>
            </a:r>
            <a:r>
              <a:rPr lang="cs-CZ" sz="2400" dirty="0" smtClean="0"/>
              <a:t>: max. 2 absence bez udání důvodu, další pouze s potvrzením od lékaře</a:t>
            </a:r>
            <a:endParaRPr lang="cs-CZ" sz="2000" dirty="0" smtClean="0"/>
          </a:p>
          <a:p>
            <a:pPr lvl="1"/>
            <a:r>
              <a:rPr lang="cs-CZ" sz="2400" b="1" dirty="0" smtClean="0"/>
              <a:t>dílčí testy v jazykových cvičeních: </a:t>
            </a:r>
            <a:r>
              <a:rPr lang="cs-CZ" sz="2400" dirty="0" smtClean="0"/>
              <a:t>student musí uspět u všech dílčích testů, které se v průběhu semestru píší, každý z nich může jedenkrát opakovat a to v nejbližších KH vyučující</a:t>
            </a:r>
            <a:endParaRPr lang="cs-CZ" sz="2000" dirty="0" smtClean="0"/>
          </a:p>
          <a:p>
            <a:pPr lvl="1"/>
            <a:r>
              <a:rPr lang="cs-CZ" sz="2400" b="1" dirty="0" smtClean="0"/>
              <a:t>domácí úkoly: </a:t>
            </a:r>
            <a:r>
              <a:rPr lang="cs-CZ" sz="2400" dirty="0" smtClean="0"/>
              <a:t>písemné úkoly, které student odevzdává, odevzdává vytištěné či napsané a podepsané</a:t>
            </a:r>
            <a:r>
              <a:rPr lang="cs-CZ" sz="2400" b="1" dirty="0" smtClean="0"/>
              <a:t> </a:t>
            </a:r>
            <a:r>
              <a:rPr lang="cs-CZ" sz="2400" dirty="0" smtClean="0"/>
              <a:t>v hodině vyučující nebo v termín </a:t>
            </a:r>
            <a:r>
              <a:rPr lang="cs-CZ" sz="2400" dirty="0" err="1" smtClean="0"/>
              <a:t>odevzádní</a:t>
            </a:r>
            <a:r>
              <a:rPr lang="cs-CZ" sz="2400" dirty="0" smtClean="0"/>
              <a:t> vyučující v kanceláři. Pozdě odevzdaný úkol nebo neodevzdaný úkol se hodnotí jako „N“ a 2 x N = 1 absence.</a:t>
            </a:r>
            <a:endParaRPr lang="cs-CZ" sz="2000" dirty="0" smtClean="0"/>
          </a:p>
          <a:p>
            <a:pPr>
              <a:buNone/>
            </a:pP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/>
              <a:t>kredity, kódy, předměty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5493224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 smtClean="0"/>
              <a:t>Nizozemský jazyk a literatura: kódy: NI%, </a:t>
            </a:r>
            <a:r>
              <a:rPr lang="cs-CZ" dirty="0" smtClean="0"/>
              <a:t>případně </a:t>
            </a:r>
            <a:r>
              <a:rPr lang="cs-CZ" b="1" dirty="0" smtClean="0"/>
              <a:t>NIDCC%</a:t>
            </a:r>
          </a:p>
          <a:p>
            <a:pPr marL="0" indent="0">
              <a:buNone/>
            </a:pPr>
            <a:endParaRPr lang="cs-CZ" b="1" dirty="0" smtClean="0"/>
          </a:p>
          <a:p>
            <a:r>
              <a:rPr lang="cs-CZ" b="1" dirty="0" smtClean="0"/>
              <a:t>Bakalářské studium, celkem: 180 kreditů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- povinně volitelné předměty: </a:t>
            </a:r>
          </a:p>
          <a:p>
            <a:pPr lvl="5"/>
            <a:r>
              <a:rPr lang="cs-CZ" sz="2400" dirty="0">
                <a:solidFill>
                  <a:schemeClr val="tx1"/>
                </a:solidFill>
              </a:rPr>
              <a:t>1. </a:t>
            </a:r>
            <a:r>
              <a:rPr lang="cs-CZ" sz="2400" dirty="0" smtClean="0">
                <a:solidFill>
                  <a:schemeClr val="tx1"/>
                </a:solidFill>
              </a:rPr>
              <a:t>oborové předměty – A (81 kreditů)</a:t>
            </a:r>
          </a:p>
          <a:p>
            <a:pPr lvl="5"/>
            <a:r>
              <a:rPr lang="cs-CZ" sz="2400" dirty="0" smtClean="0">
                <a:solidFill>
                  <a:schemeClr val="tx1"/>
                </a:solidFill>
              </a:rPr>
              <a:t>2. povinně volitelné – B (NI/NIDCC, min. 	   38 kreditů)</a:t>
            </a:r>
          </a:p>
          <a:p>
            <a:pPr lvl="5"/>
            <a:r>
              <a:rPr lang="cs-CZ" sz="2400" dirty="0" smtClean="0">
                <a:solidFill>
                  <a:schemeClr val="tx1"/>
                </a:solidFill>
              </a:rPr>
              <a:t>3. další předměty - C: - volíte nejdříve z nabídky těchto pracovišť:</a:t>
            </a:r>
            <a:endParaRPr lang="cs-CZ" dirty="0" smtClean="0"/>
          </a:p>
          <a:p>
            <a:r>
              <a:rPr lang="cs-CZ" dirty="0" smtClean="0"/>
              <a:t>Ústav germanistiky, nordistiky a nederlandistiky, Ústav jazykovědy a baltistiky, Historický ústav, Ústav českého jazyka, Seminář dějin umění, Ústav českého jazyka, Ústav české literatury</a:t>
            </a:r>
          </a:p>
          <a:p>
            <a:endParaRPr lang="cs-CZ" dirty="0" smtClean="0"/>
          </a:p>
          <a:p>
            <a:r>
              <a:rPr lang="cs-CZ" dirty="0" smtClean="0"/>
              <a:t>- celofakultní: TV, cizí jazyk, filozofie (10 kreditů)</a:t>
            </a:r>
          </a:p>
          <a:p>
            <a:r>
              <a:rPr lang="cs-CZ" dirty="0" smtClean="0"/>
              <a:t>- Akademické předměty FF MU (5 kreditů)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Navazující magisterské studium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Překladatelství románských a germánských jazyků – specializace nizozemština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372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228</Words>
  <Application>Microsoft Office PowerPoint</Application>
  <PresentationFormat>Předvádění na obrazovce (4:3)</PresentationFormat>
  <Paragraphs>102</Paragraphs>
  <Slides>13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9" baseType="lpstr">
      <vt:lpstr>Calibri</vt:lpstr>
      <vt:lpstr>Century Schoolbook</vt:lpstr>
      <vt:lpstr>Garamond</vt:lpstr>
      <vt:lpstr>Wingdings</vt:lpstr>
      <vt:lpstr>Wingdings 2</vt:lpstr>
      <vt:lpstr>Arkýř</vt:lpstr>
      <vt:lpstr>Nederlandistika na ÚGNN</vt:lpstr>
      <vt:lpstr>Představení ústavu a sekce, kde a kdy nás najdete</vt:lpstr>
      <vt:lpstr>program</vt:lpstr>
      <vt:lpstr>Předměty a rozvrh</vt:lpstr>
      <vt:lpstr>Prezentace aplikace PowerPoint</vt:lpstr>
      <vt:lpstr>Učebnice jazyková cvičení 1 + 2</vt:lpstr>
      <vt:lpstr>pravidla</vt:lpstr>
      <vt:lpstr>kredity, kódy, předměty </vt:lpstr>
      <vt:lpstr>Navazující magisterské studium</vt:lpstr>
      <vt:lpstr>Stipendia, letní školy a CNaVT </vt:lpstr>
      <vt:lpstr>Co dále čekat</vt:lpstr>
      <vt:lpstr>Dank u voor uw aandacht!</vt:lpstr>
      <vt:lpstr>Prezentace aplikace PowerPoint</vt:lpstr>
    </vt:vector>
  </TitlesOfParts>
  <Company>UVT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Marta Kostelecká</dc:creator>
  <cp:lastModifiedBy>Marta Kostelecká</cp:lastModifiedBy>
  <cp:revision>93</cp:revision>
  <cp:lastPrinted>2019-09-16T08:59:01Z</cp:lastPrinted>
  <dcterms:created xsi:type="dcterms:W3CDTF">2015-06-02T12:50:56Z</dcterms:created>
  <dcterms:modified xsi:type="dcterms:W3CDTF">2019-09-16T08:59:02Z</dcterms:modified>
</cp:coreProperties>
</file>