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</p:sldMasterIdLst>
  <p:sldIdLst>
    <p:sldId id="256" r:id="rId2"/>
    <p:sldId id="278" r:id="rId3"/>
    <p:sldId id="257" r:id="rId4"/>
    <p:sldId id="280" r:id="rId5"/>
    <p:sldId id="282" r:id="rId6"/>
    <p:sldId id="295" r:id="rId7"/>
    <p:sldId id="291" r:id="rId8"/>
    <p:sldId id="296" r:id="rId9"/>
    <p:sldId id="281" r:id="rId10"/>
    <p:sldId id="297" r:id="rId11"/>
    <p:sldId id="283" r:id="rId12"/>
    <p:sldId id="298" r:id="rId13"/>
    <p:sldId id="285" r:id="rId14"/>
    <p:sldId id="299" r:id="rId15"/>
    <p:sldId id="284" r:id="rId16"/>
    <p:sldId id="300" r:id="rId17"/>
    <p:sldId id="286" r:id="rId18"/>
    <p:sldId id="301" r:id="rId19"/>
    <p:sldId id="287" r:id="rId20"/>
    <p:sldId id="302" r:id="rId21"/>
    <p:sldId id="288" r:id="rId22"/>
    <p:sldId id="303" r:id="rId23"/>
    <p:sldId id="289" r:id="rId24"/>
    <p:sldId id="304" r:id="rId25"/>
    <p:sldId id="290" r:id="rId26"/>
    <p:sldId id="305" r:id="rId27"/>
    <p:sldId id="292" r:id="rId28"/>
    <p:sldId id="306" r:id="rId29"/>
    <p:sldId id="342" r:id="rId30"/>
    <p:sldId id="343" r:id="rId31"/>
    <p:sldId id="344" r:id="rId32"/>
    <p:sldId id="345" r:id="rId33"/>
    <p:sldId id="277" r:id="rId34"/>
    <p:sldId id="307" r:id="rId35"/>
    <p:sldId id="308" r:id="rId36"/>
    <p:sldId id="311" r:id="rId37"/>
    <p:sldId id="312" r:id="rId38"/>
    <p:sldId id="279" r:id="rId39"/>
    <p:sldId id="258" r:id="rId40"/>
    <p:sldId id="265" r:id="rId41"/>
    <p:sldId id="266" r:id="rId42"/>
    <p:sldId id="259" r:id="rId43"/>
    <p:sldId id="260" r:id="rId44"/>
    <p:sldId id="271" r:id="rId45"/>
    <p:sldId id="272" r:id="rId46"/>
    <p:sldId id="263" r:id="rId47"/>
    <p:sldId id="264" r:id="rId48"/>
    <p:sldId id="267" r:id="rId49"/>
    <p:sldId id="269" r:id="rId50"/>
    <p:sldId id="268" r:id="rId51"/>
    <p:sldId id="270" r:id="rId52"/>
    <p:sldId id="273" r:id="rId53"/>
    <p:sldId id="274" r:id="rId54"/>
    <p:sldId id="275" r:id="rId55"/>
    <p:sldId id="276" r:id="rId56"/>
    <p:sldId id="294" r:id="rId57"/>
    <p:sldId id="293" r:id="rId58"/>
    <p:sldId id="309" r:id="rId59"/>
    <p:sldId id="313" r:id="rId60"/>
    <p:sldId id="310" r:id="rId61"/>
    <p:sldId id="314" r:id="rId62"/>
    <p:sldId id="315" r:id="rId63"/>
    <p:sldId id="323" r:id="rId64"/>
    <p:sldId id="316" r:id="rId65"/>
    <p:sldId id="324" r:id="rId66"/>
    <p:sldId id="317" r:id="rId67"/>
    <p:sldId id="325" r:id="rId68"/>
    <p:sldId id="318" r:id="rId69"/>
    <p:sldId id="326" r:id="rId70"/>
    <p:sldId id="319" r:id="rId71"/>
    <p:sldId id="327" r:id="rId72"/>
    <p:sldId id="328" r:id="rId73"/>
    <p:sldId id="320" r:id="rId74"/>
    <p:sldId id="321" r:id="rId75"/>
    <p:sldId id="329" r:id="rId76"/>
    <p:sldId id="322" r:id="rId77"/>
    <p:sldId id="330" r:id="rId78"/>
    <p:sldId id="331" r:id="rId79"/>
    <p:sldId id="333" r:id="rId80"/>
    <p:sldId id="335" r:id="rId81"/>
    <p:sldId id="336" r:id="rId82"/>
    <p:sldId id="337" r:id="rId83"/>
    <p:sldId id="338" r:id="rId84"/>
    <p:sldId id="339" r:id="rId85"/>
    <p:sldId id="340" r:id="rId86"/>
    <p:sldId id="341" r:id="rId87"/>
    <p:sldId id="346" r:id="rId88"/>
    <p:sldId id="347" r:id="rId8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188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ED6EE41F-32B8-4B34-A50D-BB0559AA6ACB}" type="datetimeFigureOut">
              <a:rPr lang="nl-BE" smtClean="0"/>
              <a:t>4/12/2019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49710946-138D-423D-97EE-73D584EFEAAC}" type="slidenum">
              <a:rPr lang="nl-BE" smtClean="0"/>
              <a:t>‹#›</a:t>
            </a:fld>
            <a:endParaRPr lang="nl-BE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07701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EE41F-32B8-4B34-A50D-BB0559AA6ACB}" type="datetimeFigureOut">
              <a:rPr lang="nl-BE" smtClean="0"/>
              <a:t>4/12/2019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10946-138D-423D-97EE-73D584EFEAAC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56043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EE41F-32B8-4B34-A50D-BB0559AA6ACB}" type="datetimeFigureOut">
              <a:rPr lang="nl-BE" smtClean="0"/>
              <a:t>4/12/2019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10946-138D-423D-97EE-73D584EFEAAC}" type="slidenum">
              <a:rPr lang="nl-BE" smtClean="0"/>
              <a:t>‹#›</a:t>
            </a:fld>
            <a:endParaRPr lang="nl-BE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42126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EE41F-32B8-4B34-A50D-BB0559AA6ACB}" type="datetimeFigureOut">
              <a:rPr lang="nl-BE" smtClean="0"/>
              <a:t>4/12/2019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10946-138D-423D-97EE-73D584EFEAAC}" type="slidenum">
              <a:rPr lang="nl-BE" smtClean="0"/>
              <a:t>‹#›</a:t>
            </a:fld>
            <a:endParaRPr lang="nl-BE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36199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EE41F-32B8-4B34-A50D-BB0559AA6ACB}" type="datetimeFigureOut">
              <a:rPr lang="nl-BE" smtClean="0"/>
              <a:t>4/12/2019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10946-138D-423D-97EE-73D584EFEAAC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78692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EE41F-32B8-4B34-A50D-BB0559AA6ACB}" type="datetimeFigureOut">
              <a:rPr lang="nl-BE" smtClean="0"/>
              <a:t>4/12/2019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10946-138D-423D-97EE-73D584EFEAAC}" type="slidenum">
              <a:rPr lang="nl-BE" smtClean="0"/>
              <a:t>‹#›</a:t>
            </a:fld>
            <a:endParaRPr lang="nl-BE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00674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EE41F-32B8-4B34-A50D-BB0559AA6ACB}" type="datetimeFigureOut">
              <a:rPr lang="nl-BE" smtClean="0"/>
              <a:t>4/12/2019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10946-138D-423D-97EE-73D584EFEAAC}" type="slidenum">
              <a:rPr lang="nl-BE" smtClean="0"/>
              <a:t>‹#›</a:t>
            </a:fld>
            <a:endParaRPr lang="nl-BE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83659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EE41F-32B8-4B34-A50D-BB0559AA6ACB}" type="datetimeFigureOut">
              <a:rPr lang="nl-BE" smtClean="0"/>
              <a:t>4/12/2019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10946-138D-423D-97EE-73D584EFEAAC}" type="slidenum">
              <a:rPr lang="nl-BE" smtClean="0"/>
              <a:t>‹#›</a:t>
            </a:fld>
            <a:endParaRPr lang="nl-BE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88639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EE41F-32B8-4B34-A50D-BB0559AA6ACB}" type="datetimeFigureOut">
              <a:rPr lang="nl-BE" smtClean="0"/>
              <a:t>4/12/2019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10946-138D-423D-97EE-73D584EFEAAC}" type="slidenum">
              <a:rPr lang="nl-BE" smtClean="0"/>
              <a:t>‹#›</a:t>
            </a:fld>
            <a:endParaRPr lang="nl-BE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7272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6" y="2354670"/>
            <a:ext cx="6595533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EE41F-32B8-4B34-A50D-BB0559AA6ACB}" type="datetimeFigureOut">
              <a:rPr lang="nl-BE" smtClean="0"/>
              <a:t>4/12/2019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10946-138D-423D-97EE-73D584EFEAAC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0890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EE41F-32B8-4B34-A50D-BB0559AA6ACB}" type="datetimeFigureOut">
              <a:rPr lang="nl-BE" smtClean="0"/>
              <a:t>4/12/2019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10946-138D-423D-97EE-73D584EFEAAC}" type="slidenum">
              <a:rPr lang="nl-BE" smtClean="0"/>
              <a:t>‹#›</a:t>
            </a:fld>
            <a:endParaRPr lang="nl-BE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5465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957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EE41F-32B8-4B34-A50D-BB0559AA6ACB}" type="datetimeFigureOut">
              <a:rPr lang="nl-BE" smtClean="0"/>
              <a:t>4/12/2019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10946-138D-423D-97EE-73D584EFEAAC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352757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EE41F-32B8-4B34-A50D-BB0559AA6ACB}" type="datetimeFigureOut">
              <a:rPr lang="nl-BE" smtClean="0"/>
              <a:t>4/12/2019</a:t>
            </a:fld>
            <a:endParaRPr lang="nl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10946-138D-423D-97EE-73D584EFEAAC}" type="slidenum">
              <a:rPr lang="nl-BE" smtClean="0"/>
              <a:t>‹#›</a:t>
            </a:fld>
            <a:endParaRPr lang="nl-BE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413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EE41F-32B8-4B34-A50D-BB0559AA6ACB}" type="datetimeFigureOut">
              <a:rPr lang="nl-BE" smtClean="0"/>
              <a:t>4/12/2019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10946-138D-423D-97EE-73D584EFEAAC}" type="slidenum">
              <a:rPr lang="nl-BE" smtClean="0"/>
              <a:t>‹#›</a:t>
            </a:fld>
            <a:endParaRPr lang="nl-BE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42743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EE41F-32B8-4B34-A50D-BB0559AA6ACB}" type="datetimeFigureOut">
              <a:rPr lang="nl-BE" smtClean="0"/>
              <a:t>4/12/2019</a:t>
            </a:fld>
            <a:endParaRPr lang="nl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10946-138D-423D-97EE-73D584EFEAAC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450976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EE41F-32B8-4B34-A50D-BB0559AA6ACB}" type="datetimeFigureOut">
              <a:rPr lang="nl-BE" smtClean="0"/>
              <a:t>4/12/2019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10946-138D-423D-97EE-73D584EFEAAC}" type="slidenum">
              <a:rPr lang="nl-BE" smtClean="0"/>
              <a:t>‹#›</a:t>
            </a:fld>
            <a:endParaRPr lang="nl-BE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50674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8221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EE41F-32B8-4B34-A50D-BB0559AA6ACB}" type="datetimeFigureOut">
              <a:rPr lang="nl-BE" smtClean="0"/>
              <a:t>4/12/2019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10946-138D-423D-97EE-73D584EFEAAC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871342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D6EE41F-32B8-4B34-A50D-BB0559AA6ACB}" type="datetimeFigureOut">
              <a:rPr lang="nl-BE" smtClean="0"/>
              <a:t>4/12/2019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9710946-138D-423D-97EE-73D584EFEAAC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34789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  <p:sldLayoutId id="2147483765" r:id="rId15"/>
    <p:sldLayoutId id="2147483766" r:id="rId16"/>
    <p:sldLayoutId id="214748376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979712" y="2564904"/>
            <a:ext cx="5308866" cy="1515533"/>
          </a:xfrm>
        </p:spPr>
        <p:txBody>
          <a:bodyPr>
            <a:normAutofit fontScale="90000"/>
          </a:bodyPr>
          <a:lstStyle/>
          <a:p>
            <a:r>
              <a:rPr lang="cs-CZ" sz="8800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Herhaling</a:t>
            </a:r>
            <a:r>
              <a:rPr lang="cs-CZ" sz="88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br>
              <a:rPr lang="cs-CZ" sz="8800" dirty="0" smtClean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r>
              <a:rPr lang="cs-CZ" sz="3600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academisch</a:t>
            </a:r>
            <a:r>
              <a:rPr lang="cs-CZ" sz="36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cs-CZ" sz="3600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taalgebruik</a:t>
            </a:r>
            <a:endParaRPr lang="nl-BE" sz="36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5427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wijzen</a:t>
            </a:r>
            <a:r>
              <a:rPr lang="cs-CZ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op</a:t>
            </a:r>
            <a:endParaRPr lang="nl-BE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De auteurs </a:t>
            </a:r>
            <a:r>
              <a:rPr lang="nl-NL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wijzen</a:t>
            </a:r>
            <a:r>
              <a:rPr lang="nl-NL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 er</a:t>
            </a:r>
            <a:r>
              <a:rPr lang="nl-NL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op</a:t>
            </a:r>
            <a:r>
              <a:rPr lang="nl-NL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 dat mensen zich gemiddeld met 5 kilometer per uur </a:t>
            </a:r>
            <a:r>
              <a:rPr lang="nl-NL" dirty="0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voortbewegen</a:t>
            </a:r>
            <a:r>
              <a:rPr lang="cs-CZ" dirty="0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.</a:t>
            </a:r>
            <a:endParaRPr lang="nl-BE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1197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onderzoek</a:t>
            </a:r>
            <a:r>
              <a:rPr lang="cs-CZ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cs-CZ" b="1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doen</a:t>
            </a:r>
            <a:r>
              <a:rPr lang="cs-CZ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…?</a:t>
            </a:r>
            <a:endParaRPr lang="nl-BE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l-BE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7787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onderzoek</a:t>
            </a:r>
            <a:r>
              <a:rPr lang="cs-CZ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cs-CZ" b="1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doen</a:t>
            </a:r>
            <a:r>
              <a:rPr lang="cs-CZ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cs-CZ" b="1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naar</a:t>
            </a:r>
            <a:endParaRPr lang="nl-BE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S. Wells (2003) </a:t>
            </a:r>
            <a:r>
              <a:rPr lang="nl-NL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deed onderzoek </a:t>
            </a:r>
            <a:r>
              <a:rPr lang="nl-NL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naar</a:t>
            </a:r>
            <a:r>
              <a:rPr lang="nl-NL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nl-NL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EFT en fobieën voor kleine dieren.</a:t>
            </a:r>
            <a:endParaRPr lang="nl-BE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1710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verwijzen</a:t>
            </a:r>
            <a:r>
              <a:rPr lang="cs-CZ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…?</a:t>
            </a:r>
            <a:endParaRPr lang="nl-BE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l-BE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166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verwijzen</a:t>
            </a:r>
            <a:r>
              <a:rPr lang="cs-CZ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cs-CZ" b="1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naar</a:t>
            </a:r>
            <a:endParaRPr lang="nl-BE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Ik </a:t>
            </a:r>
            <a:r>
              <a:rPr lang="nl-NL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verwijs</a:t>
            </a:r>
            <a:r>
              <a:rPr lang="nl-NL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 in dit verband </a:t>
            </a:r>
            <a:r>
              <a:rPr lang="nl-NL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naar</a:t>
            </a:r>
            <a:r>
              <a:rPr lang="nl-NL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 het onderzoek dat in 2008 in opdracht van het ministerie van Jeugd en Gezin is </a:t>
            </a:r>
            <a:r>
              <a:rPr lang="nl-NL" dirty="0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verricht</a:t>
            </a:r>
            <a:r>
              <a:rPr lang="cs-CZ" dirty="0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.</a:t>
            </a:r>
            <a:endParaRPr lang="nl-BE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9594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refereren</a:t>
            </a:r>
            <a:r>
              <a:rPr lang="cs-CZ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…?</a:t>
            </a:r>
            <a:endParaRPr lang="nl-BE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l-BE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7389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refereren</a:t>
            </a:r>
            <a:r>
              <a:rPr lang="cs-CZ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cs-CZ" b="1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aan</a:t>
            </a:r>
            <a:endParaRPr lang="nl-BE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De auteur </a:t>
            </a:r>
            <a:r>
              <a:rPr lang="nl-NL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refereert </a:t>
            </a:r>
            <a:r>
              <a:rPr lang="nl-NL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aan</a:t>
            </a:r>
            <a:r>
              <a:rPr lang="nl-NL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nl-NL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het werk van Albrecht </a:t>
            </a:r>
            <a:r>
              <a:rPr lang="nl-NL" dirty="0" err="1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Dürer</a:t>
            </a:r>
            <a:r>
              <a:rPr lang="nl-NL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.</a:t>
            </a:r>
            <a:endParaRPr lang="nl-BE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9104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beschouwen</a:t>
            </a:r>
            <a:r>
              <a:rPr lang="cs-CZ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…?</a:t>
            </a:r>
            <a:endParaRPr lang="nl-BE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l-BE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307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beschouwen</a:t>
            </a:r>
            <a:r>
              <a:rPr lang="cs-CZ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cs-CZ" b="1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als</a:t>
            </a:r>
            <a:endParaRPr lang="nl-BE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Autisme wordt </a:t>
            </a:r>
            <a:r>
              <a:rPr lang="nl-NL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beschouwd </a:t>
            </a:r>
            <a:r>
              <a:rPr lang="nl-NL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als</a:t>
            </a:r>
            <a:r>
              <a:rPr lang="nl-NL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nl-NL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een ontwikkelingsstoornis met een neurologische oorzaak.</a:t>
            </a:r>
            <a:endParaRPr lang="nl-BE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2815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zich</a:t>
            </a:r>
            <a:r>
              <a:rPr lang="cs-CZ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cs-CZ" b="1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richten</a:t>
            </a:r>
            <a:r>
              <a:rPr lang="cs-CZ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…?</a:t>
            </a:r>
            <a:endParaRPr lang="nl-BE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l-BE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9407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979712" y="2564904"/>
            <a:ext cx="5308866" cy="1515533"/>
          </a:xfrm>
        </p:spPr>
        <p:txBody>
          <a:bodyPr>
            <a:normAutofit fontScale="90000"/>
          </a:bodyPr>
          <a:lstStyle/>
          <a:p>
            <a:r>
              <a:rPr lang="cs-CZ" sz="6000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Preposities</a:t>
            </a:r>
            <a:r>
              <a:rPr lang="cs-CZ" sz="88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/>
            </a:r>
            <a:br>
              <a:rPr lang="cs-CZ" sz="8800" dirty="0" smtClean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r>
              <a:rPr lang="cs-CZ" sz="4400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vul</a:t>
            </a:r>
            <a:r>
              <a:rPr lang="cs-CZ" sz="44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cs-CZ" sz="4400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aan</a:t>
            </a:r>
            <a:r>
              <a:rPr lang="cs-CZ" sz="44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!</a:t>
            </a:r>
            <a:endParaRPr lang="nl-BE" sz="4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3501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zich</a:t>
            </a:r>
            <a:r>
              <a:rPr lang="cs-CZ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cs-CZ" b="1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richten</a:t>
            </a:r>
            <a:r>
              <a:rPr lang="cs-CZ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op</a:t>
            </a:r>
            <a:endParaRPr lang="nl-BE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In dit hoofdstuk </a:t>
            </a:r>
            <a:r>
              <a:rPr lang="nl-NL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richt</a:t>
            </a:r>
            <a:r>
              <a:rPr lang="nl-NL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 ik </a:t>
            </a:r>
            <a:r>
              <a:rPr lang="nl-NL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me </a:t>
            </a:r>
            <a:r>
              <a:rPr lang="nl-NL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op</a:t>
            </a:r>
            <a:r>
              <a:rPr lang="nl-NL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nl-NL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het </a:t>
            </a:r>
            <a:r>
              <a:rPr lang="nl-NL" dirty="0" err="1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macronivea</a:t>
            </a:r>
            <a:r>
              <a:rPr lang="cs-CZ" dirty="0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u. </a:t>
            </a:r>
            <a:endParaRPr lang="nl-BE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9592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toepassen</a:t>
            </a:r>
            <a:r>
              <a:rPr lang="cs-CZ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…?</a:t>
            </a:r>
            <a:endParaRPr lang="nl-BE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l-BE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1480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toepassen</a:t>
            </a:r>
            <a:r>
              <a:rPr lang="cs-CZ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op</a:t>
            </a:r>
            <a:endParaRPr lang="nl-BE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De rubriek SEMIOTIEK EN LITERATUUR bevat twee artikelen, vertaald en ingeleid door Dirk de Geest, waarin het model wordt </a:t>
            </a:r>
            <a:r>
              <a:rPr lang="nl-NL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toegepast </a:t>
            </a:r>
            <a:r>
              <a:rPr lang="nl-NL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op</a:t>
            </a:r>
            <a:r>
              <a:rPr lang="nl-NL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nl-NL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literaire </a:t>
            </a:r>
            <a:r>
              <a:rPr lang="nl-NL" dirty="0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teksten</a:t>
            </a:r>
            <a:r>
              <a:rPr lang="cs-CZ" dirty="0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. </a:t>
            </a:r>
            <a:endParaRPr lang="nl-BE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3993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zich</a:t>
            </a:r>
            <a:r>
              <a:rPr lang="cs-CZ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cs-CZ" b="1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beperken</a:t>
            </a:r>
            <a:r>
              <a:rPr lang="cs-CZ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…?</a:t>
            </a:r>
            <a:endParaRPr lang="nl-BE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l-BE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2780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zich</a:t>
            </a:r>
            <a:r>
              <a:rPr lang="cs-CZ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cs-CZ" b="1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beperken</a:t>
            </a:r>
            <a:r>
              <a:rPr lang="cs-CZ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cs-CZ" b="1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tot</a:t>
            </a:r>
            <a:endParaRPr lang="nl-BE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In </a:t>
            </a:r>
            <a:r>
              <a:rPr lang="nl-NL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de rest van de paragraaf </a:t>
            </a:r>
            <a:r>
              <a:rPr lang="nl-NL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beperk</a:t>
            </a:r>
            <a:r>
              <a:rPr lang="nl-NL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 ik </a:t>
            </a:r>
            <a:r>
              <a:rPr lang="nl-NL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mij </a:t>
            </a:r>
            <a:r>
              <a:rPr lang="nl-NL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tot</a:t>
            </a:r>
            <a:r>
              <a:rPr lang="nl-NL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nl-NL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de vraag of opzet een psychisch begrip is. </a:t>
            </a:r>
            <a:endParaRPr lang="nl-BE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3750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afwijken</a:t>
            </a:r>
            <a:r>
              <a:rPr lang="cs-CZ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…?</a:t>
            </a:r>
            <a:endParaRPr lang="nl-BE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l-BE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2398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afwijken</a:t>
            </a:r>
            <a:r>
              <a:rPr lang="cs-CZ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van</a:t>
            </a:r>
            <a:endParaRPr lang="nl-BE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Deze resultaten </a:t>
            </a:r>
            <a:r>
              <a:rPr lang="nl-NL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wijken af </a:t>
            </a:r>
            <a:r>
              <a:rPr lang="nl-NL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van</a:t>
            </a:r>
            <a:r>
              <a:rPr lang="nl-NL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nl-NL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andere onderzoeken. </a:t>
            </a:r>
            <a:endParaRPr lang="nl-BE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4158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gebruik</a:t>
            </a:r>
            <a:r>
              <a:rPr lang="cs-CZ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cs-CZ" b="1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maken</a:t>
            </a:r>
            <a:r>
              <a:rPr lang="cs-CZ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…?</a:t>
            </a:r>
            <a:endParaRPr lang="nl-BE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l-BE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0920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gebruik</a:t>
            </a:r>
            <a:r>
              <a:rPr lang="cs-CZ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cs-CZ" b="1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maken</a:t>
            </a:r>
            <a:r>
              <a:rPr lang="cs-CZ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van</a:t>
            </a:r>
            <a:endParaRPr lang="nl-BE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Voor dit onderzoek </a:t>
            </a:r>
            <a:r>
              <a:rPr lang="nl-NL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maak</a:t>
            </a:r>
            <a:r>
              <a:rPr lang="nl-NL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 ik </a:t>
            </a:r>
            <a:r>
              <a:rPr lang="nl-NL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gebruik </a:t>
            </a:r>
            <a:r>
              <a:rPr lang="nl-NL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van </a:t>
            </a:r>
            <a:r>
              <a:rPr lang="nl-NL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twee onderzoekstechnieken: een vragenlijst en een </a:t>
            </a:r>
            <a:r>
              <a:rPr lang="nl-NL" dirty="0" err="1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focusgroepgesprek</a:t>
            </a:r>
            <a:r>
              <a:rPr lang="nl-NL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.</a:t>
            </a:r>
            <a:endParaRPr lang="nl-BE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0825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stroken</a:t>
            </a:r>
            <a:r>
              <a:rPr lang="cs-CZ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…?</a:t>
            </a:r>
            <a:endParaRPr lang="nl-BE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l-BE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302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ingaan</a:t>
            </a:r>
            <a:r>
              <a:rPr lang="cs-CZ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…?</a:t>
            </a:r>
            <a:endParaRPr lang="nl-BE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l-BE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5197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stroken</a:t>
            </a:r>
            <a:r>
              <a:rPr lang="cs-CZ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met</a:t>
            </a:r>
            <a:endParaRPr lang="nl-BE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Dat </a:t>
            </a:r>
            <a:r>
              <a:rPr lang="nl-NL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strookt </a:t>
            </a:r>
            <a:r>
              <a:rPr lang="nl-NL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met</a:t>
            </a:r>
            <a:r>
              <a:rPr lang="nl-NL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nl-NL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de bevindingen van </a:t>
            </a:r>
            <a:r>
              <a:rPr lang="nl-NL" dirty="0" err="1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Berkers</a:t>
            </a:r>
            <a:r>
              <a:rPr lang="cs-CZ" dirty="0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.</a:t>
            </a:r>
            <a:endParaRPr lang="nl-BE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6325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bestaan</a:t>
            </a:r>
            <a:r>
              <a:rPr lang="cs-CZ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…?</a:t>
            </a:r>
            <a:endParaRPr lang="nl-BE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l-BE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7075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bestaan</a:t>
            </a:r>
            <a:r>
              <a:rPr lang="cs-CZ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cs-CZ" b="1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uit</a:t>
            </a:r>
            <a:endParaRPr lang="nl-BE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err="1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Deze</a:t>
            </a:r>
            <a:r>
              <a:rPr lang="cs-CZ" dirty="0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cs-CZ" dirty="0" err="1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scriptie</a:t>
            </a:r>
            <a:r>
              <a:rPr lang="cs-CZ" dirty="0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cs-CZ" b="1" dirty="0" err="1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bestaat</a:t>
            </a:r>
            <a:r>
              <a:rPr lang="cs-CZ" b="1" dirty="0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cs-CZ" b="1" u="sng" dirty="0" err="1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uit</a:t>
            </a:r>
            <a:r>
              <a:rPr lang="cs-CZ" b="1" dirty="0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cs-CZ" dirty="0" err="1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drie</a:t>
            </a:r>
            <a:r>
              <a:rPr lang="cs-CZ" dirty="0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cs-CZ" dirty="0" err="1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grote</a:t>
            </a:r>
            <a:r>
              <a:rPr lang="cs-CZ" dirty="0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cs-CZ" dirty="0" err="1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onderdelen</a:t>
            </a:r>
            <a:r>
              <a:rPr lang="cs-CZ" dirty="0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. </a:t>
            </a:r>
            <a:endParaRPr lang="nl-BE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2663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979712" y="2564904"/>
            <a:ext cx="5308866" cy="1515533"/>
          </a:xfrm>
        </p:spPr>
        <p:txBody>
          <a:bodyPr>
            <a:normAutofit fontScale="90000"/>
          </a:bodyPr>
          <a:lstStyle/>
          <a:p>
            <a:r>
              <a:rPr lang="cs-CZ" sz="6000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Werkwoorden</a:t>
            </a:r>
            <a:r>
              <a:rPr lang="cs-CZ" sz="88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/>
            </a:r>
            <a:br>
              <a:rPr lang="cs-CZ" sz="8800" dirty="0" smtClean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r>
              <a:rPr lang="cs-CZ" sz="4400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vul</a:t>
            </a:r>
            <a:r>
              <a:rPr lang="cs-CZ" sz="44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cs-CZ" sz="4400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aan</a:t>
            </a:r>
            <a:r>
              <a:rPr lang="cs-CZ" sz="44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!</a:t>
            </a:r>
            <a:endParaRPr lang="nl-BE" sz="4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6612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?</a:t>
            </a:r>
            <a:endParaRPr lang="nl-BE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err="1" smtClean="0">
                <a:latin typeface="Century Gothic" panose="020B0502020202020204" pitchFamily="34" charset="0"/>
              </a:rPr>
              <a:t>Iets</a:t>
            </a:r>
            <a:r>
              <a:rPr lang="cs-CZ" dirty="0" smtClean="0">
                <a:latin typeface="Century Gothic" panose="020B0502020202020204" pitchFamily="34" charset="0"/>
              </a:rPr>
              <a:t> </a:t>
            </a:r>
            <a:r>
              <a:rPr lang="cs-CZ" dirty="0" err="1" smtClean="0">
                <a:latin typeface="Century Gothic" panose="020B0502020202020204" pitchFamily="34" charset="0"/>
              </a:rPr>
              <a:t>onder</a:t>
            </a:r>
            <a:r>
              <a:rPr lang="cs-CZ" dirty="0" smtClean="0">
                <a:latin typeface="Century Gothic" panose="020B0502020202020204" pitchFamily="34" charset="0"/>
              </a:rPr>
              <a:t> de </a:t>
            </a:r>
            <a:r>
              <a:rPr lang="cs-CZ" dirty="0" err="1" smtClean="0">
                <a:latin typeface="Century Gothic" panose="020B0502020202020204" pitchFamily="34" charset="0"/>
              </a:rPr>
              <a:t>loep</a:t>
            </a:r>
            <a:r>
              <a:rPr lang="cs-CZ" dirty="0" smtClean="0">
                <a:latin typeface="Century Gothic" panose="020B0502020202020204" pitchFamily="34" charset="0"/>
              </a:rPr>
              <a:t>…</a:t>
            </a:r>
          </a:p>
          <a:p>
            <a:pPr marL="0" indent="0">
              <a:buNone/>
            </a:pPr>
            <a:endParaRPr lang="cs-CZ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2514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nemen</a:t>
            </a:r>
            <a:endParaRPr lang="nl-BE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err="1" smtClean="0">
                <a:latin typeface="Century Gothic" panose="020B0502020202020204" pitchFamily="34" charset="0"/>
              </a:rPr>
              <a:t>Iets</a:t>
            </a:r>
            <a:r>
              <a:rPr lang="cs-CZ" dirty="0" smtClean="0">
                <a:latin typeface="Century Gothic" panose="020B0502020202020204" pitchFamily="34" charset="0"/>
              </a:rPr>
              <a:t> </a:t>
            </a:r>
            <a:r>
              <a:rPr lang="cs-CZ" dirty="0" err="1" smtClean="0">
                <a:latin typeface="Century Gothic" panose="020B0502020202020204" pitchFamily="34" charset="0"/>
              </a:rPr>
              <a:t>onder</a:t>
            </a:r>
            <a:r>
              <a:rPr lang="cs-CZ" dirty="0" smtClean="0">
                <a:latin typeface="Century Gothic" panose="020B0502020202020204" pitchFamily="34" charset="0"/>
              </a:rPr>
              <a:t> de </a:t>
            </a:r>
            <a:r>
              <a:rPr lang="cs-CZ" dirty="0" err="1" smtClean="0">
                <a:latin typeface="Century Gothic" panose="020B0502020202020204" pitchFamily="34" charset="0"/>
              </a:rPr>
              <a:t>loep</a:t>
            </a:r>
            <a:r>
              <a:rPr lang="cs-CZ" dirty="0" smtClean="0">
                <a:latin typeface="Century Gothic" panose="020B0502020202020204" pitchFamily="34" charset="0"/>
              </a:rPr>
              <a:t>…</a:t>
            </a:r>
          </a:p>
          <a:p>
            <a:pPr marL="0" indent="0">
              <a:buNone/>
            </a:pPr>
            <a:endParaRPr lang="cs-CZ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cs-CZ" dirty="0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I</a:t>
            </a:r>
            <a:r>
              <a:rPr lang="nl-NL" dirty="0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n </a:t>
            </a:r>
            <a:r>
              <a:rPr lang="nl-NL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dit hoofdstuk </a:t>
            </a:r>
            <a:r>
              <a:rPr lang="nl-NL" b="1" u="sng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neem</a:t>
            </a:r>
            <a:r>
              <a:rPr lang="nl-NL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 ik beide systemen </a:t>
            </a:r>
            <a:r>
              <a:rPr lang="nl-NL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onder de loep</a:t>
            </a:r>
            <a:r>
              <a:rPr lang="nl-NL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.</a:t>
            </a:r>
            <a:endParaRPr lang="nl-BE" dirty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1259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?</a:t>
            </a:r>
            <a:endParaRPr lang="nl-BE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err="1" smtClean="0">
                <a:latin typeface="Century Gothic" panose="020B0502020202020204" pitchFamily="34" charset="0"/>
              </a:rPr>
              <a:t>Iets</a:t>
            </a:r>
            <a:r>
              <a:rPr lang="cs-CZ" dirty="0" smtClean="0">
                <a:latin typeface="Century Gothic" panose="020B0502020202020204" pitchFamily="34" charset="0"/>
              </a:rPr>
              <a:t> </a:t>
            </a:r>
            <a:r>
              <a:rPr lang="cs-CZ" dirty="0" err="1" smtClean="0">
                <a:latin typeface="Century Gothic" panose="020B0502020202020204" pitchFamily="34" charset="0"/>
              </a:rPr>
              <a:t>buiten</a:t>
            </a:r>
            <a:r>
              <a:rPr lang="cs-CZ" dirty="0" smtClean="0">
                <a:latin typeface="Century Gothic" panose="020B0502020202020204" pitchFamily="34" charset="0"/>
              </a:rPr>
              <a:t> </a:t>
            </a:r>
            <a:r>
              <a:rPr lang="cs-CZ" dirty="0" err="1" smtClean="0">
                <a:latin typeface="Century Gothic" panose="020B0502020202020204" pitchFamily="34" charset="0"/>
              </a:rPr>
              <a:t>beschouwing</a:t>
            </a:r>
            <a:r>
              <a:rPr lang="cs-CZ" dirty="0" smtClean="0">
                <a:latin typeface="Century Gothic" panose="020B0502020202020204" pitchFamily="34" charset="0"/>
              </a:rPr>
              <a:t>…</a:t>
            </a:r>
          </a:p>
          <a:p>
            <a:pPr marL="0" indent="0">
              <a:buNone/>
            </a:pPr>
            <a:endParaRPr lang="cs-CZ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4583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laten</a:t>
            </a:r>
            <a:endParaRPr lang="nl-BE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err="1" smtClean="0">
                <a:latin typeface="Century Gothic" panose="020B0502020202020204" pitchFamily="34" charset="0"/>
              </a:rPr>
              <a:t>Iets</a:t>
            </a:r>
            <a:r>
              <a:rPr lang="cs-CZ" dirty="0" smtClean="0">
                <a:latin typeface="Century Gothic" panose="020B0502020202020204" pitchFamily="34" charset="0"/>
              </a:rPr>
              <a:t> </a:t>
            </a:r>
            <a:r>
              <a:rPr lang="cs-CZ" dirty="0" err="1" smtClean="0">
                <a:latin typeface="Century Gothic" panose="020B0502020202020204" pitchFamily="34" charset="0"/>
              </a:rPr>
              <a:t>buiten</a:t>
            </a:r>
            <a:r>
              <a:rPr lang="cs-CZ" dirty="0" smtClean="0">
                <a:latin typeface="Century Gothic" panose="020B0502020202020204" pitchFamily="34" charset="0"/>
              </a:rPr>
              <a:t> </a:t>
            </a:r>
            <a:r>
              <a:rPr lang="cs-CZ" dirty="0" err="1" smtClean="0">
                <a:latin typeface="Century Gothic" panose="020B0502020202020204" pitchFamily="34" charset="0"/>
              </a:rPr>
              <a:t>beschouwing</a:t>
            </a:r>
            <a:r>
              <a:rPr lang="cs-CZ" dirty="0" smtClean="0">
                <a:latin typeface="Century Gothic" panose="020B0502020202020204" pitchFamily="34" charset="0"/>
              </a:rPr>
              <a:t>…</a:t>
            </a:r>
          </a:p>
          <a:p>
            <a:pPr marL="0" indent="0">
              <a:buNone/>
            </a:pPr>
            <a:endParaRPr lang="cs-CZ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nl-NL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De veranderingen in protestantse kringen </a:t>
            </a:r>
            <a:r>
              <a:rPr lang="nl-NL" b="1" u="sng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laat</a:t>
            </a:r>
            <a:r>
              <a:rPr lang="nl-NL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 ik in dit artikel </a:t>
            </a:r>
            <a:r>
              <a:rPr lang="nl-NL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buiten beschouwing</a:t>
            </a:r>
            <a:r>
              <a:rPr lang="nl-NL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.</a:t>
            </a:r>
            <a:endParaRPr lang="nl-BE" dirty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638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?</a:t>
            </a:r>
            <a:endParaRPr lang="nl-BE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err="1" smtClean="0">
                <a:latin typeface="Century Gothic" panose="020B0502020202020204" pitchFamily="34" charset="0"/>
              </a:rPr>
              <a:t>Iets</a:t>
            </a:r>
            <a:r>
              <a:rPr lang="cs-CZ" dirty="0" smtClean="0">
                <a:latin typeface="Century Gothic" panose="020B0502020202020204" pitchFamily="34" charset="0"/>
              </a:rPr>
              <a:t> </a:t>
            </a:r>
            <a:r>
              <a:rPr lang="cs-CZ" dirty="0" err="1" smtClean="0">
                <a:latin typeface="Century Gothic" panose="020B0502020202020204" pitchFamily="34" charset="0"/>
              </a:rPr>
              <a:t>aan</a:t>
            </a:r>
            <a:r>
              <a:rPr lang="cs-CZ" dirty="0" smtClean="0">
                <a:latin typeface="Century Gothic" panose="020B0502020202020204" pitchFamily="34" charset="0"/>
              </a:rPr>
              <a:t> </a:t>
            </a:r>
            <a:r>
              <a:rPr lang="cs-CZ" dirty="0" err="1" smtClean="0">
                <a:latin typeface="Century Gothic" panose="020B0502020202020204" pitchFamily="34" charset="0"/>
              </a:rPr>
              <a:t>een</a:t>
            </a:r>
            <a:r>
              <a:rPr lang="cs-CZ" dirty="0" smtClean="0">
                <a:latin typeface="Century Gothic" panose="020B0502020202020204" pitchFamily="34" charset="0"/>
              </a:rPr>
              <a:t> analyse … </a:t>
            </a:r>
            <a:endParaRPr lang="nl-BE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7759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onderwerpen</a:t>
            </a:r>
            <a:endParaRPr lang="nl-BE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err="1" smtClean="0">
                <a:latin typeface="Century Gothic" panose="020B0502020202020204" pitchFamily="34" charset="0"/>
              </a:rPr>
              <a:t>Iets</a:t>
            </a:r>
            <a:r>
              <a:rPr lang="cs-CZ" dirty="0" smtClean="0">
                <a:latin typeface="Century Gothic" panose="020B0502020202020204" pitchFamily="34" charset="0"/>
              </a:rPr>
              <a:t> </a:t>
            </a:r>
            <a:r>
              <a:rPr lang="cs-CZ" dirty="0" err="1" smtClean="0">
                <a:latin typeface="Century Gothic" panose="020B0502020202020204" pitchFamily="34" charset="0"/>
              </a:rPr>
              <a:t>aan</a:t>
            </a:r>
            <a:r>
              <a:rPr lang="cs-CZ" dirty="0" smtClean="0">
                <a:latin typeface="Century Gothic" panose="020B0502020202020204" pitchFamily="34" charset="0"/>
              </a:rPr>
              <a:t> </a:t>
            </a:r>
            <a:r>
              <a:rPr lang="cs-CZ" dirty="0" err="1" smtClean="0">
                <a:latin typeface="Century Gothic" panose="020B0502020202020204" pitchFamily="34" charset="0"/>
              </a:rPr>
              <a:t>een</a:t>
            </a:r>
            <a:r>
              <a:rPr lang="cs-CZ" dirty="0" smtClean="0">
                <a:latin typeface="Century Gothic" panose="020B0502020202020204" pitchFamily="34" charset="0"/>
              </a:rPr>
              <a:t> analyse …</a:t>
            </a:r>
          </a:p>
          <a:p>
            <a:pPr marL="0" indent="0">
              <a:buNone/>
            </a:pPr>
            <a:endParaRPr lang="cs-CZ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nl-BE" dirty="0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Wij hebben de gegevens </a:t>
            </a:r>
            <a:r>
              <a:rPr lang="nl-BE" b="1" dirty="0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aan een analyse </a:t>
            </a:r>
            <a:r>
              <a:rPr lang="nl-BE" b="1" u="sng" dirty="0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onderworpen</a:t>
            </a:r>
            <a:r>
              <a:rPr lang="cs-CZ" dirty="0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.</a:t>
            </a:r>
            <a:endParaRPr lang="nl-BE" dirty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7989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ingaan</a:t>
            </a:r>
            <a:r>
              <a:rPr lang="cs-CZ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op</a:t>
            </a:r>
            <a:endParaRPr lang="nl-BE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We </a:t>
            </a:r>
            <a:r>
              <a:rPr lang="nl-NL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gaan in </a:t>
            </a:r>
            <a:r>
              <a:rPr lang="nl-NL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op</a:t>
            </a:r>
            <a:r>
              <a:rPr lang="nl-NL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nl-NL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manieren waarop je sociale media kunt inzetten op het niveau van een team en een organisatie.</a:t>
            </a:r>
            <a:endParaRPr lang="nl-BE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1142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?</a:t>
            </a:r>
            <a:endParaRPr lang="nl-BE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err="1" smtClean="0">
                <a:latin typeface="Century Gothic" panose="020B0502020202020204" pitchFamily="34" charset="0"/>
              </a:rPr>
              <a:t>Ergens</a:t>
            </a:r>
            <a:r>
              <a:rPr lang="cs-CZ" dirty="0" smtClean="0">
                <a:latin typeface="Century Gothic" panose="020B0502020202020204" pitchFamily="34" charset="0"/>
              </a:rPr>
              <a:t> </a:t>
            </a:r>
            <a:r>
              <a:rPr lang="cs-CZ" dirty="0" err="1" smtClean="0">
                <a:latin typeface="Century Gothic" panose="020B0502020202020204" pitchFamily="34" charset="0"/>
              </a:rPr>
              <a:t>een</a:t>
            </a:r>
            <a:r>
              <a:rPr lang="cs-CZ" dirty="0" smtClean="0">
                <a:latin typeface="Century Gothic" panose="020B0502020202020204" pitchFamily="34" charset="0"/>
              </a:rPr>
              <a:t> </a:t>
            </a:r>
            <a:r>
              <a:rPr lang="cs-CZ" dirty="0" err="1" smtClean="0">
                <a:latin typeface="Century Gothic" panose="020B0502020202020204" pitchFamily="34" charset="0"/>
              </a:rPr>
              <a:t>licht</a:t>
            </a:r>
            <a:r>
              <a:rPr lang="cs-CZ" dirty="0" smtClean="0">
                <a:latin typeface="Century Gothic" panose="020B0502020202020204" pitchFamily="34" charset="0"/>
              </a:rPr>
              <a:t> op … </a:t>
            </a:r>
          </a:p>
          <a:p>
            <a:pPr marL="0" indent="0">
              <a:buNone/>
            </a:pPr>
            <a:endParaRPr lang="cs-CZ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6761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werpen</a:t>
            </a:r>
            <a:endParaRPr lang="nl-BE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err="1" smtClean="0">
                <a:latin typeface="Century Gothic" panose="020B0502020202020204" pitchFamily="34" charset="0"/>
              </a:rPr>
              <a:t>Ergens</a:t>
            </a:r>
            <a:r>
              <a:rPr lang="cs-CZ" dirty="0" smtClean="0">
                <a:latin typeface="Century Gothic" panose="020B0502020202020204" pitchFamily="34" charset="0"/>
              </a:rPr>
              <a:t> </a:t>
            </a:r>
            <a:r>
              <a:rPr lang="cs-CZ" dirty="0" err="1" smtClean="0">
                <a:latin typeface="Century Gothic" panose="020B0502020202020204" pitchFamily="34" charset="0"/>
              </a:rPr>
              <a:t>een</a:t>
            </a:r>
            <a:r>
              <a:rPr lang="cs-CZ" dirty="0" smtClean="0">
                <a:latin typeface="Century Gothic" panose="020B0502020202020204" pitchFamily="34" charset="0"/>
              </a:rPr>
              <a:t> </a:t>
            </a:r>
            <a:r>
              <a:rPr lang="cs-CZ" dirty="0" err="1" smtClean="0">
                <a:latin typeface="Century Gothic" panose="020B0502020202020204" pitchFamily="34" charset="0"/>
              </a:rPr>
              <a:t>licht</a:t>
            </a:r>
            <a:r>
              <a:rPr lang="cs-CZ" dirty="0" smtClean="0">
                <a:latin typeface="Century Gothic" panose="020B0502020202020204" pitchFamily="34" charset="0"/>
              </a:rPr>
              <a:t> op … </a:t>
            </a:r>
          </a:p>
          <a:p>
            <a:pPr marL="0" indent="0">
              <a:buNone/>
            </a:pPr>
            <a:endParaRPr lang="cs-CZ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nl-BE" dirty="0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Dit onderzoek </a:t>
            </a:r>
            <a:r>
              <a:rPr lang="nl-BE" b="1" u="sng" dirty="0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werpt</a:t>
            </a:r>
            <a:r>
              <a:rPr lang="nl-BE" b="1" dirty="0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 een licht op </a:t>
            </a:r>
            <a:r>
              <a:rPr lang="nl-BE" dirty="0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de complexe realiteit zoals de Turkse en Marokkaanse Belgen die beleven.</a:t>
            </a:r>
            <a:endParaRPr lang="nl-BE" dirty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3855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?</a:t>
            </a:r>
            <a:endParaRPr lang="nl-BE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err="1" smtClean="0">
                <a:latin typeface="Century Gothic" panose="020B0502020202020204" pitchFamily="34" charset="0"/>
              </a:rPr>
              <a:t>Ergens</a:t>
            </a:r>
            <a:r>
              <a:rPr lang="cs-CZ" dirty="0" smtClean="0">
                <a:latin typeface="Century Gothic" panose="020B0502020202020204" pitchFamily="34" charset="0"/>
              </a:rPr>
              <a:t> </a:t>
            </a:r>
            <a:r>
              <a:rPr lang="cs-CZ" dirty="0" err="1" smtClean="0">
                <a:latin typeface="Century Gothic" panose="020B0502020202020204" pitchFamily="34" charset="0"/>
              </a:rPr>
              <a:t>aandacht</a:t>
            </a:r>
            <a:r>
              <a:rPr lang="cs-CZ" dirty="0" smtClean="0">
                <a:latin typeface="Century Gothic" panose="020B0502020202020204" pitchFamily="34" charset="0"/>
              </a:rPr>
              <a:t> </a:t>
            </a:r>
            <a:r>
              <a:rPr lang="cs-CZ" dirty="0" err="1" smtClean="0">
                <a:latin typeface="Century Gothic" panose="020B0502020202020204" pitchFamily="34" charset="0"/>
              </a:rPr>
              <a:t>aan</a:t>
            </a:r>
            <a:r>
              <a:rPr lang="cs-CZ" dirty="0" smtClean="0">
                <a:latin typeface="Century Gothic" panose="020B0502020202020204" pitchFamily="34" charset="0"/>
              </a:rPr>
              <a:t> …</a:t>
            </a:r>
          </a:p>
          <a:p>
            <a:pPr marL="0" indent="0">
              <a:buNone/>
            </a:pPr>
            <a:endParaRPr lang="cs-CZ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5886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besteden</a:t>
            </a:r>
            <a:endParaRPr lang="nl-BE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err="1" smtClean="0">
                <a:latin typeface="Century Gothic" panose="020B0502020202020204" pitchFamily="34" charset="0"/>
              </a:rPr>
              <a:t>Ergens</a:t>
            </a:r>
            <a:r>
              <a:rPr lang="cs-CZ" dirty="0" smtClean="0">
                <a:latin typeface="Century Gothic" panose="020B0502020202020204" pitchFamily="34" charset="0"/>
              </a:rPr>
              <a:t> </a:t>
            </a:r>
            <a:r>
              <a:rPr lang="cs-CZ" dirty="0" err="1" smtClean="0">
                <a:latin typeface="Century Gothic" panose="020B0502020202020204" pitchFamily="34" charset="0"/>
              </a:rPr>
              <a:t>aandacht</a:t>
            </a:r>
            <a:r>
              <a:rPr lang="cs-CZ" dirty="0" smtClean="0">
                <a:latin typeface="Century Gothic" panose="020B0502020202020204" pitchFamily="34" charset="0"/>
              </a:rPr>
              <a:t> </a:t>
            </a:r>
            <a:r>
              <a:rPr lang="cs-CZ" dirty="0" err="1" smtClean="0">
                <a:latin typeface="Century Gothic" panose="020B0502020202020204" pitchFamily="34" charset="0"/>
              </a:rPr>
              <a:t>aan</a:t>
            </a:r>
            <a:r>
              <a:rPr lang="cs-CZ" dirty="0" smtClean="0">
                <a:latin typeface="Century Gothic" panose="020B0502020202020204" pitchFamily="34" charset="0"/>
              </a:rPr>
              <a:t> …</a:t>
            </a:r>
          </a:p>
          <a:p>
            <a:pPr marL="0" indent="0">
              <a:buNone/>
            </a:pPr>
            <a:endParaRPr lang="cs-CZ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nl-BE" dirty="0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In dit vak wordt </a:t>
            </a:r>
            <a:r>
              <a:rPr lang="nl-BE" b="1" dirty="0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aandacht </a:t>
            </a:r>
            <a:r>
              <a:rPr lang="nl-BE" b="1" u="sng" dirty="0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besteed</a:t>
            </a:r>
            <a:r>
              <a:rPr lang="nl-BE" b="1" dirty="0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 aan </a:t>
            </a:r>
            <a:r>
              <a:rPr lang="nl-BE" dirty="0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inhoud en chronologische indeling van de </a:t>
            </a:r>
            <a:r>
              <a:rPr lang="nl-BE" dirty="0" err="1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bijbelboeken</a:t>
            </a:r>
            <a:r>
              <a:rPr lang="nl-BE" dirty="0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 van het Oude en Nieuwe Testament.</a:t>
            </a:r>
            <a:endParaRPr lang="nl-BE" dirty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1043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?</a:t>
            </a:r>
            <a:endParaRPr lang="nl-BE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>
                <a:latin typeface="Century Gothic" panose="020B0502020202020204" pitchFamily="34" charset="0"/>
              </a:rPr>
              <a:t>De </a:t>
            </a:r>
            <a:r>
              <a:rPr lang="cs-CZ" dirty="0" err="1" smtClean="0">
                <a:latin typeface="Century Gothic" panose="020B0502020202020204" pitchFamily="34" charset="0"/>
              </a:rPr>
              <a:t>aandacht</a:t>
            </a:r>
            <a:r>
              <a:rPr lang="cs-CZ" dirty="0" smtClean="0">
                <a:latin typeface="Century Gothic" panose="020B0502020202020204" pitchFamily="34" charset="0"/>
              </a:rPr>
              <a:t> </a:t>
            </a:r>
            <a:r>
              <a:rPr lang="cs-CZ" dirty="0" err="1" smtClean="0">
                <a:latin typeface="Century Gothic" panose="020B0502020202020204" pitchFamily="34" charset="0"/>
              </a:rPr>
              <a:t>zal</a:t>
            </a:r>
            <a:r>
              <a:rPr lang="cs-CZ" dirty="0" smtClean="0">
                <a:latin typeface="Century Gothic" panose="020B0502020202020204" pitchFamily="34" charset="0"/>
              </a:rPr>
              <a:t> … </a:t>
            </a:r>
            <a:r>
              <a:rPr lang="cs-CZ" dirty="0" err="1" smtClean="0">
                <a:latin typeface="Century Gothic" panose="020B0502020202020204" pitchFamily="34" charset="0"/>
              </a:rPr>
              <a:t>naar</a:t>
            </a:r>
            <a:r>
              <a:rPr lang="cs-CZ" dirty="0" smtClean="0">
                <a:latin typeface="Century Gothic" panose="020B0502020202020204" pitchFamily="34" charset="0"/>
              </a:rPr>
              <a:t> </a:t>
            </a:r>
            <a:r>
              <a:rPr lang="cs-CZ" dirty="0" err="1" smtClean="0">
                <a:latin typeface="Century Gothic" panose="020B0502020202020204" pitchFamily="34" charset="0"/>
              </a:rPr>
              <a:t>iets</a:t>
            </a:r>
            <a:endParaRPr lang="cs-CZ" dirty="0" smtClean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cs-CZ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1035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uitgaan</a:t>
            </a:r>
            <a:endParaRPr lang="nl-BE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>
                <a:latin typeface="Century Gothic" panose="020B0502020202020204" pitchFamily="34" charset="0"/>
              </a:rPr>
              <a:t>De </a:t>
            </a:r>
            <a:r>
              <a:rPr lang="cs-CZ" dirty="0" err="1" smtClean="0">
                <a:latin typeface="Century Gothic" panose="020B0502020202020204" pitchFamily="34" charset="0"/>
              </a:rPr>
              <a:t>aandacht</a:t>
            </a:r>
            <a:r>
              <a:rPr lang="cs-CZ" dirty="0" smtClean="0">
                <a:latin typeface="Century Gothic" panose="020B0502020202020204" pitchFamily="34" charset="0"/>
              </a:rPr>
              <a:t> </a:t>
            </a:r>
            <a:r>
              <a:rPr lang="cs-CZ" dirty="0" err="1" smtClean="0">
                <a:latin typeface="Century Gothic" panose="020B0502020202020204" pitchFamily="34" charset="0"/>
              </a:rPr>
              <a:t>zal</a:t>
            </a:r>
            <a:r>
              <a:rPr lang="cs-CZ" dirty="0" smtClean="0">
                <a:latin typeface="Century Gothic" panose="020B0502020202020204" pitchFamily="34" charset="0"/>
              </a:rPr>
              <a:t> … </a:t>
            </a:r>
            <a:r>
              <a:rPr lang="cs-CZ" dirty="0" err="1" smtClean="0">
                <a:latin typeface="Century Gothic" panose="020B0502020202020204" pitchFamily="34" charset="0"/>
              </a:rPr>
              <a:t>naar</a:t>
            </a:r>
            <a:r>
              <a:rPr lang="cs-CZ" dirty="0" smtClean="0">
                <a:latin typeface="Century Gothic" panose="020B0502020202020204" pitchFamily="34" charset="0"/>
              </a:rPr>
              <a:t> </a:t>
            </a:r>
            <a:r>
              <a:rPr lang="cs-CZ" dirty="0" err="1" smtClean="0">
                <a:latin typeface="Century Gothic" panose="020B0502020202020204" pitchFamily="34" charset="0"/>
              </a:rPr>
              <a:t>iets</a:t>
            </a:r>
            <a:endParaRPr lang="cs-CZ" dirty="0" smtClean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cs-CZ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nl-BE" b="1" dirty="0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De aandacht </a:t>
            </a:r>
            <a:r>
              <a:rPr lang="nl-BE" b="1" u="sng" dirty="0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gaat uit </a:t>
            </a:r>
            <a:r>
              <a:rPr lang="nl-BE" b="1" dirty="0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naar </a:t>
            </a:r>
            <a:r>
              <a:rPr lang="nl-BE" dirty="0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het spellingproduct (zoveel mogelijk woorden goed schrijven), en naar het spellingproces (de juiste denkwijze volgen).</a:t>
            </a:r>
            <a:endParaRPr lang="nl-BE" dirty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963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?</a:t>
            </a:r>
            <a:endParaRPr lang="nl-BE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err="1" smtClean="0">
                <a:latin typeface="Century Gothic" panose="020B0502020202020204" pitchFamily="34" charset="0"/>
              </a:rPr>
              <a:t>Iets</a:t>
            </a:r>
            <a:r>
              <a:rPr lang="cs-CZ" dirty="0" smtClean="0">
                <a:latin typeface="Century Gothic" panose="020B0502020202020204" pitchFamily="34" charset="0"/>
              </a:rPr>
              <a:t> op </a:t>
            </a:r>
            <a:r>
              <a:rPr lang="cs-CZ" dirty="0" err="1" smtClean="0">
                <a:latin typeface="Century Gothic" panose="020B0502020202020204" pitchFamily="34" charset="0"/>
              </a:rPr>
              <a:t>een</a:t>
            </a:r>
            <a:r>
              <a:rPr lang="cs-CZ" dirty="0" smtClean="0">
                <a:latin typeface="Century Gothic" panose="020B0502020202020204" pitchFamily="34" charset="0"/>
              </a:rPr>
              <a:t> </a:t>
            </a:r>
            <a:r>
              <a:rPr lang="cs-CZ" dirty="0" err="1" smtClean="0">
                <a:latin typeface="Century Gothic" panose="020B0502020202020204" pitchFamily="34" charset="0"/>
              </a:rPr>
              <a:t>rij</a:t>
            </a:r>
            <a:r>
              <a:rPr lang="cs-CZ" dirty="0" smtClean="0">
                <a:latin typeface="Century Gothic" panose="020B0502020202020204" pitchFamily="34" charset="0"/>
              </a:rPr>
              <a:t> …</a:t>
            </a:r>
          </a:p>
          <a:p>
            <a:pPr marL="0" indent="0">
              <a:buNone/>
            </a:pPr>
            <a:endParaRPr lang="cs-CZ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1310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zetten</a:t>
            </a:r>
            <a:endParaRPr lang="nl-BE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err="1" smtClean="0">
                <a:latin typeface="Century Gothic" panose="020B0502020202020204" pitchFamily="34" charset="0"/>
              </a:rPr>
              <a:t>Iets</a:t>
            </a:r>
            <a:r>
              <a:rPr lang="cs-CZ" dirty="0" smtClean="0">
                <a:latin typeface="Century Gothic" panose="020B0502020202020204" pitchFamily="34" charset="0"/>
              </a:rPr>
              <a:t> op </a:t>
            </a:r>
            <a:r>
              <a:rPr lang="cs-CZ" dirty="0" err="1" smtClean="0">
                <a:latin typeface="Century Gothic" panose="020B0502020202020204" pitchFamily="34" charset="0"/>
              </a:rPr>
              <a:t>een</a:t>
            </a:r>
            <a:r>
              <a:rPr lang="cs-CZ" dirty="0" smtClean="0">
                <a:latin typeface="Century Gothic" panose="020B0502020202020204" pitchFamily="34" charset="0"/>
              </a:rPr>
              <a:t> </a:t>
            </a:r>
            <a:r>
              <a:rPr lang="cs-CZ" dirty="0" err="1" smtClean="0">
                <a:latin typeface="Century Gothic" panose="020B0502020202020204" pitchFamily="34" charset="0"/>
              </a:rPr>
              <a:t>rij</a:t>
            </a:r>
            <a:r>
              <a:rPr lang="cs-CZ" dirty="0" smtClean="0">
                <a:latin typeface="Century Gothic" panose="020B0502020202020204" pitchFamily="34" charset="0"/>
              </a:rPr>
              <a:t> …</a:t>
            </a:r>
          </a:p>
          <a:p>
            <a:pPr marL="0" indent="0">
              <a:buNone/>
            </a:pPr>
            <a:endParaRPr lang="cs-CZ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cs-CZ" dirty="0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De </a:t>
            </a:r>
            <a:r>
              <a:rPr lang="cs-CZ" dirty="0" err="1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voor</a:t>
            </a:r>
            <a:r>
              <a:rPr lang="cs-CZ" dirty="0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- en </a:t>
            </a:r>
            <a:r>
              <a:rPr lang="cs-CZ" dirty="0" err="1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nadelen</a:t>
            </a:r>
            <a:r>
              <a:rPr lang="cs-CZ" dirty="0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cs-CZ" dirty="0" err="1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worden</a:t>
            </a:r>
            <a:r>
              <a:rPr lang="cs-CZ" dirty="0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cs-CZ" b="1" dirty="0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op </a:t>
            </a:r>
            <a:r>
              <a:rPr lang="cs-CZ" b="1" dirty="0" err="1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een</a:t>
            </a:r>
            <a:r>
              <a:rPr lang="cs-CZ" b="1" dirty="0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cs-CZ" b="1" dirty="0" err="1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rij</a:t>
            </a:r>
            <a:r>
              <a:rPr lang="cs-CZ" b="1" dirty="0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cs-CZ" b="1" u="sng" dirty="0" err="1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gezet</a:t>
            </a:r>
            <a:r>
              <a:rPr lang="cs-CZ" dirty="0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.</a:t>
            </a:r>
            <a:endParaRPr lang="nl-BE" dirty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74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?</a:t>
            </a:r>
            <a:endParaRPr lang="nl-BE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err="1" smtClean="0">
                <a:latin typeface="Century Gothic" panose="020B0502020202020204" pitchFamily="34" charset="0"/>
              </a:rPr>
              <a:t>Aan</a:t>
            </a:r>
            <a:r>
              <a:rPr lang="cs-CZ" dirty="0" smtClean="0">
                <a:latin typeface="Century Gothic" panose="020B0502020202020204" pitchFamily="34" charset="0"/>
              </a:rPr>
              <a:t> de </a:t>
            </a:r>
            <a:r>
              <a:rPr lang="cs-CZ" dirty="0" err="1" smtClean="0">
                <a:latin typeface="Century Gothic" panose="020B0502020202020204" pitchFamily="34" charset="0"/>
              </a:rPr>
              <a:t>orde</a:t>
            </a:r>
            <a:r>
              <a:rPr lang="cs-CZ" dirty="0" smtClean="0">
                <a:latin typeface="Century Gothic" panose="020B0502020202020204" pitchFamily="34" charset="0"/>
              </a:rPr>
              <a:t> …</a:t>
            </a:r>
          </a:p>
          <a:p>
            <a:pPr marL="0" indent="0">
              <a:buNone/>
            </a:pPr>
            <a:endParaRPr lang="cs-CZ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1301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komen</a:t>
            </a:r>
            <a:endParaRPr lang="nl-BE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err="1" smtClean="0">
                <a:latin typeface="Century Gothic" panose="020B0502020202020204" pitchFamily="34" charset="0"/>
              </a:rPr>
              <a:t>Aan</a:t>
            </a:r>
            <a:r>
              <a:rPr lang="cs-CZ" dirty="0" smtClean="0">
                <a:latin typeface="Century Gothic" panose="020B0502020202020204" pitchFamily="34" charset="0"/>
              </a:rPr>
              <a:t> de </a:t>
            </a:r>
            <a:r>
              <a:rPr lang="cs-CZ" dirty="0" err="1" smtClean="0">
                <a:latin typeface="Century Gothic" panose="020B0502020202020204" pitchFamily="34" charset="0"/>
              </a:rPr>
              <a:t>orde</a:t>
            </a:r>
            <a:r>
              <a:rPr lang="cs-CZ" dirty="0" smtClean="0">
                <a:latin typeface="Century Gothic" panose="020B0502020202020204" pitchFamily="34" charset="0"/>
              </a:rPr>
              <a:t> …</a:t>
            </a:r>
          </a:p>
          <a:p>
            <a:pPr marL="0" indent="0">
              <a:buNone/>
            </a:pPr>
            <a:endParaRPr lang="cs-CZ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nl-BE" dirty="0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De milieuaspecten </a:t>
            </a:r>
            <a:r>
              <a:rPr lang="nl-BE" b="1" u="sng" dirty="0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komen</a:t>
            </a:r>
            <a:r>
              <a:rPr lang="nl-BE" b="1" dirty="0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 aan de orde </a:t>
            </a:r>
            <a:r>
              <a:rPr lang="nl-BE" dirty="0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in hoofdstuk 4.</a:t>
            </a:r>
            <a:endParaRPr lang="nl-BE" dirty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1120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focussen</a:t>
            </a:r>
            <a:r>
              <a:rPr lang="cs-CZ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…?</a:t>
            </a:r>
            <a:endParaRPr lang="nl-BE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l-BE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5368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?</a:t>
            </a:r>
            <a:endParaRPr lang="nl-BE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err="1" smtClean="0">
                <a:latin typeface="Century Gothic" panose="020B0502020202020204" pitchFamily="34" charset="0"/>
              </a:rPr>
              <a:t>Iets</a:t>
            </a:r>
            <a:r>
              <a:rPr lang="cs-CZ" dirty="0" smtClean="0">
                <a:latin typeface="Century Gothic" panose="020B0502020202020204" pitchFamily="34" charset="0"/>
              </a:rPr>
              <a:t> </a:t>
            </a:r>
            <a:r>
              <a:rPr lang="cs-CZ" dirty="0" err="1" smtClean="0">
                <a:latin typeface="Century Gothic" panose="020B0502020202020204" pitchFamily="34" charset="0"/>
              </a:rPr>
              <a:t>aan</a:t>
            </a:r>
            <a:r>
              <a:rPr lang="cs-CZ" dirty="0" smtClean="0">
                <a:latin typeface="Century Gothic" panose="020B0502020202020204" pitchFamily="34" charset="0"/>
              </a:rPr>
              <a:t> de </a:t>
            </a:r>
            <a:r>
              <a:rPr lang="cs-CZ" dirty="0" err="1" smtClean="0">
                <a:latin typeface="Century Gothic" panose="020B0502020202020204" pitchFamily="34" charset="0"/>
              </a:rPr>
              <a:t>orde</a:t>
            </a:r>
            <a:r>
              <a:rPr lang="cs-CZ" dirty="0" smtClean="0">
                <a:latin typeface="Century Gothic" panose="020B0502020202020204" pitchFamily="34" charset="0"/>
              </a:rPr>
              <a:t> …</a:t>
            </a:r>
          </a:p>
          <a:p>
            <a:pPr marL="0" indent="0">
              <a:buNone/>
            </a:pPr>
            <a:endParaRPr lang="cs-CZ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4017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stellen</a:t>
            </a:r>
            <a:endParaRPr lang="nl-BE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err="1" smtClean="0">
                <a:latin typeface="Century Gothic" panose="020B0502020202020204" pitchFamily="34" charset="0"/>
              </a:rPr>
              <a:t>Iets</a:t>
            </a:r>
            <a:r>
              <a:rPr lang="cs-CZ" dirty="0" smtClean="0">
                <a:latin typeface="Century Gothic" panose="020B0502020202020204" pitchFamily="34" charset="0"/>
              </a:rPr>
              <a:t> </a:t>
            </a:r>
            <a:r>
              <a:rPr lang="cs-CZ" dirty="0" err="1" smtClean="0">
                <a:latin typeface="Century Gothic" panose="020B0502020202020204" pitchFamily="34" charset="0"/>
              </a:rPr>
              <a:t>aan</a:t>
            </a:r>
            <a:r>
              <a:rPr lang="cs-CZ" dirty="0" smtClean="0">
                <a:latin typeface="Century Gothic" panose="020B0502020202020204" pitchFamily="34" charset="0"/>
              </a:rPr>
              <a:t> de </a:t>
            </a:r>
            <a:r>
              <a:rPr lang="cs-CZ" dirty="0" err="1" smtClean="0">
                <a:latin typeface="Century Gothic" panose="020B0502020202020204" pitchFamily="34" charset="0"/>
              </a:rPr>
              <a:t>orde</a:t>
            </a:r>
            <a:r>
              <a:rPr lang="cs-CZ" dirty="0" smtClean="0">
                <a:latin typeface="Century Gothic" panose="020B0502020202020204" pitchFamily="34" charset="0"/>
              </a:rPr>
              <a:t> …</a:t>
            </a:r>
          </a:p>
          <a:p>
            <a:pPr marL="0" indent="0">
              <a:buNone/>
            </a:pPr>
            <a:endParaRPr lang="cs-CZ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nl-BE" dirty="0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Deze vragen </a:t>
            </a:r>
            <a:r>
              <a:rPr lang="nl-BE" b="1" dirty="0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worden aan de orde </a:t>
            </a:r>
            <a:r>
              <a:rPr lang="nl-BE" b="1" u="sng" dirty="0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gesteld</a:t>
            </a:r>
            <a:r>
              <a:rPr lang="nl-BE" b="1" dirty="0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nl-BE" dirty="0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in </a:t>
            </a:r>
            <a:r>
              <a:rPr lang="cs-CZ" dirty="0" err="1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hoofdstuk</a:t>
            </a:r>
            <a:r>
              <a:rPr lang="cs-CZ" dirty="0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 3. </a:t>
            </a:r>
            <a:endParaRPr lang="nl-BE" dirty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9257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?</a:t>
            </a:r>
            <a:endParaRPr lang="nl-BE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>
                <a:latin typeface="Century Gothic" panose="020B0502020202020204" pitchFamily="34" charset="0"/>
              </a:rPr>
              <a:t>De </a:t>
            </a:r>
            <a:r>
              <a:rPr lang="cs-CZ" dirty="0" err="1" smtClean="0">
                <a:latin typeface="Century Gothic" panose="020B0502020202020204" pitchFamily="34" charset="0"/>
              </a:rPr>
              <a:t>vraag</a:t>
            </a:r>
            <a:r>
              <a:rPr lang="cs-CZ" dirty="0" smtClean="0">
                <a:latin typeface="Century Gothic" panose="020B0502020202020204" pitchFamily="34" charset="0"/>
              </a:rPr>
              <a:t> … (</a:t>
            </a:r>
            <a:r>
              <a:rPr lang="cs-CZ" dirty="0" err="1" smtClean="0">
                <a:latin typeface="Century Gothic" panose="020B0502020202020204" pitchFamily="34" charset="0"/>
              </a:rPr>
              <a:t>als</a:t>
            </a:r>
            <a:r>
              <a:rPr lang="cs-CZ" dirty="0" smtClean="0">
                <a:latin typeface="Century Gothic" panose="020B0502020202020204" pitchFamily="34" charset="0"/>
              </a:rPr>
              <a:t> </a:t>
            </a:r>
            <a:r>
              <a:rPr lang="cs-CZ" dirty="0" err="1" smtClean="0">
                <a:latin typeface="Century Gothic" panose="020B0502020202020204" pitchFamily="34" charset="0"/>
              </a:rPr>
              <a:t>volgt</a:t>
            </a:r>
            <a:r>
              <a:rPr lang="cs-CZ" dirty="0" smtClean="0">
                <a:latin typeface="Century Gothic" panose="020B0502020202020204" pitchFamily="34" charset="0"/>
              </a:rPr>
              <a:t>)</a:t>
            </a:r>
          </a:p>
          <a:p>
            <a:pPr marL="0" indent="0">
              <a:buNone/>
            </a:pPr>
            <a:endParaRPr lang="cs-CZ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0890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luiden</a:t>
            </a:r>
            <a:endParaRPr lang="nl-BE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>
                <a:latin typeface="Century Gothic" panose="020B0502020202020204" pitchFamily="34" charset="0"/>
              </a:rPr>
              <a:t>De </a:t>
            </a:r>
            <a:r>
              <a:rPr lang="cs-CZ" dirty="0" err="1" smtClean="0">
                <a:latin typeface="Century Gothic" panose="020B0502020202020204" pitchFamily="34" charset="0"/>
              </a:rPr>
              <a:t>vraag</a:t>
            </a:r>
            <a:r>
              <a:rPr lang="cs-CZ" dirty="0" smtClean="0">
                <a:latin typeface="Century Gothic" panose="020B0502020202020204" pitchFamily="34" charset="0"/>
              </a:rPr>
              <a:t> …</a:t>
            </a:r>
          </a:p>
          <a:p>
            <a:pPr marL="0" indent="0">
              <a:buNone/>
            </a:pPr>
            <a:endParaRPr lang="cs-CZ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nl-BE" b="1" dirty="0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De onderzoeksvraag </a:t>
            </a:r>
            <a:r>
              <a:rPr lang="nl-BE" b="1" u="sng" dirty="0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luidt</a:t>
            </a:r>
            <a:r>
              <a:rPr lang="nl-BE" b="1" dirty="0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nl-BE" dirty="0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als volgt: </a:t>
            </a:r>
            <a:r>
              <a:rPr lang="cs-CZ" dirty="0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w</a:t>
            </a:r>
            <a:r>
              <a:rPr lang="nl-BE" dirty="0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at beïnvloedt adequaat handelen van politiemedewerkers in de frontlinie?</a:t>
            </a:r>
            <a:endParaRPr lang="nl-BE" dirty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1675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?</a:t>
            </a:r>
            <a:endParaRPr lang="nl-BE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err="1" smtClean="0">
                <a:latin typeface="Century Gothic" panose="020B0502020202020204" pitchFamily="34" charset="0"/>
              </a:rPr>
              <a:t>Ergens</a:t>
            </a:r>
            <a:r>
              <a:rPr lang="cs-CZ" dirty="0" smtClean="0">
                <a:latin typeface="Century Gothic" panose="020B0502020202020204" pitchFamily="34" charset="0"/>
              </a:rPr>
              <a:t> </a:t>
            </a:r>
            <a:r>
              <a:rPr lang="cs-CZ" dirty="0" err="1" smtClean="0">
                <a:latin typeface="Century Gothic" panose="020B0502020202020204" pitchFamily="34" charset="0"/>
              </a:rPr>
              <a:t>een</a:t>
            </a:r>
            <a:r>
              <a:rPr lang="cs-CZ" dirty="0" smtClean="0">
                <a:latin typeface="Century Gothic" panose="020B0502020202020204" pitchFamily="34" charset="0"/>
              </a:rPr>
              <a:t> </a:t>
            </a:r>
            <a:r>
              <a:rPr lang="cs-CZ" dirty="0" err="1" smtClean="0">
                <a:latin typeface="Century Gothic" panose="020B0502020202020204" pitchFamily="34" charset="0"/>
              </a:rPr>
              <a:t>onderscheid</a:t>
            </a:r>
            <a:r>
              <a:rPr lang="cs-CZ" dirty="0" smtClean="0">
                <a:latin typeface="Century Gothic" panose="020B0502020202020204" pitchFamily="34" charset="0"/>
              </a:rPr>
              <a:t> </a:t>
            </a:r>
            <a:r>
              <a:rPr lang="cs-CZ" dirty="0" err="1" smtClean="0">
                <a:latin typeface="Century Gothic" panose="020B0502020202020204" pitchFamily="34" charset="0"/>
              </a:rPr>
              <a:t>tussen</a:t>
            </a:r>
            <a:r>
              <a:rPr lang="cs-CZ" dirty="0" smtClean="0">
                <a:latin typeface="Century Gothic" panose="020B0502020202020204" pitchFamily="34" charset="0"/>
              </a:rPr>
              <a:t> … </a:t>
            </a:r>
          </a:p>
          <a:p>
            <a:pPr marL="0" indent="0">
              <a:buNone/>
            </a:pPr>
            <a:endParaRPr lang="cs-CZ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8786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maken</a:t>
            </a:r>
            <a:endParaRPr lang="nl-BE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err="1" smtClean="0">
                <a:latin typeface="Century Gothic" panose="020B0502020202020204" pitchFamily="34" charset="0"/>
              </a:rPr>
              <a:t>Ergens</a:t>
            </a:r>
            <a:r>
              <a:rPr lang="cs-CZ" dirty="0" smtClean="0">
                <a:latin typeface="Century Gothic" panose="020B0502020202020204" pitchFamily="34" charset="0"/>
              </a:rPr>
              <a:t> </a:t>
            </a:r>
            <a:r>
              <a:rPr lang="cs-CZ" dirty="0" err="1" smtClean="0">
                <a:latin typeface="Century Gothic" panose="020B0502020202020204" pitchFamily="34" charset="0"/>
              </a:rPr>
              <a:t>een</a:t>
            </a:r>
            <a:r>
              <a:rPr lang="cs-CZ" dirty="0" smtClean="0">
                <a:latin typeface="Century Gothic" panose="020B0502020202020204" pitchFamily="34" charset="0"/>
              </a:rPr>
              <a:t> </a:t>
            </a:r>
            <a:r>
              <a:rPr lang="cs-CZ" dirty="0" err="1" smtClean="0">
                <a:latin typeface="Century Gothic" panose="020B0502020202020204" pitchFamily="34" charset="0"/>
              </a:rPr>
              <a:t>onderscheid</a:t>
            </a:r>
            <a:r>
              <a:rPr lang="cs-CZ" dirty="0" smtClean="0">
                <a:latin typeface="Century Gothic" panose="020B0502020202020204" pitchFamily="34" charset="0"/>
              </a:rPr>
              <a:t> </a:t>
            </a:r>
            <a:r>
              <a:rPr lang="cs-CZ" dirty="0" err="1" smtClean="0">
                <a:latin typeface="Century Gothic" panose="020B0502020202020204" pitchFamily="34" charset="0"/>
              </a:rPr>
              <a:t>tussen</a:t>
            </a:r>
            <a:r>
              <a:rPr lang="cs-CZ" dirty="0" smtClean="0">
                <a:latin typeface="Century Gothic" panose="020B0502020202020204" pitchFamily="34" charset="0"/>
              </a:rPr>
              <a:t> … </a:t>
            </a:r>
          </a:p>
          <a:p>
            <a:pPr marL="0" indent="0">
              <a:buNone/>
            </a:pPr>
            <a:endParaRPr lang="cs-CZ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nl-BE" dirty="0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Men dient </a:t>
            </a:r>
            <a:r>
              <a:rPr lang="nl-BE" b="1" dirty="0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een onderscheid</a:t>
            </a:r>
            <a:r>
              <a:rPr lang="nl-BE" dirty="0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 te </a:t>
            </a:r>
            <a:r>
              <a:rPr lang="nl-BE" b="1" u="sng" dirty="0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maken</a:t>
            </a:r>
            <a:r>
              <a:rPr lang="nl-BE" dirty="0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nl-BE" b="1" dirty="0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tussen</a:t>
            </a:r>
            <a:r>
              <a:rPr lang="nl-BE" dirty="0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 het namaken van documenten en het vervalsen ervan.</a:t>
            </a:r>
            <a:endParaRPr lang="nl-BE" dirty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8455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?</a:t>
            </a:r>
            <a:endParaRPr lang="nl-BE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err="1" smtClean="0">
                <a:latin typeface="Century Gothic" panose="020B0502020202020204" pitchFamily="34" charset="0"/>
              </a:rPr>
              <a:t>Iets</a:t>
            </a:r>
            <a:r>
              <a:rPr lang="cs-CZ" dirty="0" smtClean="0">
                <a:latin typeface="Century Gothic" panose="020B0502020202020204" pitchFamily="34" charset="0"/>
              </a:rPr>
              <a:t> in </a:t>
            </a:r>
            <a:r>
              <a:rPr lang="cs-CZ" dirty="0" err="1" smtClean="0">
                <a:latin typeface="Century Gothic" panose="020B0502020202020204" pitchFamily="34" charset="0"/>
              </a:rPr>
              <a:t>kaart</a:t>
            </a:r>
            <a:r>
              <a:rPr lang="cs-CZ" dirty="0" smtClean="0">
                <a:latin typeface="Century Gothic" panose="020B0502020202020204" pitchFamily="34" charset="0"/>
              </a:rPr>
              <a:t>… </a:t>
            </a:r>
          </a:p>
          <a:p>
            <a:pPr marL="0" indent="0">
              <a:buNone/>
            </a:pPr>
            <a:endParaRPr lang="cs-CZ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7195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brengen</a:t>
            </a:r>
            <a:endParaRPr lang="nl-BE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err="1" smtClean="0">
                <a:latin typeface="Century Gothic" panose="020B0502020202020204" pitchFamily="34" charset="0"/>
              </a:rPr>
              <a:t>Iets</a:t>
            </a:r>
            <a:r>
              <a:rPr lang="cs-CZ" dirty="0" smtClean="0">
                <a:latin typeface="Century Gothic" panose="020B0502020202020204" pitchFamily="34" charset="0"/>
              </a:rPr>
              <a:t> in </a:t>
            </a:r>
            <a:r>
              <a:rPr lang="cs-CZ" dirty="0" err="1" smtClean="0">
                <a:latin typeface="Century Gothic" panose="020B0502020202020204" pitchFamily="34" charset="0"/>
              </a:rPr>
              <a:t>kaart</a:t>
            </a:r>
            <a:r>
              <a:rPr lang="cs-CZ" dirty="0" smtClean="0">
                <a:latin typeface="Century Gothic" panose="020B0502020202020204" pitchFamily="34" charset="0"/>
              </a:rPr>
              <a:t>… </a:t>
            </a:r>
          </a:p>
          <a:p>
            <a:pPr marL="0" indent="0">
              <a:buNone/>
            </a:pPr>
            <a:endParaRPr lang="cs-CZ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nl-NL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Ook </a:t>
            </a:r>
            <a:r>
              <a:rPr lang="nl-NL" b="1" u="sng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brengt</a:t>
            </a:r>
            <a:r>
              <a:rPr lang="nl-NL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 dit onderzoek </a:t>
            </a:r>
            <a:r>
              <a:rPr lang="nl-NL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in kaart </a:t>
            </a:r>
            <a:r>
              <a:rPr lang="nl-NL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welke groepen op de arbeidsmarkt de grootste bijdrage aan bepaalde transities hebben geleverd.</a:t>
            </a:r>
            <a:endParaRPr lang="nl-BE" dirty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1297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979712" y="2564904"/>
            <a:ext cx="5308866" cy="1515533"/>
          </a:xfrm>
        </p:spPr>
        <p:txBody>
          <a:bodyPr>
            <a:normAutofit fontScale="90000"/>
          </a:bodyPr>
          <a:lstStyle/>
          <a:p>
            <a:r>
              <a:rPr lang="cs-CZ" sz="6000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Preposities</a:t>
            </a:r>
            <a:r>
              <a:rPr lang="cs-CZ" sz="88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/>
            </a:r>
            <a:br>
              <a:rPr lang="cs-CZ" sz="8800" dirty="0" smtClean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r>
              <a:rPr lang="cs-CZ" sz="4400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vul</a:t>
            </a:r>
            <a:r>
              <a:rPr lang="cs-CZ" sz="44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cs-CZ" sz="4400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aan</a:t>
            </a:r>
            <a:r>
              <a:rPr lang="cs-CZ" sz="44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!</a:t>
            </a:r>
            <a:endParaRPr lang="nl-BE" sz="4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0346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>
                <a:latin typeface="Century Gothic" panose="020B0502020202020204" pitchFamily="34" charset="0"/>
              </a:rPr>
              <a:t>Preposities</a:t>
            </a:r>
            <a:endParaRPr lang="cs-CZ" dirty="0">
              <a:latin typeface="Century Gothic" panose="020B0502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99592" y="2487168"/>
            <a:ext cx="3617544" cy="3447288"/>
          </a:xfrm>
        </p:spPr>
        <p:txBody>
          <a:bodyPr/>
          <a:lstStyle/>
          <a:p>
            <a:r>
              <a:rPr lang="cs-CZ" b="1" dirty="0" smtClean="0">
                <a:latin typeface="Century Gothic" panose="020B0502020202020204" pitchFamily="34" charset="0"/>
              </a:rPr>
              <a:t>???</a:t>
            </a:r>
            <a:r>
              <a:rPr lang="cs-CZ" dirty="0" smtClean="0">
                <a:latin typeface="Century Gothic" panose="020B0502020202020204" pitchFamily="34" charset="0"/>
              </a:rPr>
              <a:t> </a:t>
            </a:r>
            <a:r>
              <a:rPr lang="cs-CZ" dirty="0" err="1" smtClean="0">
                <a:latin typeface="Century Gothic" panose="020B0502020202020204" pitchFamily="34" charset="0"/>
              </a:rPr>
              <a:t>het</a:t>
            </a:r>
            <a:r>
              <a:rPr lang="cs-CZ" dirty="0" smtClean="0">
                <a:latin typeface="Century Gothic" panose="020B0502020202020204" pitchFamily="34" charset="0"/>
              </a:rPr>
              <a:t> </a:t>
            </a:r>
            <a:r>
              <a:rPr lang="cs-CZ" dirty="0" err="1" smtClean="0">
                <a:latin typeface="Century Gothic" panose="020B0502020202020204" pitchFamily="34" charset="0"/>
              </a:rPr>
              <a:t>kader</a:t>
            </a:r>
            <a:r>
              <a:rPr lang="cs-CZ" dirty="0" smtClean="0">
                <a:latin typeface="Century Gothic" panose="020B0502020202020204" pitchFamily="34" charset="0"/>
              </a:rPr>
              <a:t> </a:t>
            </a:r>
            <a:r>
              <a:rPr lang="cs-CZ" b="1" dirty="0">
                <a:latin typeface="Century Gothic" panose="020B0502020202020204" pitchFamily="34" charset="0"/>
              </a:rPr>
              <a:t>???</a:t>
            </a:r>
            <a:r>
              <a:rPr lang="cs-CZ" dirty="0" smtClean="0">
                <a:latin typeface="Century Gothic" panose="020B0502020202020204" pitchFamily="34" charset="0"/>
              </a:rPr>
              <a:t> </a:t>
            </a:r>
          </a:p>
          <a:p>
            <a:r>
              <a:rPr lang="cs-CZ" b="1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</a:rPr>
              <a:t>??? </a:t>
            </a:r>
            <a:r>
              <a:rPr lang="cs-CZ" dirty="0" err="1" smtClean="0">
                <a:latin typeface="Century Gothic" panose="020B0502020202020204" pitchFamily="34" charset="0"/>
              </a:rPr>
              <a:t>aanleiding</a:t>
            </a:r>
            <a:r>
              <a:rPr lang="cs-CZ" dirty="0" smtClean="0">
                <a:latin typeface="Century Gothic" panose="020B0502020202020204" pitchFamily="34" charset="0"/>
              </a:rPr>
              <a:t> </a:t>
            </a:r>
            <a:r>
              <a:rPr lang="cs-CZ" b="1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</a:rPr>
              <a:t>???</a:t>
            </a:r>
            <a:endParaRPr lang="cs-CZ" b="1" dirty="0" smtClean="0">
              <a:latin typeface="Century Gothic" panose="020B0502020202020204" pitchFamily="34" charset="0"/>
            </a:endParaRPr>
          </a:p>
          <a:p>
            <a:r>
              <a:rPr lang="cs-CZ" b="1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</a:rPr>
              <a:t>???</a:t>
            </a:r>
            <a:r>
              <a:rPr lang="cs-CZ" dirty="0" smtClean="0">
                <a:latin typeface="Century Gothic" panose="020B0502020202020204" pitchFamily="34" charset="0"/>
              </a:rPr>
              <a:t> </a:t>
            </a:r>
            <a:r>
              <a:rPr lang="cs-CZ" dirty="0" err="1" smtClean="0">
                <a:latin typeface="Century Gothic" panose="020B0502020202020204" pitchFamily="34" charset="0"/>
              </a:rPr>
              <a:t>opzichte</a:t>
            </a:r>
            <a:r>
              <a:rPr lang="cs-CZ" dirty="0" smtClean="0">
                <a:latin typeface="Century Gothic" panose="020B0502020202020204" pitchFamily="34" charset="0"/>
              </a:rPr>
              <a:t> </a:t>
            </a:r>
            <a:r>
              <a:rPr lang="cs-CZ" b="1" dirty="0">
                <a:latin typeface="Century Gothic" panose="020B0502020202020204" pitchFamily="34" charset="0"/>
              </a:rPr>
              <a:t>???</a:t>
            </a:r>
            <a:r>
              <a:rPr lang="cs-CZ" dirty="0" smtClean="0">
                <a:latin typeface="Century Gothic" panose="020B0502020202020204" pitchFamily="34" charset="0"/>
              </a:rPr>
              <a:t>  </a:t>
            </a:r>
          </a:p>
          <a:p>
            <a:r>
              <a:rPr lang="cs-CZ" b="1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</a:rPr>
              <a:t>???</a:t>
            </a:r>
            <a:r>
              <a:rPr lang="cs-CZ" dirty="0" smtClean="0">
                <a:latin typeface="Century Gothic" panose="020B0502020202020204" pitchFamily="34" charset="0"/>
              </a:rPr>
              <a:t> de </a:t>
            </a:r>
            <a:r>
              <a:rPr lang="cs-CZ" dirty="0" err="1" smtClean="0">
                <a:latin typeface="Century Gothic" panose="020B0502020202020204" pitchFamily="34" charset="0"/>
              </a:rPr>
              <a:t>loop</a:t>
            </a:r>
            <a:r>
              <a:rPr lang="cs-CZ" dirty="0" smtClean="0">
                <a:latin typeface="Century Gothic" panose="020B0502020202020204" pitchFamily="34" charset="0"/>
              </a:rPr>
              <a:t> </a:t>
            </a:r>
            <a:r>
              <a:rPr lang="cs-CZ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</a:rPr>
              <a:t>???</a:t>
            </a:r>
          </a:p>
          <a:p>
            <a:r>
              <a:rPr lang="cs-CZ" b="1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</a:rPr>
              <a:t>???</a:t>
            </a:r>
            <a:r>
              <a:rPr lang="cs-CZ" dirty="0">
                <a:latin typeface="Century Gothic" panose="020B0502020202020204" pitchFamily="34" charset="0"/>
              </a:rPr>
              <a:t> </a:t>
            </a:r>
            <a:r>
              <a:rPr lang="cs-CZ" dirty="0" err="1" smtClean="0">
                <a:latin typeface="Century Gothic" panose="020B0502020202020204" pitchFamily="34" charset="0"/>
              </a:rPr>
              <a:t>het</a:t>
            </a:r>
            <a:r>
              <a:rPr lang="cs-CZ" dirty="0" smtClean="0">
                <a:latin typeface="Century Gothic" panose="020B0502020202020204" pitchFamily="34" charset="0"/>
              </a:rPr>
              <a:t> </a:t>
            </a:r>
            <a:r>
              <a:rPr lang="cs-CZ" dirty="0" err="1" smtClean="0">
                <a:latin typeface="Century Gothic" panose="020B0502020202020204" pitchFamily="34" charset="0"/>
              </a:rPr>
              <a:t>perspectief</a:t>
            </a:r>
            <a:r>
              <a:rPr lang="cs-CZ" dirty="0" smtClean="0">
                <a:latin typeface="Century Gothic" panose="020B0502020202020204" pitchFamily="34" charset="0"/>
              </a:rPr>
              <a:t> </a:t>
            </a:r>
            <a:r>
              <a:rPr lang="cs-CZ" b="1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</a:rPr>
              <a:t>???</a:t>
            </a:r>
            <a:endParaRPr lang="cs-CZ" b="1" dirty="0">
              <a:latin typeface="Century Gothic" panose="020B0502020202020204" pitchFamily="34" charset="0"/>
            </a:endParaRPr>
          </a:p>
          <a:p>
            <a:endParaRPr lang="cs-CZ" b="1" dirty="0">
              <a:latin typeface="Century Gothic" panose="020B0502020202020204" pitchFamily="34" charset="0"/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671264" cy="3447288"/>
          </a:xfrm>
        </p:spPr>
        <p:txBody>
          <a:bodyPr/>
          <a:lstStyle/>
          <a:p>
            <a:r>
              <a:rPr lang="cs-CZ" b="1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</a:rPr>
              <a:t>???</a:t>
            </a:r>
            <a:r>
              <a:rPr lang="cs-CZ" dirty="0" smtClean="0">
                <a:latin typeface="Century Gothic" panose="020B0502020202020204" pitchFamily="34" charset="0"/>
              </a:rPr>
              <a:t> </a:t>
            </a:r>
            <a:r>
              <a:rPr lang="cs-CZ" dirty="0" err="1" smtClean="0">
                <a:latin typeface="Century Gothic" panose="020B0502020202020204" pitchFamily="34" charset="0"/>
              </a:rPr>
              <a:t>behulp</a:t>
            </a:r>
            <a:r>
              <a:rPr lang="cs-CZ" dirty="0" smtClean="0">
                <a:latin typeface="Century Gothic" panose="020B0502020202020204" pitchFamily="34" charset="0"/>
              </a:rPr>
              <a:t> </a:t>
            </a:r>
            <a:r>
              <a:rPr lang="cs-CZ" b="1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</a:rPr>
              <a:t>???</a:t>
            </a:r>
            <a:endParaRPr lang="cs-CZ" b="1" dirty="0" smtClean="0">
              <a:latin typeface="Century Gothic" panose="020B0502020202020204" pitchFamily="34" charset="0"/>
            </a:endParaRPr>
          </a:p>
          <a:p>
            <a:r>
              <a:rPr lang="cs-CZ" b="1" dirty="0">
                <a:latin typeface="Century Gothic" panose="020B0502020202020204" pitchFamily="34" charset="0"/>
              </a:rPr>
              <a:t>??? </a:t>
            </a:r>
            <a:r>
              <a:rPr lang="cs-CZ" dirty="0" smtClean="0">
                <a:latin typeface="Century Gothic" panose="020B0502020202020204" pitchFamily="34" charset="0"/>
              </a:rPr>
              <a:t>de hand </a:t>
            </a:r>
            <a:r>
              <a:rPr lang="cs-CZ" b="1" dirty="0">
                <a:latin typeface="Century Gothic" panose="020B0502020202020204" pitchFamily="34" charset="0"/>
              </a:rPr>
              <a:t>???</a:t>
            </a:r>
            <a:endParaRPr lang="cs-CZ" b="1" dirty="0" smtClean="0">
              <a:latin typeface="Century Gothic" panose="020B0502020202020204" pitchFamily="34" charset="0"/>
            </a:endParaRPr>
          </a:p>
          <a:p>
            <a:r>
              <a:rPr lang="cs-CZ" b="1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</a:rPr>
              <a:t>???</a:t>
            </a:r>
            <a:r>
              <a:rPr lang="cs-CZ" dirty="0" smtClean="0">
                <a:latin typeface="Century Gothic" panose="020B0502020202020204" pitchFamily="34" charset="0"/>
              </a:rPr>
              <a:t> </a:t>
            </a:r>
            <a:r>
              <a:rPr lang="cs-CZ" dirty="0" err="1" smtClean="0">
                <a:latin typeface="Century Gothic" panose="020B0502020202020204" pitchFamily="34" charset="0"/>
              </a:rPr>
              <a:t>basis</a:t>
            </a:r>
            <a:r>
              <a:rPr lang="cs-CZ" dirty="0" smtClean="0">
                <a:latin typeface="Century Gothic" panose="020B0502020202020204" pitchFamily="34" charset="0"/>
              </a:rPr>
              <a:t> </a:t>
            </a:r>
            <a:r>
              <a:rPr lang="cs-CZ" b="1" dirty="0">
                <a:latin typeface="Century Gothic" panose="020B0502020202020204" pitchFamily="34" charset="0"/>
              </a:rPr>
              <a:t>???</a:t>
            </a:r>
            <a:r>
              <a:rPr lang="cs-CZ" dirty="0" smtClean="0">
                <a:latin typeface="Century Gothic" panose="020B0502020202020204" pitchFamily="34" charset="0"/>
              </a:rPr>
              <a:t> </a:t>
            </a:r>
          </a:p>
          <a:p>
            <a:r>
              <a:rPr lang="cs-CZ" b="1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</a:rPr>
              <a:t>???</a:t>
            </a:r>
            <a:r>
              <a:rPr lang="cs-CZ" dirty="0" smtClean="0">
                <a:latin typeface="Century Gothic" panose="020B0502020202020204" pitchFamily="34" charset="0"/>
              </a:rPr>
              <a:t> </a:t>
            </a:r>
            <a:r>
              <a:rPr lang="cs-CZ" dirty="0" err="1" smtClean="0">
                <a:latin typeface="Century Gothic" panose="020B0502020202020204" pitchFamily="34" charset="0"/>
              </a:rPr>
              <a:t>grond</a:t>
            </a:r>
            <a:r>
              <a:rPr lang="cs-CZ" dirty="0" smtClean="0">
                <a:latin typeface="Century Gothic" panose="020B0502020202020204" pitchFamily="34" charset="0"/>
              </a:rPr>
              <a:t> </a:t>
            </a:r>
            <a:r>
              <a:rPr lang="cs-CZ" b="1" dirty="0">
                <a:latin typeface="Century Gothic" panose="020B0502020202020204" pitchFamily="34" charset="0"/>
              </a:rPr>
              <a:t>???</a:t>
            </a:r>
            <a:r>
              <a:rPr lang="cs-CZ" dirty="0" smtClean="0">
                <a:latin typeface="Century Gothic" panose="020B0502020202020204" pitchFamily="34" charset="0"/>
              </a:rPr>
              <a:t> </a:t>
            </a:r>
          </a:p>
          <a:p>
            <a:r>
              <a:rPr lang="cs-CZ" b="1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</a:rPr>
              <a:t>???</a:t>
            </a:r>
            <a:r>
              <a:rPr lang="cs-CZ" dirty="0">
                <a:latin typeface="Century Gothic" panose="020B0502020202020204" pitchFamily="34" charset="0"/>
              </a:rPr>
              <a:t> </a:t>
            </a:r>
            <a:r>
              <a:rPr lang="cs-CZ" dirty="0" err="1" smtClean="0">
                <a:latin typeface="Century Gothic" panose="020B0502020202020204" pitchFamily="34" charset="0"/>
              </a:rPr>
              <a:t>het</a:t>
            </a:r>
            <a:r>
              <a:rPr lang="cs-CZ" dirty="0" smtClean="0">
                <a:latin typeface="Century Gothic" panose="020B0502020202020204" pitchFamily="34" charset="0"/>
              </a:rPr>
              <a:t> </a:t>
            </a:r>
            <a:r>
              <a:rPr lang="cs-CZ" dirty="0" err="1" smtClean="0">
                <a:latin typeface="Century Gothic" panose="020B0502020202020204" pitchFamily="34" charset="0"/>
              </a:rPr>
              <a:t>gebied</a:t>
            </a:r>
            <a:r>
              <a:rPr lang="cs-CZ" dirty="0" smtClean="0">
                <a:latin typeface="Century Gothic" panose="020B0502020202020204" pitchFamily="34" charset="0"/>
              </a:rPr>
              <a:t> </a:t>
            </a:r>
            <a:r>
              <a:rPr lang="cs-CZ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</a:rPr>
              <a:t>???</a:t>
            </a:r>
            <a:endParaRPr lang="cs-CZ" b="1" dirty="0">
              <a:latin typeface="Century Gothic" panose="020B0502020202020204" pitchFamily="34" charset="0"/>
            </a:endParaRPr>
          </a:p>
          <a:p>
            <a:endParaRPr lang="cs-CZ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1049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focussen</a:t>
            </a:r>
            <a:r>
              <a:rPr lang="cs-CZ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op</a:t>
            </a:r>
            <a:endParaRPr lang="nl-BE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In </a:t>
            </a:r>
            <a:r>
              <a:rPr lang="cs-CZ" dirty="0" err="1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het</a:t>
            </a:r>
            <a:r>
              <a:rPr lang="cs-CZ" dirty="0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nl-NL" dirty="0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eerste </a:t>
            </a:r>
            <a:r>
              <a:rPr lang="nl-NL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deel van dit hoofdstuk </a:t>
            </a:r>
            <a:r>
              <a:rPr lang="nl-NL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focus</a:t>
            </a:r>
            <a:r>
              <a:rPr lang="nl-NL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 ik </a:t>
            </a:r>
            <a:r>
              <a:rPr lang="nl-NL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op</a:t>
            </a:r>
            <a:r>
              <a:rPr lang="nl-NL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nl-NL" dirty="0" err="1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Disability</a:t>
            </a:r>
            <a:r>
              <a:rPr lang="nl-NL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nl-NL" dirty="0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Studies</a:t>
            </a:r>
            <a:r>
              <a:rPr lang="cs-CZ" dirty="0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. </a:t>
            </a:r>
            <a:r>
              <a:rPr lang="nl-NL" dirty="0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endParaRPr lang="nl-BE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8030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>
                <a:latin typeface="Century Gothic" panose="020B0502020202020204" pitchFamily="34" charset="0"/>
              </a:rPr>
              <a:t>Preposities</a:t>
            </a:r>
            <a:endParaRPr lang="cs-CZ" dirty="0">
              <a:latin typeface="Century Gothic" panose="020B0502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99592" y="2487168"/>
            <a:ext cx="3745560" cy="3447288"/>
          </a:xfrm>
        </p:spPr>
        <p:txBody>
          <a:bodyPr/>
          <a:lstStyle/>
          <a:p>
            <a:r>
              <a:rPr lang="cs-CZ" b="1" dirty="0" smtClean="0">
                <a:latin typeface="Century Gothic" panose="020B0502020202020204" pitchFamily="34" charset="0"/>
              </a:rPr>
              <a:t>in</a:t>
            </a:r>
            <a:r>
              <a:rPr lang="cs-CZ" dirty="0" smtClean="0">
                <a:latin typeface="Century Gothic" panose="020B0502020202020204" pitchFamily="34" charset="0"/>
              </a:rPr>
              <a:t> </a:t>
            </a:r>
            <a:r>
              <a:rPr lang="cs-CZ" dirty="0" err="1" smtClean="0">
                <a:latin typeface="Century Gothic" panose="020B0502020202020204" pitchFamily="34" charset="0"/>
              </a:rPr>
              <a:t>het</a:t>
            </a:r>
            <a:r>
              <a:rPr lang="cs-CZ" dirty="0" smtClean="0">
                <a:latin typeface="Century Gothic" panose="020B0502020202020204" pitchFamily="34" charset="0"/>
              </a:rPr>
              <a:t> </a:t>
            </a:r>
            <a:r>
              <a:rPr lang="cs-CZ" dirty="0" err="1" smtClean="0">
                <a:latin typeface="Century Gothic" panose="020B0502020202020204" pitchFamily="34" charset="0"/>
              </a:rPr>
              <a:t>kader</a:t>
            </a:r>
            <a:r>
              <a:rPr lang="cs-CZ" dirty="0" smtClean="0">
                <a:latin typeface="Century Gothic" panose="020B0502020202020204" pitchFamily="34" charset="0"/>
              </a:rPr>
              <a:t> </a:t>
            </a:r>
            <a:r>
              <a:rPr lang="cs-CZ" b="1" dirty="0" smtClean="0">
                <a:latin typeface="Century Gothic" panose="020B0502020202020204" pitchFamily="34" charset="0"/>
              </a:rPr>
              <a:t>van</a:t>
            </a:r>
            <a:r>
              <a:rPr lang="cs-CZ" dirty="0" smtClean="0">
                <a:latin typeface="Century Gothic" panose="020B0502020202020204" pitchFamily="34" charset="0"/>
              </a:rPr>
              <a:t> </a:t>
            </a:r>
          </a:p>
          <a:p>
            <a:r>
              <a:rPr lang="cs-CZ" b="1" dirty="0" err="1" smtClean="0">
                <a:latin typeface="Century Gothic" panose="020B0502020202020204" pitchFamily="34" charset="0"/>
              </a:rPr>
              <a:t>naar</a:t>
            </a:r>
            <a:r>
              <a:rPr lang="cs-CZ" dirty="0" smtClean="0">
                <a:latin typeface="Century Gothic" panose="020B0502020202020204" pitchFamily="34" charset="0"/>
              </a:rPr>
              <a:t> </a:t>
            </a:r>
            <a:r>
              <a:rPr lang="cs-CZ" dirty="0" err="1" smtClean="0">
                <a:latin typeface="Century Gothic" panose="020B0502020202020204" pitchFamily="34" charset="0"/>
              </a:rPr>
              <a:t>aanleiding</a:t>
            </a:r>
            <a:r>
              <a:rPr lang="cs-CZ" dirty="0" smtClean="0">
                <a:latin typeface="Century Gothic" panose="020B0502020202020204" pitchFamily="34" charset="0"/>
              </a:rPr>
              <a:t> </a:t>
            </a:r>
            <a:r>
              <a:rPr lang="cs-CZ" b="1" dirty="0" smtClean="0">
                <a:latin typeface="Century Gothic" panose="020B0502020202020204" pitchFamily="34" charset="0"/>
              </a:rPr>
              <a:t>van</a:t>
            </a:r>
          </a:p>
          <a:p>
            <a:r>
              <a:rPr lang="cs-CZ" b="1" dirty="0" smtClean="0">
                <a:latin typeface="Century Gothic" panose="020B0502020202020204" pitchFamily="34" charset="0"/>
              </a:rPr>
              <a:t>ten</a:t>
            </a:r>
            <a:r>
              <a:rPr lang="cs-CZ" dirty="0" smtClean="0">
                <a:latin typeface="Century Gothic" panose="020B0502020202020204" pitchFamily="34" charset="0"/>
              </a:rPr>
              <a:t> </a:t>
            </a:r>
            <a:r>
              <a:rPr lang="cs-CZ" dirty="0" err="1" smtClean="0">
                <a:latin typeface="Century Gothic" panose="020B0502020202020204" pitchFamily="34" charset="0"/>
              </a:rPr>
              <a:t>opzichte</a:t>
            </a:r>
            <a:r>
              <a:rPr lang="cs-CZ" dirty="0" smtClean="0">
                <a:latin typeface="Century Gothic" panose="020B0502020202020204" pitchFamily="34" charset="0"/>
              </a:rPr>
              <a:t> </a:t>
            </a:r>
            <a:r>
              <a:rPr lang="cs-CZ" b="1" dirty="0" smtClean="0">
                <a:latin typeface="Century Gothic" panose="020B0502020202020204" pitchFamily="34" charset="0"/>
              </a:rPr>
              <a:t>van</a:t>
            </a:r>
            <a:r>
              <a:rPr lang="cs-CZ" dirty="0" smtClean="0">
                <a:latin typeface="Century Gothic" panose="020B0502020202020204" pitchFamily="34" charset="0"/>
              </a:rPr>
              <a:t>  </a:t>
            </a:r>
          </a:p>
          <a:p>
            <a:r>
              <a:rPr lang="cs-CZ" b="1" dirty="0" smtClean="0">
                <a:latin typeface="Century Gothic" panose="020B0502020202020204" pitchFamily="34" charset="0"/>
              </a:rPr>
              <a:t>in</a:t>
            </a:r>
            <a:r>
              <a:rPr lang="cs-CZ" dirty="0" smtClean="0">
                <a:latin typeface="Century Gothic" panose="020B0502020202020204" pitchFamily="34" charset="0"/>
              </a:rPr>
              <a:t> de </a:t>
            </a:r>
            <a:r>
              <a:rPr lang="cs-CZ" dirty="0" err="1" smtClean="0">
                <a:latin typeface="Century Gothic" panose="020B0502020202020204" pitchFamily="34" charset="0"/>
              </a:rPr>
              <a:t>loop</a:t>
            </a:r>
            <a:r>
              <a:rPr lang="cs-CZ" dirty="0" smtClean="0">
                <a:latin typeface="Century Gothic" panose="020B0502020202020204" pitchFamily="34" charset="0"/>
              </a:rPr>
              <a:t> </a:t>
            </a:r>
            <a:r>
              <a:rPr lang="cs-CZ" b="1" dirty="0" smtClean="0">
                <a:latin typeface="Century Gothic" panose="020B0502020202020204" pitchFamily="34" charset="0"/>
              </a:rPr>
              <a:t>van</a:t>
            </a:r>
          </a:p>
          <a:p>
            <a:r>
              <a:rPr lang="cs-CZ" b="1" dirty="0" err="1" smtClean="0">
                <a:latin typeface="Century Gothic" panose="020B0502020202020204" pitchFamily="34" charset="0"/>
              </a:rPr>
              <a:t>vanuit</a:t>
            </a:r>
            <a:r>
              <a:rPr lang="cs-CZ" b="1" dirty="0" smtClean="0">
                <a:latin typeface="Century Gothic" panose="020B0502020202020204" pitchFamily="34" charset="0"/>
              </a:rPr>
              <a:t> </a:t>
            </a:r>
            <a:r>
              <a:rPr lang="cs-CZ" dirty="0" err="1" smtClean="0">
                <a:latin typeface="Century Gothic" panose="020B0502020202020204" pitchFamily="34" charset="0"/>
              </a:rPr>
              <a:t>het</a:t>
            </a:r>
            <a:r>
              <a:rPr lang="cs-CZ" dirty="0" smtClean="0">
                <a:latin typeface="Century Gothic" panose="020B0502020202020204" pitchFamily="34" charset="0"/>
              </a:rPr>
              <a:t> </a:t>
            </a:r>
            <a:r>
              <a:rPr lang="cs-CZ" dirty="0" err="1" smtClean="0">
                <a:latin typeface="Century Gothic" panose="020B0502020202020204" pitchFamily="34" charset="0"/>
              </a:rPr>
              <a:t>perspectief</a:t>
            </a:r>
            <a:r>
              <a:rPr lang="cs-CZ" dirty="0" smtClean="0">
                <a:latin typeface="Century Gothic" panose="020B0502020202020204" pitchFamily="34" charset="0"/>
              </a:rPr>
              <a:t> </a:t>
            </a:r>
            <a:r>
              <a:rPr lang="cs-CZ" b="1" dirty="0" smtClean="0">
                <a:latin typeface="Century Gothic" panose="020B0502020202020204" pitchFamily="34" charset="0"/>
              </a:rPr>
              <a:t>van</a:t>
            </a:r>
            <a:endParaRPr lang="cs-CZ" b="1" dirty="0">
              <a:latin typeface="Century Gothic" panose="020B0502020202020204" pitchFamily="34" charset="0"/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4498848" cy="3447288"/>
          </a:xfrm>
        </p:spPr>
        <p:txBody>
          <a:bodyPr/>
          <a:lstStyle/>
          <a:p>
            <a:r>
              <a:rPr lang="cs-CZ" b="1" dirty="0" smtClean="0">
                <a:latin typeface="Century Gothic" panose="020B0502020202020204" pitchFamily="34" charset="0"/>
              </a:rPr>
              <a:t>met</a:t>
            </a:r>
            <a:r>
              <a:rPr lang="cs-CZ" dirty="0" smtClean="0">
                <a:latin typeface="Century Gothic" panose="020B0502020202020204" pitchFamily="34" charset="0"/>
              </a:rPr>
              <a:t> </a:t>
            </a:r>
            <a:r>
              <a:rPr lang="cs-CZ" dirty="0" err="1" smtClean="0">
                <a:latin typeface="Century Gothic" panose="020B0502020202020204" pitchFamily="34" charset="0"/>
              </a:rPr>
              <a:t>behulp</a:t>
            </a:r>
            <a:r>
              <a:rPr lang="cs-CZ" dirty="0" smtClean="0">
                <a:latin typeface="Century Gothic" panose="020B0502020202020204" pitchFamily="34" charset="0"/>
              </a:rPr>
              <a:t> </a:t>
            </a:r>
            <a:r>
              <a:rPr lang="cs-CZ" b="1" dirty="0" smtClean="0">
                <a:latin typeface="Century Gothic" panose="020B0502020202020204" pitchFamily="34" charset="0"/>
              </a:rPr>
              <a:t>van</a:t>
            </a:r>
          </a:p>
          <a:p>
            <a:r>
              <a:rPr lang="cs-CZ" b="1" dirty="0" err="1" smtClean="0">
                <a:latin typeface="Century Gothic" panose="020B0502020202020204" pitchFamily="34" charset="0"/>
              </a:rPr>
              <a:t>aan</a:t>
            </a:r>
            <a:r>
              <a:rPr lang="cs-CZ" dirty="0" smtClean="0">
                <a:latin typeface="Century Gothic" panose="020B0502020202020204" pitchFamily="34" charset="0"/>
              </a:rPr>
              <a:t> de hand </a:t>
            </a:r>
            <a:r>
              <a:rPr lang="cs-CZ" b="1" dirty="0" smtClean="0">
                <a:latin typeface="Century Gothic" panose="020B0502020202020204" pitchFamily="34" charset="0"/>
              </a:rPr>
              <a:t>van</a:t>
            </a:r>
          </a:p>
          <a:p>
            <a:r>
              <a:rPr lang="cs-CZ" b="1" dirty="0">
                <a:latin typeface="Century Gothic" panose="020B0502020202020204" pitchFamily="34" charset="0"/>
              </a:rPr>
              <a:t>o</a:t>
            </a:r>
            <a:r>
              <a:rPr lang="cs-CZ" b="1" dirty="0" smtClean="0">
                <a:latin typeface="Century Gothic" panose="020B0502020202020204" pitchFamily="34" charset="0"/>
              </a:rPr>
              <a:t>p</a:t>
            </a:r>
            <a:r>
              <a:rPr lang="cs-CZ" dirty="0" smtClean="0">
                <a:latin typeface="Century Gothic" panose="020B0502020202020204" pitchFamily="34" charset="0"/>
              </a:rPr>
              <a:t> </a:t>
            </a:r>
            <a:r>
              <a:rPr lang="cs-CZ" dirty="0" err="1" smtClean="0">
                <a:latin typeface="Century Gothic" panose="020B0502020202020204" pitchFamily="34" charset="0"/>
              </a:rPr>
              <a:t>basis</a:t>
            </a:r>
            <a:r>
              <a:rPr lang="cs-CZ" dirty="0" smtClean="0">
                <a:latin typeface="Century Gothic" panose="020B0502020202020204" pitchFamily="34" charset="0"/>
              </a:rPr>
              <a:t> </a:t>
            </a:r>
            <a:r>
              <a:rPr lang="cs-CZ" b="1" dirty="0" smtClean="0">
                <a:latin typeface="Century Gothic" panose="020B0502020202020204" pitchFamily="34" charset="0"/>
              </a:rPr>
              <a:t>van</a:t>
            </a:r>
            <a:r>
              <a:rPr lang="cs-CZ" dirty="0" smtClean="0">
                <a:latin typeface="Century Gothic" panose="020B0502020202020204" pitchFamily="34" charset="0"/>
              </a:rPr>
              <a:t> </a:t>
            </a:r>
          </a:p>
          <a:p>
            <a:r>
              <a:rPr lang="cs-CZ" b="1" dirty="0" smtClean="0">
                <a:latin typeface="Century Gothic" panose="020B0502020202020204" pitchFamily="34" charset="0"/>
              </a:rPr>
              <a:t>op</a:t>
            </a:r>
            <a:r>
              <a:rPr lang="cs-CZ" dirty="0" smtClean="0">
                <a:latin typeface="Century Gothic" panose="020B0502020202020204" pitchFamily="34" charset="0"/>
              </a:rPr>
              <a:t> </a:t>
            </a:r>
            <a:r>
              <a:rPr lang="cs-CZ" dirty="0" err="1" smtClean="0">
                <a:latin typeface="Century Gothic" panose="020B0502020202020204" pitchFamily="34" charset="0"/>
              </a:rPr>
              <a:t>grond</a:t>
            </a:r>
            <a:r>
              <a:rPr lang="cs-CZ" dirty="0" smtClean="0">
                <a:latin typeface="Century Gothic" panose="020B0502020202020204" pitchFamily="34" charset="0"/>
              </a:rPr>
              <a:t> </a:t>
            </a:r>
            <a:r>
              <a:rPr lang="cs-CZ" b="1" dirty="0" smtClean="0">
                <a:latin typeface="Century Gothic" panose="020B0502020202020204" pitchFamily="34" charset="0"/>
              </a:rPr>
              <a:t>van</a:t>
            </a:r>
            <a:r>
              <a:rPr lang="cs-CZ" dirty="0" smtClean="0">
                <a:latin typeface="Century Gothic" panose="020B0502020202020204" pitchFamily="34" charset="0"/>
              </a:rPr>
              <a:t> </a:t>
            </a:r>
          </a:p>
          <a:p>
            <a:r>
              <a:rPr lang="cs-CZ" b="1" dirty="0" smtClean="0">
                <a:latin typeface="Century Gothic" panose="020B0502020202020204" pitchFamily="34" charset="0"/>
              </a:rPr>
              <a:t>op</a:t>
            </a:r>
            <a:r>
              <a:rPr lang="cs-CZ" dirty="0" smtClean="0">
                <a:latin typeface="Century Gothic" panose="020B0502020202020204" pitchFamily="34" charset="0"/>
              </a:rPr>
              <a:t> </a:t>
            </a:r>
            <a:r>
              <a:rPr lang="cs-CZ" dirty="0" err="1" smtClean="0">
                <a:latin typeface="Century Gothic" panose="020B0502020202020204" pitchFamily="34" charset="0"/>
              </a:rPr>
              <a:t>het</a:t>
            </a:r>
            <a:r>
              <a:rPr lang="cs-CZ" dirty="0" smtClean="0">
                <a:latin typeface="Century Gothic" panose="020B0502020202020204" pitchFamily="34" charset="0"/>
              </a:rPr>
              <a:t> </a:t>
            </a:r>
            <a:r>
              <a:rPr lang="cs-CZ" dirty="0" err="1" smtClean="0">
                <a:latin typeface="Century Gothic" panose="020B0502020202020204" pitchFamily="34" charset="0"/>
              </a:rPr>
              <a:t>gebied</a:t>
            </a:r>
            <a:r>
              <a:rPr lang="cs-CZ" dirty="0" smtClean="0">
                <a:latin typeface="Century Gothic" panose="020B0502020202020204" pitchFamily="34" charset="0"/>
              </a:rPr>
              <a:t> </a:t>
            </a:r>
            <a:r>
              <a:rPr lang="cs-CZ" b="1" dirty="0" smtClean="0">
                <a:latin typeface="Century Gothic" panose="020B0502020202020204" pitchFamily="34" charset="0"/>
              </a:rPr>
              <a:t>van</a:t>
            </a:r>
            <a:endParaRPr lang="cs-CZ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1894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979712" y="2564904"/>
            <a:ext cx="5308866" cy="1515533"/>
          </a:xfrm>
        </p:spPr>
        <p:txBody>
          <a:bodyPr>
            <a:normAutofit/>
          </a:bodyPr>
          <a:lstStyle/>
          <a:p>
            <a:r>
              <a:rPr lang="cs-CZ" sz="4400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Signaal</a:t>
            </a:r>
            <a:r>
              <a:rPr lang="cs-CZ" sz="44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- en </a:t>
            </a:r>
            <a:r>
              <a:rPr lang="cs-CZ" sz="4400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structuurwoorden</a:t>
            </a:r>
            <a:endParaRPr lang="nl-BE" sz="4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2332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chemeClr val="tx1"/>
                </a:solidFill>
                <a:latin typeface="Century Gothic" panose="020B0502020202020204" pitchFamily="34" charset="0"/>
              </a:rPr>
              <a:t>?</a:t>
            </a:r>
            <a:endParaRPr lang="nl-BE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>
                <a:latin typeface="Century Gothic" panose="020B0502020202020204" pitchFamily="34" charset="0"/>
              </a:rPr>
              <a:t>De leerlingen werden </a:t>
            </a:r>
            <a:r>
              <a:rPr lang="cs-CZ" dirty="0" err="1" smtClean="0">
                <a:latin typeface="Century Gothic" panose="020B0502020202020204" pitchFamily="34" charset="0"/>
              </a:rPr>
              <a:t>tijdens</a:t>
            </a:r>
            <a:r>
              <a:rPr lang="cs-CZ" dirty="0" smtClean="0">
                <a:latin typeface="Century Gothic" panose="020B0502020202020204" pitchFamily="34" charset="0"/>
              </a:rPr>
              <a:t> de </a:t>
            </a:r>
            <a:r>
              <a:rPr lang="cs-CZ" dirty="0" err="1" smtClean="0">
                <a:latin typeface="Century Gothic" panose="020B0502020202020204" pitchFamily="34" charset="0"/>
              </a:rPr>
              <a:t>lesuren</a:t>
            </a:r>
            <a:r>
              <a:rPr lang="nl-NL" dirty="0" smtClean="0">
                <a:latin typeface="Century Gothic" panose="020B0502020202020204" pitchFamily="34" charset="0"/>
              </a:rPr>
              <a:t> </a:t>
            </a:r>
            <a:r>
              <a:rPr lang="nl-NL" dirty="0">
                <a:latin typeface="Century Gothic" panose="020B0502020202020204" pitchFamily="34" charset="0"/>
              </a:rPr>
              <a:t>uitgenodigd om aan de computertest deel te nemen. </a:t>
            </a:r>
            <a:r>
              <a:rPr lang="nl-NL" dirty="0" smtClean="0">
                <a:latin typeface="Century Gothic" panose="020B0502020202020204" pitchFamily="34" charset="0"/>
              </a:rPr>
              <a:t>De </a:t>
            </a:r>
            <a:r>
              <a:rPr lang="nl-NL" dirty="0">
                <a:latin typeface="Century Gothic" panose="020B0502020202020204" pitchFamily="34" charset="0"/>
              </a:rPr>
              <a:t>groep Leuvense studenten nam </a:t>
            </a:r>
            <a:r>
              <a:rPr lang="nl-NL" b="1" dirty="0" smtClean="0">
                <a:latin typeface="Century Gothic" panose="020B0502020202020204" pitchFamily="34" charset="0"/>
              </a:rPr>
              <a:t>echter</a:t>
            </a:r>
            <a:r>
              <a:rPr lang="cs-CZ" b="1" dirty="0" smtClean="0">
                <a:latin typeface="Century Gothic" panose="020B0502020202020204" pitchFamily="34" charset="0"/>
              </a:rPr>
              <a:t> / maar</a:t>
            </a:r>
            <a:r>
              <a:rPr lang="nl-NL" b="1" dirty="0" smtClean="0">
                <a:latin typeface="Century Gothic" panose="020B0502020202020204" pitchFamily="34" charset="0"/>
              </a:rPr>
              <a:t> </a:t>
            </a:r>
            <a:r>
              <a:rPr lang="nl-NL" dirty="0">
                <a:latin typeface="Century Gothic" panose="020B0502020202020204" pitchFamily="34" charset="0"/>
              </a:rPr>
              <a:t>op vrijwillige basis deel aan het onderzoek. </a:t>
            </a:r>
            <a:endParaRPr lang="cs-CZ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0055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echter</a:t>
            </a:r>
            <a:endParaRPr lang="nl-BE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>
                <a:latin typeface="Century Gothic" panose="020B0502020202020204" pitchFamily="34" charset="0"/>
              </a:rPr>
              <a:t>De leerlingen werden </a:t>
            </a:r>
            <a:r>
              <a:rPr lang="cs-CZ" dirty="0" err="1" smtClean="0">
                <a:latin typeface="Century Gothic" panose="020B0502020202020204" pitchFamily="34" charset="0"/>
              </a:rPr>
              <a:t>tijdens</a:t>
            </a:r>
            <a:r>
              <a:rPr lang="cs-CZ" dirty="0" smtClean="0">
                <a:latin typeface="Century Gothic" panose="020B0502020202020204" pitchFamily="34" charset="0"/>
              </a:rPr>
              <a:t> de </a:t>
            </a:r>
            <a:r>
              <a:rPr lang="cs-CZ" dirty="0" err="1" smtClean="0">
                <a:latin typeface="Century Gothic" panose="020B0502020202020204" pitchFamily="34" charset="0"/>
              </a:rPr>
              <a:t>lesuren</a:t>
            </a:r>
            <a:r>
              <a:rPr lang="nl-NL" dirty="0" smtClean="0">
                <a:latin typeface="Century Gothic" panose="020B0502020202020204" pitchFamily="34" charset="0"/>
              </a:rPr>
              <a:t> </a:t>
            </a:r>
            <a:r>
              <a:rPr lang="nl-NL" dirty="0">
                <a:latin typeface="Century Gothic" panose="020B0502020202020204" pitchFamily="34" charset="0"/>
              </a:rPr>
              <a:t>uitgenodigd om aan de computertest deel te nemen. </a:t>
            </a:r>
            <a:r>
              <a:rPr lang="nl-NL" dirty="0" smtClean="0">
                <a:latin typeface="Century Gothic" panose="020B0502020202020204" pitchFamily="34" charset="0"/>
              </a:rPr>
              <a:t>De </a:t>
            </a:r>
            <a:r>
              <a:rPr lang="nl-NL" dirty="0">
                <a:latin typeface="Century Gothic" panose="020B0502020202020204" pitchFamily="34" charset="0"/>
              </a:rPr>
              <a:t>groep Leuvense studenten nam </a:t>
            </a:r>
            <a:r>
              <a:rPr lang="nl-NL" b="1" dirty="0" smtClean="0">
                <a:latin typeface="Century Gothic" panose="020B0502020202020204" pitchFamily="34" charset="0"/>
              </a:rPr>
              <a:t>echter</a:t>
            </a:r>
            <a:r>
              <a:rPr lang="cs-CZ" b="1" dirty="0" smtClean="0">
                <a:latin typeface="Century Gothic" panose="020B0502020202020204" pitchFamily="34" charset="0"/>
              </a:rPr>
              <a:t> / </a:t>
            </a:r>
            <a:r>
              <a:rPr lang="cs-CZ" b="1" strike="sngStrike" dirty="0" smtClean="0">
                <a:latin typeface="Century Gothic" panose="020B0502020202020204" pitchFamily="34" charset="0"/>
              </a:rPr>
              <a:t>maar</a:t>
            </a:r>
            <a:r>
              <a:rPr lang="nl-NL" b="1" dirty="0" smtClean="0">
                <a:latin typeface="Century Gothic" panose="020B0502020202020204" pitchFamily="34" charset="0"/>
              </a:rPr>
              <a:t> </a:t>
            </a:r>
            <a:r>
              <a:rPr lang="nl-NL" dirty="0">
                <a:latin typeface="Century Gothic" panose="020B0502020202020204" pitchFamily="34" charset="0"/>
              </a:rPr>
              <a:t>op vrijwillige basis deel aan het onderzoek. </a:t>
            </a:r>
            <a:endParaRPr lang="cs-CZ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1233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?</a:t>
            </a:r>
            <a:endParaRPr lang="nl-BE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b="1" dirty="0" smtClean="0">
                <a:latin typeface="Century Gothic" panose="020B0502020202020204" pitchFamily="34" charset="0"/>
              </a:rPr>
              <a:t>Ondanks</a:t>
            </a:r>
            <a:r>
              <a:rPr lang="cs-CZ" b="1" dirty="0" smtClean="0">
                <a:latin typeface="Century Gothic" panose="020B0502020202020204" pitchFamily="34" charset="0"/>
              </a:rPr>
              <a:t> / </a:t>
            </a:r>
            <a:r>
              <a:rPr lang="cs-CZ" b="1" dirty="0" err="1" smtClean="0">
                <a:latin typeface="Century Gothic" panose="020B0502020202020204" pitchFamily="34" charset="0"/>
              </a:rPr>
              <a:t>Hoewel</a:t>
            </a:r>
            <a:r>
              <a:rPr lang="nl-NL" b="1" dirty="0" smtClean="0">
                <a:latin typeface="Century Gothic" panose="020B0502020202020204" pitchFamily="34" charset="0"/>
              </a:rPr>
              <a:t> </a:t>
            </a:r>
            <a:r>
              <a:rPr lang="nl-NL" dirty="0">
                <a:latin typeface="Century Gothic" panose="020B0502020202020204" pitchFamily="34" charset="0"/>
              </a:rPr>
              <a:t>de beperkte data, merkt deze studie enkele tendensen op. </a:t>
            </a:r>
            <a:endParaRPr lang="cs-CZ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3805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ondanks</a:t>
            </a:r>
            <a:endParaRPr lang="nl-BE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b="1" dirty="0" smtClean="0">
                <a:latin typeface="Century Gothic" panose="020B0502020202020204" pitchFamily="34" charset="0"/>
              </a:rPr>
              <a:t>Ondanks</a:t>
            </a:r>
            <a:r>
              <a:rPr lang="cs-CZ" b="1" dirty="0" smtClean="0">
                <a:latin typeface="Century Gothic" panose="020B0502020202020204" pitchFamily="34" charset="0"/>
              </a:rPr>
              <a:t> / </a:t>
            </a:r>
            <a:r>
              <a:rPr lang="cs-CZ" b="1" strike="sngStrike" dirty="0" err="1" smtClean="0">
                <a:latin typeface="Century Gothic" panose="020B0502020202020204" pitchFamily="34" charset="0"/>
              </a:rPr>
              <a:t>Hoewel</a:t>
            </a:r>
            <a:r>
              <a:rPr lang="nl-NL" b="1" dirty="0" smtClean="0">
                <a:latin typeface="Century Gothic" panose="020B0502020202020204" pitchFamily="34" charset="0"/>
              </a:rPr>
              <a:t> </a:t>
            </a:r>
            <a:r>
              <a:rPr lang="nl-NL" u="sng" dirty="0">
                <a:latin typeface="Century Gothic" panose="020B0502020202020204" pitchFamily="34" charset="0"/>
              </a:rPr>
              <a:t>de beperkte data</a:t>
            </a:r>
            <a:r>
              <a:rPr lang="nl-NL" dirty="0">
                <a:latin typeface="Century Gothic" panose="020B0502020202020204" pitchFamily="34" charset="0"/>
              </a:rPr>
              <a:t>, merkt deze studie enkele tendensen op. </a:t>
            </a:r>
            <a:endParaRPr lang="cs-CZ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8478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smtClean="0">
                <a:solidFill>
                  <a:schemeClr val="tx1"/>
                </a:solidFill>
                <a:latin typeface="Century Gothic" panose="020B0502020202020204" pitchFamily="34" charset="0"/>
              </a:rPr>
              <a:t>?</a:t>
            </a:r>
            <a:endParaRPr lang="nl-BE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>
                <a:latin typeface="Century Gothic" panose="020B0502020202020204" pitchFamily="34" charset="0"/>
              </a:rPr>
              <a:t>Wanneer de kandidaat voldoende scoort op de computertest, mag hij of zij deelnemen aan het mondelinge deel dat uit twee spreekopdrachten bestaat, </a:t>
            </a:r>
            <a:r>
              <a:rPr lang="cs-CZ" b="1" dirty="0" smtClean="0">
                <a:latin typeface="Century Gothic" panose="020B0502020202020204" pitchFamily="34" charset="0"/>
              </a:rPr>
              <a:t>met </a:t>
            </a:r>
            <a:r>
              <a:rPr lang="cs-CZ" b="1" dirty="0" err="1" smtClean="0">
                <a:latin typeface="Century Gothic" panose="020B0502020202020204" pitchFamily="34" charset="0"/>
              </a:rPr>
              <a:t>name</a:t>
            </a:r>
            <a:r>
              <a:rPr lang="cs-CZ" b="1" dirty="0" smtClean="0">
                <a:latin typeface="Century Gothic" panose="020B0502020202020204" pitchFamily="34" charset="0"/>
              </a:rPr>
              <a:t> / </a:t>
            </a:r>
            <a:r>
              <a:rPr lang="nl-NL" b="1" dirty="0" smtClean="0">
                <a:latin typeface="Century Gothic" panose="020B0502020202020204" pitchFamily="34" charset="0"/>
              </a:rPr>
              <a:t>namelijk</a:t>
            </a:r>
            <a:r>
              <a:rPr lang="nl-NL" dirty="0" smtClean="0">
                <a:latin typeface="Century Gothic" panose="020B0502020202020204" pitchFamily="34" charset="0"/>
              </a:rPr>
              <a:t> </a:t>
            </a:r>
            <a:r>
              <a:rPr lang="nl-NL" dirty="0">
                <a:latin typeface="Century Gothic" panose="020B0502020202020204" pitchFamily="34" charset="0"/>
              </a:rPr>
              <a:t>een presentatie en een argumentatie. </a:t>
            </a:r>
            <a:endParaRPr lang="cs-CZ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7496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namelijk</a:t>
            </a:r>
            <a:endParaRPr lang="nl-BE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>
                <a:latin typeface="Century Gothic" panose="020B0502020202020204" pitchFamily="34" charset="0"/>
              </a:rPr>
              <a:t>Wanneer de kandidaat voldoende scoort op de computertest, mag hij of zij deelnemen aan het mondelinge deel dat uit twee spreekopdrachten bestaat, </a:t>
            </a:r>
            <a:r>
              <a:rPr lang="cs-CZ" b="1" strike="sngStrike" dirty="0" smtClean="0">
                <a:latin typeface="Century Gothic" panose="020B0502020202020204" pitchFamily="34" charset="0"/>
              </a:rPr>
              <a:t>met </a:t>
            </a:r>
            <a:r>
              <a:rPr lang="cs-CZ" b="1" strike="sngStrike" dirty="0" err="1" smtClean="0">
                <a:latin typeface="Century Gothic" panose="020B0502020202020204" pitchFamily="34" charset="0"/>
              </a:rPr>
              <a:t>name</a:t>
            </a:r>
            <a:r>
              <a:rPr lang="cs-CZ" b="1" dirty="0" smtClean="0">
                <a:latin typeface="Century Gothic" panose="020B0502020202020204" pitchFamily="34" charset="0"/>
              </a:rPr>
              <a:t> / </a:t>
            </a:r>
            <a:r>
              <a:rPr lang="nl-NL" b="1" dirty="0" smtClean="0">
                <a:latin typeface="Century Gothic" panose="020B0502020202020204" pitchFamily="34" charset="0"/>
              </a:rPr>
              <a:t>namelijk</a:t>
            </a:r>
            <a:r>
              <a:rPr lang="nl-NL" dirty="0" smtClean="0">
                <a:latin typeface="Century Gothic" panose="020B0502020202020204" pitchFamily="34" charset="0"/>
              </a:rPr>
              <a:t> </a:t>
            </a:r>
            <a:r>
              <a:rPr lang="nl-NL" dirty="0">
                <a:latin typeface="Century Gothic" panose="020B0502020202020204" pitchFamily="34" charset="0"/>
              </a:rPr>
              <a:t>een presentatie en een argumentatie. </a:t>
            </a:r>
            <a:endParaRPr lang="cs-CZ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1232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chemeClr val="tx1"/>
                </a:solidFill>
                <a:latin typeface="Century Gothic" panose="020B0502020202020204" pitchFamily="34" charset="0"/>
              </a:rPr>
              <a:t>?</a:t>
            </a:r>
            <a:endParaRPr lang="nl-BE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dirty="0" err="1" smtClean="0">
                <a:latin typeface="Century Gothic" panose="020B0502020202020204" pitchFamily="34" charset="0"/>
              </a:rPr>
              <a:t>Terwijl</a:t>
            </a:r>
            <a:r>
              <a:rPr lang="cs-CZ" b="1" dirty="0" smtClean="0">
                <a:latin typeface="Century Gothic" panose="020B0502020202020204" pitchFamily="34" charset="0"/>
              </a:rPr>
              <a:t> / A</a:t>
            </a:r>
            <a:r>
              <a:rPr lang="nl-NL" b="1" dirty="0" err="1" smtClean="0">
                <a:latin typeface="Century Gothic" panose="020B0502020202020204" pitchFamily="34" charset="0"/>
              </a:rPr>
              <a:t>angezien</a:t>
            </a:r>
            <a:r>
              <a:rPr lang="nl-NL" b="1" dirty="0" smtClean="0">
                <a:latin typeface="Century Gothic" panose="020B0502020202020204" pitchFamily="34" charset="0"/>
              </a:rPr>
              <a:t> </a:t>
            </a:r>
            <a:r>
              <a:rPr lang="nl-NL" dirty="0">
                <a:latin typeface="Century Gothic" panose="020B0502020202020204" pitchFamily="34" charset="0"/>
              </a:rPr>
              <a:t>deze masterproef de prestaties van Vlaamse laatstejaarsscholieren secundair onderwijs onderzoekt, is de enige vereiste dat de leerling in zijn of haar afstudeerjaar zit. </a:t>
            </a:r>
            <a:endParaRPr lang="cs-CZ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9942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aangezien</a:t>
            </a:r>
            <a:endParaRPr lang="nl-BE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strike="sngStrike" dirty="0" err="1" smtClean="0">
                <a:latin typeface="Century Gothic" panose="020B0502020202020204" pitchFamily="34" charset="0"/>
              </a:rPr>
              <a:t>Terwijl</a:t>
            </a:r>
            <a:r>
              <a:rPr lang="cs-CZ" b="1" dirty="0" smtClean="0">
                <a:latin typeface="Century Gothic" panose="020B0502020202020204" pitchFamily="34" charset="0"/>
              </a:rPr>
              <a:t> / A</a:t>
            </a:r>
            <a:r>
              <a:rPr lang="nl-NL" b="1" dirty="0" err="1" smtClean="0">
                <a:latin typeface="Century Gothic" panose="020B0502020202020204" pitchFamily="34" charset="0"/>
              </a:rPr>
              <a:t>angezien</a:t>
            </a:r>
            <a:r>
              <a:rPr lang="nl-NL" b="1" dirty="0" smtClean="0">
                <a:latin typeface="Century Gothic" panose="020B0502020202020204" pitchFamily="34" charset="0"/>
              </a:rPr>
              <a:t> </a:t>
            </a:r>
            <a:r>
              <a:rPr lang="nl-NL" dirty="0">
                <a:latin typeface="Century Gothic" panose="020B0502020202020204" pitchFamily="34" charset="0"/>
              </a:rPr>
              <a:t>deze masterproef de prestaties van Vlaamse laatstejaarsscholieren secundair onderwijs onderzoekt, is de enige vereiste dat de leerling in zijn of haar afstudeerjaar zit. </a:t>
            </a:r>
            <a:endParaRPr lang="cs-CZ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8927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zich</a:t>
            </a:r>
            <a:r>
              <a:rPr lang="cs-CZ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cs-CZ" b="1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toespitsen</a:t>
            </a:r>
            <a:r>
              <a:rPr lang="cs-CZ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…?</a:t>
            </a:r>
            <a:endParaRPr lang="nl-BE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l-BE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8450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chemeClr val="tx1"/>
                </a:solidFill>
                <a:latin typeface="Century Gothic" panose="020B0502020202020204" pitchFamily="34" charset="0"/>
              </a:rPr>
              <a:t>?</a:t>
            </a:r>
            <a:endParaRPr lang="nl-BE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>
                <a:latin typeface="Century Gothic" panose="020B0502020202020204" pitchFamily="34" charset="0"/>
              </a:rPr>
              <a:t>Het lichaam krijgt in </a:t>
            </a:r>
            <a:r>
              <a:rPr lang="nl-NL" dirty="0" smtClean="0">
                <a:latin typeface="Century Gothic" panose="020B0502020202020204" pitchFamily="34" charset="0"/>
              </a:rPr>
              <a:t>zijn</a:t>
            </a:r>
            <a:r>
              <a:rPr lang="cs-CZ" dirty="0" smtClean="0">
                <a:latin typeface="Century Gothic" panose="020B0502020202020204" pitchFamily="34" charset="0"/>
              </a:rPr>
              <a:t> </a:t>
            </a:r>
            <a:r>
              <a:rPr lang="nl-NL" dirty="0" smtClean="0">
                <a:latin typeface="Century Gothic" panose="020B0502020202020204" pitchFamily="34" charset="0"/>
              </a:rPr>
              <a:t>werk veel </a:t>
            </a:r>
            <a:r>
              <a:rPr lang="nl-NL" dirty="0">
                <a:latin typeface="Century Gothic" panose="020B0502020202020204" pitchFamily="34" charset="0"/>
              </a:rPr>
              <a:t>aandacht en vormt samen met de verbeelding één van de kernpunten van zijn oeuvre. </a:t>
            </a:r>
            <a:r>
              <a:rPr lang="nl-NL" dirty="0" smtClean="0">
                <a:latin typeface="Century Gothic" panose="020B0502020202020204" pitchFamily="34" charset="0"/>
              </a:rPr>
              <a:t>De</a:t>
            </a:r>
            <a:r>
              <a:rPr lang="cs-CZ" dirty="0" smtClean="0">
                <a:latin typeface="Century Gothic" panose="020B0502020202020204" pitchFamily="34" charset="0"/>
              </a:rPr>
              <a:t> </a:t>
            </a:r>
            <a:r>
              <a:rPr lang="nl-NL" dirty="0" smtClean="0">
                <a:latin typeface="Century Gothic" panose="020B0502020202020204" pitchFamily="34" charset="0"/>
              </a:rPr>
              <a:t>relatie </a:t>
            </a:r>
            <a:r>
              <a:rPr lang="nl-NL" dirty="0">
                <a:latin typeface="Century Gothic" panose="020B0502020202020204" pitchFamily="34" charset="0"/>
              </a:rPr>
              <a:t>tussen lichaam (realiteit) en verbeelding (het transcendente) zal </a:t>
            </a:r>
            <a:r>
              <a:rPr lang="nl-NL" b="1" dirty="0">
                <a:latin typeface="Century Gothic" panose="020B0502020202020204" pitchFamily="34" charset="0"/>
              </a:rPr>
              <a:t>dan ook </a:t>
            </a:r>
            <a:r>
              <a:rPr lang="cs-CZ" b="1" dirty="0" smtClean="0">
                <a:latin typeface="Century Gothic" panose="020B0502020202020204" pitchFamily="34" charset="0"/>
              </a:rPr>
              <a:t>/ </a:t>
            </a:r>
            <a:r>
              <a:rPr lang="cs-CZ" b="1" dirty="0" err="1" smtClean="0">
                <a:latin typeface="Century Gothic" panose="020B0502020202020204" pitchFamily="34" charset="0"/>
              </a:rPr>
              <a:t>ook</a:t>
            </a:r>
            <a:r>
              <a:rPr lang="cs-CZ" b="1" dirty="0" smtClean="0">
                <a:latin typeface="Century Gothic" panose="020B0502020202020204" pitchFamily="34" charset="0"/>
              </a:rPr>
              <a:t> dan</a:t>
            </a:r>
            <a:r>
              <a:rPr lang="cs-CZ" dirty="0" smtClean="0">
                <a:latin typeface="Century Gothic" panose="020B0502020202020204" pitchFamily="34" charset="0"/>
              </a:rPr>
              <a:t> </a:t>
            </a:r>
            <a:r>
              <a:rPr lang="nl-NL" dirty="0" smtClean="0">
                <a:latin typeface="Century Gothic" panose="020B0502020202020204" pitchFamily="34" charset="0"/>
              </a:rPr>
              <a:t>een </a:t>
            </a:r>
            <a:r>
              <a:rPr lang="nl-NL" dirty="0">
                <a:latin typeface="Century Gothic" panose="020B0502020202020204" pitchFamily="34" charset="0"/>
              </a:rPr>
              <a:t>cruciaal </a:t>
            </a:r>
            <a:r>
              <a:rPr lang="nl-NL" dirty="0" smtClean="0">
                <a:latin typeface="Century Gothic" panose="020B0502020202020204" pitchFamily="34" charset="0"/>
              </a:rPr>
              <a:t>aandachtspunt</a:t>
            </a:r>
            <a:r>
              <a:rPr lang="cs-CZ" dirty="0" smtClean="0">
                <a:latin typeface="Century Gothic" panose="020B0502020202020204" pitchFamily="34" charset="0"/>
              </a:rPr>
              <a:t> </a:t>
            </a:r>
            <a:r>
              <a:rPr lang="nl-NL" dirty="0" smtClean="0">
                <a:latin typeface="Century Gothic" panose="020B0502020202020204" pitchFamily="34" charset="0"/>
              </a:rPr>
              <a:t>vormen </a:t>
            </a:r>
            <a:r>
              <a:rPr lang="nl-NL" dirty="0">
                <a:latin typeface="Century Gothic" panose="020B0502020202020204" pitchFamily="34" charset="0"/>
              </a:rPr>
              <a:t>van deze bespreking. </a:t>
            </a:r>
            <a:endParaRPr lang="cs-CZ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6053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dan </a:t>
            </a:r>
            <a:r>
              <a:rPr lang="cs-CZ" b="1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ook</a:t>
            </a:r>
            <a:endParaRPr lang="nl-BE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>
                <a:latin typeface="Century Gothic" panose="020B0502020202020204" pitchFamily="34" charset="0"/>
              </a:rPr>
              <a:t>Het lichaam krijgt in </a:t>
            </a:r>
            <a:r>
              <a:rPr lang="nl-NL" dirty="0" smtClean="0">
                <a:latin typeface="Century Gothic" panose="020B0502020202020204" pitchFamily="34" charset="0"/>
              </a:rPr>
              <a:t>zijn</a:t>
            </a:r>
            <a:r>
              <a:rPr lang="cs-CZ" dirty="0" smtClean="0">
                <a:latin typeface="Century Gothic" panose="020B0502020202020204" pitchFamily="34" charset="0"/>
              </a:rPr>
              <a:t> </a:t>
            </a:r>
            <a:r>
              <a:rPr lang="nl-NL" dirty="0" smtClean="0">
                <a:latin typeface="Century Gothic" panose="020B0502020202020204" pitchFamily="34" charset="0"/>
              </a:rPr>
              <a:t>werk veel </a:t>
            </a:r>
            <a:r>
              <a:rPr lang="nl-NL" dirty="0">
                <a:latin typeface="Century Gothic" panose="020B0502020202020204" pitchFamily="34" charset="0"/>
              </a:rPr>
              <a:t>aandacht en vormt samen met de verbeelding één van de kernpunten van zijn oeuvre. </a:t>
            </a:r>
            <a:r>
              <a:rPr lang="nl-NL" dirty="0" smtClean="0">
                <a:latin typeface="Century Gothic" panose="020B0502020202020204" pitchFamily="34" charset="0"/>
              </a:rPr>
              <a:t>De</a:t>
            </a:r>
            <a:r>
              <a:rPr lang="cs-CZ" dirty="0" smtClean="0">
                <a:latin typeface="Century Gothic" panose="020B0502020202020204" pitchFamily="34" charset="0"/>
              </a:rPr>
              <a:t> </a:t>
            </a:r>
            <a:r>
              <a:rPr lang="nl-NL" dirty="0" smtClean="0">
                <a:latin typeface="Century Gothic" panose="020B0502020202020204" pitchFamily="34" charset="0"/>
              </a:rPr>
              <a:t>relatie </a:t>
            </a:r>
            <a:r>
              <a:rPr lang="nl-NL" dirty="0">
                <a:latin typeface="Century Gothic" panose="020B0502020202020204" pitchFamily="34" charset="0"/>
              </a:rPr>
              <a:t>tussen lichaam (realiteit) en verbeelding (het transcendente) zal </a:t>
            </a:r>
            <a:r>
              <a:rPr lang="nl-NL" b="1" dirty="0">
                <a:latin typeface="Century Gothic" panose="020B0502020202020204" pitchFamily="34" charset="0"/>
              </a:rPr>
              <a:t>dan ook </a:t>
            </a:r>
            <a:r>
              <a:rPr lang="cs-CZ" b="1" dirty="0" smtClean="0">
                <a:latin typeface="Century Gothic" panose="020B0502020202020204" pitchFamily="34" charset="0"/>
              </a:rPr>
              <a:t>/ </a:t>
            </a:r>
            <a:r>
              <a:rPr lang="cs-CZ" b="1" strike="sngStrike" dirty="0" err="1" smtClean="0">
                <a:latin typeface="Century Gothic" panose="020B0502020202020204" pitchFamily="34" charset="0"/>
              </a:rPr>
              <a:t>ook</a:t>
            </a:r>
            <a:r>
              <a:rPr lang="cs-CZ" b="1" strike="sngStrike" dirty="0" smtClean="0">
                <a:latin typeface="Century Gothic" panose="020B0502020202020204" pitchFamily="34" charset="0"/>
              </a:rPr>
              <a:t> dan</a:t>
            </a:r>
            <a:r>
              <a:rPr lang="cs-CZ" strike="sngStrike" dirty="0" smtClean="0">
                <a:latin typeface="Century Gothic" panose="020B0502020202020204" pitchFamily="34" charset="0"/>
              </a:rPr>
              <a:t> </a:t>
            </a:r>
            <a:r>
              <a:rPr lang="nl-NL" dirty="0" smtClean="0">
                <a:latin typeface="Century Gothic" panose="020B0502020202020204" pitchFamily="34" charset="0"/>
              </a:rPr>
              <a:t>een </a:t>
            </a:r>
            <a:r>
              <a:rPr lang="nl-NL" dirty="0">
                <a:latin typeface="Century Gothic" panose="020B0502020202020204" pitchFamily="34" charset="0"/>
              </a:rPr>
              <a:t>cruciaal </a:t>
            </a:r>
            <a:r>
              <a:rPr lang="nl-NL" dirty="0" smtClean="0">
                <a:latin typeface="Century Gothic" panose="020B0502020202020204" pitchFamily="34" charset="0"/>
              </a:rPr>
              <a:t>aandachtspunt</a:t>
            </a:r>
            <a:r>
              <a:rPr lang="cs-CZ" dirty="0" smtClean="0">
                <a:latin typeface="Century Gothic" panose="020B0502020202020204" pitchFamily="34" charset="0"/>
              </a:rPr>
              <a:t> </a:t>
            </a:r>
            <a:r>
              <a:rPr lang="nl-NL" dirty="0" smtClean="0">
                <a:latin typeface="Century Gothic" panose="020B0502020202020204" pitchFamily="34" charset="0"/>
              </a:rPr>
              <a:t>vormen </a:t>
            </a:r>
            <a:r>
              <a:rPr lang="nl-NL" dirty="0">
                <a:latin typeface="Century Gothic" panose="020B0502020202020204" pitchFamily="34" charset="0"/>
              </a:rPr>
              <a:t>van deze bespreking. </a:t>
            </a:r>
            <a:endParaRPr lang="cs-CZ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0487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chemeClr val="tx1"/>
                </a:solidFill>
                <a:latin typeface="Century Gothic" panose="020B0502020202020204" pitchFamily="34" charset="0"/>
              </a:rPr>
              <a:t>?</a:t>
            </a:r>
            <a:endParaRPr lang="nl-BE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>
                <a:latin typeface="Century Gothic" panose="020B0502020202020204" pitchFamily="34" charset="0"/>
              </a:rPr>
              <a:t>Interessant in dat opzicht zijn de jongere personages die het verhaal bevolken, </a:t>
            </a:r>
            <a:r>
              <a:rPr lang="nl-NL" b="1" dirty="0">
                <a:latin typeface="Century Gothic" panose="020B0502020202020204" pitchFamily="34" charset="0"/>
              </a:rPr>
              <a:t>met name </a:t>
            </a:r>
            <a:r>
              <a:rPr lang="cs-CZ" b="1" dirty="0" smtClean="0">
                <a:latin typeface="Century Gothic" panose="020B0502020202020204" pitchFamily="34" charset="0"/>
              </a:rPr>
              <a:t>/ </a:t>
            </a:r>
            <a:r>
              <a:rPr lang="cs-CZ" b="1" dirty="0" err="1" smtClean="0">
                <a:latin typeface="Century Gothic" panose="020B0502020202020204" pitchFamily="34" charset="0"/>
              </a:rPr>
              <a:t>namelijk</a:t>
            </a:r>
            <a:r>
              <a:rPr lang="cs-CZ" b="1" dirty="0" smtClean="0">
                <a:latin typeface="Century Gothic" panose="020B0502020202020204" pitchFamily="34" charset="0"/>
              </a:rPr>
              <a:t> </a:t>
            </a:r>
            <a:r>
              <a:rPr lang="nl-NL" dirty="0" smtClean="0">
                <a:latin typeface="Century Gothic" panose="020B0502020202020204" pitchFamily="34" charset="0"/>
              </a:rPr>
              <a:t>de dokterszoon</a:t>
            </a:r>
            <a:r>
              <a:rPr lang="cs-CZ" dirty="0" smtClean="0">
                <a:latin typeface="Century Gothic" panose="020B0502020202020204" pitchFamily="34" charset="0"/>
              </a:rPr>
              <a:t> en </a:t>
            </a:r>
            <a:r>
              <a:rPr lang="nl-NL" dirty="0" smtClean="0">
                <a:latin typeface="Century Gothic" panose="020B0502020202020204" pitchFamily="34" charset="0"/>
              </a:rPr>
              <a:t>de </a:t>
            </a:r>
            <a:r>
              <a:rPr lang="nl-NL" dirty="0">
                <a:latin typeface="Century Gothic" panose="020B0502020202020204" pitchFamily="34" charset="0"/>
              </a:rPr>
              <a:t>roodharige </a:t>
            </a:r>
            <a:r>
              <a:rPr lang="nl-NL" dirty="0" smtClean="0">
                <a:latin typeface="Century Gothic" panose="020B0502020202020204" pitchFamily="34" charset="0"/>
              </a:rPr>
              <a:t>jonge</a:t>
            </a:r>
            <a:r>
              <a:rPr lang="cs-CZ" dirty="0">
                <a:latin typeface="Century Gothic" panose="020B0502020202020204" pitchFamily="34" charset="0"/>
              </a:rPr>
              <a:t>n</a:t>
            </a:r>
            <a:r>
              <a:rPr lang="nl-NL" dirty="0" smtClean="0">
                <a:latin typeface="Century Gothic" panose="020B0502020202020204" pitchFamily="34" charset="0"/>
              </a:rPr>
              <a:t>.</a:t>
            </a:r>
            <a:endParaRPr lang="cs-CZ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3005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met </a:t>
            </a:r>
            <a:r>
              <a:rPr lang="cs-CZ" b="1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name</a:t>
            </a:r>
            <a:endParaRPr lang="nl-BE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>
                <a:latin typeface="Century Gothic" panose="020B0502020202020204" pitchFamily="34" charset="0"/>
              </a:rPr>
              <a:t>Interessant in dat opzicht zijn de jongere personages die het verhaal bevolken, </a:t>
            </a:r>
            <a:r>
              <a:rPr lang="nl-NL" b="1" dirty="0">
                <a:latin typeface="Century Gothic" panose="020B0502020202020204" pitchFamily="34" charset="0"/>
              </a:rPr>
              <a:t>met name </a:t>
            </a:r>
            <a:r>
              <a:rPr lang="cs-CZ" b="1" dirty="0" smtClean="0">
                <a:latin typeface="Century Gothic" panose="020B0502020202020204" pitchFamily="34" charset="0"/>
              </a:rPr>
              <a:t>/ </a:t>
            </a:r>
            <a:r>
              <a:rPr lang="cs-CZ" b="1" strike="sngStrike" dirty="0" err="1" smtClean="0">
                <a:latin typeface="Century Gothic" panose="020B0502020202020204" pitchFamily="34" charset="0"/>
              </a:rPr>
              <a:t>namelijk</a:t>
            </a:r>
            <a:r>
              <a:rPr lang="cs-CZ" b="1" dirty="0" smtClean="0">
                <a:latin typeface="Century Gothic" panose="020B0502020202020204" pitchFamily="34" charset="0"/>
              </a:rPr>
              <a:t> </a:t>
            </a:r>
            <a:r>
              <a:rPr lang="nl-NL" dirty="0" smtClean="0">
                <a:latin typeface="Century Gothic" panose="020B0502020202020204" pitchFamily="34" charset="0"/>
              </a:rPr>
              <a:t>de dokterszoon</a:t>
            </a:r>
            <a:r>
              <a:rPr lang="cs-CZ" dirty="0" smtClean="0">
                <a:latin typeface="Century Gothic" panose="020B0502020202020204" pitchFamily="34" charset="0"/>
              </a:rPr>
              <a:t> en </a:t>
            </a:r>
            <a:r>
              <a:rPr lang="nl-NL" dirty="0" smtClean="0">
                <a:latin typeface="Century Gothic" panose="020B0502020202020204" pitchFamily="34" charset="0"/>
              </a:rPr>
              <a:t>de </a:t>
            </a:r>
            <a:r>
              <a:rPr lang="nl-NL" dirty="0">
                <a:latin typeface="Century Gothic" panose="020B0502020202020204" pitchFamily="34" charset="0"/>
              </a:rPr>
              <a:t>roodharige </a:t>
            </a:r>
            <a:r>
              <a:rPr lang="nl-NL" dirty="0" smtClean="0">
                <a:latin typeface="Century Gothic" panose="020B0502020202020204" pitchFamily="34" charset="0"/>
              </a:rPr>
              <a:t>jonge</a:t>
            </a:r>
            <a:r>
              <a:rPr lang="cs-CZ" dirty="0">
                <a:latin typeface="Century Gothic" panose="020B0502020202020204" pitchFamily="34" charset="0"/>
              </a:rPr>
              <a:t>n</a:t>
            </a:r>
            <a:r>
              <a:rPr lang="nl-NL" dirty="0" smtClean="0">
                <a:latin typeface="Century Gothic" panose="020B0502020202020204" pitchFamily="34" charset="0"/>
              </a:rPr>
              <a:t>.</a:t>
            </a:r>
            <a:endParaRPr lang="cs-CZ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7830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chemeClr val="tx1"/>
                </a:solidFill>
                <a:latin typeface="Century Gothic" panose="020B0502020202020204" pitchFamily="34" charset="0"/>
              </a:rPr>
              <a:t>?</a:t>
            </a:r>
            <a:endParaRPr lang="nl-BE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i="1" dirty="0" err="1" smtClean="0">
                <a:latin typeface="Century Gothic" panose="020B0502020202020204" pitchFamily="34" charset="0"/>
              </a:rPr>
              <a:t>Momo</a:t>
            </a:r>
            <a:r>
              <a:rPr lang="nl-NL" dirty="0" smtClean="0">
                <a:latin typeface="Century Gothic" panose="020B0502020202020204" pitchFamily="34" charset="0"/>
              </a:rPr>
              <a:t> </a:t>
            </a:r>
            <a:r>
              <a:rPr lang="nl-NL" dirty="0">
                <a:latin typeface="Century Gothic" panose="020B0502020202020204" pitchFamily="34" charset="0"/>
              </a:rPr>
              <a:t>richtte zijn pijlen nog vooral op de Nederlandse maatschappij </a:t>
            </a:r>
            <a:r>
              <a:rPr lang="nl-NL" dirty="0" smtClean="0">
                <a:latin typeface="Century Gothic" panose="020B0502020202020204" pitchFamily="34" charset="0"/>
              </a:rPr>
              <a:t>zelf,</a:t>
            </a:r>
            <a:r>
              <a:rPr lang="cs-CZ" dirty="0" smtClean="0">
                <a:latin typeface="Century Gothic" panose="020B0502020202020204" pitchFamily="34" charset="0"/>
              </a:rPr>
              <a:t> </a:t>
            </a:r>
            <a:r>
              <a:rPr lang="nl-NL" i="1" dirty="0" smtClean="0">
                <a:latin typeface="Century Gothic" panose="020B0502020202020204" pitchFamily="34" charset="0"/>
              </a:rPr>
              <a:t>Spotvogel</a:t>
            </a:r>
            <a:r>
              <a:rPr lang="nl-NL" dirty="0" smtClean="0">
                <a:latin typeface="Century Gothic" panose="020B0502020202020204" pitchFamily="34" charset="0"/>
              </a:rPr>
              <a:t> </a:t>
            </a:r>
            <a:r>
              <a:rPr lang="nl-NL" dirty="0">
                <a:latin typeface="Century Gothic" panose="020B0502020202020204" pitchFamily="34" charset="0"/>
              </a:rPr>
              <a:t>waarschuwt </a:t>
            </a:r>
            <a:r>
              <a:rPr lang="nl-NL" b="1" dirty="0">
                <a:latin typeface="Century Gothic" panose="020B0502020202020204" pitchFamily="34" charset="0"/>
              </a:rPr>
              <a:t>daarentegen </a:t>
            </a:r>
            <a:r>
              <a:rPr lang="cs-CZ" b="1" dirty="0" smtClean="0">
                <a:latin typeface="Century Gothic" panose="020B0502020202020204" pitchFamily="34" charset="0"/>
              </a:rPr>
              <a:t>/ </a:t>
            </a:r>
            <a:r>
              <a:rPr lang="cs-CZ" b="1" dirty="0" err="1" smtClean="0">
                <a:latin typeface="Century Gothic" panose="020B0502020202020204" pitchFamily="34" charset="0"/>
              </a:rPr>
              <a:t>integendeel</a:t>
            </a:r>
            <a:r>
              <a:rPr lang="cs-CZ" b="1" dirty="0" smtClean="0">
                <a:latin typeface="Century Gothic" panose="020B0502020202020204" pitchFamily="34" charset="0"/>
              </a:rPr>
              <a:t> </a:t>
            </a:r>
            <a:r>
              <a:rPr lang="nl-NL" dirty="0" smtClean="0">
                <a:latin typeface="Century Gothic" panose="020B0502020202020204" pitchFamily="34" charset="0"/>
              </a:rPr>
              <a:t>voor </a:t>
            </a:r>
            <a:r>
              <a:rPr lang="nl-NL" dirty="0">
                <a:latin typeface="Century Gothic" panose="020B0502020202020204" pitchFamily="34" charset="0"/>
              </a:rPr>
              <a:t>de gevolgen van culturele oppressie uit islamitische hoek.</a:t>
            </a:r>
            <a:endParaRPr lang="cs-CZ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9935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daarentegen</a:t>
            </a:r>
            <a:endParaRPr lang="nl-BE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i="1" dirty="0" err="1" smtClean="0">
                <a:latin typeface="Century Gothic" panose="020B0502020202020204" pitchFamily="34" charset="0"/>
              </a:rPr>
              <a:t>Momo</a:t>
            </a:r>
            <a:r>
              <a:rPr lang="nl-NL" dirty="0" smtClean="0">
                <a:latin typeface="Century Gothic" panose="020B0502020202020204" pitchFamily="34" charset="0"/>
              </a:rPr>
              <a:t> </a:t>
            </a:r>
            <a:r>
              <a:rPr lang="nl-NL" dirty="0">
                <a:latin typeface="Century Gothic" panose="020B0502020202020204" pitchFamily="34" charset="0"/>
              </a:rPr>
              <a:t>richtte zijn pijlen nog vooral op de Nederlandse maatschappij </a:t>
            </a:r>
            <a:r>
              <a:rPr lang="nl-NL" dirty="0" smtClean="0">
                <a:latin typeface="Century Gothic" panose="020B0502020202020204" pitchFamily="34" charset="0"/>
              </a:rPr>
              <a:t>zelf,</a:t>
            </a:r>
            <a:r>
              <a:rPr lang="cs-CZ" dirty="0" smtClean="0">
                <a:latin typeface="Century Gothic" panose="020B0502020202020204" pitchFamily="34" charset="0"/>
              </a:rPr>
              <a:t> </a:t>
            </a:r>
            <a:r>
              <a:rPr lang="nl-NL" i="1" dirty="0" smtClean="0">
                <a:latin typeface="Century Gothic" panose="020B0502020202020204" pitchFamily="34" charset="0"/>
              </a:rPr>
              <a:t>Spotvogel</a:t>
            </a:r>
            <a:r>
              <a:rPr lang="nl-NL" dirty="0" smtClean="0">
                <a:latin typeface="Century Gothic" panose="020B0502020202020204" pitchFamily="34" charset="0"/>
              </a:rPr>
              <a:t> </a:t>
            </a:r>
            <a:r>
              <a:rPr lang="nl-NL" dirty="0">
                <a:latin typeface="Century Gothic" panose="020B0502020202020204" pitchFamily="34" charset="0"/>
              </a:rPr>
              <a:t>waarschuwt </a:t>
            </a:r>
            <a:r>
              <a:rPr lang="nl-NL" b="1" dirty="0">
                <a:latin typeface="Century Gothic" panose="020B0502020202020204" pitchFamily="34" charset="0"/>
              </a:rPr>
              <a:t>daarentegen </a:t>
            </a:r>
            <a:r>
              <a:rPr lang="cs-CZ" b="1" dirty="0" smtClean="0">
                <a:latin typeface="Century Gothic" panose="020B0502020202020204" pitchFamily="34" charset="0"/>
              </a:rPr>
              <a:t>/ </a:t>
            </a:r>
            <a:r>
              <a:rPr lang="cs-CZ" b="1" strike="sngStrike" dirty="0" err="1" smtClean="0">
                <a:latin typeface="Century Gothic" panose="020B0502020202020204" pitchFamily="34" charset="0"/>
              </a:rPr>
              <a:t>integendeel</a:t>
            </a:r>
            <a:r>
              <a:rPr lang="cs-CZ" b="1" dirty="0" smtClean="0">
                <a:latin typeface="Century Gothic" panose="020B0502020202020204" pitchFamily="34" charset="0"/>
              </a:rPr>
              <a:t> </a:t>
            </a:r>
            <a:r>
              <a:rPr lang="nl-NL" dirty="0" smtClean="0">
                <a:latin typeface="Century Gothic" panose="020B0502020202020204" pitchFamily="34" charset="0"/>
              </a:rPr>
              <a:t>voor </a:t>
            </a:r>
            <a:r>
              <a:rPr lang="nl-NL" dirty="0">
                <a:latin typeface="Century Gothic" panose="020B0502020202020204" pitchFamily="34" charset="0"/>
              </a:rPr>
              <a:t>de gevolgen van culturele oppressie uit islamitische hoek.</a:t>
            </a:r>
            <a:endParaRPr lang="cs-CZ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5561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chemeClr val="tx1"/>
                </a:solidFill>
                <a:latin typeface="Century Gothic" panose="020B0502020202020204" pitchFamily="34" charset="0"/>
              </a:rPr>
              <a:t>?</a:t>
            </a:r>
            <a:endParaRPr lang="nl-BE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 smtClean="0">
                <a:latin typeface="Century Gothic" panose="020B0502020202020204" pitchFamily="34" charset="0"/>
              </a:rPr>
              <a:t>Ook </a:t>
            </a:r>
            <a:r>
              <a:rPr lang="nl-NL" dirty="0">
                <a:latin typeface="Century Gothic" panose="020B0502020202020204" pitchFamily="34" charset="0"/>
              </a:rPr>
              <a:t>in het </a:t>
            </a:r>
            <a:r>
              <a:rPr lang="nl-NL" dirty="0" smtClean="0">
                <a:latin typeface="Century Gothic" panose="020B0502020202020204" pitchFamily="34" charset="0"/>
              </a:rPr>
              <a:t>culturele</a:t>
            </a:r>
            <a:r>
              <a:rPr lang="cs-CZ" dirty="0" smtClean="0">
                <a:latin typeface="Century Gothic" panose="020B0502020202020204" pitchFamily="34" charset="0"/>
              </a:rPr>
              <a:t> </a:t>
            </a:r>
            <a:r>
              <a:rPr lang="nl-NL" dirty="0" smtClean="0">
                <a:latin typeface="Century Gothic" panose="020B0502020202020204" pitchFamily="34" charset="0"/>
              </a:rPr>
              <a:t>veld </a:t>
            </a:r>
            <a:r>
              <a:rPr lang="nl-NL" dirty="0">
                <a:latin typeface="Century Gothic" panose="020B0502020202020204" pitchFamily="34" charset="0"/>
              </a:rPr>
              <a:t>werd het taalgebruik vernederlandst. </a:t>
            </a:r>
            <a:r>
              <a:rPr lang="nl-NL" b="1" dirty="0" smtClean="0">
                <a:latin typeface="Century Gothic" panose="020B0502020202020204" pitchFamily="34" charset="0"/>
              </a:rPr>
              <a:t>Zo</a:t>
            </a:r>
            <a:r>
              <a:rPr lang="cs-CZ" b="1" dirty="0" smtClean="0">
                <a:latin typeface="Century Gothic" panose="020B0502020202020204" pitchFamily="34" charset="0"/>
              </a:rPr>
              <a:t> / </a:t>
            </a:r>
            <a:r>
              <a:rPr lang="cs-CZ" b="1" dirty="0" err="1" smtClean="0">
                <a:latin typeface="Century Gothic" panose="020B0502020202020204" pitchFamily="34" charset="0"/>
              </a:rPr>
              <a:t>Wegens</a:t>
            </a:r>
            <a:r>
              <a:rPr lang="nl-NL" b="1" dirty="0" smtClean="0">
                <a:latin typeface="Century Gothic" panose="020B0502020202020204" pitchFamily="34" charset="0"/>
              </a:rPr>
              <a:t> </a:t>
            </a:r>
            <a:r>
              <a:rPr lang="nl-NL" dirty="0">
                <a:latin typeface="Century Gothic" panose="020B0502020202020204" pitchFamily="34" charset="0"/>
              </a:rPr>
              <a:t>kenden de strips van Suske en </a:t>
            </a:r>
            <a:r>
              <a:rPr lang="nl-NL" dirty="0" err="1">
                <a:latin typeface="Century Gothic" panose="020B0502020202020204" pitchFamily="34" charset="0"/>
              </a:rPr>
              <a:t>Wiske</a:t>
            </a:r>
            <a:r>
              <a:rPr lang="nl-NL" dirty="0">
                <a:latin typeface="Century Gothic" panose="020B0502020202020204" pitchFamily="34" charset="0"/>
              </a:rPr>
              <a:t> ook </a:t>
            </a:r>
            <a:r>
              <a:rPr lang="nl-NL" dirty="0" smtClean="0">
                <a:latin typeface="Century Gothic" panose="020B0502020202020204" pitchFamily="34" charset="0"/>
              </a:rPr>
              <a:t>een</a:t>
            </a:r>
            <a:r>
              <a:rPr lang="cs-CZ" dirty="0" smtClean="0">
                <a:latin typeface="Century Gothic" panose="020B0502020202020204" pitchFamily="34" charset="0"/>
              </a:rPr>
              <a:t> </a:t>
            </a:r>
            <a:r>
              <a:rPr lang="nl-NL" dirty="0" smtClean="0">
                <a:latin typeface="Century Gothic" panose="020B0502020202020204" pitchFamily="34" charset="0"/>
              </a:rPr>
              <a:t>evolutie </a:t>
            </a:r>
            <a:r>
              <a:rPr lang="nl-NL" dirty="0">
                <a:latin typeface="Century Gothic" panose="020B0502020202020204" pitchFamily="34" charset="0"/>
              </a:rPr>
              <a:t>van uitgaven in het ‘Vlaams’ naar uitgaven in het Standaardnederlands.</a:t>
            </a:r>
            <a:endParaRPr lang="cs-CZ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6398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zo</a:t>
            </a:r>
            <a:endParaRPr lang="nl-BE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 smtClean="0">
                <a:latin typeface="Century Gothic" panose="020B0502020202020204" pitchFamily="34" charset="0"/>
              </a:rPr>
              <a:t>Ook </a:t>
            </a:r>
            <a:r>
              <a:rPr lang="nl-NL" dirty="0">
                <a:latin typeface="Century Gothic" panose="020B0502020202020204" pitchFamily="34" charset="0"/>
              </a:rPr>
              <a:t>in het </a:t>
            </a:r>
            <a:r>
              <a:rPr lang="nl-NL" dirty="0" smtClean="0">
                <a:latin typeface="Century Gothic" panose="020B0502020202020204" pitchFamily="34" charset="0"/>
              </a:rPr>
              <a:t>culturele</a:t>
            </a:r>
            <a:r>
              <a:rPr lang="cs-CZ" dirty="0" smtClean="0">
                <a:latin typeface="Century Gothic" panose="020B0502020202020204" pitchFamily="34" charset="0"/>
              </a:rPr>
              <a:t> </a:t>
            </a:r>
            <a:r>
              <a:rPr lang="nl-NL" dirty="0" smtClean="0">
                <a:latin typeface="Century Gothic" panose="020B0502020202020204" pitchFamily="34" charset="0"/>
              </a:rPr>
              <a:t>veld </a:t>
            </a:r>
            <a:r>
              <a:rPr lang="nl-NL" dirty="0">
                <a:latin typeface="Century Gothic" panose="020B0502020202020204" pitchFamily="34" charset="0"/>
              </a:rPr>
              <a:t>werd het taalgebruik vernederlandst. </a:t>
            </a:r>
            <a:r>
              <a:rPr lang="nl-NL" b="1" dirty="0" smtClean="0">
                <a:latin typeface="Century Gothic" panose="020B0502020202020204" pitchFamily="34" charset="0"/>
              </a:rPr>
              <a:t>Zo</a:t>
            </a:r>
            <a:r>
              <a:rPr lang="cs-CZ" b="1" dirty="0" smtClean="0">
                <a:latin typeface="Century Gothic" panose="020B0502020202020204" pitchFamily="34" charset="0"/>
              </a:rPr>
              <a:t> / </a:t>
            </a:r>
            <a:r>
              <a:rPr lang="cs-CZ" b="1" strike="sngStrike" dirty="0" err="1" smtClean="0">
                <a:latin typeface="Century Gothic" panose="020B0502020202020204" pitchFamily="34" charset="0"/>
              </a:rPr>
              <a:t>Wegens</a:t>
            </a:r>
            <a:r>
              <a:rPr lang="nl-NL" b="1" dirty="0" smtClean="0">
                <a:latin typeface="Century Gothic" panose="020B0502020202020204" pitchFamily="34" charset="0"/>
              </a:rPr>
              <a:t> </a:t>
            </a:r>
            <a:r>
              <a:rPr lang="nl-NL" dirty="0">
                <a:latin typeface="Century Gothic" panose="020B0502020202020204" pitchFamily="34" charset="0"/>
              </a:rPr>
              <a:t>kenden de strips van Suske en </a:t>
            </a:r>
            <a:r>
              <a:rPr lang="nl-NL" dirty="0" err="1">
                <a:latin typeface="Century Gothic" panose="020B0502020202020204" pitchFamily="34" charset="0"/>
              </a:rPr>
              <a:t>Wiske</a:t>
            </a:r>
            <a:r>
              <a:rPr lang="nl-NL" dirty="0">
                <a:latin typeface="Century Gothic" panose="020B0502020202020204" pitchFamily="34" charset="0"/>
              </a:rPr>
              <a:t> ook </a:t>
            </a:r>
            <a:r>
              <a:rPr lang="nl-NL" dirty="0" smtClean="0">
                <a:latin typeface="Century Gothic" panose="020B0502020202020204" pitchFamily="34" charset="0"/>
              </a:rPr>
              <a:t>een</a:t>
            </a:r>
            <a:r>
              <a:rPr lang="cs-CZ" dirty="0" smtClean="0">
                <a:latin typeface="Century Gothic" panose="020B0502020202020204" pitchFamily="34" charset="0"/>
              </a:rPr>
              <a:t> </a:t>
            </a:r>
            <a:r>
              <a:rPr lang="nl-NL" dirty="0" smtClean="0">
                <a:latin typeface="Century Gothic" panose="020B0502020202020204" pitchFamily="34" charset="0"/>
              </a:rPr>
              <a:t>evolutie </a:t>
            </a:r>
            <a:r>
              <a:rPr lang="nl-NL" dirty="0">
                <a:latin typeface="Century Gothic" panose="020B0502020202020204" pitchFamily="34" charset="0"/>
              </a:rPr>
              <a:t>van uitgaven in het ‘Vlaams’ naar uitgaven in het Standaardnederlands.</a:t>
            </a:r>
            <a:endParaRPr lang="cs-CZ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4743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979712" y="2564904"/>
            <a:ext cx="5308866" cy="1515533"/>
          </a:xfrm>
        </p:spPr>
        <p:txBody>
          <a:bodyPr>
            <a:noAutofit/>
          </a:bodyPr>
          <a:lstStyle/>
          <a:p>
            <a:r>
              <a:rPr lang="cs-CZ" sz="4000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Citeerwerkwoorden</a:t>
            </a:r>
            <a:r>
              <a:rPr lang="cs-CZ" sz="40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/>
            </a:r>
            <a:br>
              <a:rPr lang="cs-CZ" sz="4000" dirty="0" smtClean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endParaRPr lang="nl-BE" sz="32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5552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b………….</a:t>
            </a:r>
            <a:endParaRPr lang="nl-BE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smtClean="0">
                <a:latin typeface="Century Gothic" panose="020B0502020202020204" pitchFamily="34" charset="0"/>
              </a:rPr>
              <a:t>= </a:t>
            </a:r>
            <a:r>
              <a:rPr lang="cs-CZ" dirty="0" err="1" smtClean="0">
                <a:latin typeface="Century Gothic" panose="020B0502020202020204" pitchFamily="34" charset="0"/>
              </a:rPr>
              <a:t>iets</a:t>
            </a:r>
            <a:r>
              <a:rPr lang="cs-CZ" dirty="0" smtClean="0">
                <a:latin typeface="Century Gothic" panose="020B0502020202020204" pitchFamily="34" charset="0"/>
              </a:rPr>
              <a:t> </a:t>
            </a:r>
            <a:r>
              <a:rPr lang="cs-CZ" dirty="0" err="1" smtClean="0">
                <a:latin typeface="Century Gothic" panose="020B0502020202020204" pitchFamily="34" charset="0"/>
              </a:rPr>
              <a:t>zeggen</a:t>
            </a:r>
            <a:r>
              <a:rPr lang="cs-CZ" dirty="0" smtClean="0">
                <a:latin typeface="Century Gothic" panose="020B0502020202020204" pitchFamily="34" charset="0"/>
              </a:rPr>
              <a:t> </a:t>
            </a:r>
            <a:r>
              <a:rPr lang="cs-CZ" dirty="0" err="1" smtClean="0">
                <a:latin typeface="Century Gothic" panose="020B0502020202020204" pitchFamily="34" charset="0"/>
              </a:rPr>
              <a:t>zonder</a:t>
            </a:r>
            <a:r>
              <a:rPr lang="cs-CZ" dirty="0" smtClean="0">
                <a:latin typeface="Century Gothic" panose="020B0502020202020204" pitchFamily="34" charset="0"/>
              </a:rPr>
              <a:t> dat </a:t>
            </a:r>
            <a:r>
              <a:rPr lang="cs-CZ" dirty="0" err="1" smtClean="0">
                <a:latin typeface="Century Gothic" panose="020B0502020202020204" pitchFamily="34" charset="0"/>
              </a:rPr>
              <a:t>het</a:t>
            </a:r>
            <a:r>
              <a:rPr lang="cs-CZ" dirty="0" smtClean="0">
                <a:latin typeface="Century Gothic" panose="020B0502020202020204" pitchFamily="34" charset="0"/>
              </a:rPr>
              <a:t> </a:t>
            </a:r>
            <a:r>
              <a:rPr lang="cs-CZ" dirty="0" err="1" smtClean="0">
                <a:latin typeface="Century Gothic" panose="020B0502020202020204" pitchFamily="34" charset="0"/>
              </a:rPr>
              <a:t>bewezen</a:t>
            </a:r>
            <a:r>
              <a:rPr lang="cs-CZ" dirty="0" smtClean="0">
                <a:latin typeface="Century Gothic" panose="020B0502020202020204" pitchFamily="34" charset="0"/>
              </a:rPr>
              <a:t> </a:t>
            </a:r>
            <a:r>
              <a:rPr lang="cs-CZ" dirty="0" err="1" smtClean="0">
                <a:latin typeface="Century Gothic" panose="020B0502020202020204" pitchFamily="34" charset="0"/>
              </a:rPr>
              <a:t>is</a:t>
            </a:r>
            <a:endParaRPr lang="cs-CZ" dirty="0" smtClean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cs-CZ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0255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zich</a:t>
            </a:r>
            <a:r>
              <a:rPr lang="cs-CZ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cs-CZ" b="1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toespitsen</a:t>
            </a:r>
            <a:r>
              <a:rPr lang="cs-CZ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op</a:t>
            </a:r>
            <a:endParaRPr lang="nl-BE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Haar onderzoek </a:t>
            </a:r>
            <a:r>
              <a:rPr lang="nl-NL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spitst zich toe </a:t>
            </a:r>
            <a:r>
              <a:rPr lang="nl-NL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op</a:t>
            </a:r>
            <a:r>
              <a:rPr lang="nl-NL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nl-NL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kwaliteit van bestaan bij personen met een beperking.</a:t>
            </a:r>
            <a:endParaRPr lang="nl-BE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7572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beweren</a:t>
            </a:r>
            <a:endParaRPr lang="nl-BE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smtClean="0">
                <a:latin typeface="Century Gothic" panose="020B0502020202020204" pitchFamily="34" charset="0"/>
              </a:rPr>
              <a:t>= </a:t>
            </a:r>
            <a:r>
              <a:rPr lang="cs-CZ" dirty="0" err="1" smtClean="0">
                <a:latin typeface="Century Gothic" panose="020B0502020202020204" pitchFamily="34" charset="0"/>
              </a:rPr>
              <a:t>iets</a:t>
            </a:r>
            <a:r>
              <a:rPr lang="cs-CZ" dirty="0" smtClean="0">
                <a:latin typeface="Century Gothic" panose="020B0502020202020204" pitchFamily="34" charset="0"/>
              </a:rPr>
              <a:t> </a:t>
            </a:r>
            <a:r>
              <a:rPr lang="cs-CZ" dirty="0" err="1" smtClean="0">
                <a:latin typeface="Century Gothic" panose="020B0502020202020204" pitchFamily="34" charset="0"/>
              </a:rPr>
              <a:t>zeggen</a:t>
            </a:r>
            <a:r>
              <a:rPr lang="cs-CZ" dirty="0" smtClean="0">
                <a:latin typeface="Century Gothic" panose="020B0502020202020204" pitchFamily="34" charset="0"/>
              </a:rPr>
              <a:t> </a:t>
            </a:r>
            <a:r>
              <a:rPr lang="cs-CZ" dirty="0" err="1" smtClean="0">
                <a:latin typeface="Century Gothic" panose="020B0502020202020204" pitchFamily="34" charset="0"/>
              </a:rPr>
              <a:t>zonder</a:t>
            </a:r>
            <a:r>
              <a:rPr lang="cs-CZ" dirty="0" smtClean="0">
                <a:latin typeface="Century Gothic" panose="020B0502020202020204" pitchFamily="34" charset="0"/>
              </a:rPr>
              <a:t> dat </a:t>
            </a:r>
            <a:r>
              <a:rPr lang="cs-CZ" dirty="0" err="1" smtClean="0">
                <a:latin typeface="Century Gothic" panose="020B0502020202020204" pitchFamily="34" charset="0"/>
              </a:rPr>
              <a:t>het</a:t>
            </a:r>
            <a:r>
              <a:rPr lang="cs-CZ" dirty="0" smtClean="0">
                <a:latin typeface="Century Gothic" panose="020B0502020202020204" pitchFamily="34" charset="0"/>
              </a:rPr>
              <a:t> </a:t>
            </a:r>
            <a:r>
              <a:rPr lang="cs-CZ" dirty="0" err="1" smtClean="0">
                <a:latin typeface="Century Gothic" panose="020B0502020202020204" pitchFamily="34" charset="0"/>
              </a:rPr>
              <a:t>bewezen</a:t>
            </a:r>
            <a:r>
              <a:rPr lang="cs-CZ" dirty="0" smtClean="0">
                <a:latin typeface="Century Gothic" panose="020B0502020202020204" pitchFamily="34" charset="0"/>
              </a:rPr>
              <a:t> </a:t>
            </a:r>
            <a:r>
              <a:rPr lang="cs-CZ" dirty="0" err="1" smtClean="0">
                <a:latin typeface="Century Gothic" panose="020B0502020202020204" pitchFamily="34" charset="0"/>
              </a:rPr>
              <a:t>is</a:t>
            </a:r>
            <a:endParaRPr lang="cs-CZ" dirty="0" smtClean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cs-CZ" dirty="0" smtClean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nl-NL" dirty="0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Dat </a:t>
            </a:r>
            <a:r>
              <a:rPr lang="nl-NL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vertaalt zich ook naar de stijl van het boek die, </a:t>
            </a:r>
            <a:r>
              <a:rPr lang="nl-NL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in tegenstelling tot </a:t>
            </a:r>
            <a:r>
              <a:rPr lang="nl-NL" dirty="0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wat</a:t>
            </a:r>
            <a:r>
              <a:rPr lang="cs-CZ" dirty="0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nl-NL" dirty="0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De </a:t>
            </a:r>
            <a:r>
              <a:rPr lang="nl-NL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Boer (1998) </a:t>
            </a:r>
            <a:r>
              <a:rPr lang="nl-NL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beweert</a:t>
            </a:r>
            <a:r>
              <a:rPr lang="nl-NL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, helemaal niet ‘</a:t>
            </a:r>
            <a:r>
              <a:rPr lang="nl-NL" dirty="0" err="1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Allochtoons</a:t>
            </a:r>
            <a:r>
              <a:rPr lang="nl-NL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’ is, maar net teruggrijpt naar de stijl van de Tachtigers, </a:t>
            </a:r>
            <a:r>
              <a:rPr lang="nl-NL" dirty="0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die</a:t>
            </a:r>
            <a:r>
              <a:rPr lang="cs-CZ" dirty="0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nl-NL" dirty="0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een </a:t>
            </a:r>
            <a:r>
              <a:rPr lang="nl-NL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soortgelijk project ambieerden. </a:t>
            </a:r>
            <a:endParaRPr lang="cs-CZ" dirty="0" smtClean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509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v…………..</a:t>
            </a:r>
            <a:endParaRPr lang="nl-BE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smtClean="0">
                <a:latin typeface="Century Gothic" panose="020B0502020202020204" pitchFamily="34" charset="0"/>
              </a:rPr>
              <a:t>= </a:t>
            </a:r>
            <a:r>
              <a:rPr lang="cs-CZ" dirty="0" err="1" smtClean="0">
                <a:latin typeface="Century Gothic" panose="020B0502020202020204" pitchFamily="34" charset="0"/>
              </a:rPr>
              <a:t>constateren</a:t>
            </a:r>
            <a:endParaRPr lang="cs-CZ" dirty="0" smtClean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cs-CZ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5821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vaststellen</a:t>
            </a:r>
            <a:endParaRPr lang="nl-BE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dirty="0" smtClean="0">
                <a:latin typeface="Century Gothic" panose="020B0502020202020204" pitchFamily="34" charset="0"/>
              </a:rPr>
              <a:t>= </a:t>
            </a:r>
            <a:r>
              <a:rPr lang="cs-CZ" dirty="0" err="1" smtClean="0">
                <a:latin typeface="Century Gothic" panose="020B0502020202020204" pitchFamily="34" charset="0"/>
              </a:rPr>
              <a:t>constateren</a:t>
            </a:r>
            <a:endParaRPr lang="cs-CZ" dirty="0" smtClean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cs-CZ" dirty="0" smtClean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nl-NL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Dat strookt met de bevindingen van </a:t>
            </a:r>
            <a:r>
              <a:rPr lang="nl-NL" dirty="0" err="1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Berkers</a:t>
            </a:r>
            <a:r>
              <a:rPr lang="nl-NL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 e.a. (2014), die </a:t>
            </a:r>
            <a:r>
              <a:rPr lang="nl-NL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vaststellen</a:t>
            </a:r>
            <a:r>
              <a:rPr lang="nl-NL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 dat ‘[…] </a:t>
            </a:r>
            <a:r>
              <a:rPr lang="nl-NL" dirty="0" err="1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whereas</a:t>
            </a:r>
            <a:r>
              <a:rPr lang="nl-NL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 these </a:t>
            </a:r>
            <a:r>
              <a:rPr lang="nl-NL" dirty="0" err="1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specific</a:t>
            </a:r>
            <a:r>
              <a:rPr lang="nl-NL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 labels make up 31 per cent of </a:t>
            </a:r>
            <a:r>
              <a:rPr lang="nl-NL" dirty="0" err="1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all</a:t>
            </a:r>
            <a:r>
              <a:rPr lang="nl-NL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nl-NL" dirty="0" err="1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ethnic</a:t>
            </a:r>
            <a:r>
              <a:rPr lang="nl-NL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nl-NL" dirty="0" err="1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minority</a:t>
            </a:r>
            <a:r>
              <a:rPr lang="nl-NL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 background labels in Dutch reviews in </a:t>
            </a:r>
            <a:r>
              <a:rPr lang="nl-NL" dirty="0" err="1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the</a:t>
            </a:r>
            <a:r>
              <a:rPr lang="nl-NL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nl-NL" dirty="0" err="1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period</a:t>
            </a:r>
            <a:r>
              <a:rPr lang="nl-NL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 1995–2002, </a:t>
            </a:r>
            <a:r>
              <a:rPr lang="nl-NL" dirty="0" err="1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this</a:t>
            </a:r>
            <a:r>
              <a:rPr lang="nl-NL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 percentage </a:t>
            </a:r>
            <a:r>
              <a:rPr lang="nl-NL" dirty="0" err="1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actually</a:t>
            </a:r>
            <a:r>
              <a:rPr lang="nl-NL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nl-NL" dirty="0" err="1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declines</a:t>
            </a:r>
            <a:r>
              <a:rPr lang="nl-NL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nl-NL" dirty="0" err="1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to</a:t>
            </a:r>
            <a:r>
              <a:rPr lang="nl-NL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 4 per cent </a:t>
            </a:r>
            <a:r>
              <a:rPr lang="nl-NL" dirty="0" err="1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after</a:t>
            </a:r>
            <a:r>
              <a:rPr lang="nl-NL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 2002 […]’.</a:t>
            </a:r>
          </a:p>
        </p:txBody>
      </p:sp>
    </p:spTree>
    <p:extLst>
      <p:ext uri="{BB962C8B-B14F-4D97-AF65-F5344CB8AC3E}">
        <p14:creationId xmlns:p14="http://schemas.microsoft.com/office/powerpoint/2010/main" val="2869024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a…………</a:t>
            </a:r>
            <a:endParaRPr lang="nl-BE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smtClean="0">
                <a:latin typeface="Century Gothic" panose="020B0502020202020204" pitchFamily="34" charset="0"/>
              </a:rPr>
              <a:t>= "</a:t>
            </a:r>
            <a:r>
              <a:rPr lang="cs-CZ" dirty="0" err="1">
                <a:latin typeface="Century Gothic" panose="020B0502020202020204" pitchFamily="34" charset="0"/>
              </a:rPr>
              <a:t>bewijzen</a:t>
            </a:r>
            <a:r>
              <a:rPr lang="cs-CZ" dirty="0">
                <a:latin typeface="Century Gothic" panose="020B0502020202020204" pitchFamily="34" charset="0"/>
              </a:rPr>
              <a:t>" </a:t>
            </a:r>
          </a:p>
          <a:p>
            <a:pPr marL="0" indent="0">
              <a:buNone/>
            </a:pPr>
            <a:endParaRPr lang="cs-CZ" dirty="0" smtClean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cs-CZ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9316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aantonen</a:t>
            </a:r>
            <a:endParaRPr lang="nl-BE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smtClean="0">
                <a:latin typeface="Century Gothic" panose="020B0502020202020204" pitchFamily="34" charset="0"/>
              </a:rPr>
              <a:t>= </a:t>
            </a:r>
            <a:r>
              <a:rPr lang="cs-CZ" dirty="0" smtClean="0">
                <a:latin typeface="Century Gothic" panose="020B0502020202020204" pitchFamily="34" charset="0"/>
              </a:rPr>
              <a:t>"</a:t>
            </a:r>
            <a:r>
              <a:rPr lang="cs-CZ" dirty="0" err="1" smtClean="0">
                <a:latin typeface="Century Gothic" panose="020B0502020202020204" pitchFamily="34" charset="0"/>
              </a:rPr>
              <a:t>bewijzen</a:t>
            </a:r>
            <a:r>
              <a:rPr lang="cs-CZ" dirty="0" smtClean="0">
                <a:latin typeface="Century Gothic" panose="020B0502020202020204" pitchFamily="34" charset="0"/>
              </a:rPr>
              <a:t>" </a:t>
            </a:r>
            <a:endParaRPr lang="cs-CZ" dirty="0" smtClean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cs-CZ" dirty="0" smtClean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cs-CZ" dirty="0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O</a:t>
            </a:r>
            <a:r>
              <a:rPr lang="nl-NL" dirty="0" err="1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nderzoek</a:t>
            </a:r>
            <a:r>
              <a:rPr lang="nl-NL" dirty="0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nl-NL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heeft </a:t>
            </a:r>
            <a:r>
              <a:rPr lang="nl-NL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aangetoond</a:t>
            </a:r>
            <a:r>
              <a:rPr lang="nl-NL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 dat koffie slecht is voor de </a:t>
            </a:r>
            <a:r>
              <a:rPr lang="nl-NL" dirty="0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gezondheid</a:t>
            </a:r>
            <a:r>
              <a:rPr lang="cs-CZ" dirty="0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.</a:t>
            </a:r>
            <a:endParaRPr lang="nl-NL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9876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b……………</a:t>
            </a:r>
            <a:endParaRPr lang="nl-BE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smtClean="0">
                <a:latin typeface="Century Gothic" panose="020B0502020202020204" pitchFamily="34" charset="0"/>
              </a:rPr>
              <a:t>= </a:t>
            </a:r>
            <a:r>
              <a:rPr lang="cs-CZ" dirty="0" err="1" smtClean="0">
                <a:latin typeface="Century Gothic" panose="020B0502020202020204" pitchFamily="34" charset="0"/>
              </a:rPr>
              <a:t>redenen</a:t>
            </a:r>
            <a:r>
              <a:rPr lang="cs-CZ" dirty="0" smtClean="0">
                <a:latin typeface="Century Gothic" panose="020B0502020202020204" pitchFamily="34" charset="0"/>
              </a:rPr>
              <a:t> </a:t>
            </a:r>
            <a:r>
              <a:rPr lang="cs-CZ" dirty="0" err="1" smtClean="0">
                <a:latin typeface="Century Gothic" panose="020B0502020202020204" pitchFamily="34" charset="0"/>
              </a:rPr>
              <a:t>geven</a:t>
            </a:r>
            <a:r>
              <a:rPr lang="cs-CZ" dirty="0" smtClean="0">
                <a:latin typeface="Century Gothic" panose="020B0502020202020204" pitchFamily="34" charset="0"/>
              </a:rPr>
              <a:t> </a:t>
            </a:r>
            <a:r>
              <a:rPr lang="cs-CZ" dirty="0" err="1" smtClean="0">
                <a:latin typeface="Century Gothic" panose="020B0502020202020204" pitchFamily="34" charset="0"/>
              </a:rPr>
              <a:t>om</a:t>
            </a:r>
            <a:r>
              <a:rPr lang="cs-CZ" dirty="0" smtClean="0">
                <a:latin typeface="Century Gothic" panose="020B0502020202020204" pitchFamily="34" charset="0"/>
              </a:rPr>
              <a:t> </a:t>
            </a:r>
            <a:r>
              <a:rPr lang="cs-CZ" dirty="0" err="1" smtClean="0">
                <a:latin typeface="Century Gothic" panose="020B0502020202020204" pitchFamily="34" charset="0"/>
              </a:rPr>
              <a:t>iets</a:t>
            </a:r>
            <a:r>
              <a:rPr lang="cs-CZ" dirty="0" smtClean="0">
                <a:latin typeface="Century Gothic" panose="020B0502020202020204" pitchFamily="34" charset="0"/>
              </a:rPr>
              <a:t> </a:t>
            </a:r>
            <a:r>
              <a:rPr lang="cs-CZ" dirty="0" err="1" smtClean="0">
                <a:latin typeface="Century Gothic" panose="020B0502020202020204" pitchFamily="34" charset="0"/>
              </a:rPr>
              <a:t>te</a:t>
            </a:r>
            <a:r>
              <a:rPr lang="cs-CZ" dirty="0" smtClean="0">
                <a:latin typeface="Century Gothic" panose="020B0502020202020204" pitchFamily="34" charset="0"/>
              </a:rPr>
              <a:t> </a:t>
            </a:r>
            <a:r>
              <a:rPr lang="cs-CZ" dirty="0" err="1" smtClean="0">
                <a:latin typeface="Century Gothic" panose="020B0502020202020204" pitchFamily="34" charset="0"/>
              </a:rPr>
              <a:t>bewijzen</a:t>
            </a:r>
            <a:endParaRPr lang="cs-CZ" dirty="0" smtClean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cs-CZ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1967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betogen</a:t>
            </a:r>
            <a:endParaRPr lang="nl-BE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smtClean="0">
                <a:latin typeface="Century Gothic" panose="020B0502020202020204" pitchFamily="34" charset="0"/>
              </a:rPr>
              <a:t>= </a:t>
            </a:r>
            <a:r>
              <a:rPr lang="cs-CZ" dirty="0" err="1" smtClean="0">
                <a:latin typeface="Century Gothic" panose="020B0502020202020204" pitchFamily="34" charset="0"/>
              </a:rPr>
              <a:t>redenen</a:t>
            </a:r>
            <a:r>
              <a:rPr lang="cs-CZ" dirty="0" smtClean="0">
                <a:latin typeface="Century Gothic" panose="020B0502020202020204" pitchFamily="34" charset="0"/>
              </a:rPr>
              <a:t> </a:t>
            </a:r>
            <a:r>
              <a:rPr lang="cs-CZ" dirty="0" err="1" smtClean="0">
                <a:latin typeface="Century Gothic" panose="020B0502020202020204" pitchFamily="34" charset="0"/>
              </a:rPr>
              <a:t>geven</a:t>
            </a:r>
            <a:r>
              <a:rPr lang="cs-CZ" dirty="0" smtClean="0">
                <a:latin typeface="Century Gothic" panose="020B0502020202020204" pitchFamily="34" charset="0"/>
              </a:rPr>
              <a:t> </a:t>
            </a:r>
            <a:r>
              <a:rPr lang="cs-CZ" dirty="0" err="1" smtClean="0">
                <a:latin typeface="Century Gothic" panose="020B0502020202020204" pitchFamily="34" charset="0"/>
              </a:rPr>
              <a:t>om</a:t>
            </a:r>
            <a:r>
              <a:rPr lang="cs-CZ" dirty="0" smtClean="0">
                <a:latin typeface="Century Gothic" panose="020B0502020202020204" pitchFamily="34" charset="0"/>
              </a:rPr>
              <a:t> </a:t>
            </a:r>
            <a:r>
              <a:rPr lang="cs-CZ" dirty="0" err="1" smtClean="0">
                <a:latin typeface="Century Gothic" panose="020B0502020202020204" pitchFamily="34" charset="0"/>
              </a:rPr>
              <a:t>iets</a:t>
            </a:r>
            <a:r>
              <a:rPr lang="cs-CZ" dirty="0" smtClean="0">
                <a:latin typeface="Century Gothic" panose="020B0502020202020204" pitchFamily="34" charset="0"/>
              </a:rPr>
              <a:t> </a:t>
            </a:r>
            <a:r>
              <a:rPr lang="cs-CZ" dirty="0" err="1" smtClean="0">
                <a:latin typeface="Century Gothic" panose="020B0502020202020204" pitchFamily="34" charset="0"/>
              </a:rPr>
              <a:t>te</a:t>
            </a:r>
            <a:r>
              <a:rPr lang="cs-CZ" dirty="0" smtClean="0">
                <a:latin typeface="Century Gothic" panose="020B0502020202020204" pitchFamily="34" charset="0"/>
              </a:rPr>
              <a:t> </a:t>
            </a:r>
            <a:r>
              <a:rPr lang="cs-CZ" dirty="0" err="1" smtClean="0">
                <a:latin typeface="Century Gothic" panose="020B0502020202020204" pitchFamily="34" charset="0"/>
              </a:rPr>
              <a:t>bewijzen</a:t>
            </a:r>
            <a:endParaRPr lang="cs-CZ" dirty="0" smtClean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cs-CZ" dirty="0" smtClean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cs-CZ" dirty="0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D</a:t>
            </a:r>
            <a:r>
              <a:rPr lang="nl-NL" dirty="0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e </a:t>
            </a:r>
            <a:r>
              <a:rPr lang="nl-NL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wetenschapper </a:t>
            </a:r>
            <a:r>
              <a:rPr lang="nl-NL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betoogde</a:t>
            </a:r>
            <a:r>
              <a:rPr lang="nl-NL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 dat geweld op de televisie leidt tot geweld op </a:t>
            </a:r>
            <a:r>
              <a:rPr lang="nl-NL" dirty="0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straat</a:t>
            </a:r>
            <a:r>
              <a:rPr lang="cs-CZ" dirty="0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.</a:t>
            </a:r>
            <a:endParaRPr lang="nl-NL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6492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…. a………….</a:t>
            </a:r>
            <a:endParaRPr lang="nl-BE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smtClean="0">
                <a:latin typeface="Century Gothic" panose="020B0502020202020204" pitchFamily="34" charset="0"/>
              </a:rPr>
              <a:t>= </a:t>
            </a:r>
            <a:r>
              <a:rPr lang="cs-CZ" dirty="0" err="1" smtClean="0">
                <a:latin typeface="Century Gothic" panose="020B0502020202020204" pitchFamily="34" charset="0"/>
              </a:rPr>
              <a:t>zichzelf</a:t>
            </a:r>
            <a:r>
              <a:rPr lang="cs-CZ" dirty="0" smtClean="0">
                <a:latin typeface="Century Gothic" panose="020B0502020202020204" pitchFamily="34" charset="0"/>
              </a:rPr>
              <a:t> </a:t>
            </a:r>
            <a:r>
              <a:rPr lang="cs-CZ" dirty="0" err="1" smtClean="0">
                <a:latin typeface="Century Gothic" panose="020B0502020202020204" pitchFamily="34" charset="0"/>
              </a:rPr>
              <a:t>een</a:t>
            </a:r>
            <a:r>
              <a:rPr lang="cs-CZ" dirty="0" smtClean="0">
                <a:latin typeface="Century Gothic" panose="020B0502020202020204" pitchFamily="34" charset="0"/>
              </a:rPr>
              <a:t> </a:t>
            </a:r>
            <a:r>
              <a:rPr lang="cs-CZ" dirty="0" err="1" smtClean="0">
                <a:latin typeface="Century Gothic" panose="020B0502020202020204" pitchFamily="34" charset="0"/>
              </a:rPr>
              <a:t>vraag</a:t>
            </a:r>
            <a:r>
              <a:rPr lang="cs-CZ" dirty="0" smtClean="0">
                <a:latin typeface="Century Gothic" panose="020B0502020202020204" pitchFamily="34" charset="0"/>
              </a:rPr>
              <a:t> </a:t>
            </a:r>
            <a:r>
              <a:rPr lang="cs-CZ" dirty="0" err="1" smtClean="0">
                <a:latin typeface="Century Gothic" panose="020B0502020202020204" pitchFamily="34" charset="0"/>
              </a:rPr>
              <a:t>stellen</a:t>
            </a:r>
            <a:endParaRPr lang="cs-CZ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4410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zich</a:t>
            </a:r>
            <a:r>
              <a:rPr lang="cs-CZ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cs-CZ" b="1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afvragen</a:t>
            </a:r>
            <a:endParaRPr lang="nl-BE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smtClean="0">
                <a:latin typeface="Century Gothic" panose="020B0502020202020204" pitchFamily="34" charset="0"/>
              </a:rPr>
              <a:t>= </a:t>
            </a:r>
            <a:r>
              <a:rPr lang="cs-CZ" dirty="0" err="1" smtClean="0">
                <a:latin typeface="Century Gothic" panose="020B0502020202020204" pitchFamily="34" charset="0"/>
              </a:rPr>
              <a:t>zichzelf</a:t>
            </a:r>
            <a:r>
              <a:rPr lang="cs-CZ" dirty="0" smtClean="0">
                <a:latin typeface="Century Gothic" panose="020B0502020202020204" pitchFamily="34" charset="0"/>
              </a:rPr>
              <a:t> </a:t>
            </a:r>
            <a:r>
              <a:rPr lang="cs-CZ" dirty="0" err="1" smtClean="0">
                <a:latin typeface="Century Gothic" panose="020B0502020202020204" pitchFamily="34" charset="0"/>
              </a:rPr>
              <a:t>een</a:t>
            </a:r>
            <a:r>
              <a:rPr lang="cs-CZ" dirty="0" smtClean="0">
                <a:latin typeface="Century Gothic" panose="020B0502020202020204" pitchFamily="34" charset="0"/>
              </a:rPr>
              <a:t> </a:t>
            </a:r>
            <a:r>
              <a:rPr lang="cs-CZ" dirty="0" err="1" smtClean="0">
                <a:latin typeface="Century Gothic" panose="020B0502020202020204" pitchFamily="34" charset="0"/>
              </a:rPr>
              <a:t>vraag</a:t>
            </a:r>
            <a:r>
              <a:rPr lang="cs-CZ" dirty="0" smtClean="0">
                <a:latin typeface="Century Gothic" panose="020B0502020202020204" pitchFamily="34" charset="0"/>
              </a:rPr>
              <a:t> </a:t>
            </a:r>
            <a:r>
              <a:rPr lang="cs-CZ" dirty="0" err="1" smtClean="0">
                <a:latin typeface="Century Gothic" panose="020B0502020202020204" pitchFamily="34" charset="0"/>
              </a:rPr>
              <a:t>stellen</a:t>
            </a:r>
            <a:endParaRPr lang="cs-CZ" dirty="0" smtClean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cs-CZ" dirty="0" smtClean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nl-NL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Wetenschappers </a:t>
            </a:r>
            <a:r>
              <a:rPr lang="nl-NL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vragen zich af </a:t>
            </a:r>
            <a:r>
              <a:rPr lang="nl-NL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of</a:t>
            </a:r>
            <a:r>
              <a:rPr lang="nl-NL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 het als cultusplaats of als grafruimte is gebruikt.</a:t>
            </a:r>
          </a:p>
        </p:txBody>
      </p:sp>
    </p:spTree>
    <p:extLst>
      <p:ext uri="{BB962C8B-B14F-4D97-AF65-F5344CB8AC3E}">
        <p14:creationId xmlns:p14="http://schemas.microsoft.com/office/powerpoint/2010/main" val="2977069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wijzen</a:t>
            </a:r>
            <a:r>
              <a:rPr lang="cs-CZ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…?</a:t>
            </a:r>
            <a:endParaRPr lang="nl-BE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l-BE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0084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ka">
  <a:themeElements>
    <a:clrScheme name="Organika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4"/>
      </a:accent6>
      <a:hlink>
        <a:srgbClr val="BB7826"/>
      </a:hlink>
      <a:folHlink>
        <a:srgbClr val="CF9C5F"/>
      </a:folHlink>
    </a:clrScheme>
    <a:fontScheme name="Organika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ka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0</TotalTime>
  <Words>1403</Words>
  <Application>Microsoft Office PowerPoint</Application>
  <PresentationFormat>Předvádění na obrazovce (4:3)</PresentationFormat>
  <Paragraphs>207</Paragraphs>
  <Slides>88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88</vt:i4>
      </vt:variant>
    </vt:vector>
  </HeadingPairs>
  <TitlesOfParts>
    <vt:vector size="92" baseType="lpstr">
      <vt:lpstr>Arial</vt:lpstr>
      <vt:lpstr>Century Gothic</vt:lpstr>
      <vt:lpstr>Garamond</vt:lpstr>
      <vt:lpstr>Organika</vt:lpstr>
      <vt:lpstr>Herhaling  academisch taalgebruik</vt:lpstr>
      <vt:lpstr>Preposities vul aan!</vt:lpstr>
      <vt:lpstr>ingaan …?</vt:lpstr>
      <vt:lpstr>ingaan op</vt:lpstr>
      <vt:lpstr>focussen …?</vt:lpstr>
      <vt:lpstr>focussen op</vt:lpstr>
      <vt:lpstr>zich toespitsen …?</vt:lpstr>
      <vt:lpstr>zich toespitsen op</vt:lpstr>
      <vt:lpstr>wijzen …?</vt:lpstr>
      <vt:lpstr>wijzen op</vt:lpstr>
      <vt:lpstr>onderzoek doen …?</vt:lpstr>
      <vt:lpstr>onderzoek doen naar</vt:lpstr>
      <vt:lpstr>verwijzen …?</vt:lpstr>
      <vt:lpstr>verwijzen naar</vt:lpstr>
      <vt:lpstr>refereren …?</vt:lpstr>
      <vt:lpstr>refereren aan</vt:lpstr>
      <vt:lpstr>beschouwen …?</vt:lpstr>
      <vt:lpstr>beschouwen als</vt:lpstr>
      <vt:lpstr>zich richten …?</vt:lpstr>
      <vt:lpstr>zich richten op</vt:lpstr>
      <vt:lpstr>toepassen …?</vt:lpstr>
      <vt:lpstr>toepassen op</vt:lpstr>
      <vt:lpstr>zich beperken …?</vt:lpstr>
      <vt:lpstr>zich beperken tot</vt:lpstr>
      <vt:lpstr>afwijken …?</vt:lpstr>
      <vt:lpstr>afwijken van</vt:lpstr>
      <vt:lpstr>gebruik maken …?</vt:lpstr>
      <vt:lpstr>gebruik maken van</vt:lpstr>
      <vt:lpstr>stroken …?</vt:lpstr>
      <vt:lpstr>stroken met</vt:lpstr>
      <vt:lpstr>bestaan …?</vt:lpstr>
      <vt:lpstr>bestaan uit</vt:lpstr>
      <vt:lpstr>Werkwoorden vul aan!</vt:lpstr>
      <vt:lpstr>?</vt:lpstr>
      <vt:lpstr>nemen</vt:lpstr>
      <vt:lpstr>?</vt:lpstr>
      <vt:lpstr>laten</vt:lpstr>
      <vt:lpstr>?</vt:lpstr>
      <vt:lpstr>onderwerpen</vt:lpstr>
      <vt:lpstr>?</vt:lpstr>
      <vt:lpstr>werpen</vt:lpstr>
      <vt:lpstr>?</vt:lpstr>
      <vt:lpstr>besteden</vt:lpstr>
      <vt:lpstr>?</vt:lpstr>
      <vt:lpstr>uitgaan</vt:lpstr>
      <vt:lpstr>?</vt:lpstr>
      <vt:lpstr>zetten</vt:lpstr>
      <vt:lpstr>?</vt:lpstr>
      <vt:lpstr>komen</vt:lpstr>
      <vt:lpstr>?</vt:lpstr>
      <vt:lpstr>stellen</vt:lpstr>
      <vt:lpstr>?</vt:lpstr>
      <vt:lpstr>luiden</vt:lpstr>
      <vt:lpstr>?</vt:lpstr>
      <vt:lpstr>maken</vt:lpstr>
      <vt:lpstr>?</vt:lpstr>
      <vt:lpstr>brengen</vt:lpstr>
      <vt:lpstr>Preposities vul aan!</vt:lpstr>
      <vt:lpstr>Preposities</vt:lpstr>
      <vt:lpstr>Preposities</vt:lpstr>
      <vt:lpstr>Signaal- en structuurwoorden</vt:lpstr>
      <vt:lpstr>?</vt:lpstr>
      <vt:lpstr>echter</vt:lpstr>
      <vt:lpstr>?</vt:lpstr>
      <vt:lpstr>ondanks</vt:lpstr>
      <vt:lpstr>?</vt:lpstr>
      <vt:lpstr>namelijk</vt:lpstr>
      <vt:lpstr>?</vt:lpstr>
      <vt:lpstr>aangezien</vt:lpstr>
      <vt:lpstr>?</vt:lpstr>
      <vt:lpstr>dan ook</vt:lpstr>
      <vt:lpstr>?</vt:lpstr>
      <vt:lpstr>met name</vt:lpstr>
      <vt:lpstr>?</vt:lpstr>
      <vt:lpstr>daarentegen</vt:lpstr>
      <vt:lpstr>?</vt:lpstr>
      <vt:lpstr>zo</vt:lpstr>
      <vt:lpstr>Citeerwerkwoorden </vt:lpstr>
      <vt:lpstr>b………….</vt:lpstr>
      <vt:lpstr>beweren</vt:lpstr>
      <vt:lpstr>v…………..</vt:lpstr>
      <vt:lpstr>vaststellen</vt:lpstr>
      <vt:lpstr>a…………</vt:lpstr>
      <vt:lpstr>aantonen</vt:lpstr>
      <vt:lpstr>b……………</vt:lpstr>
      <vt:lpstr>betogen</vt:lpstr>
      <vt:lpstr>…. a………….</vt:lpstr>
      <vt:lpstr>zich afvragen</vt:lpstr>
    </vt:vector>
  </TitlesOfParts>
  <Company>UVT MU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Herhaling 5.1</dc:title>
  <dc:creator>Sofie Rose-Anne W. Royeaerd</dc:creator>
  <cp:lastModifiedBy>Sofie Rose-Anne W. Royeaerd</cp:lastModifiedBy>
  <cp:revision>36</cp:revision>
  <dcterms:created xsi:type="dcterms:W3CDTF">2015-12-08T09:09:23Z</dcterms:created>
  <dcterms:modified xsi:type="dcterms:W3CDTF">2019-12-04T09:29:20Z</dcterms:modified>
</cp:coreProperties>
</file>