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8"/>
  </p:notesMasterIdLst>
  <p:sldIdLst>
    <p:sldId id="256" r:id="rId2"/>
    <p:sldId id="336" r:id="rId3"/>
    <p:sldId id="345" r:id="rId4"/>
    <p:sldId id="343" r:id="rId5"/>
    <p:sldId id="344" r:id="rId6"/>
    <p:sldId id="347" r:id="rId7"/>
    <p:sldId id="346" r:id="rId8"/>
    <p:sldId id="348" r:id="rId9"/>
    <p:sldId id="349" r:id="rId10"/>
    <p:sldId id="350" r:id="rId11"/>
    <p:sldId id="340" r:id="rId12"/>
    <p:sldId id="341" r:id="rId13"/>
    <p:sldId id="291" r:id="rId14"/>
    <p:sldId id="326" r:id="rId15"/>
    <p:sldId id="327" r:id="rId16"/>
    <p:sldId id="328" r:id="rId17"/>
    <p:sldId id="329" r:id="rId18"/>
    <p:sldId id="330" r:id="rId19"/>
    <p:sldId id="334" r:id="rId20"/>
    <p:sldId id="335" r:id="rId21"/>
    <p:sldId id="338" r:id="rId22"/>
    <p:sldId id="337" r:id="rId23"/>
    <p:sldId id="342" r:id="rId24"/>
    <p:sldId id="319" r:id="rId25"/>
    <p:sldId id="331" r:id="rId26"/>
    <p:sldId id="279" r:id="rId2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09" autoAdjust="0"/>
    <p:restoredTop sz="94624" autoAdjust="0"/>
  </p:normalViewPr>
  <p:slideViewPr>
    <p:cSldViewPr>
      <p:cViewPr>
        <p:scale>
          <a:sx n="66" d="100"/>
          <a:sy n="66" d="100"/>
        </p:scale>
        <p:origin x="-1410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8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C1DB40-07BF-4B23-86C0-CEB3B86FF2EC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D68A8-5BC3-40B9-89A8-1FAAAAADAC3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D68A8-5BC3-40B9-89A8-1FAAAAADAC37}" type="slidenum">
              <a:rPr lang="de-DE" smtClean="0"/>
              <a:pPr/>
              <a:t>17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E866E4D-3C81-4B8D-A8D6-F26A9761352F}" type="datetimeFigureOut">
              <a:rPr lang="de-DE" smtClean="0"/>
              <a:pPr/>
              <a:t>16.10.2019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91AF23A-38F5-4774-8846-4EE0B8DB1064}" type="slidenum">
              <a:rPr lang="de-DE" smtClean="0"/>
              <a:pPr/>
              <a:t>‹Nr.›</a:t>
            </a:fld>
            <a:endParaRPr lang="de-DE"/>
          </a:p>
        </p:txBody>
      </p:sp>
      <p:grpSp>
        <p:nvGrpSpPr>
          <p:cNvPr id="2" name="Gruppieren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is.muni.cz/auth/course/phil/autumn2019/NJII_198B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Hiroko_Berghauer" TargetMode="External"/><Relationship Id="rId2" Type="http://schemas.openxmlformats.org/officeDocument/2006/relationships/hyperlink" Target="https://de.wikipedia.org/wiki/Tisch_und_Bet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.wikipedia.org/wiki/Liebe_auf_der_Flucht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8wv34kqBEQ" TargetMode="External"/><Relationship Id="rId2" Type="http://schemas.openxmlformats.org/officeDocument/2006/relationships/hyperlink" Target="https://www.studienkreis.de/deutsch/filmische-gestaltungsmitte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KCbOfob5l5Y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Liebe_auf_der_Flucht" TargetMode="External"/><Relationship Id="rId3" Type="http://schemas.openxmlformats.org/officeDocument/2006/relationships/hyperlink" Target="https://de.wikipedia.org/wiki/Sie_k%C3%BCssten_und_sie_schlugen_ihn" TargetMode="External"/><Relationship Id="rId7" Type="http://schemas.openxmlformats.org/officeDocument/2006/relationships/hyperlink" Target="https://de.wikipedia.org/wiki/Tisch_und_Bett" TargetMode="External"/><Relationship Id="rId2" Type="http://schemas.openxmlformats.org/officeDocument/2006/relationships/hyperlink" Target="https://de.wikipedia.org/wiki/Fran%C3%A7ois_Truffau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Geraubte_K%C3%BCsse" TargetMode="External"/><Relationship Id="rId5" Type="http://schemas.openxmlformats.org/officeDocument/2006/relationships/hyperlink" Target="https://de.wikipedia.org/wiki/Liebe_mit_zwanzig" TargetMode="External"/><Relationship Id="rId4" Type="http://schemas.openxmlformats.org/officeDocument/2006/relationships/hyperlink" Target="https://de.wikipedia.org/wiki/Omnibusfilm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Geraubte_K%C3%BCsse" TargetMode="External"/><Relationship Id="rId3" Type="http://schemas.openxmlformats.org/officeDocument/2006/relationships/hyperlink" Target="https://de.wikipedia.org/wiki/Jean-Pierre_L%C3%A9aud" TargetMode="External"/><Relationship Id="rId7" Type="http://schemas.openxmlformats.org/officeDocument/2006/relationships/hyperlink" Target="https://de.wikipedia.org/wiki/Liebe_mit_zwanzig" TargetMode="External"/><Relationship Id="rId2" Type="http://schemas.openxmlformats.org/officeDocument/2006/relationships/hyperlink" Target="https://de.wikipedia.org/wiki/Sie_k%C3%BCssten_und_sie_schlugen_ih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Marie-France_Pisier" TargetMode="External"/><Relationship Id="rId5" Type="http://schemas.openxmlformats.org/officeDocument/2006/relationships/hyperlink" Target="https://de.wikipedia.org/wiki/Antoine_und_Colette" TargetMode="External"/><Relationship Id="rId10" Type="http://schemas.openxmlformats.org/officeDocument/2006/relationships/hyperlink" Target="https://de.wikipedia.org/wiki/Oscar" TargetMode="External"/><Relationship Id="rId4" Type="http://schemas.openxmlformats.org/officeDocument/2006/relationships/hyperlink" Target="https://de.wikipedia.org/wiki/Internationale_Filmfestspiele_von_Cannes_1959" TargetMode="External"/><Relationship Id="rId9" Type="http://schemas.openxmlformats.org/officeDocument/2006/relationships/hyperlink" Target="https://de.wikipedia.org/wiki/Claude_Ja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  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533400" y="476672"/>
            <a:ext cx="7854696" cy="6381328"/>
          </a:xfrm>
        </p:spPr>
        <p:txBody>
          <a:bodyPr>
            <a:normAutofit/>
          </a:bodyPr>
          <a:lstStyle/>
          <a:p>
            <a:pPr algn="ctr"/>
            <a:r>
              <a:rPr lang="de-DE" sz="2800" b="1" dirty="0" smtClean="0"/>
              <a:t>Film/Hör-Seh-Verstehen und Didaktik</a:t>
            </a:r>
          </a:p>
          <a:p>
            <a:pPr algn="ctr"/>
            <a:r>
              <a:rPr lang="de-DE" sz="2800" dirty="0" smtClean="0">
                <a:hlinkClick r:id="rId2"/>
              </a:rPr>
              <a:t>NJII_198B</a:t>
            </a:r>
            <a:endParaRPr lang="de-DE" sz="2800" b="1" dirty="0" smtClean="0"/>
          </a:p>
          <a:p>
            <a:pPr algn="ctr"/>
            <a:r>
              <a:rPr lang="en-GB" sz="4000" dirty="0" err="1" smtClean="0">
                <a:solidFill>
                  <a:schemeClr val="tx2"/>
                </a:solidFill>
                <a:latin typeface="Lucida Handwriting" pitchFamily="66" charset="0"/>
              </a:rPr>
              <a:t>Herzlich</a:t>
            </a:r>
            <a:r>
              <a:rPr lang="en-GB" sz="4000" dirty="0" smtClean="0">
                <a:solidFill>
                  <a:schemeClr val="tx2"/>
                </a:solidFill>
                <a:latin typeface="Lucida Handwriting" pitchFamily="66" charset="0"/>
              </a:rPr>
              <a:t> </a:t>
            </a:r>
            <a:r>
              <a:rPr lang="en-GB" sz="4000" dirty="0" err="1" smtClean="0">
                <a:solidFill>
                  <a:schemeClr val="tx2"/>
                </a:solidFill>
                <a:latin typeface="Lucida Handwriting" pitchFamily="66" charset="0"/>
              </a:rPr>
              <a:t>willkommen</a:t>
            </a:r>
            <a:r>
              <a:rPr lang="en-GB" sz="4000" dirty="0" smtClean="0">
                <a:solidFill>
                  <a:schemeClr val="tx2"/>
                </a:solidFill>
                <a:latin typeface="Lucida Handwriting" pitchFamily="66" charset="0"/>
              </a:rPr>
              <a:t>!</a:t>
            </a:r>
          </a:p>
          <a:p>
            <a:pPr algn="ctr"/>
            <a:r>
              <a:rPr lang="en-GB" sz="2000" dirty="0" smtClean="0">
                <a:solidFill>
                  <a:schemeClr val="tx2"/>
                </a:solidFill>
                <a:latin typeface="Lucida Handwriting" pitchFamily="66" charset="0"/>
              </a:rPr>
              <a:t>Johannes </a:t>
            </a:r>
            <a:r>
              <a:rPr lang="en-GB" sz="2000" dirty="0" err="1" smtClean="0">
                <a:solidFill>
                  <a:schemeClr val="tx2"/>
                </a:solidFill>
                <a:latin typeface="Lucida Handwriting" pitchFamily="66" charset="0"/>
              </a:rPr>
              <a:t>Köck</a:t>
            </a:r>
            <a:endParaRPr lang="en-GB" sz="2000" dirty="0" smtClean="0">
              <a:solidFill>
                <a:schemeClr val="tx2"/>
              </a:solidFill>
              <a:latin typeface="Lucida Handwriting" pitchFamily="66" charset="0"/>
            </a:endParaRPr>
          </a:p>
          <a:p>
            <a:pPr algn="ctr"/>
            <a:endParaRPr lang="en-GB" sz="4000" dirty="0" smtClean="0">
              <a:solidFill>
                <a:schemeClr val="tx2"/>
              </a:solidFill>
            </a:endParaRPr>
          </a:p>
          <a:p>
            <a:pPr algn="ctr"/>
            <a:endParaRPr lang="de-DE" sz="4000" b="1" dirty="0"/>
          </a:p>
        </p:txBody>
      </p:sp>
      <p:pic>
        <p:nvPicPr>
          <p:cNvPr id="7" name="Image3"/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5572132" y="6500834"/>
            <a:ext cx="3571868" cy="3571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fontScale="92500" lnSpcReduction="20000"/>
          </a:bodyPr>
          <a:lstStyle/>
          <a:p>
            <a:r>
              <a:rPr lang="de-DE" i="1" dirty="0" smtClean="0">
                <a:hlinkClick r:id="rId2" tooltip="Tisch und Bett"/>
              </a:rPr>
              <a:t>Tisch und Bett</a:t>
            </a:r>
            <a:r>
              <a:rPr lang="de-DE" dirty="0" smtClean="0"/>
              <a:t> (1970) mit Jean-Pierre </a:t>
            </a:r>
            <a:r>
              <a:rPr lang="de-DE" dirty="0" err="1" smtClean="0"/>
              <a:t>Léaud</a:t>
            </a:r>
            <a:r>
              <a:rPr lang="de-DE" dirty="0" smtClean="0"/>
              <a:t>, Claude Jade</a:t>
            </a:r>
          </a:p>
          <a:p>
            <a:r>
              <a:rPr lang="de-DE" dirty="0" smtClean="0"/>
              <a:t>1970 schildert Truffaut in </a:t>
            </a:r>
            <a:r>
              <a:rPr lang="de-DE" i="1" dirty="0" smtClean="0"/>
              <a:t>Tisch und Bett</a:t>
            </a:r>
            <a:r>
              <a:rPr lang="de-DE" dirty="0" smtClean="0"/>
              <a:t> den Ehealltag seiner Helden Antoine und Christine und Antoines Obsession mit einer jungen Japanerin (</a:t>
            </a:r>
            <a:r>
              <a:rPr lang="de-DE" dirty="0" smtClean="0">
                <a:hlinkClick r:id="rId3" tooltip="Hiroko Berghauer"/>
              </a:rPr>
              <a:t>Hiroko Berghauer</a:t>
            </a:r>
            <a:r>
              <a:rPr lang="de-DE" dirty="0" smtClean="0"/>
              <a:t>). Am Ende kehrt er zu Christine zurück. Der bravourös gespielte, liebenswürdige und unterhaltsame Liebesfilm ist gespickt mit charakterisierenden Bild- und Dialogpointen, geprägt von menschlich warmem Humor und souveräner Leichtigkeit. </a:t>
            </a:r>
            <a:endParaRPr lang="de-DE" dirty="0" smtClean="0"/>
          </a:p>
          <a:p>
            <a:endParaRPr lang="de-DE" dirty="0" smtClean="0"/>
          </a:p>
          <a:p>
            <a:r>
              <a:rPr lang="de-DE" i="1" dirty="0" smtClean="0">
                <a:hlinkClick r:id="rId4" tooltip="Liebe auf der Flucht"/>
              </a:rPr>
              <a:t>Liebe auf der Flucht</a:t>
            </a:r>
            <a:r>
              <a:rPr lang="de-DE" dirty="0" smtClean="0"/>
              <a:t> (1978) mit Jean-Pierre </a:t>
            </a:r>
            <a:r>
              <a:rPr lang="de-DE" dirty="0" err="1" smtClean="0"/>
              <a:t>Léaud</a:t>
            </a:r>
            <a:r>
              <a:rPr lang="de-DE" dirty="0" smtClean="0"/>
              <a:t>, Claude Jade, Marie-France </a:t>
            </a:r>
            <a:r>
              <a:rPr lang="de-DE" dirty="0" err="1" smtClean="0"/>
              <a:t>Pisier</a:t>
            </a:r>
            <a:endParaRPr lang="de-DE" dirty="0" smtClean="0"/>
          </a:p>
          <a:p>
            <a:r>
              <a:rPr lang="de-DE" dirty="0" smtClean="0"/>
              <a:t>Nach achtjähriger Pause beendet Truffaut 1978 – wiederum mit Jean-Pierre </a:t>
            </a:r>
            <a:r>
              <a:rPr lang="de-DE" dirty="0" err="1" smtClean="0"/>
              <a:t>Léaud</a:t>
            </a:r>
            <a:r>
              <a:rPr lang="de-DE" dirty="0" smtClean="0"/>
              <a:t> und Claude Jade in den Hauptrollen – den Antoine-</a:t>
            </a:r>
            <a:r>
              <a:rPr lang="de-DE" dirty="0" err="1" smtClean="0"/>
              <a:t>Doinel</a:t>
            </a:r>
            <a:r>
              <a:rPr lang="de-DE" dirty="0" smtClean="0"/>
              <a:t>-Zyklus mit </a:t>
            </a:r>
            <a:r>
              <a:rPr lang="de-DE" i="1" dirty="0" smtClean="0"/>
              <a:t>Liebe auf der Flucht</a:t>
            </a:r>
            <a:r>
              <a:rPr lang="de-DE" dirty="0" smtClean="0"/>
              <a:t>, für den er auf zahlreiche „Rückblenden“ zurückgreifen kann und diese unter neuem (ironischem) Kontext verwendet.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1026" name="Picture 2" descr="Bilderesultat for Kameraperspektiv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41541"/>
            <a:ext cx="4572032" cy="5916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Die drei Grundformen und ihre Funktionen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Normalsicht: Realismus, Authentizität, Objektivität</a:t>
            </a:r>
          </a:p>
          <a:p>
            <a:r>
              <a:rPr lang="de-DE" dirty="0" smtClean="0"/>
              <a:t>Untersicht: </a:t>
            </a:r>
            <a:r>
              <a:rPr lang="de-DE" dirty="0" err="1" smtClean="0"/>
              <a:t>Idolisieren</a:t>
            </a:r>
            <a:r>
              <a:rPr lang="de-DE" dirty="0" smtClean="0"/>
              <a:t>, Übermacht/Bedrohung, Karikieren</a:t>
            </a:r>
          </a:p>
          <a:p>
            <a:r>
              <a:rPr lang="de-DE" dirty="0" smtClean="0"/>
              <a:t>Obersicht: Identifikation mit Helden in übermächtiger Umwelt, unterschiedliche Stellung zweier Parteien</a:t>
            </a:r>
            <a:endParaRPr lang="de-D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Definition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de-DE" sz="4400" dirty="0" smtClean="0"/>
              <a:t>Hör-Sehverstehen ist die Fähigkeit fremdsprachliche Inhalte bildgestützt verstehend zu hören und zu sehen (</a:t>
            </a:r>
            <a:r>
              <a:rPr lang="de-DE" sz="4400" dirty="0" err="1" smtClean="0"/>
              <a:t>Schwerdtfeger</a:t>
            </a:r>
            <a:r>
              <a:rPr lang="de-DE" sz="4400" dirty="0" smtClean="0"/>
              <a:t>, 1992)</a:t>
            </a:r>
            <a:endParaRPr lang="de-DE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 smtClean="0"/>
              <a:t>Typen Hör-Sehverstehen ???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/>
          </a:p>
        </p:txBody>
      </p:sp>
      <p:pic>
        <p:nvPicPr>
          <p:cNvPr id="39938" name="Picture 2" descr="Bildergebnis für 2 bärenstarke type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428868"/>
            <a:ext cx="5153025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538806"/>
          </a:xfrm>
        </p:spPr>
        <p:txBody>
          <a:bodyPr>
            <a:normAutofit lnSpcReduction="10000"/>
          </a:bodyPr>
          <a:lstStyle/>
          <a:p>
            <a:pPr lvl="0"/>
            <a:r>
              <a:rPr lang="de-DE" dirty="0" smtClean="0"/>
              <a:t>Orientierendes Hör-Seh-Verstehen („Worum geht es“?)</a:t>
            </a:r>
          </a:p>
          <a:p>
            <a:pPr lvl="0"/>
            <a:r>
              <a:rPr lang="de-DE" dirty="0" smtClean="0"/>
              <a:t>Kursorisches Hör-Seh-Verstehen („Nur das Wesentliche erfassen“)</a:t>
            </a:r>
          </a:p>
          <a:p>
            <a:pPr lvl="0"/>
            <a:r>
              <a:rPr lang="de-DE" dirty="0" smtClean="0"/>
              <a:t>Selektives Hör-Seh-Verstehen („Das was gerade wichtig ist, mich interessiert)</a:t>
            </a:r>
          </a:p>
          <a:p>
            <a:pPr lvl="0"/>
            <a:r>
              <a:rPr lang="de-DE" dirty="0" smtClean="0"/>
              <a:t>Totales Hör-Seh-Verstehen („Ganz genau hinhören, alles verstehen</a:t>
            </a:r>
          </a:p>
          <a:p>
            <a:pPr lvl="0"/>
            <a:r>
              <a:rPr lang="de-DE" dirty="0" smtClean="0"/>
              <a:t>Interpretierendes/Kritisches Hör-Seh-Verstehen(„Über den Film hinaus komplexe Bezüge zu anderen Themen/Inhalten/Texten herstellen und interpretieren)</a:t>
            </a:r>
          </a:p>
          <a:p>
            <a:pPr lvl="0"/>
            <a:r>
              <a:rPr lang="de-DE" dirty="0" smtClean="0"/>
              <a:t>Ästhetisches Hör-Seh-Verstehen („Filme zum Vergnügen ansehen) 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846980"/>
          </a:xfrm>
        </p:spPr>
        <p:txBody>
          <a:bodyPr>
            <a:normAutofit fontScale="90000"/>
          </a:bodyPr>
          <a:lstStyle/>
          <a:p>
            <a:r>
              <a:rPr lang="de-DE" sz="3600" b="1" u="sng" dirty="0" smtClean="0"/>
              <a:t>Übungstypologien zur Arbeit mit narrativen Filmtexten 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Vor dem Sehen:</a:t>
            </a:r>
            <a:endParaRPr lang="de-DE" dirty="0" smtClean="0"/>
          </a:p>
          <a:p>
            <a:r>
              <a:rPr lang="de-DE" b="1" dirty="0" smtClean="0"/>
              <a:t>Ziel:</a:t>
            </a:r>
            <a:r>
              <a:rPr lang="de-DE" dirty="0" smtClean="0"/>
              <a:t> Motivation; Einstimmung, Vorentlastung, Vorwissen aktivieren, Wortschatz einführen….</a:t>
            </a:r>
          </a:p>
          <a:p>
            <a:pPr lvl="0"/>
            <a:r>
              <a:rPr lang="de-DE" b="1" dirty="0" smtClean="0"/>
              <a:t>Einstieg über den Ton: </a:t>
            </a:r>
            <a:r>
              <a:rPr lang="de-DE" dirty="0" smtClean="0"/>
              <a:t>Musik, Geräusche, Sprache</a:t>
            </a:r>
          </a:p>
          <a:p>
            <a:pPr lvl="0"/>
            <a:r>
              <a:rPr lang="de-DE" dirty="0" smtClean="0"/>
              <a:t>Einstieg über </a:t>
            </a:r>
            <a:r>
              <a:rPr lang="de-DE" dirty="0" err="1" smtClean="0"/>
              <a:t>Wortigel</a:t>
            </a:r>
            <a:r>
              <a:rPr lang="de-DE" dirty="0" smtClean="0"/>
              <a:t>, </a:t>
            </a:r>
            <a:r>
              <a:rPr lang="de-DE" dirty="0" err="1" smtClean="0"/>
              <a:t>Assoziogramm</a:t>
            </a:r>
            <a:r>
              <a:rPr lang="de-DE" dirty="0" smtClean="0"/>
              <a:t>, </a:t>
            </a:r>
            <a:r>
              <a:rPr lang="de-DE" dirty="0" err="1" smtClean="0"/>
              <a:t>Akrostichon</a:t>
            </a:r>
            <a:r>
              <a:rPr lang="de-DE" dirty="0" smtClean="0"/>
              <a:t> </a:t>
            </a:r>
          </a:p>
          <a:p>
            <a:pPr lvl="0"/>
            <a:r>
              <a:rPr lang="de-DE" b="1" dirty="0" smtClean="0"/>
              <a:t>Einstieg über Bildmaterial: </a:t>
            </a:r>
            <a:r>
              <a:rPr lang="de-DE" dirty="0" smtClean="0"/>
              <a:t>Abbildungen; Bildkarten, </a:t>
            </a:r>
            <a:r>
              <a:rPr lang="de-DE" dirty="0" err="1" smtClean="0"/>
              <a:t>Standphotos</a:t>
            </a:r>
            <a:endParaRPr lang="de-DE" dirty="0" smtClean="0"/>
          </a:p>
          <a:p>
            <a:pPr lvl="0"/>
            <a:r>
              <a:rPr lang="de-DE" b="1" dirty="0" smtClean="0"/>
              <a:t>Einstieg über schriftliches Material: </a:t>
            </a:r>
            <a:r>
              <a:rPr lang="de-DE" dirty="0" err="1" smtClean="0"/>
              <a:t>Transkript</a:t>
            </a:r>
            <a:r>
              <a:rPr lang="de-DE" dirty="0" smtClean="0"/>
              <a:t>, Paralleltext Kurzzusammenfassung, etc.)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Während des Sehens:</a:t>
            </a:r>
            <a:endParaRPr lang="de-DE" dirty="0" smtClean="0"/>
          </a:p>
          <a:p>
            <a:r>
              <a:rPr lang="de-DE" b="1" dirty="0" smtClean="0"/>
              <a:t>Ziel: </a:t>
            </a:r>
            <a:r>
              <a:rPr lang="de-DE" dirty="0" smtClean="0"/>
              <a:t>Genaues Sehen, Verstehen</a:t>
            </a:r>
          </a:p>
          <a:p>
            <a:pPr lvl="0"/>
            <a:r>
              <a:rPr lang="de-DE" dirty="0" smtClean="0"/>
              <a:t>Aufgaben zu filmischen Aspekten (Einstellungen, Kameraperspektiven)</a:t>
            </a:r>
          </a:p>
          <a:p>
            <a:pPr lvl="0"/>
            <a:r>
              <a:rPr lang="de-DE" dirty="0" smtClean="0"/>
              <a:t>Zuordnungs- Ergänzungs- und Beobachtungsaufgaben (visuell, verbal, akustisch)</a:t>
            </a:r>
          </a:p>
          <a:p>
            <a:pPr lvl="0"/>
            <a:r>
              <a:rPr lang="de-DE" dirty="0" smtClean="0"/>
              <a:t>Notizen machen, Lückentexte, Rekonstruktion </a:t>
            </a:r>
          </a:p>
          <a:p>
            <a:pPr lvl="0"/>
            <a:r>
              <a:rPr lang="de-DE" dirty="0" smtClean="0"/>
              <a:t>Übungen mit getrennten Kanälen:</a:t>
            </a:r>
          </a:p>
          <a:p>
            <a:pPr lvl="0"/>
            <a:r>
              <a:rPr lang="de-DE" dirty="0" smtClean="0"/>
              <a:t>„</a:t>
            </a:r>
            <a:r>
              <a:rPr lang="de-DE" dirty="0" err="1" smtClean="0"/>
              <a:t>silent</a:t>
            </a:r>
            <a:r>
              <a:rPr lang="de-DE" dirty="0" smtClean="0"/>
              <a:t> </a:t>
            </a:r>
            <a:r>
              <a:rPr lang="de-DE" dirty="0" err="1" smtClean="0"/>
              <a:t>viewing</a:t>
            </a:r>
            <a:r>
              <a:rPr lang="de-DE" dirty="0" smtClean="0"/>
              <a:t>“</a:t>
            </a:r>
          </a:p>
          <a:p>
            <a:pPr lvl="0"/>
            <a:r>
              <a:rPr lang="de-DE" dirty="0" smtClean="0"/>
              <a:t>„blind </a:t>
            </a:r>
            <a:r>
              <a:rPr lang="de-DE" dirty="0" err="1" smtClean="0"/>
              <a:t>listening</a:t>
            </a:r>
            <a:r>
              <a:rPr lang="de-DE" dirty="0" smtClean="0"/>
              <a:t>“</a:t>
            </a:r>
          </a:p>
          <a:p>
            <a:pPr>
              <a:buNone/>
            </a:pP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b="1" dirty="0" smtClean="0"/>
              <a:t>Nach dem Sehen: </a:t>
            </a:r>
            <a:endParaRPr lang="de-DE" dirty="0" smtClean="0"/>
          </a:p>
          <a:p>
            <a:r>
              <a:rPr lang="de-DE" b="1" dirty="0" smtClean="0"/>
              <a:t>Ziel: </a:t>
            </a:r>
            <a:r>
              <a:rPr lang="de-DE" dirty="0" smtClean="0"/>
              <a:t>Weiterführende Übungen </a:t>
            </a:r>
          </a:p>
          <a:p>
            <a:pPr lvl="0"/>
            <a:r>
              <a:rPr lang="de-DE" dirty="0" smtClean="0"/>
              <a:t>Filmhandlung rekonstruieren </a:t>
            </a:r>
          </a:p>
          <a:p>
            <a:pPr lvl="0"/>
            <a:r>
              <a:rPr lang="de-DE" dirty="0" smtClean="0"/>
              <a:t>Filmfortsetzung schreiben</a:t>
            </a:r>
          </a:p>
          <a:p>
            <a:pPr lvl="0"/>
            <a:r>
              <a:rPr lang="de-DE" dirty="0" smtClean="0"/>
              <a:t>Vorgeschichte erfinden</a:t>
            </a:r>
          </a:p>
          <a:p>
            <a:pPr lvl="0"/>
            <a:r>
              <a:rPr lang="de-DE" dirty="0" smtClean="0"/>
              <a:t>Filmende umschreiben</a:t>
            </a:r>
          </a:p>
          <a:p>
            <a:pPr lvl="0"/>
            <a:r>
              <a:rPr lang="de-DE" dirty="0" smtClean="0"/>
              <a:t>Biografien zu Figuren schreiben </a:t>
            </a:r>
          </a:p>
          <a:p>
            <a:pPr lvl="0"/>
            <a:r>
              <a:rPr lang="de-DE" dirty="0" smtClean="0"/>
              <a:t>Filmkritiken verfassen </a:t>
            </a:r>
          </a:p>
          <a:p>
            <a:pPr lvl="0"/>
            <a:r>
              <a:rPr lang="de-DE" dirty="0" smtClean="0"/>
              <a:t>Rollenspiele</a:t>
            </a:r>
          </a:p>
          <a:p>
            <a:pPr lvl="0"/>
            <a:r>
              <a:rPr lang="de-DE" dirty="0" smtClean="0"/>
              <a:t>In  ein Verhältnis setzen zu anderen, über-untergeordneten Paralleltexten (andere Medien, Filmen, literarischen Texten, Musikstücken, etc.)</a:t>
            </a:r>
          </a:p>
          <a:p>
            <a:pPr lvl="0"/>
            <a:r>
              <a:rPr lang="de-DE" dirty="0" smtClean="0"/>
              <a:t>Einsatz im Medienverbund 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Filmische Gestaltungsmittel verstehen und anwenden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Sehen Sie das Video</a:t>
            </a:r>
          </a:p>
          <a:p>
            <a:r>
              <a:rPr lang="de-DE" dirty="0" smtClean="0"/>
              <a:t>Machen Sie sich Notizen/Ergänzungen zu ihren Anmerkungen</a:t>
            </a:r>
          </a:p>
          <a:p>
            <a:r>
              <a:rPr lang="de-DE" dirty="0" smtClean="0">
                <a:hlinkClick r:id="rId2"/>
              </a:rPr>
              <a:t>https://www.studienkreis.de/deutsch/filmische-gestaltungsmittel/</a:t>
            </a:r>
            <a:endParaRPr lang="de-DE" dirty="0" smtClean="0"/>
          </a:p>
          <a:p>
            <a:r>
              <a:rPr lang="de-DE" dirty="0" smtClean="0"/>
              <a:t>Lösen Sie die Aufgaben </a:t>
            </a:r>
          </a:p>
          <a:p>
            <a:r>
              <a:rPr lang="de-DE" dirty="0" smtClean="0">
                <a:hlinkClick r:id="rId3"/>
              </a:rPr>
              <a:t>https://www.youtube.com/watch?v=L8wv34kqBEQ</a:t>
            </a:r>
            <a:endParaRPr lang="de-DE" dirty="0" smtClean="0"/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Einstieg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de-DE" dirty="0" smtClean="0"/>
              <a:t> Was sehen Sie?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Bringen Sie die Bilder in eine Reihenfolge zu bringen</a:t>
            </a:r>
            <a:endParaRPr lang="de-DE" dirty="0" smtClean="0"/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Beschreiben Sie die Bilder?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Aus welchem Film (Genre) könnten Sie sein?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Wovon könnte der Film handeln 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Schreiben Sie einen Text ihrer Wahl zu dem Bild</a:t>
            </a:r>
          </a:p>
          <a:p>
            <a:pPr>
              <a:buFont typeface="Wingdings" pitchFamily="2" charset="2"/>
              <a:buChar char="v"/>
            </a:pPr>
            <a:r>
              <a:rPr lang="de-DE" dirty="0" smtClean="0"/>
              <a:t>Tauschen Sie die Texte aus und schreiben Sie einen Gesamttext</a:t>
            </a: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Lektüre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dirty="0" smtClean="0"/>
              <a:t>Einzelarbeit: </a:t>
            </a:r>
            <a:r>
              <a:rPr lang="de-DE" dirty="0" smtClean="0"/>
              <a:t>Texte lesen, sich mit filmischen Gestaltungsmitteln vertraut machen</a:t>
            </a:r>
          </a:p>
          <a:p>
            <a:r>
              <a:rPr lang="de-DE" dirty="0" smtClean="0"/>
              <a:t>2) </a:t>
            </a:r>
            <a:r>
              <a:rPr lang="de-DE" b="1" dirty="0" smtClean="0"/>
              <a:t>Paararbeit</a:t>
            </a:r>
            <a:r>
              <a:rPr lang="de-DE" dirty="0" smtClean="0"/>
              <a:t>: Gespräch: terminologische, inhaltliche  etc. Unklarheiten diskutieren  </a:t>
            </a:r>
          </a:p>
          <a:p>
            <a:r>
              <a:rPr lang="de-DE" dirty="0" smtClean="0"/>
              <a:t>3) </a:t>
            </a:r>
            <a:r>
              <a:rPr lang="de-DE" b="1" dirty="0" smtClean="0"/>
              <a:t>Gemeinsames Gespräch im Plenum</a:t>
            </a:r>
            <a:r>
              <a:rPr lang="de-DE" dirty="0" smtClean="0"/>
              <a:t>: </a:t>
            </a:r>
          </a:p>
          <a:p>
            <a:r>
              <a:rPr lang="de-DE" i="1" dirty="0" smtClean="0"/>
              <a:t>- Was bleibt noch offen/unklar? </a:t>
            </a:r>
          </a:p>
          <a:p>
            <a:r>
              <a:rPr lang="de-DE" i="1" dirty="0" smtClean="0"/>
              <a:t>- Welche  Gestaltungsmittel finden wir für besonders  wichtig? </a:t>
            </a:r>
          </a:p>
          <a:p>
            <a:r>
              <a:rPr lang="de-DE" i="1" dirty="0" smtClean="0"/>
              <a:t>- Welche sind nicht einfach zu erkennen? 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0962" name="Picture 2" descr="Bilderesultat for weißer tunschuh pu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1142984"/>
            <a:ext cx="4286250" cy="54673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Unten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Was ist besonders an der Perspektive?</a:t>
            </a:r>
          </a:p>
          <a:p>
            <a:r>
              <a:rPr lang="de-DE" dirty="0" smtClean="0"/>
              <a:t>Würden Sie mit diesem Film arbeiten?</a:t>
            </a:r>
          </a:p>
          <a:p>
            <a:r>
              <a:rPr lang="de-DE" dirty="0" smtClean="0"/>
              <a:t>Warum (nicht?)</a:t>
            </a:r>
          </a:p>
          <a:p>
            <a:r>
              <a:rPr lang="de-DE" dirty="0" smtClean="0">
                <a:hlinkClick r:id="rId2"/>
              </a:rPr>
              <a:t>https://www.youtube.com/watch?v=KCbOfob5l5Y</a:t>
            </a:r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Information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am Montag den 14. 10 um 17.00 im Raum L11, findet unsere </a:t>
            </a:r>
            <a:r>
              <a:rPr lang="de-DE" dirty="0" err="1" smtClean="0"/>
              <a:t>Stipendienvorstellung</a:t>
            </a:r>
            <a:r>
              <a:rPr lang="de-DE" dirty="0" smtClean="0"/>
              <a:t> statt.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Erasmus, </a:t>
            </a:r>
            <a:r>
              <a:rPr lang="de-DE" dirty="0" err="1" smtClean="0"/>
              <a:t>Daad</a:t>
            </a:r>
            <a:r>
              <a:rPr lang="de-DE" dirty="0" smtClean="0"/>
              <a:t>, </a:t>
            </a:r>
            <a:r>
              <a:rPr lang="de-DE" dirty="0" err="1" smtClean="0"/>
              <a:t>Bayhost</a:t>
            </a:r>
            <a:r>
              <a:rPr lang="de-DE" dirty="0" smtClean="0"/>
              <a:t>, Niermann-Stiftung, Aktion Österreich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/>
          <a:lstStyle/>
          <a:p>
            <a:pPr>
              <a:buNone/>
            </a:pPr>
            <a:r>
              <a:rPr lang="de-DE" b="1" dirty="0" smtClean="0"/>
              <a:t>3-Minute Paper bzw. stille Abschlussreflexion </a:t>
            </a:r>
          </a:p>
          <a:p>
            <a:pPr>
              <a:buNone/>
            </a:pPr>
            <a:endParaRPr lang="de-DE" b="1" dirty="0" smtClean="0"/>
          </a:p>
          <a:p>
            <a:pPr marL="514350" indent="-514350">
              <a:buAutoNum type="arabicPeriod"/>
            </a:pPr>
            <a:r>
              <a:rPr lang="de-DE" dirty="0" smtClean="0"/>
              <a:t>Themen/Inhalte des Workshops (in Stichpunkten)</a:t>
            </a:r>
          </a:p>
          <a:p>
            <a:pPr marL="514350" indent="-514350">
              <a:buAutoNum type="arabicPeriod"/>
            </a:pPr>
            <a:r>
              <a:rPr lang="de-DE" dirty="0" smtClean="0"/>
              <a:t>Das war mir bereits bekannt (in ausformulierten Sätzen)</a:t>
            </a:r>
          </a:p>
          <a:p>
            <a:pPr marL="514350" indent="-514350">
              <a:buAutoNum type="arabicPeriod"/>
            </a:pPr>
            <a:r>
              <a:rPr lang="de-DE" dirty="0" smtClean="0"/>
              <a:t>Das habe ich neu erfahren (in ausformulierten Sätzen)</a:t>
            </a:r>
          </a:p>
          <a:p>
            <a:pPr>
              <a:buNone/>
            </a:pPr>
            <a:endParaRPr lang="de-DE" dirty="0"/>
          </a:p>
        </p:txBody>
      </p:sp>
      <p:pic>
        <p:nvPicPr>
          <p:cNvPr id="4" name="Picture 2" descr="http://images.fotocommunity.de/bilder/bach-fluss-see/see-teich-tuempel/stille-momente-15-3f63f50a-b695-4c4b-b94c-6d5e3283d7a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71902" y="3792136"/>
            <a:ext cx="5072098" cy="30658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Neue Hausaufgabe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Lesen Sie das AB zu den Kameraperspektiven und suchen Sie Beispiele in den Filmen, die Sie heute mitgebracht haben</a:t>
            </a:r>
          </a:p>
          <a:p>
            <a:r>
              <a:rPr lang="de-DE" dirty="0" smtClean="0"/>
              <a:t>Lektüre des Textes „</a:t>
            </a:r>
            <a:r>
              <a:rPr lang="de-DE" dirty="0" err="1" smtClean="0"/>
              <a:t>Blell</a:t>
            </a:r>
            <a:r>
              <a:rPr lang="de-DE" dirty="0" smtClean="0"/>
              <a:t>/</a:t>
            </a:r>
            <a:r>
              <a:rPr lang="de-DE" dirty="0" err="1" smtClean="0"/>
              <a:t>Lütge</a:t>
            </a:r>
            <a:r>
              <a:rPr lang="de-DE" dirty="0" smtClean="0"/>
              <a:t>“ und machen Sie </a:t>
            </a:r>
            <a:r>
              <a:rPr lang="de-DE" smtClean="0"/>
              <a:t>sich Notizen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Für die Unterstützung und Aufmerksamkeit </a:t>
            </a:r>
          </a:p>
        </p:txBody>
      </p:sp>
      <p:pic>
        <p:nvPicPr>
          <p:cNvPr id="4" name="Picture 4" descr="http://img1.gbpicsonline.com/gb/02/050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548680"/>
            <a:ext cx="5341544" cy="38884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7106" name="Picture 2" descr="Bilderesultat for tisch und bet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507" y="1214422"/>
            <a:ext cx="8583385" cy="56435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1026" name="Picture 2" descr="Bilderesultat for sie küssten und sie schlugen ih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500174"/>
            <a:ext cx="5905519" cy="39862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6082" name="AutoShape 2" descr="Bilderesultat for geraubte küsse"/>
          <p:cNvSpPr>
            <a:spLocks noChangeAspect="1" noChangeArrowheads="1"/>
          </p:cNvSpPr>
          <p:nvPr/>
        </p:nvSpPr>
        <p:spPr bwMode="auto">
          <a:xfrm>
            <a:off x="155575" y="-1028700"/>
            <a:ext cx="3810000" cy="21431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46084" name="Picture 4" descr="https://kinemathek-karlsruhe.de/images-movies/thumbs/geraubte-kuesse-5b_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714488"/>
            <a:ext cx="5524500" cy="43195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9156" name="Picture 4" descr="Bilderesultat for Liebe auf der Fluch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7435" y="1500174"/>
            <a:ext cx="7766565" cy="50482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48130" name="Picture 2" descr="https://nrwkino.de/img.php?src=/upload%2Fstills%2FLiebe_auf_der_Flucht_2.jpg&amp;width=5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571612"/>
            <a:ext cx="7559005" cy="42481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Antoine-</a:t>
            </a:r>
            <a:r>
              <a:rPr lang="de-DE" b="1" dirty="0" err="1" smtClean="0"/>
              <a:t>Doinel</a:t>
            </a:r>
            <a:r>
              <a:rPr lang="de-DE" b="1" dirty="0" smtClean="0"/>
              <a:t>-Zyklus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Der </a:t>
            </a:r>
            <a:r>
              <a:rPr lang="de-DE" b="1" dirty="0" smtClean="0"/>
              <a:t>Antoine-</a:t>
            </a:r>
            <a:r>
              <a:rPr lang="de-DE" b="1" dirty="0" err="1" smtClean="0"/>
              <a:t>Doinel</a:t>
            </a:r>
            <a:r>
              <a:rPr lang="de-DE" b="1" dirty="0" smtClean="0"/>
              <a:t>-Zyklus</a:t>
            </a:r>
            <a:r>
              <a:rPr lang="de-DE" dirty="0" smtClean="0"/>
              <a:t> ist eine Reihe von vier Spielfilmen und einem Kurzfilm über das Leben der fiktiven Figur </a:t>
            </a:r>
            <a:r>
              <a:rPr lang="de-DE" b="1" dirty="0" smtClean="0"/>
              <a:t>Antoine </a:t>
            </a:r>
            <a:r>
              <a:rPr lang="de-DE" b="1" dirty="0" err="1" smtClean="0"/>
              <a:t>Doinel</a:t>
            </a:r>
            <a:r>
              <a:rPr lang="de-DE" dirty="0" smtClean="0"/>
              <a:t>, die der Filmemacher und vormalige Filmkritiker </a:t>
            </a:r>
            <a:r>
              <a:rPr lang="de-DE" dirty="0" smtClean="0">
                <a:hlinkClick r:id="rId2" tooltip="François Truffaut"/>
              </a:rPr>
              <a:t>François Truffaut</a:t>
            </a:r>
            <a:r>
              <a:rPr lang="de-DE" dirty="0" smtClean="0"/>
              <a:t> zwischen 1958 und 1978 drehte: das Jugenddrama </a:t>
            </a:r>
            <a:r>
              <a:rPr lang="de-DE" i="1" dirty="0" smtClean="0">
                <a:hlinkClick r:id="rId3" tooltip="Sie küssten und sie schlugen ihn"/>
              </a:rPr>
              <a:t>Sie küssten und sie schlugen ihn</a:t>
            </a:r>
            <a:r>
              <a:rPr lang="de-DE" dirty="0" smtClean="0"/>
              <a:t> (1958), eine Episode im </a:t>
            </a:r>
            <a:r>
              <a:rPr lang="de-DE" dirty="0" smtClean="0">
                <a:hlinkClick r:id="rId4" tooltip="Omnibusfilm"/>
              </a:rPr>
              <a:t>Omnibusfilm</a:t>
            </a:r>
            <a:r>
              <a:rPr lang="de-DE" dirty="0" smtClean="0"/>
              <a:t> </a:t>
            </a:r>
            <a:r>
              <a:rPr lang="de-DE" i="1" dirty="0" smtClean="0">
                <a:hlinkClick r:id="rId5" tooltip="Liebe mit zwanzig"/>
              </a:rPr>
              <a:t>Liebe mit zwanzig</a:t>
            </a:r>
            <a:r>
              <a:rPr lang="de-DE" dirty="0" smtClean="0"/>
              <a:t> (1962), die Liebeskomödie </a:t>
            </a:r>
            <a:r>
              <a:rPr lang="de-DE" i="1" dirty="0" smtClean="0">
                <a:hlinkClick r:id="rId6" tooltip="Geraubte Küsse"/>
              </a:rPr>
              <a:t>Geraubte Küsse</a:t>
            </a:r>
            <a:r>
              <a:rPr lang="de-DE" dirty="0" smtClean="0"/>
              <a:t> (1968), die Ehekomödie </a:t>
            </a:r>
            <a:r>
              <a:rPr lang="de-DE" i="1" dirty="0" smtClean="0">
                <a:hlinkClick r:id="rId7" tooltip="Tisch und Bett"/>
              </a:rPr>
              <a:t>Tisch und Bett</a:t>
            </a:r>
            <a:r>
              <a:rPr lang="de-DE" dirty="0" smtClean="0"/>
              <a:t> (1970) und das Filmpuzzle </a:t>
            </a:r>
            <a:r>
              <a:rPr lang="de-DE" i="1" dirty="0" smtClean="0">
                <a:hlinkClick r:id="rId8" tooltip="Liebe auf der Flucht"/>
              </a:rPr>
              <a:t>Liebe auf der Flucht</a:t>
            </a:r>
            <a:r>
              <a:rPr lang="de-DE" dirty="0" smtClean="0"/>
              <a:t> (1978). 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fontScale="70000" lnSpcReduction="20000"/>
          </a:bodyPr>
          <a:lstStyle/>
          <a:p>
            <a:r>
              <a:rPr lang="de-DE" i="1" dirty="0" smtClean="0">
                <a:hlinkClick r:id="rId2" tooltip="Sie küssten und sie schlugen ihn"/>
              </a:rPr>
              <a:t>Sie küssten und sie schlugen ihn</a:t>
            </a:r>
            <a:r>
              <a:rPr lang="de-DE" dirty="0" smtClean="0"/>
              <a:t> (1959) mit </a:t>
            </a:r>
            <a:r>
              <a:rPr lang="de-DE" dirty="0" smtClean="0">
                <a:hlinkClick r:id="rId3" tooltip="Jean-Pierre Léaud"/>
              </a:rPr>
              <a:t>Jean-Pierre </a:t>
            </a:r>
            <a:r>
              <a:rPr lang="de-DE" dirty="0" err="1" smtClean="0">
                <a:hlinkClick r:id="rId3" tooltip="Jean-Pierre Léaud"/>
              </a:rPr>
              <a:t>Léaud</a:t>
            </a:r>
            <a:endParaRPr lang="de-DE" dirty="0" smtClean="0"/>
          </a:p>
          <a:p>
            <a:r>
              <a:rPr lang="de-DE" dirty="0" smtClean="0"/>
              <a:t>In </a:t>
            </a:r>
            <a:r>
              <a:rPr lang="de-DE" i="1" dirty="0" smtClean="0"/>
              <a:t>Sie küssten und sie schlugen ihn</a:t>
            </a:r>
            <a:r>
              <a:rPr lang="de-DE" dirty="0" smtClean="0"/>
              <a:t> schildert Truffaut 1959 die Kindheit des in ignoranter Umgebung aufwachsenden Jungen Antoine </a:t>
            </a:r>
            <a:r>
              <a:rPr lang="de-DE" dirty="0" err="1" smtClean="0"/>
              <a:t>Doinel</a:t>
            </a:r>
            <a:r>
              <a:rPr lang="de-DE" dirty="0" smtClean="0"/>
              <a:t>. </a:t>
            </a:r>
            <a:r>
              <a:rPr lang="de-DE" dirty="0" err="1" smtClean="0"/>
              <a:t>Truffauts</a:t>
            </a:r>
            <a:r>
              <a:rPr lang="de-DE" dirty="0" smtClean="0"/>
              <a:t> erster Spielfilm gewinnt den Regiepreis und den OCIC Award bei den </a:t>
            </a:r>
            <a:r>
              <a:rPr lang="de-DE" dirty="0" smtClean="0">
                <a:hlinkClick r:id="rId4" tooltip="Internationale Filmfestspiele von Cannes 1959"/>
              </a:rPr>
              <a:t>Internationalen Filmfestspielen von Cannes 1959</a:t>
            </a:r>
            <a:r>
              <a:rPr lang="de-DE" dirty="0" smtClean="0"/>
              <a:t>. </a:t>
            </a:r>
            <a:endParaRPr lang="de-DE" dirty="0" smtClean="0"/>
          </a:p>
          <a:p>
            <a:endParaRPr lang="de-DE" dirty="0" smtClean="0"/>
          </a:p>
          <a:p>
            <a:r>
              <a:rPr lang="de-DE" i="1" dirty="0" smtClean="0">
                <a:hlinkClick r:id="rId5" tooltip="Antoine und Colette"/>
              </a:rPr>
              <a:t>Antoine und Colette</a:t>
            </a:r>
            <a:r>
              <a:rPr lang="de-DE" dirty="0" smtClean="0"/>
              <a:t> (1962) Kurzfilm mit Jean-Pierre </a:t>
            </a:r>
            <a:r>
              <a:rPr lang="de-DE" dirty="0" err="1" smtClean="0"/>
              <a:t>Léaud</a:t>
            </a:r>
            <a:r>
              <a:rPr lang="de-DE" dirty="0" smtClean="0"/>
              <a:t>, </a:t>
            </a:r>
            <a:r>
              <a:rPr lang="de-DE" dirty="0" smtClean="0">
                <a:hlinkClick r:id="rId6" tooltip="Marie-France Pisier"/>
              </a:rPr>
              <a:t>Marie-France </a:t>
            </a:r>
            <a:r>
              <a:rPr lang="de-DE" dirty="0" err="1" smtClean="0">
                <a:hlinkClick r:id="rId6" tooltip="Marie-France Pisier"/>
              </a:rPr>
              <a:t>Pisier</a:t>
            </a:r>
            <a:endParaRPr lang="de-DE" dirty="0" smtClean="0"/>
          </a:p>
          <a:p>
            <a:endParaRPr lang="de-DE" dirty="0" smtClean="0"/>
          </a:p>
          <a:p>
            <a:r>
              <a:rPr lang="de-DE" dirty="0" smtClean="0"/>
              <a:t>1962 folgt eine 20-minütige Episode mit </a:t>
            </a:r>
            <a:r>
              <a:rPr lang="de-DE" dirty="0" err="1" smtClean="0"/>
              <a:t>Doinel</a:t>
            </a:r>
            <a:r>
              <a:rPr lang="de-DE" dirty="0" smtClean="0"/>
              <a:t> im Episodenfilm </a:t>
            </a:r>
            <a:r>
              <a:rPr lang="de-DE" i="1" dirty="0" smtClean="0">
                <a:hlinkClick r:id="rId7" tooltip="Liebe mit zwanzig"/>
              </a:rPr>
              <a:t>Liebe mit zwanzig</a:t>
            </a:r>
            <a:r>
              <a:rPr lang="de-DE" dirty="0" smtClean="0"/>
              <a:t> im Sketch </a:t>
            </a:r>
            <a:r>
              <a:rPr lang="de-DE" i="1" dirty="0" smtClean="0"/>
              <a:t>Antoine und Colette</a:t>
            </a:r>
            <a:r>
              <a:rPr lang="de-DE" dirty="0" smtClean="0"/>
              <a:t>. Antoine verliebt sich, doch das Mädchen interessiert sich nicht für ihn. </a:t>
            </a:r>
            <a:endParaRPr lang="de-DE" dirty="0" smtClean="0"/>
          </a:p>
          <a:p>
            <a:pPr>
              <a:buNone/>
            </a:pPr>
            <a:endParaRPr lang="de-DE" dirty="0" smtClean="0"/>
          </a:p>
          <a:p>
            <a:r>
              <a:rPr lang="de-DE" i="1" dirty="0" smtClean="0">
                <a:hlinkClick r:id="rId8" tooltip="Geraubte Küsse"/>
              </a:rPr>
              <a:t>Geraubte Küsse</a:t>
            </a:r>
            <a:r>
              <a:rPr lang="de-DE" dirty="0" smtClean="0"/>
              <a:t> (1968) mit Jean-Pierre </a:t>
            </a:r>
            <a:r>
              <a:rPr lang="de-DE" dirty="0" err="1" smtClean="0"/>
              <a:t>Léaud</a:t>
            </a:r>
            <a:r>
              <a:rPr lang="de-DE" dirty="0" smtClean="0"/>
              <a:t>, </a:t>
            </a:r>
            <a:r>
              <a:rPr lang="de-DE" dirty="0" smtClean="0">
                <a:hlinkClick r:id="rId9" tooltip="Claude Jade"/>
              </a:rPr>
              <a:t>Claude </a:t>
            </a:r>
            <a:r>
              <a:rPr lang="de-DE" dirty="0" smtClean="0">
                <a:hlinkClick r:id="rId9" tooltip="Claude Jade"/>
              </a:rPr>
              <a:t>Jade</a:t>
            </a:r>
            <a:endParaRPr lang="de-DE" dirty="0" smtClean="0"/>
          </a:p>
          <a:p>
            <a:pPr>
              <a:buNone/>
            </a:pPr>
            <a:r>
              <a:rPr lang="de-DE" dirty="0" smtClean="0"/>
              <a:t>     1968 </a:t>
            </a:r>
            <a:r>
              <a:rPr lang="de-DE" dirty="0" smtClean="0"/>
              <a:t>folgt </a:t>
            </a:r>
            <a:r>
              <a:rPr lang="de-DE" i="1" dirty="0" smtClean="0"/>
              <a:t>Geraubte Küsse</a:t>
            </a:r>
            <a:r>
              <a:rPr lang="de-DE" dirty="0" smtClean="0"/>
              <a:t>. Für die weibliche Hauptrolle der Violinistin Christine </a:t>
            </a:r>
            <a:r>
              <a:rPr lang="de-DE" dirty="0" err="1" smtClean="0"/>
              <a:t>Darbon</a:t>
            </a:r>
            <a:r>
              <a:rPr lang="de-DE" dirty="0" smtClean="0"/>
              <a:t> entdeckte Truffaut am Theater die 19-jährige </a:t>
            </a:r>
            <a:r>
              <a:rPr lang="de-DE" dirty="0" smtClean="0">
                <a:hlinkClick r:id="rId9" tooltip="Claude Jade"/>
              </a:rPr>
              <a:t>Claude Jade</a:t>
            </a:r>
            <a:r>
              <a:rPr lang="de-DE" dirty="0" smtClean="0"/>
              <a:t>, die von nun an ihren festen Platz in dieser Filmreihe hatte. Am Ende der preisgekrönten Komödie gibt es Antoines Heiratsversprechen an Christine. </a:t>
            </a:r>
            <a:r>
              <a:rPr lang="de-DE" i="1" dirty="0" smtClean="0"/>
              <a:t>Geraubte Küsse</a:t>
            </a:r>
            <a:r>
              <a:rPr lang="de-DE" dirty="0" smtClean="0"/>
              <a:t> erhält zahlreiche internationale Preise und ist für den </a:t>
            </a:r>
            <a:r>
              <a:rPr lang="de-DE" dirty="0" smtClean="0">
                <a:hlinkClick r:id="rId10" tooltip="Oscar"/>
              </a:rPr>
              <a:t>Oscar</a:t>
            </a:r>
            <a:r>
              <a:rPr lang="de-DE" dirty="0" smtClean="0"/>
              <a:t> nominiert.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yperion">
  <a:themeElements>
    <a:clrScheme name="Hyperion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Hyperion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Hyperio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921</Words>
  <Application>Microsoft Office PowerPoint</Application>
  <PresentationFormat>Bildschirmpräsentation (4:3)</PresentationFormat>
  <Paragraphs>110</Paragraphs>
  <Slides>26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7" baseType="lpstr">
      <vt:lpstr>Hyperion</vt:lpstr>
      <vt:lpstr>  </vt:lpstr>
      <vt:lpstr>Einstieg</vt:lpstr>
      <vt:lpstr>Folie 3</vt:lpstr>
      <vt:lpstr>Folie 4</vt:lpstr>
      <vt:lpstr>Folie 5</vt:lpstr>
      <vt:lpstr>Folie 6</vt:lpstr>
      <vt:lpstr>Folie 7</vt:lpstr>
      <vt:lpstr>Antoine-Doinel-Zyklus</vt:lpstr>
      <vt:lpstr>Folie 9</vt:lpstr>
      <vt:lpstr>Folie 10</vt:lpstr>
      <vt:lpstr>Folie 11</vt:lpstr>
      <vt:lpstr>Die drei Grundformen und ihre Funktionen</vt:lpstr>
      <vt:lpstr>Definition</vt:lpstr>
      <vt:lpstr>Typen Hör-Sehverstehen ???</vt:lpstr>
      <vt:lpstr>Folie 15</vt:lpstr>
      <vt:lpstr>Übungstypologien zur Arbeit mit narrativen Filmtexten  </vt:lpstr>
      <vt:lpstr>Folie 17</vt:lpstr>
      <vt:lpstr>Folie 18</vt:lpstr>
      <vt:lpstr>Filmische Gestaltungsmittel verstehen und anwenden</vt:lpstr>
      <vt:lpstr>Lektüre </vt:lpstr>
      <vt:lpstr>Folie 21</vt:lpstr>
      <vt:lpstr>Unten </vt:lpstr>
      <vt:lpstr>Information</vt:lpstr>
      <vt:lpstr>Folie 24</vt:lpstr>
      <vt:lpstr>Neue Hausaufgabe </vt:lpstr>
      <vt:lpstr>Folie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Johannes Köck</dc:creator>
  <cp:lastModifiedBy>Packard Bell</cp:lastModifiedBy>
  <cp:revision>181</cp:revision>
  <dcterms:created xsi:type="dcterms:W3CDTF">2015-09-06T10:07:28Z</dcterms:created>
  <dcterms:modified xsi:type="dcterms:W3CDTF">2019-10-16T07:50:50Z</dcterms:modified>
</cp:coreProperties>
</file>