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36" r:id="rId3"/>
    <p:sldId id="345" r:id="rId4"/>
    <p:sldId id="343" r:id="rId5"/>
    <p:sldId id="344" r:id="rId6"/>
    <p:sldId id="347" r:id="rId7"/>
    <p:sldId id="346" r:id="rId8"/>
    <p:sldId id="348" r:id="rId9"/>
    <p:sldId id="349" r:id="rId10"/>
    <p:sldId id="350" r:id="rId11"/>
    <p:sldId id="351" r:id="rId12"/>
    <p:sldId id="340" r:id="rId13"/>
    <p:sldId id="341" r:id="rId14"/>
    <p:sldId id="335" r:id="rId15"/>
    <p:sldId id="338" r:id="rId16"/>
    <p:sldId id="337" r:id="rId17"/>
    <p:sldId id="342" r:id="rId18"/>
    <p:sldId id="352" r:id="rId19"/>
    <p:sldId id="353" r:id="rId20"/>
    <p:sldId id="319" r:id="rId21"/>
    <p:sldId id="331" r:id="rId22"/>
    <p:sldId id="279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24" autoAdjust="0"/>
  </p:normalViewPr>
  <p:slideViewPr>
    <p:cSldViewPr>
      <p:cViewPr>
        <p:scale>
          <a:sx n="66" d="100"/>
          <a:sy n="66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DB40-07BF-4B23-86C0-CEB3B86FF2EC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D68A8-5BC3-40B9-89A8-1FAAAAADAC3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866E4D-3C81-4B8D-A8D6-F26A9761352F}" type="datetimeFigureOut">
              <a:rPr lang="de-DE" smtClean="0"/>
              <a:pPr/>
              <a:t>23.10.2019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s.muni.cz/auth/course/phil/autumn2019/NJII_198B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Hiroko_Berghauer" TargetMode="External"/><Relationship Id="rId2" Type="http://schemas.openxmlformats.org/officeDocument/2006/relationships/hyperlink" Target="https://de.wikipedia.org/wiki/Tisch_und_Bet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Liebe_auf_der_Fluch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CbOfob5l5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sfilmfest.cz/de/filme/1-fur-die-offentlichkeit?city=1-prag&amp;categories%5B0%5D=1-1-de" TargetMode="External"/><Relationship Id="rId7" Type="http://schemas.openxmlformats.org/officeDocument/2006/relationships/hyperlink" Target="http://herrlichezeiten-film.de/" TargetMode="External"/><Relationship Id="rId2" Type="http://schemas.openxmlformats.org/officeDocument/2006/relationships/hyperlink" Target="https://www.dasfilmfest.cz/de/filme/1-fur-die-offentlichkeit?city=1-prag&amp;categories%5B0%5D=2-53-rebellion-revol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sfilmfest.cz/cs/katja-riemann-1" TargetMode="External"/><Relationship Id="rId5" Type="http://schemas.openxmlformats.org/officeDocument/2006/relationships/hyperlink" Target="https://www.dasfilmfest.cz/de/filme/1-fur-die-offentlichkeit?city=1-prag&amp;categories%5B0%5D=4-19-deutsch" TargetMode="External"/><Relationship Id="rId4" Type="http://schemas.openxmlformats.org/officeDocument/2006/relationships/hyperlink" Target="https://www.dasfilmfest.cz/de/filme/1-fur-die-offentlichkeit?city=1-prag&amp;categories%5B0%5D=3-7-komodi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Liebe_auf_der_Flucht" TargetMode="External"/><Relationship Id="rId3" Type="http://schemas.openxmlformats.org/officeDocument/2006/relationships/hyperlink" Target="https://de.wikipedia.org/wiki/Sie_k%C3%BCssten_und_sie_schlugen_ihn" TargetMode="External"/><Relationship Id="rId7" Type="http://schemas.openxmlformats.org/officeDocument/2006/relationships/hyperlink" Target="https://de.wikipedia.org/wiki/Tisch_und_Bett" TargetMode="External"/><Relationship Id="rId2" Type="http://schemas.openxmlformats.org/officeDocument/2006/relationships/hyperlink" Target="https://de.wikipedia.org/wiki/Fran%C3%A7ois_Truffau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Geraubte_K%C3%BCsse" TargetMode="External"/><Relationship Id="rId5" Type="http://schemas.openxmlformats.org/officeDocument/2006/relationships/hyperlink" Target="https://de.wikipedia.org/wiki/Liebe_mit_zwanzig" TargetMode="External"/><Relationship Id="rId4" Type="http://schemas.openxmlformats.org/officeDocument/2006/relationships/hyperlink" Target="https://de.wikipedia.org/wiki/Omnibusfil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Geraubte_K%C3%BCsse" TargetMode="External"/><Relationship Id="rId3" Type="http://schemas.openxmlformats.org/officeDocument/2006/relationships/hyperlink" Target="https://de.wikipedia.org/wiki/Jean-Pierre_L%C3%A9aud" TargetMode="External"/><Relationship Id="rId7" Type="http://schemas.openxmlformats.org/officeDocument/2006/relationships/hyperlink" Target="https://de.wikipedia.org/wiki/Liebe_mit_zwanzig" TargetMode="External"/><Relationship Id="rId2" Type="http://schemas.openxmlformats.org/officeDocument/2006/relationships/hyperlink" Target="https://de.wikipedia.org/wiki/Sie_k%C3%BCssten_und_sie_schlugen_ih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Marie-France_Pisier" TargetMode="External"/><Relationship Id="rId5" Type="http://schemas.openxmlformats.org/officeDocument/2006/relationships/hyperlink" Target="https://de.wikipedia.org/wiki/Antoine_und_Colette" TargetMode="External"/><Relationship Id="rId10" Type="http://schemas.openxmlformats.org/officeDocument/2006/relationships/hyperlink" Target="https://de.wikipedia.org/wiki/Oscar" TargetMode="External"/><Relationship Id="rId4" Type="http://schemas.openxmlformats.org/officeDocument/2006/relationships/hyperlink" Target="https://de.wikipedia.org/wiki/Internationale_Filmfestspiele_von_Cannes_1959" TargetMode="External"/><Relationship Id="rId9" Type="http://schemas.openxmlformats.org/officeDocument/2006/relationships/hyperlink" Target="https://de.wikipedia.org/wiki/Claude_Ja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476672"/>
            <a:ext cx="7854696" cy="6381328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Film/Hör-Seh-Verstehen und Didaktik</a:t>
            </a:r>
          </a:p>
          <a:p>
            <a:pPr algn="ctr"/>
            <a:r>
              <a:rPr lang="de-DE" sz="2800" dirty="0" smtClean="0">
                <a:hlinkClick r:id="rId2"/>
              </a:rPr>
              <a:t>NJII_198B</a:t>
            </a:r>
            <a:endParaRPr lang="de-DE" sz="2800" b="1" dirty="0" smtClean="0"/>
          </a:p>
          <a:p>
            <a:pPr algn="ctr"/>
            <a:r>
              <a:rPr lang="en-GB" sz="4000" dirty="0" err="1" smtClean="0">
                <a:solidFill>
                  <a:schemeClr val="tx2"/>
                </a:solidFill>
                <a:latin typeface="Lucida Handwriting" pitchFamily="66" charset="0"/>
              </a:rPr>
              <a:t>Herzlich</a:t>
            </a:r>
            <a:r>
              <a:rPr lang="en-GB" sz="4000" dirty="0" smtClean="0">
                <a:solidFill>
                  <a:schemeClr val="tx2"/>
                </a:solidFill>
                <a:latin typeface="Lucida Handwriting" pitchFamily="66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Lucida Handwriting" pitchFamily="66" charset="0"/>
              </a:rPr>
              <a:t>willkommen</a:t>
            </a:r>
            <a:r>
              <a:rPr lang="en-GB" sz="4000" dirty="0" smtClean="0">
                <a:solidFill>
                  <a:schemeClr val="tx2"/>
                </a:solidFill>
                <a:latin typeface="Lucida Handwriting" pitchFamily="66" charset="0"/>
              </a:rPr>
              <a:t>!</a:t>
            </a:r>
          </a:p>
          <a:p>
            <a:pPr algn="ctr"/>
            <a:r>
              <a:rPr lang="en-GB" sz="2000" dirty="0" smtClean="0">
                <a:solidFill>
                  <a:schemeClr val="tx2"/>
                </a:solidFill>
                <a:latin typeface="Lucida Handwriting" pitchFamily="66" charset="0"/>
              </a:rPr>
              <a:t>Johannes </a:t>
            </a:r>
            <a:r>
              <a:rPr lang="en-GB" sz="2000" dirty="0" err="1" smtClean="0">
                <a:solidFill>
                  <a:schemeClr val="tx2"/>
                </a:solidFill>
                <a:latin typeface="Lucida Handwriting" pitchFamily="66" charset="0"/>
              </a:rPr>
              <a:t>Köck</a:t>
            </a:r>
            <a:endParaRPr lang="en-GB" sz="2000" dirty="0" smtClean="0">
              <a:solidFill>
                <a:schemeClr val="tx2"/>
              </a:solidFill>
              <a:latin typeface="Lucida Handwriting" pitchFamily="66" charset="0"/>
            </a:endParaRPr>
          </a:p>
          <a:p>
            <a:pPr algn="ctr"/>
            <a:endParaRPr lang="en-GB" sz="4000" dirty="0" smtClean="0">
              <a:solidFill>
                <a:schemeClr val="tx2"/>
              </a:solidFill>
            </a:endParaRPr>
          </a:p>
          <a:p>
            <a:pPr algn="ctr"/>
            <a:endParaRPr lang="de-DE" sz="4000" b="1" dirty="0"/>
          </a:p>
        </p:txBody>
      </p:sp>
      <p:pic>
        <p:nvPicPr>
          <p:cNvPr id="7" name="Image3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72132" y="6500834"/>
            <a:ext cx="3571868" cy="357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92500" lnSpcReduction="20000"/>
          </a:bodyPr>
          <a:lstStyle/>
          <a:p>
            <a:r>
              <a:rPr lang="de-DE" i="1" dirty="0" smtClean="0">
                <a:hlinkClick r:id="rId2" tooltip="Tisch und Bett"/>
              </a:rPr>
              <a:t>Tisch und Bett</a:t>
            </a:r>
            <a:r>
              <a:rPr lang="de-DE" dirty="0" smtClean="0"/>
              <a:t> (1970) mit Jean-Pierre </a:t>
            </a:r>
            <a:r>
              <a:rPr lang="de-DE" dirty="0" err="1" smtClean="0"/>
              <a:t>Léaud</a:t>
            </a:r>
            <a:r>
              <a:rPr lang="de-DE" dirty="0" smtClean="0"/>
              <a:t>, Claude Jade</a:t>
            </a:r>
          </a:p>
          <a:p>
            <a:r>
              <a:rPr lang="de-DE" dirty="0" smtClean="0"/>
              <a:t>1970 schildert Truffaut in </a:t>
            </a:r>
            <a:r>
              <a:rPr lang="de-DE" i="1" dirty="0" smtClean="0"/>
              <a:t>Tisch und Bett</a:t>
            </a:r>
            <a:r>
              <a:rPr lang="de-DE" dirty="0" smtClean="0"/>
              <a:t> den Ehealltag seiner Helden Antoine und Christine und Antoines Obsession mit einer jungen Japanerin (</a:t>
            </a:r>
            <a:r>
              <a:rPr lang="de-DE" dirty="0" smtClean="0">
                <a:hlinkClick r:id="rId3" tooltip="Hiroko Berghauer"/>
              </a:rPr>
              <a:t>Hiroko Berghauer</a:t>
            </a:r>
            <a:r>
              <a:rPr lang="de-DE" dirty="0" smtClean="0"/>
              <a:t>). Am Ende kehrt er zu Christine zurück. Der bravourös gespielte, liebenswürdige und unterhaltsame Liebesfilm ist gespickt mit charakterisierenden Bild- und Dialogpointen, geprägt von menschlich warmem Humor und souveräner Leichtigkeit. </a:t>
            </a:r>
          </a:p>
          <a:p>
            <a:endParaRPr lang="de-DE" dirty="0" smtClean="0"/>
          </a:p>
          <a:p>
            <a:r>
              <a:rPr lang="de-DE" i="1" dirty="0" smtClean="0">
                <a:hlinkClick r:id="rId4" tooltip="Liebe auf der Flucht"/>
              </a:rPr>
              <a:t>Liebe auf der Flucht</a:t>
            </a:r>
            <a:r>
              <a:rPr lang="de-DE" dirty="0" smtClean="0"/>
              <a:t> (1978) mit Jean-Pierre </a:t>
            </a:r>
            <a:r>
              <a:rPr lang="de-DE" dirty="0" err="1" smtClean="0"/>
              <a:t>Léaud</a:t>
            </a:r>
            <a:r>
              <a:rPr lang="de-DE" dirty="0" smtClean="0"/>
              <a:t>, Claude Jade, Marie-France </a:t>
            </a:r>
            <a:r>
              <a:rPr lang="de-DE" dirty="0" err="1" smtClean="0"/>
              <a:t>Pisier</a:t>
            </a:r>
            <a:endParaRPr lang="de-DE" dirty="0" smtClean="0"/>
          </a:p>
          <a:p>
            <a:r>
              <a:rPr lang="de-DE" dirty="0" smtClean="0"/>
              <a:t>Nach achtjähriger Pause beendet Truffaut 1978 – wiederum mit Jean-Pierre </a:t>
            </a:r>
            <a:r>
              <a:rPr lang="de-DE" dirty="0" err="1" smtClean="0"/>
              <a:t>Léaud</a:t>
            </a:r>
            <a:r>
              <a:rPr lang="de-DE" dirty="0" smtClean="0"/>
              <a:t> und Claude Jade in den Hauptrollen – den Antoine-</a:t>
            </a:r>
            <a:r>
              <a:rPr lang="de-DE" dirty="0" err="1" smtClean="0"/>
              <a:t>Doinel</a:t>
            </a:r>
            <a:r>
              <a:rPr lang="de-DE" dirty="0" smtClean="0"/>
              <a:t>-Zyklus mit </a:t>
            </a:r>
            <a:r>
              <a:rPr lang="de-DE" i="1" dirty="0" smtClean="0"/>
              <a:t>Liebe auf der Flucht</a:t>
            </a:r>
            <a:r>
              <a:rPr lang="de-DE" dirty="0" smtClean="0"/>
              <a:t>, für den er auf zahlreiche „Rückblenden“ zurückgreifen kann und diese unter neuem (ironischem) Kontext verwendet.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Verbessern der Hausaufgabe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Schreiben Sie einen Text ihrer Wahl zu dem Bild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Tauschen Sie die Texte aus und schreiben Sie einen Gesamttext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Bilderesultat for Kameraperspektiv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41541"/>
            <a:ext cx="4572032" cy="5916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drei Grundformen und ihre 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Normalsicht: Realismus, Authentizität, Objektivität</a:t>
            </a:r>
          </a:p>
          <a:p>
            <a:r>
              <a:rPr lang="de-DE" dirty="0" smtClean="0"/>
              <a:t>Untersicht: </a:t>
            </a:r>
            <a:r>
              <a:rPr lang="de-DE" dirty="0" err="1" smtClean="0"/>
              <a:t>Idolisieren</a:t>
            </a:r>
            <a:r>
              <a:rPr lang="de-DE" dirty="0" smtClean="0"/>
              <a:t>, Übermacht/Bedrohung, Karikieren</a:t>
            </a:r>
          </a:p>
          <a:p>
            <a:r>
              <a:rPr lang="de-DE" dirty="0" smtClean="0"/>
              <a:t>Obersicht: Identifikation mit Helden in übermächtiger Umwelt, unterschiedliche Stellung zweier Parteien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Lektüre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Einzelarbeit: </a:t>
            </a:r>
            <a:r>
              <a:rPr lang="de-DE" dirty="0" smtClean="0"/>
              <a:t>Texte lesen, sich mit filmischen Gestaltungsmitteln vertraut machen</a:t>
            </a:r>
          </a:p>
          <a:p>
            <a:r>
              <a:rPr lang="de-DE" dirty="0" smtClean="0"/>
              <a:t>2) </a:t>
            </a:r>
            <a:r>
              <a:rPr lang="de-DE" b="1" dirty="0" smtClean="0"/>
              <a:t>Paararbeit</a:t>
            </a:r>
            <a:r>
              <a:rPr lang="de-DE" dirty="0" smtClean="0"/>
              <a:t>: Gespräch: terminologische, inhaltliche  etc. Unklarheiten diskutieren  </a:t>
            </a:r>
          </a:p>
          <a:p>
            <a:r>
              <a:rPr lang="de-DE" dirty="0" smtClean="0"/>
              <a:t>3) </a:t>
            </a:r>
            <a:r>
              <a:rPr lang="de-DE" b="1" dirty="0" smtClean="0"/>
              <a:t>Gemeinsames Gespräch im Plenum</a:t>
            </a:r>
            <a:r>
              <a:rPr lang="de-DE" dirty="0" smtClean="0"/>
              <a:t>: </a:t>
            </a:r>
          </a:p>
          <a:p>
            <a:r>
              <a:rPr lang="de-DE" i="1" dirty="0" smtClean="0"/>
              <a:t>- Was bleibt noch offen/unklar? </a:t>
            </a:r>
          </a:p>
          <a:p>
            <a:r>
              <a:rPr lang="de-DE" i="1" dirty="0" smtClean="0"/>
              <a:t>- Welche  Gestaltungsmittel finden wir für besonders  wichtig? </a:t>
            </a:r>
          </a:p>
          <a:p>
            <a:r>
              <a:rPr lang="de-DE" i="1" dirty="0" smtClean="0"/>
              <a:t>- Welche sind nicht einfach zu erkennen?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62" name="Picture 2" descr="Bilderesultat for weißer tunschuh pu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4286250" cy="546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ist besonders an der Perspektive?</a:t>
            </a:r>
          </a:p>
          <a:p>
            <a:r>
              <a:rPr lang="de-DE" dirty="0" smtClean="0"/>
              <a:t>Würden Sie mit diesem Film arbeiten?</a:t>
            </a:r>
          </a:p>
          <a:p>
            <a:r>
              <a:rPr lang="de-DE" dirty="0" smtClean="0"/>
              <a:t>Warum (nicht?)</a:t>
            </a:r>
          </a:p>
          <a:p>
            <a:r>
              <a:rPr lang="de-DE" dirty="0" smtClean="0">
                <a:hlinkClick r:id="rId2"/>
              </a:rPr>
              <a:t>https://www.youtube.com/watch?v=KCbOfob5l5Y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Filmfest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err="1" smtClean="0"/>
              <a:t>HERRliche</a:t>
            </a:r>
            <a:r>
              <a:rPr lang="de-DE" b="1" dirty="0" smtClean="0"/>
              <a:t> Zeiten</a:t>
            </a:r>
          </a:p>
          <a:p>
            <a:pPr>
              <a:buNone/>
            </a:pPr>
            <a:r>
              <a:rPr lang="de-DE" dirty="0" smtClean="0"/>
              <a:t>Sektion </a:t>
            </a:r>
            <a:r>
              <a:rPr lang="de-DE" dirty="0" smtClean="0">
                <a:hlinkClick r:id="rId2"/>
              </a:rPr>
              <a:t>REBELLION &amp; REVOLTE</a:t>
            </a:r>
            <a:r>
              <a:rPr lang="de-DE" dirty="0" smtClean="0"/>
              <a:t>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Land </a:t>
            </a:r>
            <a:r>
              <a:rPr lang="de-DE" dirty="0" smtClean="0">
                <a:hlinkClick r:id="rId3"/>
              </a:rPr>
              <a:t>DE</a:t>
            </a:r>
            <a:r>
              <a:rPr lang="de-DE" dirty="0" smtClean="0"/>
              <a:t>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Genre </a:t>
            </a:r>
            <a:r>
              <a:rPr lang="de-DE" dirty="0" smtClean="0">
                <a:hlinkClick r:id="rId4"/>
              </a:rPr>
              <a:t>Komödie</a:t>
            </a:r>
            <a:r>
              <a:rPr lang="de-DE" dirty="0" smtClean="0"/>
              <a:t>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Sprache </a:t>
            </a:r>
            <a:r>
              <a:rPr lang="de-DE" dirty="0" smtClean="0">
                <a:hlinkClick r:id="rId5"/>
              </a:rPr>
              <a:t>Deutsch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Regie </a:t>
            </a:r>
            <a:r>
              <a:rPr lang="de-DE" dirty="0" smtClean="0"/>
              <a:t>Oskar </a:t>
            </a:r>
            <a:r>
              <a:rPr lang="de-DE" dirty="0" err="1" smtClean="0"/>
              <a:t>Roehler</a:t>
            </a:r>
            <a:r>
              <a:rPr lang="de-DE" dirty="0" smtClean="0"/>
              <a:t>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Darsteller </a:t>
            </a:r>
            <a:r>
              <a:rPr lang="de-DE" dirty="0" smtClean="0">
                <a:hlinkClick r:id="rId6"/>
              </a:rPr>
              <a:t>Katja Riemann</a:t>
            </a:r>
            <a:r>
              <a:rPr lang="de-DE" dirty="0" smtClean="0"/>
              <a:t>, Oliver </a:t>
            </a:r>
            <a:r>
              <a:rPr lang="de-DE" dirty="0" err="1" smtClean="0"/>
              <a:t>Masucci</a:t>
            </a:r>
            <a:r>
              <a:rPr lang="de-DE" dirty="0" smtClean="0"/>
              <a:t>, Samuel </a:t>
            </a:r>
            <a:r>
              <a:rPr lang="de-DE" dirty="0" err="1" smtClean="0"/>
              <a:t>Finzi</a:t>
            </a:r>
            <a:r>
              <a:rPr lang="de-DE" dirty="0" smtClean="0"/>
              <a:t>, </a:t>
            </a:r>
            <a:r>
              <a:rPr lang="de-DE" dirty="0" err="1" smtClean="0"/>
              <a:t>Lize</a:t>
            </a:r>
            <a:r>
              <a:rPr lang="de-DE" dirty="0" smtClean="0"/>
              <a:t> </a:t>
            </a:r>
            <a:r>
              <a:rPr lang="de-DE" dirty="0" err="1" smtClean="0"/>
              <a:t>Feryn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</a:t>
            </a:r>
            <a:r>
              <a:rPr lang="de-DE" dirty="0" smtClean="0"/>
              <a:t>Länge 110 min. Web </a:t>
            </a:r>
            <a:r>
              <a:rPr lang="de-DE" dirty="0" smtClean="0">
                <a:hlinkClick r:id="rId7"/>
              </a:rPr>
              <a:t>herrlichezeiten-film.de</a:t>
            </a:r>
            <a:r>
              <a:rPr lang="de-DE" dirty="0" smtClean="0"/>
              <a:t> Jahr 2018</a:t>
            </a: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Brünn</a:t>
            </a:r>
            <a:r>
              <a:rPr lang="de-DE" b="1" dirty="0" smtClean="0"/>
              <a:t>, </a:t>
            </a:r>
            <a:r>
              <a:rPr lang="de-DE" dirty="0" smtClean="0"/>
              <a:t>Kino </a:t>
            </a:r>
            <a:r>
              <a:rPr lang="de-DE" dirty="0" err="1" smtClean="0"/>
              <a:t>No</a:t>
            </a:r>
            <a:r>
              <a:rPr lang="de-DE" dirty="0" smtClean="0"/>
              <a:t> Art </a:t>
            </a:r>
          </a:p>
          <a:p>
            <a:r>
              <a:rPr lang="de-DE" dirty="0" smtClean="0"/>
              <a:t>Mi. 23.10.2019 20:15 </a:t>
            </a:r>
          </a:p>
          <a:p>
            <a:r>
              <a:rPr lang="de-DE" dirty="0" smtClean="0"/>
              <a:t>Treffpunkt 20 Uhr Rathaus?</a:t>
            </a:r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Image result for Herrliche zeiten Fil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90649"/>
            <a:ext cx="5600700" cy="546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Einstieg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 Was sehen Sie?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Bringen Sie die Bilder in eine Reihenfolge zu bringen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Beschreiben Sie die Bilder?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Aus welchem Film (Genre) könnten Sie sein?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Wovon könnte der Film handeln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3-Minute Paper bzw. stille Abschlussreflexion </a:t>
            </a:r>
          </a:p>
          <a:p>
            <a:pPr>
              <a:buNone/>
            </a:pPr>
            <a:endParaRPr lang="de-DE" b="1" dirty="0" smtClean="0"/>
          </a:p>
          <a:p>
            <a:pPr marL="514350" indent="-514350">
              <a:buAutoNum type="arabicPeriod"/>
            </a:pPr>
            <a:r>
              <a:rPr lang="de-DE" dirty="0" smtClean="0"/>
              <a:t>Themen/Inhalte des Workshops (in Stichpunkten)</a:t>
            </a:r>
          </a:p>
          <a:p>
            <a:pPr marL="514350" indent="-514350">
              <a:buAutoNum type="arabicPeriod"/>
            </a:pPr>
            <a:r>
              <a:rPr lang="de-DE" dirty="0" smtClean="0"/>
              <a:t>Das war mir bereits bekannt (in ausformulierten Sätzen)</a:t>
            </a:r>
          </a:p>
          <a:p>
            <a:pPr marL="514350" indent="-514350">
              <a:buAutoNum type="arabicPeriod"/>
            </a:pPr>
            <a:r>
              <a:rPr lang="de-DE" dirty="0" smtClean="0"/>
              <a:t>Das habe ich neu erfahren (in ausformulierten Sätzen)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http://images.fotocommunity.de/bilder/bach-fluss-see/see-teich-tuempel/stille-momente-15-3f63f50a-b695-4c4b-b94c-6d5e3283d7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02" y="3792136"/>
            <a:ext cx="5072098" cy="306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Hausaufgabe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Lesen Sie das AB zu den Kameraperspektiven und suchen Sie Beispiele in den Filmen, die Sie heute mitgebracht haben</a:t>
            </a:r>
          </a:p>
          <a:p>
            <a:r>
              <a:rPr lang="de-DE" dirty="0" smtClean="0"/>
              <a:t>Lektüre des Textes „</a:t>
            </a:r>
            <a:r>
              <a:rPr lang="de-DE" dirty="0" err="1" smtClean="0"/>
              <a:t>Blell</a:t>
            </a:r>
            <a:r>
              <a:rPr lang="de-DE" dirty="0" smtClean="0"/>
              <a:t>/</a:t>
            </a:r>
            <a:r>
              <a:rPr lang="de-DE" dirty="0" err="1" smtClean="0"/>
              <a:t>Lütge</a:t>
            </a:r>
            <a:r>
              <a:rPr lang="de-DE" dirty="0" smtClean="0"/>
              <a:t>“ und machen Sie </a:t>
            </a:r>
            <a:r>
              <a:rPr lang="de-DE" smtClean="0"/>
              <a:t>sich Notizen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Für die Unterstützung und Aufmerksamkeit </a:t>
            </a:r>
          </a:p>
        </p:txBody>
      </p:sp>
      <p:pic>
        <p:nvPicPr>
          <p:cNvPr id="4" name="Picture 4" descr="http://img1.gbpicsonline.com/gb/02/0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34154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7106" name="Picture 2" descr="Bilderesultat for tisch und be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07" y="1214422"/>
            <a:ext cx="8583385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esultat for sie küssten und sie schlugen ih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905519" cy="3986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6082" name="AutoShape 2" descr="Bilderesultat for geraubte küsse"/>
          <p:cNvSpPr>
            <a:spLocks noChangeAspect="1" noChangeArrowheads="1"/>
          </p:cNvSpPr>
          <p:nvPr/>
        </p:nvSpPr>
        <p:spPr bwMode="auto">
          <a:xfrm>
            <a:off x="155575" y="-1028700"/>
            <a:ext cx="38100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6084" name="Picture 4" descr="https://kinemathek-karlsruhe.de/images-movies/thumbs/geraubte-kuesse-5b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5524500" cy="4319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9156" name="Picture 4" descr="Bilderesultat for Liebe auf der Fluc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7435" y="1500174"/>
            <a:ext cx="7766565" cy="5048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8130" name="Picture 2" descr="https://nrwkino.de/img.php?src=/upload%2Fstills%2FLiebe_auf_der_Flucht_2.jpg&amp;width=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559005" cy="4248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Antoine-</a:t>
            </a:r>
            <a:r>
              <a:rPr lang="de-DE" b="1" dirty="0" err="1" smtClean="0"/>
              <a:t>Doinel</a:t>
            </a:r>
            <a:r>
              <a:rPr lang="de-DE" b="1" dirty="0" smtClean="0"/>
              <a:t>-Zyklus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</a:t>
            </a:r>
            <a:r>
              <a:rPr lang="de-DE" b="1" dirty="0" smtClean="0"/>
              <a:t>Antoine-</a:t>
            </a:r>
            <a:r>
              <a:rPr lang="de-DE" b="1" dirty="0" err="1" smtClean="0"/>
              <a:t>Doinel</a:t>
            </a:r>
            <a:r>
              <a:rPr lang="de-DE" b="1" dirty="0" smtClean="0"/>
              <a:t>-Zyklus</a:t>
            </a:r>
            <a:r>
              <a:rPr lang="de-DE" dirty="0" smtClean="0"/>
              <a:t> ist eine Reihe von vier Spielfilmen und einem Kurzfilm über das Leben der fiktiven Figur </a:t>
            </a:r>
            <a:r>
              <a:rPr lang="de-DE" b="1" dirty="0" smtClean="0"/>
              <a:t>Antoine </a:t>
            </a:r>
            <a:r>
              <a:rPr lang="de-DE" b="1" dirty="0" err="1" smtClean="0"/>
              <a:t>Doinel</a:t>
            </a:r>
            <a:r>
              <a:rPr lang="de-DE" dirty="0" smtClean="0"/>
              <a:t>, die der Filmemacher und vormalige Filmkritiker </a:t>
            </a:r>
            <a:r>
              <a:rPr lang="de-DE" dirty="0" smtClean="0">
                <a:hlinkClick r:id="rId2" tooltip="François Truffaut"/>
              </a:rPr>
              <a:t>François Truffaut</a:t>
            </a:r>
            <a:r>
              <a:rPr lang="de-DE" dirty="0" smtClean="0"/>
              <a:t> zwischen 1958 und 1978 drehte: das Jugenddrama </a:t>
            </a:r>
            <a:r>
              <a:rPr lang="de-DE" i="1" dirty="0" smtClean="0">
                <a:hlinkClick r:id="rId3" tooltip="Sie küssten und sie schlugen ihn"/>
              </a:rPr>
              <a:t>Sie küssten und sie schlugen ihn</a:t>
            </a:r>
            <a:r>
              <a:rPr lang="de-DE" dirty="0" smtClean="0"/>
              <a:t> (1958), eine Episode im </a:t>
            </a:r>
            <a:r>
              <a:rPr lang="de-DE" dirty="0" smtClean="0">
                <a:hlinkClick r:id="rId4" tooltip="Omnibusfilm"/>
              </a:rPr>
              <a:t>Omnibusfilm</a:t>
            </a:r>
            <a:r>
              <a:rPr lang="de-DE" dirty="0" smtClean="0"/>
              <a:t> </a:t>
            </a:r>
            <a:r>
              <a:rPr lang="de-DE" i="1" dirty="0" smtClean="0">
                <a:hlinkClick r:id="rId5" tooltip="Liebe mit zwanzig"/>
              </a:rPr>
              <a:t>Liebe mit zwanzig</a:t>
            </a:r>
            <a:r>
              <a:rPr lang="de-DE" dirty="0" smtClean="0"/>
              <a:t> (1962), die Liebeskomödie </a:t>
            </a:r>
            <a:r>
              <a:rPr lang="de-DE" i="1" dirty="0" smtClean="0">
                <a:hlinkClick r:id="rId6" tooltip="Geraubte Küsse"/>
              </a:rPr>
              <a:t>Geraubte Küsse</a:t>
            </a:r>
            <a:r>
              <a:rPr lang="de-DE" dirty="0" smtClean="0"/>
              <a:t> (1968), die Ehekomödie </a:t>
            </a:r>
            <a:r>
              <a:rPr lang="de-DE" i="1" dirty="0" smtClean="0">
                <a:hlinkClick r:id="rId7" tooltip="Tisch und Bett"/>
              </a:rPr>
              <a:t>Tisch und Bett</a:t>
            </a:r>
            <a:r>
              <a:rPr lang="de-DE" dirty="0" smtClean="0"/>
              <a:t> (1970) und das Filmpuzzle </a:t>
            </a:r>
            <a:r>
              <a:rPr lang="de-DE" i="1" dirty="0" smtClean="0">
                <a:hlinkClick r:id="rId8" tooltip="Liebe auf der Flucht"/>
              </a:rPr>
              <a:t>Liebe auf der Flucht</a:t>
            </a:r>
            <a:r>
              <a:rPr lang="de-DE" dirty="0" smtClean="0"/>
              <a:t> (1978). 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70000" lnSpcReduction="20000"/>
          </a:bodyPr>
          <a:lstStyle/>
          <a:p>
            <a:r>
              <a:rPr lang="de-DE" i="1" dirty="0" smtClean="0">
                <a:hlinkClick r:id="rId2" tooltip="Sie küssten und sie schlugen ihn"/>
              </a:rPr>
              <a:t>Sie küssten und sie schlugen ihn</a:t>
            </a:r>
            <a:r>
              <a:rPr lang="de-DE" dirty="0" smtClean="0"/>
              <a:t> (1959) mit </a:t>
            </a:r>
            <a:r>
              <a:rPr lang="de-DE" dirty="0" smtClean="0">
                <a:hlinkClick r:id="rId3" tooltip="Jean-Pierre Léaud"/>
              </a:rPr>
              <a:t>Jean-Pierre </a:t>
            </a:r>
            <a:r>
              <a:rPr lang="de-DE" dirty="0" err="1" smtClean="0">
                <a:hlinkClick r:id="rId3" tooltip="Jean-Pierre Léaud"/>
              </a:rPr>
              <a:t>Léaud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i="1" dirty="0" smtClean="0"/>
              <a:t>Sie küssten und sie schlugen ihn</a:t>
            </a:r>
            <a:r>
              <a:rPr lang="de-DE" dirty="0" smtClean="0"/>
              <a:t> schildert Truffaut 1959 die Kindheit des in ignoranter Umgebung aufwachsenden Jungen Antoine </a:t>
            </a:r>
            <a:r>
              <a:rPr lang="de-DE" dirty="0" err="1" smtClean="0"/>
              <a:t>Doinel</a:t>
            </a:r>
            <a:r>
              <a:rPr lang="de-DE" dirty="0" smtClean="0"/>
              <a:t>. </a:t>
            </a:r>
            <a:r>
              <a:rPr lang="de-DE" dirty="0" err="1" smtClean="0"/>
              <a:t>Truffauts</a:t>
            </a:r>
            <a:r>
              <a:rPr lang="de-DE" dirty="0" smtClean="0"/>
              <a:t> erster Spielfilm gewinnt den Regiepreis und den OCIC Award bei den </a:t>
            </a:r>
            <a:r>
              <a:rPr lang="de-DE" dirty="0" smtClean="0">
                <a:hlinkClick r:id="rId4" tooltip="Internationale Filmfestspiele von Cannes 1959"/>
              </a:rPr>
              <a:t>Internationalen Filmfestspielen von Cannes 1959</a:t>
            </a:r>
            <a:r>
              <a:rPr lang="de-DE" dirty="0" smtClean="0"/>
              <a:t>. </a:t>
            </a:r>
          </a:p>
          <a:p>
            <a:endParaRPr lang="de-DE" dirty="0" smtClean="0"/>
          </a:p>
          <a:p>
            <a:r>
              <a:rPr lang="de-DE" i="1" dirty="0" smtClean="0">
                <a:hlinkClick r:id="rId5" tooltip="Antoine und Colette"/>
              </a:rPr>
              <a:t>Antoine und Colette</a:t>
            </a:r>
            <a:r>
              <a:rPr lang="de-DE" dirty="0" smtClean="0"/>
              <a:t> (1962) Kurzfilm mit Jean-Pierre </a:t>
            </a:r>
            <a:r>
              <a:rPr lang="de-DE" dirty="0" err="1" smtClean="0"/>
              <a:t>Léaud</a:t>
            </a:r>
            <a:r>
              <a:rPr lang="de-DE" dirty="0" smtClean="0"/>
              <a:t>, </a:t>
            </a:r>
            <a:r>
              <a:rPr lang="de-DE" dirty="0" smtClean="0">
                <a:hlinkClick r:id="rId6" tooltip="Marie-France Pisier"/>
              </a:rPr>
              <a:t>Marie-France </a:t>
            </a:r>
            <a:r>
              <a:rPr lang="de-DE" dirty="0" err="1" smtClean="0">
                <a:hlinkClick r:id="rId6" tooltip="Marie-France Pisier"/>
              </a:rPr>
              <a:t>Pisier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1962 folgt eine 20-minütige Episode mit </a:t>
            </a:r>
            <a:r>
              <a:rPr lang="de-DE" dirty="0" err="1" smtClean="0"/>
              <a:t>Doinel</a:t>
            </a:r>
            <a:r>
              <a:rPr lang="de-DE" dirty="0" smtClean="0"/>
              <a:t> im Episodenfilm </a:t>
            </a:r>
            <a:r>
              <a:rPr lang="de-DE" i="1" dirty="0" smtClean="0">
                <a:hlinkClick r:id="rId7" tooltip="Liebe mit zwanzig"/>
              </a:rPr>
              <a:t>Liebe mit zwanzig</a:t>
            </a:r>
            <a:r>
              <a:rPr lang="de-DE" dirty="0" smtClean="0"/>
              <a:t> im Sketch </a:t>
            </a:r>
            <a:r>
              <a:rPr lang="de-DE" i="1" dirty="0" smtClean="0"/>
              <a:t>Antoine und Colette</a:t>
            </a:r>
            <a:r>
              <a:rPr lang="de-DE" dirty="0" smtClean="0"/>
              <a:t>. Antoine verliebt sich, doch das Mädchen interessiert sich nicht für ihn. </a:t>
            </a:r>
          </a:p>
          <a:p>
            <a:pPr>
              <a:buNone/>
            </a:pPr>
            <a:endParaRPr lang="de-DE" dirty="0" smtClean="0"/>
          </a:p>
          <a:p>
            <a:r>
              <a:rPr lang="de-DE" i="1" dirty="0" smtClean="0">
                <a:hlinkClick r:id="rId8" tooltip="Geraubte Küsse"/>
              </a:rPr>
              <a:t>Geraubte Küsse</a:t>
            </a:r>
            <a:r>
              <a:rPr lang="de-DE" dirty="0" smtClean="0"/>
              <a:t> (1968) mit Jean-Pierre </a:t>
            </a:r>
            <a:r>
              <a:rPr lang="de-DE" dirty="0" err="1" smtClean="0"/>
              <a:t>Léaud</a:t>
            </a:r>
            <a:r>
              <a:rPr lang="de-DE" dirty="0" smtClean="0"/>
              <a:t>, </a:t>
            </a:r>
            <a:r>
              <a:rPr lang="de-DE" dirty="0" smtClean="0">
                <a:hlinkClick r:id="rId9" tooltip="Claude Jade"/>
              </a:rPr>
              <a:t>Claude Jade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1968 folgt </a:t>
            </a:r>
            <a:r>
              <a:rPr lang="de-DE" i="1" dirty="0" smtClean="0"/>
              <a:t>Geraubte Küsse</a:t>
            </a:r>
            <a:r>
              <a:rPr lang="de-DE" dirty="0" smtClean="0"/>
              <a:t>. Für die weibliche Hauptrolle der Violinistin Christine </a:t>
            </a:r>
            <a:r>
              <a:rPr lang="de-DE" dirty="0" err="1" smtClean="0"/>
              <a:t>Darbon</a:t>
            </a:r>
            <a:r>
              <a:rPr lang="de-DE" dirty="0" smtClean="0"/>
              <a:t> entdeckte Truffaut am Theater die 19-jährige </a:t>
            </a:r>
            <a:r>
              <a:rPr lang="de-DE" dirty="0" smtClean="0">
                <a:hlinkClick r:id="rId9" tooltip="Claude Jade"/>
              </a:rPr>
              <a:t>Claude Jade</a:t>
            </a:r>
            <a:r>
              <a:rPr lang="de-DE" dirty="0" smtClean="0"/>
              <a:t>, die von nun an ihren festen Platz in dieser Filmreihe hatte. Am Ende der preisgekrönten Komödie gibt es Antoines Heiratsversprechen an Christine. </a:t>
            </a:r>
            <a:r>
              <a:rPr lang="de-DE" i="1" dirty="0" smtClean="0"/>
              <a:t>Geraubte Küsse</a:t>
            </a:r>
            <a:r>
              <a:rPr lang="de-DE" dirty="0" smtClean="0"/>
              <a:t> erhält zahlreiche internationale Preise und ist für den </a:t>
            </a:r>
            <a:r>
              <a:rPr lang="de-DE" dirty="0" smtClean="0">
                <a:hlinkClick r:id="rId10" tooltip="Oscar"/>
              </a:rPr>
              <a:t>Oscar</a:t>
            </a:r>
            <a:r>
              <a:rPr lang="de-DE" dirty="0" smtClean="0"/>
              <a:t> nominiert.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679</Words>
  <Application>Microsoft Office PowerPoint</Application>
  <PresentationFormat>Bildschirmpräsentation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Hyperion</vt:lpstr>
      <vt:lpstr>  </vt:lpstr>
      <vt:lpstr>Einstieg</vt:lpstr>
      <vt:lpstr>Folie 3</vt:lpstr>
      <vt:lpstr>Folie 4</vt:lpstr>
      <vt:lpstr>Folie 5</vt:lpstr>
      <vt:lpstr>Folie 6</vt:lpstr>
      <vt:lpstr>Folie 7</vt:lpstr>
      <vt:lpstr>Antoine-Doinel-Zyklus</vt:lpstr>
      <vt:lpstr>Folie 9</vt:lpstr>
      <vt:lpstr>Folie 10</vt:lpstr>
      <vt:lpstr>Verbessern der Hausaufgabe </vt:lpstr>
      <vt:lpstr>Folie 12</vt:lpstr>
      <vt:lpstr>Die drei Grundformen und ihre Funktionen</vt:lpstr>
      <vt:lpstr>Lektüre </vt:lpstr>
      <vt:lpstr>Folie 15</vt:lpstr>
      <vt:lpstr>Unten </vt:lpstr>
      <vt:lpstr>Information Filmfest</vt:lpstr>
      <vt:lpstr>Folie 18</vt:lpstr>
      <vt:lpstr>Folie 19</vt:lpstr>
      <vt:lpstr>Folie 20</vt:lpstr>
      <vt:lpstr>Neue Hausaufgabe </vt:lpstr>
      <vt:lpstr>Folie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Johannes Köck</dc:creator>
  <cp:lastModifiedBy>Packard Bell</cp:lastModifiedBy>
  <cp:revision>182</cp:revision>
  <dcterms:created xsi:type="dcterms:W3CDTF">2015-09-06T10:07:28Z</dcterms:created>
  <dcterms:modified xsi:type="dcterms:W3CDTF">2019-10-23T09:37:53Z</dcterms:modified>
</cp:coreProperties>
</file>