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36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4" r:id="rId19"/>
    <p:sldId id="315" r:id="rId20"/>
    <p:sldId id="316" r:id="rId21"/>
    <p:sldId id="320" r:id="rId22"/>
    <p:sldId id="321" r:id="rId23"/>
    <p:sldId id="322" r:id="rId24"/>
    <p:sldId id="324" r:id="rId25"/>
    <p:sldId id="325" r:id="rId26"/>
    <p:sldId id="323" r:id="rId27"/>
    <p:sldId id="319" r:id="rId28"/>
    <p:sldId id="331" r:id="rId29"/>
    <p:sldId id="279" r:id="rId3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24" autoAdjust="0"/>
  </p:normalViewPr>
  <p:slideViewPr>
    <p:cSldViewPr>
      <p:cViewPr varScale="1">
        <p:scale>
          <a:sx n="64" d="100"/>
          <a:sy n="64" d="100"/>
        </p:scale>
        <p:origin x="4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1DB40-07BF-4B23-86C0-CEB3B86FF2EC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D68A8-5BC3-40B9-89A8-1FAAAAADAC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D68A8-5BC3-40B9-89A8-1FAAAAADAC37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866E4D-3C81-4B8D-A8D6-F26A9761352F}" type="datetimeFigureOut">
              <a:rPr lang="de-DE" smtClean="0"/>
              <a:pPr/>
              <a:t>27.11.2019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muni.cz/auth/course/phil/autumn2019/NJII_198B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7854696" cy="6381328"/>
          </a:xfrm>
        </p:spPr>
        <p:txBody>
          <a:bodyPr>
            <a:normAutofit/>
          </a:bodyPr>
          <a:lstStyle/>
          <a:p>
            <a:pPr algn="ctr"/>
            <a:r>
              <a:rPr lang="de-DE" sz="2800" b="1" dirty="0"/>
              <a:t>Film/Hör-Seh-Verstehen und Didaktik</a:t>
            </a:r>
          </a:p>
          <a:p>
            <a:pPr algn="ctr"/>
            <a:r>
              <a:rPr lang="de-DE" sz="2800" dirty="0">
                <a:hlinkClick r:id="rId2"/>
              </a:rPr>
              <a:t>NJII_198B</a:t>
            </a:r>
            <a:endParaRPr lang="de-DE" sz="2800" b="1" dirty="0"/>
          </a:p>
          <a:p>
            <a:pPr algn="ctr"/>
            <a:r>
              <a:rPr lang="en-GB" sz="4000" dirty="0" err="1">
                <a:solidFill>
                  <a:schemeClr val="tx2"/>
                </a:solidFill>
                <a:latin typeface="Lucida Handwriting" pitchFamily="66" charset="0"/>
              </a:rPr>
              <a:t>Herzlich</a:t>
            </a:r>
            <a:r>
              <a:rPr lang="en-GB" sz="4000" dirty="0">
                <a:solidFill>
                  <a:schemeClr val="tx2"/>
                </a:solidFill>
                <a:latin typeface="Lucida Handwriting" pitchFamily="66" charset="0"/>
              </a:rPr>
              <a:t> </a:t>
            </a:r>
            <a:r>
              <a:rPr lang="en-GB" sz="4000" dirty="0" err="1">
                <a:solidFill>
                  <a:schemeClr val="tx2"/>
                </a:solidFill>
                <a:latin typeface="Lucida Handwriting" pitchFamily="66" charset="0"/>
              </a:rPr>
              <a:t>willkommen</a:t>
            </a:r>
            <a:r>
              <a:rPr lang="en-GB" sz="4000" dirty="0">
                <a:solidFill>
                  <a:schemeClr val="tx2"/>
                </a:solidFill>
                <a:latin typeface="Lucida Handwriting" pitchFamily="66" charset="0"/>
              </a:rPr>
              <a:t>!</a:t>
            </a:r>
          </a:p>
          <a:p>
            <a:pPr algn="ctr"/>
            <a:r>
              <a:rPr lang="en-GB" sz="2000" dirty="0">
                <a:solidFill>
                  <a:schemeClr val="tx2"/>
                </a:solidFill>
                <a:latin typeface="Lucida Handwriting" pitchFamily="66" charset="0"/>
              </a:rPr>
              <a:t>Johannes </a:t>
            </a:r>
            <a:r>
              <a:rPr lang="en-GB" sz="2000" dirty="0" err="1">
                <a:solidFill>
                  <a:schemeClr val="tx2"/>
                </a:solidFill>
                <a:latin typeface="Lucida Handwriting" pitchFamily="66" charset="0"/>
              </a:rPr>
              <a:t>Köck</a:t>
            </a:r>
            <a:endParaRPr lang="en-GB" sz="2000" dirty="0">
              <a:solidFill>
                <a:schemeClr val="tx2"/>
              </a:solidFill>
              <a:latin typeface="Lucida Handwriting" pitchFamily="66" charset="0"/>
            </a:endParaRPr>
          </a:p>
          <a:p>
            <a:pPr algn="ctr"/>
            <a:endParaRPr lang="en-GB" sz="4000" dirty="0">
              <a:solidFill>
                <a:schemeClr val="tx2"/>
              </a:solidFill>
            </a:endParaRPr>
          </a:p>
          <a:p>
            <a:pPr algn="ctr"/>
            <a:endParaRPr lang="de-DE" sz="4000" b="1" dirty="0"/>
          </a:p>
        </p:txBody>
      </p:sp>
      <p:pic>
        <p:nvPicPr>
          <p:cNvPr id="7" name="Image3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5572132" y="6500834"/>
            <a:ext cx="3571868" cy="3571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Picture 6" descr="Film, Kino, Video, Kamera, Filmkamera, Film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sz="3600" b="1" dirty="0">
                <a:solidFill>
                  <a:schemeClr val="accent1"/>
                </a:solidFill>
              </a:rPr>
              <a:t>   </a:t>
            </a:r>
          </a:p>
          <a:p>
            <a:pPr>
              <a:buNone/>
            </a:pPr>
            <a:r>
              <a:rPr lang="de-DE" sz="3600" b="1" dirty="0">
                <a:solidFill>
                  <a:schemeClr val="accent1"/>
                </a:solidFill>
              </a:rPr>
              <a:t>Erfahrungen mit Film im eigenen Fremdsprachenunterricht </a:t>
            </a:r>
          </a:p>
          <a:p>
            <a:pPr>
              <a:buNone/>
            </a:pPr>
            <a:endParaRPr lang="de-DE" sz="2400" b="1" dirty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de-DE" sz="2800" dirty="0"/>
              <a:t>Was sind Ihre ersten Assoziationen?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/>
              <a:t>Welche Filme wurden in Ihrem FU verwendet? 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/>
              <a:t>Wie wurde mit den Filmen gearbeitet?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/>
              <a:t>Welche Aufgaben?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/>
              <a:t>Wer hat die Filme ausgewählt? Inwiefern waren Sie als Lernende einbezogen?</a:t>
            </a:r>
          </a:p>
          <a:p>
            <a:pPr>
              <a:buFont typeface="Wingdings" pitchFamily="2" charset="2"/>
              <a:buChar char="Ø"/>
            </a:pPr>
            <a:r>
              <a:rPr lang="de-DE" sz="2800" dirty="0"/>
              <a:t>Ab welchem Sprachniveau wurden Filme eingesetzt?</a:t>
            </a:r>
          </a:p>
          <a:p>
            <a:pPr>
              <a:buNone/>
            </a:pPr>
            <a:endParaRPr lang="de-DE" sz="2000" b="1" dirty="0"/>
          </a:p>
          <a:p>
            <a:pPr>
              <a:buFont typeface="Wingdings" pitchFamily="2" charset="2"/>
              <a:buChar char="Ø"/>
            </a:pPr>
            <a:endParaRPr lang="de-DE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r>
              <a:rPr lang="de-DE" dirty="0"/>
              <a:t>Tauschen Sie Ihre Erfahrungen (als Lernende und/oder  als Unterrichtende) in der KG  (4 Personen) aus und halten Sie dann auf einem Plakat fest:</a:t>
            </a:r>
          </a:p>
          <a:p>
            <a:r>
              <a:rPr lang="de-DE" dirty="0"/>
              <a:t>Welche Schlussfolgerungen ziehen Sie für die Arbeit mit Film im </a:t>
            </a:r>
            <a:r>
              <a:rPr lang="de-DE" dirty="0" err="1"/>
              <a:t>DaF</a:t>
            </a:r>
            <a:r>
              <a:rPr lang="de-DE" dirty="0"/>
              <a:t>-Unterricht? 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Welche Fragen stellen Sie sich? 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Formulieren Sie 5 Goldene Regeln 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46082" name="Picture 2" descr="Bildergebnis für goldene regel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2658" y="5429264"/>
            <a:ext cx="2861341" cy="1428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Hör-Seh-Verstehen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Welche weiteren Fertigkeiten kennen Sie, wie würden Sie diese unterteilen?</a:t>
            </a:r>
          </a:p>
          <a:p>
            <a:r>
              <a:rPr lang="de-DE" dirty="0"/>
              <a:t>Versuchen Sie zu zweit eine Definition der 5. Fertigkeit Hör –Seh-Verstehen zu formulieren </a:t>
            </a:r>
          </a:p>
          <a:p>
            <a:r>
              <a:rPr lang="de-DE" dirty="0"/>
              <a:t>Hör-Seh-Verstehen ist…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Definition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de-DE" sz="4400" dirty="0"/>
              <a:t>Hör-Sehverstehen ist die Fähigkeit fremdsprachliche Inhalte bildgestützt verstehend zu hören und zu sehen (</a:t>
            </a:r>
            <a:r>
              <a:rPr lang="de-DE" sz="4400" dirty="0" err="1"/>
              <a:t>Schwerdtfeger</a:t>
            </a:r>
            <a:r>
              <a:rPr lang="de-DE" sz="4400" dirty="0"/>
              <a:t>, 1992)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Gründe für den Einsatz von Film im Fremdsprachenunterricht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Überlegen Sie kurz still und alleine</a:t>
            </a:r>
          </a:p>
          <a:p>
            <a:r>
              <a:rPr lang="de-DE" dirty="0"/>
              <a:t>Gehen Sie jetzt in eine neue 4er-Gruppe und sammeln Sie Argumente für den Einsatz von Film im FU</a:t>
            </a:r>
          </a:p>
          <a:p>
            <a:r>
              <a:rPr lang="de-DE" dirty="0"/>
              <a:t>Warum sollte mit authentischen Filmen im FU gearbeitet werden?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u="sng" dirty="0"/>
              <a:t> Gründe für den Einsatz von Film </a:t>
            </a:r>
            <a:endParaRPr lang="de-DE" dirty="0"/>
          </a:p>
          <a:p>
            <a:pPr lvl="0"/>
            <a:r>
              <a:rPr lang="de-DE" dirty="0"/>
              <a:t>Das überlegene Gedächtnis für Bilder </a:t>
            </a:r>
          </a:p>
          <a:p>
            <a:pPr lvl="0"/>
            <a:r>
              <a:rPr lang="de-DE" dirty="0"/>
              <a:t>Die schnelle Wahrnehmung und Verarbeitung von Bildern</a:t>
            </a:r>
          </a:p>
          <a:p>
            <a:pPr lvl="0"/>
            <a:r>
              <a:rPr lang="de-DE" dirty="0"/>
              <a:t>Die effektive Aufmerksamkeitslenkung durch Bilder</a:t>
            </a:r>
          </a:p>
          <a:p>
            <a:pPr lvl="0"/>
            <a:r>
              <a:rPr lang="de-DE" dirty="0"/>
              <a:t>Die emotionale Beteiligung und Beeinflussung durch visuelle Kommunikation</a:t>
            </a:r>
          </a:p>
          <a:p>
            <a:pPr lvl="0"/>
            <a:r>
              <a:rPr lang="de-DE" dirty="0"/>
              <a:t>Die größere Garantie, doppelt codiert zu werden </a:t>
            </a:r>
          </a:p>
          <a:p>
            <a:pPr lvl="0"/>
            <a:r>
              <a:rPr lang="de-DE" dirty="0"/>
              <a:t>Große Motivation bei Lehrenden und Lernenden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Impulsgeber für unterschiedliche Aktivitäten:</a:t>
            </a:r>
          </a:p>
          <a:p>
            <a:pPr lvl="0"/>
            <a:r>
              <a:rPr lang="de-DE" dirty="0"/>
              <a:t>Integrierte Förderung der Fertigkeiten </a:t>
            </a:r>
          </a:p>
          <a:p>
            <a:pPr lvl="0"/>
            <a:r>
              <a:rPr lang="de-DE" dirty="0"/>
              <a:t>Zur Erweiterung des Wortschatzes</a:t>
            </a:r>
          </a:p>
          <a:p>
            <a:pPr lvl="0"/>
            <a:r>
              <a:rPr lang="de-DE" dirty="0"/>
              <a:t>Zur Anwendung grammatischen Wissens </a:t>
            </a:r>
          </a:p>
          <a:p>
            <a:pPr lvl="0"/>
            <a:r>
              <a:rPr lang="de-DE" dirty="0"/>
              <a:t>Zur Thematisierung von:</a:t>
            </a:r>
          </a:p>
          <a:p>
            <a:pPr lvl="0"/>
            <a:r>
              <a:rPr lang="de-DE" dirty="0"/>
              <a:t>Landeskunde</a:t>
            </a:r>
          </a:p>
          <a:p>
            <a:pPr lvl="0"/>
            <a:r>
              <a:rPr lang="de-DE" dirty="0"/>
              <a:t>Transkulturalität</a:t>
            </a:r>
          </a:p>
          <a:p>
            <a:pPr lvl="0"/>
            <a:r>
              <a:rPr lang="de-DE" dirty="0"/>
              <a:t>Literatur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u="sng" dirty="0"/>
              <a:t>Auswahlkriterien für den Einsatz von Film 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  <p:sp>
        <p:nvSpPr>
          <p:cNvPr id="38914" name="AutoShape 2" descr="Bildergebnis für film"/>
          <p:cNvSpPr>
            <a:spLocks noChangeAspect="1" noChangeArrowheads="1"/>
          </p:cNvSpPr>
          <p:nvPr/>
        </p:nvSpPr>
        <p:spPr bwMode="auto">
          <a:xfrm>
            <a:off x="155575" y="-914400"/>
            <a:ext cx="356235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916" name="AutoShape 4" descr="Bildergebnis für film"/>
          <p:cNvSpPr>
            <a:spLocks noChangeAspect="1" noChangeArrowheads="1"/>
          </p:cNvSpPr>
          <p:nvPr/>
        </p:nvSpPr>
        <p:spPr bwMode="auto">
          <a:xfrm>
            <a:off x="155575" y="-914400"/>
            <a:ext cx="356235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38918" name="Picture 6" descr="FAST TRACK YOUR CARE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3116"/>
            <a:ext cx="5725509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 lvl="0"/>
            <a:r>
              <a:rPr lang="de-DE" dirty="0"/>
              <a:t>Segmentierbarkeit (Sequenzen von ca. 3-5 Minuten)</a:t>
            </a:r>
          </a:p>
          <a:p>
            <a:pPr lvl="0"/>
            <a:r>
              <a:rPr lang="de-DE" dirty="0"/>
              <a:t>Wiederholbarkeit </a:t>
            </a:r>
          </a:p>
          <a:p>
            <a:pPr lvl="0"/>
            <a:r>
              <a:rPr lang="de-DE" dirty="0"/>
              <a:t>Lehr- und Lernziele</a:t>
            </a:r>
          </a:p>
          <a:p>
            <a:pPr lvl="0"/>
            <a:r>
              <a:rPr lang="de-DE" dirty="0"/>
              <a:t>Schwierigkeitsgrad </a:t>
            </a:r>
          </a:p>
          <a:p>
            <a:pPr lvl="0"/>
            <a:r>
              <a:rPr lang="de-DE" dirty="0"/>
              <a:t>Ästhetische Qualität </a:t>
            </a:r>
          </a:p>
          <a:p>
            <a:pPr lvl="0"/>
            <a:r>
              <a:rPr lang="de-DE" dirty="0"/>
              <a:t>Vom Rezipienten zum Produzenten </a:t>
            </a:r>
          </a:p>
          <a:p>
            <a:pPr lvl="0"/>
            <a:r>
              <a:rPr lang="de-DE" b="1" dirty="0"/>
              <a:t>Repräsentativität: </a:t>
            </a:r>
            <a:r>
              <a:rPr lang="de-DE" dirty="0"/>
              <a:t>Ist Aussage des Films generalisierbar?</a:t>
            </a:r>
          </a:p>
          <a:p>
            <a:pPr lvl="0"/>
            <a:r>
              <a:rPr lang="de-DE" b="1" dirty="0"/>
              <a:t>Wirkung:</a:t>
            </a:r>
            <a:r>
              <a:rPr lang="de-DE" dirty="0"/>
              <a:t> Wie wirkt der Film auf mich persönlich? Wie könnte er auf die lernenden wirken? Gefahr einer falschen Verallgemeinerbarkeit beim Rezipienten?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Verbesserung der Hausaufgabe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/>
              <a:t>Überlegen Sie sich didaktische Anwendungsmöglichkeiten zum Biermann Film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Tauschen Sie die Ideen aus und sammeln Sie die besten </a:t>
            </a:r>
          </a:p>
          <a:p>
            <a:pPr>
              <a:buFont typeface="Wingdings" pitchFamily="2" charset="2"/>
              <a:buChar char="v"/>
            </a:pPr>
            <a:r>
              <a:rPr lang="de-DE" dirty="0"/>
              <a:t>Vergleichen Sie auch Ihre Notizen zur Doku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endParaRPr lang="de-DE" dirty="0"/>
          </a:p>
          <a:p>
            <a:pPr lvl="0"/>
            <a:r>
              <a:rPr lang="de-DE" b="1" dirty="0"/>
              <a:t>Vergleich:</a:t>
            </a:r>
            <a:r>
              <a:rPr lang="de-DE" dirty="0"/>
              <a:t> regt Film zu transkulturellen, anderen Vergleichen an?</a:t>
            </a:r>
          </a:p>
          <a:p>
            <a:pPr lvl="0"/>
            <a:r>
              <a:rPr lang="de-DE" b="1" dirty="0"/>
              <a:t>Sensibilisierung:</a:t>
            </a:r>
            <a:r>
              <a:rPr lang="de-DE" dirty="0"/>
              <a:t> Ermöglicht der Film eine Sensibilisierung für Werte, Normen und Verhaltensweisen</a:t>
            </a:r>
          </a:p>
          <a:p>
            <a:pPr lvl="0"/>
            <a:r>
              <a:rPr lang="de-DE" b="1" dirty="0"/>
              <a:t>Sichtwechsel:</a:t>
            </a:r>
            <a:r>
              <a:rPr lang="de-DE" dirty="0"/>
              <a:t> Gibt es Themen, Darstellungen, Symbole, die befremdend auf Lernende wirken könnten?</a:t>
            </a:r>
          </a:p>
          <a:p>
            <a:pPr lvl="0"/>
            <a:r>
              <a:rPr lang="de-DE" b="1" dirty="0"/>
              <a:t>Stereotypen:</a:t>
            </a:r>
            <a:r>
              <a:rPr lang="de-DE" dirty="0"/>
              <a:t> Gibt der Film eine Hilfestellung, um sich über Stereotypen bewusst zu werden, lädt zu deren Thematisierung ein?</a:t>
            </a:r>
          </a:p>
          <a:p>
            <a:pPr lvl="0"/>
            <a:r>
              <a:rPr lang="de-DE" b="1" dirty="0"/>
              <a:t>Impressionen:</a:t>
            </a:r>
            <a:r>
              <a:rPr lang="de-DE" dirty="0"/>
              <a:t> Vermittelt der Film ein offenes, vielseitiges, komplexes Bild von A/D/CH…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46980"/>
          </a:xfrm>
        </p:spPr>
        <p:txBody>
          <a:bodyPr>
            <a:normAutofit fontScale="90000"/>
          </a:bodyPr>
          <a:lstStyle/>
          <a:p>
            <a:r>
              <a:rPr lang="de-DE" sz="3600" b="1" u="sng" dirty="0"/>
              <a:t>Übungstypologien zur Arbeit mit narrativen Filmtexten 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/>
              <a:t>Vor dem Sehen:</a:t>
            </a:r>
            <a:endParaRPr lang="de-DE" dirty="0"/>
          </a:p>
          <a:p>
            <a:r>
              <a:rPr lang="de-DE" b="1" dirty="0"/>
              <a:t>Ziel:</a:t>
            </a:r>
            <a:r>
              <a:rPr lang="de-DE" dirty="0"/>
              <a:t> Motivation; Einstimmung, Vorentlastung, Vorwissen aktivieren, Wortschatz einführen….</a:t>
            </a:r>
          </a:p>
          <a:p>
            <a:pPr lvl="0"/>
            <a:r>
              <a:rPr lang="de-DE" b="1" dirty="0"/>
              <a:t>Einstieg über den Ton: </a:t>
            </a:r>
            <a:r>
              <a:rPr lang="de-DE" dirty="0"/>
              <a:t>Musik, Geräusche, Sprache</a:t>
            </a:r>
          </a:p>
          <a:p>
            <a:pPr lvl="0"/>
            <a:r>
              <a:rPr lang="de-DE" dirty="0"/>
              <a:t>Einstieg über </a:t>
            </a:r>
            <a:r>
              <a:rPr lang="de-DE" dirty="0" err="1"/>
              <a:t>Wortigel</a:t>
            </a:r>
            <a:r>
              <a:rPr lang="de-DE" dirty="0"/>
              <a:t>, </a:t>
            </a:r>
            <a:r>
              <a:rPr lang="de-DE" dirty="0" err="1"/>
              <a:t>Assoziogramm</a:t>
            </a:r>
            <a:r>
              <a:rPr lang="de-DE" dirty="0"/>
              <a:t>, </a:t>
            </a:r>
            <a:r>
              <a:rPr lang="de-DE" dirty="0" err="1"/>
              <a:t>Akrostichon</a:t>
            </a:r>
            <a:r>
              <a:rPr lang="de-DE" dirty="0"/>
              <a:t> </a:t>
            </a:r>
          </a:p>
          <a:p>
            <a:pPr lvl="0"/>
            <a:r>
              <a:rPr lang="de-DE" b="1" dirty="0"/>
              <a:t>Einstieg über Bildmaterial: </a:t>
            </a:r>
            <a:r>
              <a:rPr lang="de-DE" dirty="0"/>
              <a:t>Abbildungen; Bildkarten, </a:t>
            </a:r>
            <a:r>
              <a:rPr lang="de-DE" dirty="0" err="1"/>
              <a:t>Standphotos</a:t>
            </a:r>
            <a:endParaRPr lang="de-DE" dirty="0"/>
          </a:p>
          <a:p>
            <a:pPr lvl="0"/>
            <a:r>
              <a:rPr lang="de-DE" b="1" dirty="0"/>
              <a:t>Einstieg über schriftliches Material: </a:t>
            </a:r>
            <a:r>
              <a:rPr lang="de-DE" dirty="0" err="1"/>
              <a:t>Transkript</a:t>
            </a:r>
            <a:r>
              <a:rPr lang="de-DE" dirty="0"/>
              <a:t>, Paralleltext Kurzzusammenfassung, etc.)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/>
              <a:t>Während des Sehens:</a:t>
            </a:r>
            <a:endParaRPr lang="de-DE" dirty="0"/>
          </a:p>
          <a:p>
            <a:r>
              <a:rPr lang="de-DE" b="1" dirty="0"/>
              <a:t>Ziel: </a:t>
            </a:r>
            <a:r>
              <a:rPr lang="de-DE" dirty="0"/>
              <a:t>Genaues Sehen, Verstehen</a:t>
            </a:r>
          </a:p>
          <a:p>
            <a:pPr lvl="0"/>
            <a:r>
              <a:rPr lang="de-DE" dirty="0"/>
              <a:t>Aufgaben zu filmischen Aspekten (Einstellungen, Kameraperspektiven)</a:t>
            </a:r>
          </a:p>
          <a:p>
            <a:pPr lvl="0"/>
            <a:r>
              <a:rPr lang="de-DE" dirty="0"/>
              <a:t>Zuordnungs- Ergänzungs- und Beobachtungsaufgaben (visuell, verbal, akustisch)</a:t>
            </a:r>
          </a:p>
          <a:p>
            <a:pPr lvl="0"/>
            <a:r>
              <a:rPr lang="de-DE" dirty="0"/>
              <a:t>Notizen machen, Lückentexte, Rekonstruktion </a:t>
            </a:r>
          </a:p>
          <a:p>
            <a:pPr lvl="0"/>
            <a:r>
              <a:rPr lang="de-DE" dirty="0"/>
              <a:t>Übungen mit getrennten Kanälen:</a:t>
            </a:r>
          </a:p>
          <a:p>
            <a:pPr lvl="0"/>
            <a:r>
              <a:rPr lang="de-DE" dirty="0"/>
              <a:t>„</a:t>
            </a:r>
            <a:r>
              <a:rPr lang="de-DE" dirty="0" err="1"/>
              <a:t>silent</a:t>
            </a:r>
            <a:r>
              <a:rPr lang="de-DE" dirty="0"/>
              <a:t> </a:t>
            </a:r>
            <a:r>
              <a:rPr lang="de-DE" dirty="0" err="1"/>
              <a:t>viewing</a:t>
            </a:r>
            <a:r>
              <a:rPr lang="de-DE" dirty="0"/>
              <a:t>“</a:t>
            </a:r>
          </a:p>
          <a:p>
            <a:pPr lvl="0"/>
            <a:r>
              <a:rPr lang="de-DE" dirty="0"/>
              <a:t>„blind </a:t>
            </a:r>
            <a:r>
              <a:rPr lang="de-DE" dirty="0" err="1"/>
              <a:t>listening</a:t>
            </a:r>
            <a:r>
              <a:rPr lang="de-DE" dirty="0"/>
              <a:t>“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dirty="0"/>
              <a:t>Nach dem Sehen: </a:t>
            </a:r>
            <a:endParaRPr lang="de-DE" dirty="0"/>
          </a:p>
          <a:p>
            <a:r>
              <a:rPr lang="de-DE" b="1" dirty="0"/>
              <a:t>Ziel: </a:t>
            </a:r>
            <a:r>
              <a:rPr lang="de-DE" dirty="0"/>
              <a:t>Weiterführende Übungen </a:t>
            </a:r>
          </a:p>
          <a:p>
            <a:pPr lvl="0"/>
            <a:r>
              <a:rPr lang="de-DE" dirty="0"/>
              <a:t>Filmhandlung rekonstruieren </a:t>
            </a:r>
          </a:p>
          <a:p>
            <a:pPr lvl="0"/>
            <a:r>
              <a:rPr lang="de-DE" dirty="0"/>
              <a:t>Filmfortsetzung schreiben</a:t>
            </a:r>
          </a:p>
          <a:p>
            <a:pPr lvl="0"/>
            <a:r>
              <a:rPr lang="de-DE" dirty="0"/>
              <a:t>Vorgeschichte erfinden</a:t>
            </a:r>
          </a:p>
          <a:p>
            <a:pPr lvl="0"/>
            <a:r>
              <a:rPr lang="de-DE" dirty="0"/>
              <a:t>Filmende umschreiben</a:t>
            </a:r>
          </a:p>
          <a:p>
            <a:pPr lvl="0"/>
            <a:r>
              <a:rPr lang="de-DE" dirty="0"/>
              <a:t>Biografien zu Figuren schreiben </a:t>
            </a:r>
          </a:p>
          <a:p>
            <a:pPr lvl="0"/>
            <a:r>
              <a:rPr lang="de-DE" dirty="0"/>
              <a:t>Filmkritiken verfassen </a:t>
            </a:r>
          </a:p>
          <a:p>
            <a:pPr lvl="0"/>
            <a:r>
              <a:rPr lang="de-DE" dirty="0"/>
              <a:t>Rollenspiele</a:t>
            </a:r>
          </a:p>
          <a:p>
            <a:pPr lvl="0"/>
            <a:r>
              <a:rPr lang="de-DE" dirty="0"/>
              <a:t>In  ein Verhältnis setzen zu anderen, über-untergeordneten Paralleltexten (andere Medien, Filmen, literarischen Texten, Musikstücken, etc.)</a:t>
            </a:r>
          </a:p>
          <a:p>
            <a:pPr lvl="0"/>
            <a:r>
              <a:rPr lang="de-DE" dirty="0"/>
              <a:t>Einsatz im Medienverbund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Typen Hör-Sehverstehen ???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  <p:pic>
        <p:nvPicPr>
          <p:cNvPr id="39938" name="Picture 2" descr="Bildergebnis für 2 bärenstarke typ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428868"/>
            <a:ext cx="5153025" cy="3333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lnSpcReduction="10000"/>
          </a:bodyPr>
          <a:lstStyle/>
          <a:p>
            <a:pPr lvl="0"/>
            <a:r>
              <a:rPr lang="de-DE" dirty="0"/>
              <a:t>Orientierendes Hör-Seh-Verstehen („Worum geht es“?)</a:t>
            </a:r>
          </a:p>
          <a:p>
            <a:pPr lvl="0"/>
            <a:r>
              <a:rPr lang="de-DE" dirty="0"/>
              <a:t>Kursorisches Hör-Seh-Verstehen („Nur das Wesentliche erfassen“)</a:t>
            </a:r>
          </a:p>
          <a:p>
            <a:pPr lvl="0"/>
            <a:r>
              <a:rPr lang="de-DE" dirty="0"/>
              <a:t>Selektives Hör-Seh-Verstehen („Das was gerade wichtig ist, mich interessiert)</a:t>
            </a:r>
          </a:p>
          <a:p>
            <a:pPr lvl="0"/>
            <a:r>
              <a:rPr lang="de-DE" dirty="0"/>
              <a:t>Totales Hör-Seh-Verstehen („Ganz genau hinhören, alles verstehen</a:t>
            </a:r>
          </a:p>
          <a:p>
            <a:pPr lvl="0"/>
            <a:r>
              <a:rPr lang="de-DE" dirty="0"/>
              <a:t>Interpretierendes/Kritisches Hör-Seh-Verstehen(„Über den Film hinaus komplexe Bezüge zu anderen Themen/Inhalten/Texten herstellen und interpretieren)</a:t>
            </a:r>
          </a:p>
          <a:p>
            <a:pPr lvl="0"/>
            <a:r>
              <a:rPr lang="de-DE" dirty="0"/>
              <a:t>Ästhetisches Hör-Seh-Verstehen („Filme zum Vergnügen ansehen)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https://www.youtube.com/watch?v=PwrySjp4J9Q</a:t>
            </a:r>
          </a:p>
        </p:txBody>
      </p:sp>
      <p:pic>
        <p:nvPicPr>
          <p:cNvPr id="48130" name="Picture 2" descr="Bilderesultat for Spielzeugla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28604"/>
            <a:ext cx="5162550" cy="5162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/>
              <a:t>3-Minute Paper bzw. stille Abschlussreflexion </a:t>
            </a:r>
          </a:p>
          <a:p>
            <a:pPr>
              <a:buNone/>
            </a:pPr>
            <a:endParaRPr lang="de-DE" b="1" dirty="0"/>
          </a:p>
          <a:p>
            <a:pPr marL="514350" indent="-514350">
              <a:buAutoNum type="arabicPeriod"/>
            </a:pPr>
            <a:r>
              <a:rPr lang="de-DE" dirty="0"/>
              <a:t>Themen/Inhalte des Workshops (in Stichpunkten)</a:t>
            </a:r>
          </a:p>
          <a:p>
            <a:pPr marL="514350" indent="-514350">
              <a:buAutoNum type="arabicPeriod"/>
            </a:pPr>
            <a:r>
              <a:rPr lang="de-DE" dirty="0"/>
              <a:t>Das war mir bereits bekannt (in ausformulierten Sätzen)</a:t>
            </a:r>
          </a:p>
          <a:p>
            <a:pPr marL="514350" indent="-514350">
              <a:buAutoNum type="arabicPeriod"/>
            </a:pPr>
            <a:r>
              <a:rPr lang="de-DE" dirty="0"/>
              <a:t>Das habe ich neu erfahren (in ausformulierten Sätzen)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4" name="Picture 2" descr="http://images.fotocommunity.de/bilder/bach-fluss-see/see-teich-tuempel/stille-momente-15-3f63f50a-b695-4c4b-b94c-6d5e3283d7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02" y="3792136"/>
            <a:ext cx="5072098" cy="3065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 Hausaufgabe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Lektüre des Textes „ Kurzfilm “Abraham.</a:t>
            </a:r>
          </a:p>
          <a:p>
            <a:r>
              <a:rPr lang="de-DE" dirty="0"/>
              <a:t>Machen Sie sich Notizen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Für die Unterstützung und Aufmerksamkeit </a:t>
            </a:r>
          </a:p>
        </p:txBody>
      </p:sp>
      <p:pic>
        <p:nvPicPr>
          <p:cNvPr id="4" name="Picture 4" descr="http://img1.gbpicsonline.com/gb/02/05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48680"/>
            <a:ext cx="5341544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 descr="Bilderesultat for Kameraperspektiv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41541"/>
            <a:ext cx="4572032" cy="5916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Die drei Grundformen und ihre 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Normalsicht: Realismus, Authentizität, Objektivität</a:t>
            </a:r>
          </a:p>
          <a:p>
            <a:r>
              <a:rPr lang="de-DE" dirty="0"/>
              <a:t>Untersicht: </a:t>
            </a:r>
            <a:r>
              <a:rPr lang="de-DE" dirty="0" err="1"/>
              <a:t>Idolisieren</a:t>
            </a:r>
            <a:r>
              <a:rPr lang="de-DE" dirty="0"/>
              <a:t>, Übermacht/Bedrohung, Karikieren</a:t>
            </a:r>
          </a:p>
          <a:p>
            <a:r>
              <a:rPr lang="de-DE" dirty="0"/>
              <a:t>Obersicht: Identifikation mit Helden in übermächtiger Umwelt, unterschiedliche Stellung zweier Parteien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0160E-2D56-46AD-A519-9D7621B20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Kurzfilm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AEA9C1-9AF8-4182-BFB2-995A6B880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Ein Kurzfilm ist ein Film, dessen Länge relativ kurz ist, d.h. eine Dauer von 30 Minuten nicht übersteigt.</a:t>
            </a:r>
          </a:p>
        </p:txBody>
      </p:sp>
    </p:spTree>
    <p:extLst>
      <p:ext uri="{BB962C8B-B14F-4D97-AF65-F5344CB8AC3E}">
        <p14:creationId xmlns:p14="http://schemas.microsoft.com/office/powerpoint/2010/main" val="3427499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BCF8F0-8853-4CE9-AC39-7FCB5B730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11824"/>
          </a:xfrm>
        </p:spPr>
        <p:txBody>
          <a:bodyPr>
            <a:normAutofit fontScale="92500"/>
          </a:bodyPr>
          <a:lstStyle/>
          <a:p>
            <a:r>
              <a:rPr lang="de-DE" dirty="0"/>
              <a:t>Narrative Kurzform</a:t>
            </a:r>
          </a:p>
          <a:p>
            <a:r>
              <a:rPr lang="de-DE" dirty="0"/>
              <a:t>Kein Minilangspielfilm</a:t>
            </a:r>
          </a:p>
          <a:p>
            <a:r>
              <a:rPr lang="de-DE" dirty="0"/>
              <a:t>Keine allgemeine Kurzfilmdramaturgie</a:t>
            </a:r>
          </a:p>
          <a:p>
            <a:r>
              <a:rPr lang="de-DE" dirty="0"/>
              <a:t>Kürze der Erzählzeit beeinflusst die Erzählstrukturen</a:t>
            </a:r>
          </a:p>
          <a:p>
            <a:r>
              <a:rPr lang="de-DE" dirty="0"/>
              <a:t>Reduktion in Bezug auf Komplikationsgrad, Ereignisse, Figuren Qualitativ sprachliche Verdichtung und konzentrierte Gestaltung</a:t>
            </a:r>
          </a:p>
          <a:p>
            <a:r>
              <a:rPr lang="de-DE" dirty="0"/>
              <a:t>Komplexität durch verdichtete </a:t>
            </a:r>
            <a:r>
              <a:rPr lang="de-DE" dirty="0" err="1"/>
              <a:t>FormmittelFragmentarische</a:t>
            </a:r>
            <a:r>
              <a:rPr lang="de-DE" dirty="0"/>
              <a:t> Darstellung der Spanne der erzählten </a:t>
            </a:r>
            <a:r>
              <a:rPr lang="de-DE" dirty="0" err="1"/>
              <a:t>ZeitAbruptheit</a:t>
            </a:r>
            <a:r>
              <a:rPr lang="de-DE" dirty="0"/>
              <a:t> von Anfang und </a:t>
            </a:r>
            <a:r>
              <a:rPr lang="de-DE" dirty="0" err="1"/>
              <a:t>SchlussThema</a:t>
            </a:r>
            <a:r>
              <a:rPr lang="de-DE" dirty="0"/>
              <a:t> mit hohem </a:t>
            </a:r>
            <a:r>
              <a:rPr lang="de-DE" dirty="0" err="1"/>
              <a:t>ReizpotentialRätselcharakter</a:t>
            </a:r>
            <a:r>
              <a:rPr lang="de-DE" dirty="0"/>
              <a:t> des </a:t>
            </a:r>
            <a:r>
              <a:rPr lang="de-DE" dirty="0" err="1"/>
              <a:t>TitelsBedeutung</a:t>
            </a:r>
            <a:r>
              <a:rPr lang="de-DE" dirty="0"/>
              <a:t> von </a:t>
            </a:r>
            <a:r>
              <a:rPr lang="de-DE" dirty="0" err="1"/>
              <a:t>SymbolenProduktive</a:t>
            </a:r>
            <a:r>
              <a:rPr lang="de-DE" dirty="0"/>
              <a:t> Rezeption</a:t>
            </a:r>
          </a:p>
        </p:txBody>
      </p:sp>
    </p:spTree>
    <p:extLst>
      <p:ext uri="{BB962C8B-B14F-4D97-AF65-F5344CB8AC3E}">
        <p14:creationId xmlns:p14="http://schemas.microsoft.com/office/powerpoint/2010/main" val="1873778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FFE5AE-A396-42F9-9703-E05C978E8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r>
              <a:rPr lang="de-DE" dirty="0"/>
              <a:t>Komplexität durch verdichtete Formmittel</a:t>
            </a:r>
          </a:p>
          <a:p>
            <a:r>
              <a:rPr lang="de-DE" dirty="0"/>
              <a:t>Fragmentarische Darstellung der Spanne der erzählten Zeit</a:t>
            </a:r>
          </a:p>
          <a:p>
            <a:r>
              <a:rPr lang="de-DE" dirty="0" err="1"/>
              <a:t>Abruptheit</a:t>
            </a:r>
            <a:r>
              <a:rPr lang="de-DE" dirty="0"/>
              <a:t> von Anfang und Schluss</a:t>
            </a:r>
          </a:p>
          <a:p>
            <a:endParaRPr lang="de-DE" dirty="0"/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/>
              <a:t>Thema mit hohem Reizpotential</a:t>
            </a:r>
          </a:p>
          <a:p>
            <a:pPr marL="0" indent="0">
              <a:buNone/>
            </a:pPr>
            <a:r>
              <a:rPr lang="de-DE" dirty="0"/>
              <a:t> Rätselcharakter des Titels</a:t>
            </a:r>
          </a:p>
          <a:p>
            <a:pPr marL="0" indent="0">
              <a:buNone/>
            </a:pPr>
            <a:r>
              <a:rPr lang="de-DE" dirty="0"/>
              <a:t>Bedeutung von Symbolen</a:t>
            </a:r>
          </a:p>
          <a:p>
            <a:pPr marL="0" indent="0">
              <a:buNone/>
            </a:pPr>
            <a:r>
              <a:rPr lang="de-DE" dirty="0"/>
              <a:t>Produktive Rezeption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377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218B5-1AD8-4E1C-AC9F-9571746E6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Gattungen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512943-040E-4CD4-8557-A5286F708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Kurzspielfilm-Animationsfilm</a:t>
            </a:r>
          </a:p>
          <a:p>
            <a:r>
              <a:rPr lang="de-DE" dirty="0"/>
              <a:t>-Bildungs-/Dokumentarfilm-</a:t>
            </a:r>
          </a:p>
          <a:p>
            <a:r>
              <a:rPr lang="de-DE" dirty="0"/>
              <a:t>Experimentalfilm-</a:t>
            </a:r>
          </a:p>
          <a:p>
            <a:r>
              <a:rPr lang="de-DE" dirty="0" err="1"/>
              <a:t>Found</a:t>
            </a:r>
            <a:r>
              <a:rPr lang="de-DE" dirty="0"/>
              <a:t> </a:t>
            </a:r>
            <a:r>
              <a:rPr lang="de-DE" dirty="0" err="1"/>
              <a:t>Footage</a:t>
            </a:r>
            <a:r>
              <a:rPr lang="de-DE" dirty="0"/>
              <a:t>-</a:t>
            </a:r>
          </a:p>
          <a:p>
            <a:r>
              <a:rPr lang="de-DE" dirty="0"/>
              <a:t>Musikclip-Werbeclip</a:t>
            </a:r>
          </a:p>
        </p:txBody>
      </p:sp>
    </p:spTree>
    <p:extLst>
      <p:ext uri="{BB962C8B-B14F-4D97-AF65-F5344CB8AC3E}">
        <p14:creationId xmlns:p14="http://schemas.microsoft.com/office/powerpoint/2010/main" val="1807107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1F7F1-9CA2-4CE2-9417-7F33614E2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Kategorien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FBB560-9AD1-4072-B65A-457827227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Klassisch</a:t>
            </a:r>
          </a:p>
          <a:p>
            <a:r>
              <a:rPr lang="de-DE" dirty="0"/>
              <a:t>Komödie</a:t>
            </a:r>
          </a:p>
          <a:p>
            <a:r>
              <a:rPr lang="de-DE" dirty="0"/>
              <a:t>Journey-Kurzspielfilme</a:t>
            </a:r>
          </a:p>
          <a:p>
            <a:r>
              <a:rPr lang="de-DE" dirty="0"/>
              <a:t>Slapstick</a:t>
            </a:r>
          </a:p>
          <a:p>
            <a:r>
              <a:rPr lang="de-DE" dirty="0"/>
              <a:t>Parabel</a:t>
            </a:r>
          </a:p>
          <a:p>
            <a:r>
              <a:rPr lang="de-DE" dirty="0"/>
              <a:t>Satire</a:t>
            </a:r>
          </a:p>
          <a:p>
            <a:r>
              <a:rPr lang="de-DE" dirty="0"/>
              <a:t>Allegorie u.a.</a:t>
            </a:r>
          </a:p>
        </p:txBody>
      </p:sp>
    </p:spTree>
    <p:extLst>
      <p:ext uri="{BB962C8B-B14F-4D97-AF65-F5344CB8AC3E}">
        <p14:creationId xmlns:p14="http://schemas.microsoft.com/office/powerpoint/2010/main" val="3646708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921</Words>
  <Application>Microsoft Office PowerPoint</Application>
  <PresentationFormat>Bildschirmpräsentation (4:3)</PresentationFormat>
  <Paragraphs>159</Paragraphs>
  <Slides>29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7" baseType="lpstr">
      <vt:lpstr>Arial</vt:lpstr>
      <vt:lpstr>Calibri</vt:lpstr>
      <vt:lpstr>Constantia</vt:lpstr>
      <vt:lpstr>Courier New</vt:lpstr>
      <vt:lpstr>Lucida Handwriting</vt:lpstr>
      <vt:lpstr>Wingdings</vt:lpstr>
      <vt:lpstr>Wingdings 2</vt:lpstr>
      <vt:lpstr>Hyperion</vt:lpstr>
      <vt:lpstr>  </vt:lpstr>
      <vt:lpstr>Verbesserung der Hausaufgabe </vt:lpstr>
      <vt:lpstr>PowerPoint-Präsentation</vt:lpstr>
      <vt:lpstr>Die drei Grundformen und ihre Funktionen</vt:lpstr>
      <vt:lpstr>Kurzfilm </vt:lpstr>
      <vt:lpstr>PowerPoint-Präsentation</vt:lpstr>
      <vt:lpstr>PowerPoint-Präsentation</vt:lpstr>
      <vt:lpstr>Gattungen </vt:lpstr>
      <vt:lpstr>Kategorien </vt:lpstr>
      <vt:lpstr>PowerPoint-Präsentation</vt:lpstr>
      <vt:lpstr>PowerPoint-Präsentation</vt:lpstr>
      <vt:lpstr>PowerPoint-Präsentation</vt:lpstr>
      <vt:lpstr>Hör-Seh-Verstehen </vt:lpstr>
      <vt:lpstr>Definition</vt:lpstr>
      <vt:lpstr>Gründe für den Einsatz von Film im Fremdsprachenunterricht </vt:lpstr>
      <vt:lpstr>PowerPoint-Präsentation</vt:lpstr>
      <vt:lpstr>PowerPoint-Präsentation</vt:lpstr>
      <vt:lpstr>Auswahlkriterien für den Einsatz von Film ?</vt:lpstr>
      <vt:lpstr>PowerPoint-Präsentation</vt:lpstr>
      <vt:lpstr>PowerPoint-Präsentation</vt:lpstr>
      <vt:lpstr>Übungstypologien zur Arbeit mit narrativen Filmtexten  </vt:lpstr>
      <vt:lpstr>PowerPoint-Präsentation</vt:lpstr>
      <vt:lpstr>PowerPoint-Präsentation</vt:lpstr>
      <vt:lpstr>Typen Hör-Sehverstehen ???</vt:lpstr>
      <vt:lpstr>PowerPoint-Präsentation</vt:lpstr>
      <vt:lpstr>PowerPoint-Präsentation</vt:lpstr>
      <vt:lpstr>PowerPoint-Präsentation</vt:lpstr>
      <vt:lpstr>Neue Hausaufgabe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Johannes Köck</dc:creator>
  <cp:lastModifiedBy>Johannes Benjamin Köck</cp:lastModifiedBy>
  <cp:revision>184</cp:revision>
  <dcterms:created xsi:type="dcterms:W3CDTF">2015-09-06T10:07:28Z</dcterms:created>
  <dcterms:modified xsi:type="dcterms:W3CDTF">2019-11-27T11:12:17Z</dcterms:modified>
</cp:coreProperties>
</file>