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8" r:id="rId3"/>
    <p:sldId id="281" r:id="rId4"/>
    <p:sldId id="286" r:id="rId5"/>
    <p:sldId id="259" r:id="rId6"/>
    <p:sldId id="287" r:id="rId7"/>
    <p:sldId id="321" r:id="rId8"/>
    <p:sldId id="323" r:id="rId9"/>
    <p:sldId id="288" r:id="rId10"/>
    <p:sldId id="273" r:id="rId11"/>
    <p:sldId id="289" r:id="rId12"/>
    <p:sldId id="290" r:id="rId13"/>
    <p:sldId id="291" r:id="rId14"/>
    <p:sldId id="292" r:id="rId15"/>
    <p:sldId id="293" r:id="rId16"/>
    <p:sldId id="294" r:id="rId17"/>
    <p:sldId id="304" r:id="rId18"/>
    <p:sldId id="296" r:id="rId19"/>
    <p:sldId id="298" r:id="rId20"/>
    <p:sldId id="299" r:id="rId21"/>
    <p:sldId id="324" r:id="rId22"/>
    <p:sldId id="325" r:id="rId23"/>
    <p:sldId id="319" r:id="rId24"/>
    <p:sldId id="279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4624" autoAdjust="0"/>
  </p:normalViewPr>
  <p:slideViewPr>
    <p:cSldViewPr>
      <p:cViewPr>
        <p:scale>
          <a:sx n="66" d="100"/>
          <a:sy n="66" d="100"/>
        </p:scale>
        <p:origin x="-138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DB40-07BF-4B23-86C0-CEB3B86FF2EC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68A8-5BC3-40B9-89A8-1FAAAAADAC3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866E4D-3C81-4B8D-A8D6-F26A9761352F}" type="datetimeFigureOut">
              <a:rPr lang="de-DE" smtClean="0"/>
              <a:pPr/>
              <a:t>25.09.2019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1AF23A-38F5-4774-8846-4EE0B8DB106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s.muni.cz/auth/course/phil/autumn2019/NJII_198B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nfqmWkiu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7854696" cy="6381328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/>
              <a:t>Film/Hör-Seh-Verstehen und Didaktik</a:t>
            </a:r>
          </a:p>
          <a:p>
            <a:pPr algn="ctr"/>
            <a:r>
              <a:rPr lang="de-DE" sz="2800" dirty="0" smtClean="0">
                <a:hlinkClick r:id="rId2"/>
              </a:rPr>
              <a:t>NJII_198B</a:t>
            </a:r>
            <a:endParaRPr lang="de-DE" sz="2800" b="1" dirty="0" smtClean="0"/>
          </a:p>
          <a:p>
            <a:pPr algn="ctr"/>
            <a:r>
              <a:rPr lang="en-GB" sz="4000" dirty="0" err="1" smtClean="0">
                <a:solidFill>
                  <a:schemeClr val="tx2"/>
                </a:solidFill>
                <a:latin typeface="Lucida Handwriting" pitchFamily="66" charset="0"/>
              </a:rPr>
              <a:t>Herzlich</a:t>
            </a:r>
            <a:r>
              <a:rPr lang="en-GB" sz="4000" dirty="0" smtClean="0">
                <a:solidFill>
                  <a:schemeClr val="tx2"/>
                </a:solidFill>
                <a:latin typeface="Lucida Handwriting" pitchFamily="66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Lucida Handwriting" pitchFamily="66" charset="0"/>
              </a:rPr>
              <a:t>willkommen</a:t>
            </a:r>
            <a:r>
              <a:rPr lang="en-GB" sz="4000" dirty="0" smtClean="0">
                <a:solidFill>
                  <a:schemeClr val="tx2"/>
                </a:solidFill>
                <a:latin typeface="Lucida Handwriting" pitchFamily="66" charset="0"/>
              </a:rPr>
              <a:t>!</a:t>
            </a:r>
          </a:p>
          <a:p>
            <a:pPr algn="ctr"/>
            <a:r>
              <a:rPr lang="en-GB" sz="2000" dirty="0" smtClean="0">
                <a:solidFill>
                  <a:schemeClr val="tx2"/>
                </a:solidFill>
                <a:latin typeface="Lucida Handwriting" pitchFamily="66" charset="0"/>
              </a:rPr>
              <a:t>Johannes </a:t>
            </a:r>
            <a:r>
              <a:rPr lang="en-GB" sz="2000" dirty="0" err="1" smtClean="0">
                <a:solidFill>
                  <a:schemeClr val="tx2"/>
                </a:solidFill>
                <a:latin typeface="Lucida Handwriting" pitchFamily="66" charset="0"/>
              </a:rPr>
              <a:t>Köck</a:t>
            </a:r>
            <a:endParaRPr lang="en-GB" sz="2000" dirty="0" smtClean="0">
              <a:solidFill>
                <a:schemeClr val="tx2"/>
              </a:solidFill>
              <a:latin typeface="Lucida Handwriting" pitchFamily="66" charset="0"/>
            </a:endParaRPr>
          </a:p>
          <a:p>
            <a:pPr algn="ctr"/>
            <a:endParaRPr lang="en-GB" sz="4000" dirty="0" smtClean="0">
              <a:solidFill>
                <a:schemeClr val="tx2"/>
              </a:solidFill>
            </a:endParaRPr>
          </a:p>
          <a:p>
            <a:pPr algn="ctr"/>
            <a:endParaRPr lang="de-DE" sz="4000" b="1" dirty="0"/>
          </a:p>
        </p:txBody>
      </p:sp>
      <p:pic>
        <p:nvPicPr>
          <p:cNvPr id="7" name="Image3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72132" y="6500834"/>
            <a:ext cx="3571868" cy="357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3600" b="1" dirty="0" smtClean="0">
                <a:solidFill>
                  <a:schemeClr val="accent1"/>
                </a:solidFill>
              </a:rPr>
              <a:t>   </a:t>
            </a:r>
          </a:p>
          <a:p>
            <a:pPr>
              <a:buNone/>
            </a:pPr>
            <a:r>
              <a:rPr lang="de-DE" sz="3600" b="1" dirty="0" smtClean="0">
                <a:solidFill>
                  <a:schemeClr val="accent1"/>
                </a:solidFill>
              </a:rPr>
              <a:t>Erfahrungen mit Film im eigenen Fremdsprachenunterricht </a:t>
            </a:r>
          </a:p>
          <a:p>
            <a:pPr>
              <a:buNone/>
            </a:pPr>
            <a:endParaRPr lang="de-DE" sz="24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Was sind Ihre ersten Assoziationen?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Welche Filme wurden in Ihrem FU verwendet? 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Wie wurde mit den Filmen gearbeitet?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Welche Aufgaben?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Wer hat die Filme ausgewählt? Inwiefern waren Sie als Lernende einbezogen?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Ab welchem Sprachniveau wurden Filme eingesetzt?</a:t>
            </a:r>
          </a:p>
          <a:p>
            <a:pPr>
              <a:buNone/>
            </a:pPr>
            <a:endParaRPr lang="de-DE" sz="2000" b="1" dirty="0" smtClean="0"/>
          </a:p>
          <a:p>
            <a:pPr>
              <a:buFont typeface="Wingdings" pitchFamily="2" charset="2"/>
              <a:buChar char="Ø"/>
            </a:pPr>
            <a:endParaRPr lang="de-DE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r>
              <a:rPr lang="de-DE" dirty="0" smtClean="0"/>
              <a:t>Tauschen Sie Ihre Erfahrungen (als Lernende und/oder  als Unterrichtende) in der KG  (4 Personen) aus und halten Sie dann auf einem Plakat fest:</a:t>
            </a:r>
          </a:p>
          <a:p>
            <a:r>
              <a:rPr lang="de-DE" dirty="0" smtClean="0"/>
              <a:t>Welche Schlussfolgerungen ziehen Sie für die Arbeit mit Film im </a:t>
            </a:r>
            <a:r>
              <a:rPr lang="de-DE" dirty="0" err="1" smtClean="0"/>
              <a:t>DaF</a:t>
            </a:r>
            <a:r>
              <a:rPr lang="de-DE" dirty="0" smtClean="0"/>
              <a:t>-Unterricht?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Welche Fragen stellen Sie sich?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Formulieren Sie 5 Goldene Regeln 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6082" name="Picture 2" descr="Bildergebnis für goldene reg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658" y="5429264"/>
            <a:ext cx="2861341" cy="142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Hör-Seh-Verstehen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weiteren Fertigkeiten kennen Sie, wie würden Sie diese unterteilen?</a:t>
            </a:r>
          </a:p>
          <a:p>
            <a:r>
              <a:rPr lang="de-DE" dirty="0" smtClean="0"/>
              <a:t>Versuchen Sie zu zweit eine Definition der 5. Fertigkeit Hör –Seh-Verstehen zu formulieren </a:t>
            </a:r>
          </a:p>
          <a:p>
            <a:r>
              <a:rPr lang="de-DE" dirty="0" smtClean="0"/>
              <a:t>Hör-Seh-Verstehen ist…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sz="4400" dirty="0" smtClean="0"/>
              <a:t>Hör-Sehverstehen ist die Fähigkeit fremdsprachliche Inhalte bildgestützt verstehend zu hören und zu sehen (</a:t>
            </a:r>
            <a:r>
              <a:rPr lang="de-DE" sz="4400" dirty="0" err="1" smtClean="0"/>
              <a:t>Schwerdtfeger</a:t>
            </a:r>
            <a:r>
              <a:rPr lang="de-DE" sz="4400" dirty="0" smtClean="0"/>
              <a:t>, 1992)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Gründe für den Einsatz von Film im Fremdsprachenunterricht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Überlegen Sie kurz still und alleine</a:t>
            </a:r>
          </a:p>
          <a:p>
            <a:r>
              <a:rPr lang="de-DE" dirty="0" smtClean="0"/>
              <a:t>Gehen Sie jetzt in eine neue 4er-Gruppe und sammeln Sie Argumente für den Einsatz von Film im FU</a:t>
            </a:r>
          </a:p>
          <a:p>
            <a:r>
              <a:rPr lang="de-DE" dirty="0" smtClean="0"/>
              <a:t>Warum sollte mit authentischen Filmen im FU gearbeitet werden?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u="sng" dirty="0" smtClean="0"/>
              <a:t> Gründe für den Einsatz von Film </a:t>
            </a:r>
            <a:endParaRPr lang="de-DE" dirty="0" smtClean="0"/>
          </a:p>
          <a:p>
            <a:pPr lvl="0"/>
            <a:r>
              <a:rPr lang="de-DE" dirty="0" smtClean="0"/>
              <a:t>Das überlegene Gedächtnis für Bilder </a:t>
            </a:r>
          </a:p>
          <a:p>
            <a:pPr lvl="0"/>
            <a:r>
              <a:rPr lang="de-DE" dirty="0" smtClean="0"/>
              <a:t>Die schnelle Wahrnehmung und Verarbeitung von Bildern</a:t>
            </a:r>
          </a:p>
          <a:p>
            <a:pPr lvl="0"/>
            <a:r>
              <a:rPr lang="de-DE" dirty="0" smtClean="0"/>
              <a:t>Die effektive Aufmerksamkeitslenkung durch Bilder</a:t>
            </a:r>
          </a:p>
          <a:p>
            <a:pPr lvl="0"/>
            <a:r>
              <a:rPr lang="de-DE" dirty="0" smtClean="0"/>
              <a:t>Die emotionale Beteiligung und Beeinflussung durch visuelle Kommunikation</a:t>
            </a:r>
          </a:p>
          <a:p>
            <a:pPr lvl="0"/>
            <a:r>
              <a:rPr lang="de-DE" dirty="0" smtClean="0"/>
              <a:t>Die größere Garantie, doppelt codiert zu werden </a:t>
            </a:r>
          </a:p>
          <a:p>
            <a:pPr lvl="0"/>
            <a:r>
              <a:rPr lang="de-DE" dirty="0" smtClean="0"/>
              <a:t>Große Motivation bei Lehrenden und Lernenden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Impulsgeber für unterschiedliche Aktivitäten:</a:t>
            </a:r>
          </a:p>
          <a:p>
            <a:pPr lvl="0"/>
            <a:r>
              <a:rPr lang="de-DE" dirty="0" smtClean="0"/>
              <a:t>Integrierte Förderung der Fertigkeiten </a:t>
            </a:r>
          </a:p>
          <a:p>
            <a:pPr lvl="0"/>
            <a:r>
              <a:rPr lang="de-DE" dirty="0" smtClean="0"/>
              <a:t>Zur Erweiterung des Wortschatzes</a:t>
            </a:r>
          </a:p>
          <a:p>
            <a:pPr lvl="0"/>
            <a:r>
              <a:rPr lang="de-DE" dirty="0" smtClean="0"/>
              <a:t>Zur Anwendung grammatischen Wissens </a:t>
            </a:r>
          </a:p>
          <a:p>
            <a:pPr lvl="0"/>
            <a:r>
              <a:rPr lang="de-DE" dirty="0" smtClean="0"/>
              <a:t>Zur Thematisierung von:</a:t>
            </a:r>
          </a:p>
          <a:p>
            <a:pPr lvl="0"/>
            <a:r>
              <a:rPr lang="de-DE" dirty="0" smtClean="0"/>
              <a:t>Landeskunde</a:t>
            </a:r>
          </a:p>
          <a:p>
            <a:pPr lvl="0"/>
            <a:r>
              <a:rPr lang="de-DE" dirty="0" smtClean="0"/>
              <a:t>Transkulturalität</a:t>
            </a:r>
          </a:p>
          <a:p>
            <a:pPr lvl="0"/>
            <a:r>
              <a:rPr lang="de-DE" dirty="0" smtClean="0"/>
              <a:t>Literatur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sz="9600" dirty="0" smtClean="0"/>
              <a:t>KURZE  PAUSE </a:t>
            </a:r>
            <a:endParaRPr lang="de-DE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smtClean="0"/>
              <a:t>Auswahlkriterien für den Einsatz von Film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sp>
        <p:nvSpPr>
          <p:cNvPr id="38914" name="AutoShape 2" descr="Bildergebnis für film"/>
          <p:cNvSpPr>
            <a:spLocks noChangeAspect="1" noChangeArrowheads="1"/>
          </p:cNvSpPr>
          <p:nvPr/>
        </p:nvSpPr>
        <p:spPr bwMode="auto">
          <a:xfrm>
            <a:off x="155575" y="-914400"/>
            <a:ext cx="35623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916" name="AutoShape 4" descr="Bildergebnis für film"/>
          <p:cNvSpPr>
            <a:spLocks noChangeAspect="1" noChangeArrowheads="1"/>
          </p:cNvSpPr>
          <p:nvPr/>
        </p:nvSpPr>
        <p:spPr bwMode="auto">
          <a:xfrm>
            <a:off x="155575" y="-914400"/>
            <a:ext cx="35623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8918" name="Picture 6" descr="FAST TRACK YOUR CAR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572550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lvl="0"/>
            <a:r>
              <a:rPr lang="de-DE" dirty="0" smtClean="0"/>
              <a:t>Segmentierbarkeit (Sequenzen von ca. 3-5 Minuten)</a:t>
            </a:r>
          </a:p>
          <a:p>
            <a:pPr lvl="0"/>
            <a:r>
              <a:rPr lang="de-DE" dirty="0" smtClean="0"/>
              <a:t>Wiederholbarkeit </a:t>
            </a:r>
          </a:p>
          <a:p>
            <a:pPr lvl="0"/>
            <a:r>
              <a:rPr lang="de-DE" dirty="0" smtClean="0"/>
              <a:t>Lehr- und Lernziele</a:t>
            </a:r>
          </a:p>
          <a:p>
            <a:pPr lvl="0"/>
            <a:r>
              <a:rPr lang="de-DE" dirty="0" smtClean="0"/>
              <a:t>Schwierigkeitsgrad </a:t>
            </a:r>
          </a:p>
          <a:p>
            <a:pPr lvl="0"/>
            <a:r>
              <a:rPr lang="de-DE" dirty="0" smtClean="0"/>
              <a:t>Ästhetische Qualität </a:t>
            </a:r>
          </a:p>
          <a:p>
            <a:pPr lvl="0"/>
            <a:r>
              <a:rPr lang="de-DE" dirty="0" smtClean="0"/>
              <a:t>Vom Rezipienten zum Produzenten </a:t>
            </a:r>
          </a:p>
          <a:p>
            <a:pPr lvl="0"/>
            <a:r>
              <a:rPr lang="de-DE" b="1" dirty="0" smtClean="0"/>
              <a:t>Repräsentativität: </a:t>
            </a:r>
            <a:r>
              <a:rPr lang="de-DE" dirty="0" smtClean="0"/>
              <a:t>Ist Aussage des Films generalisierbar?</a:t>
            </a:r>
          </a:p>
          <a:p>
            <a:pPr lvl="0"/>
            <a:r>
              <a:rPr lang="de-DE" b="1" dirty="0" smtClean="0"/>
              <a:t>Wirkung:</a:t>
            </a:r>
            <a:r>
              <a:rPr lang="de-DE" dirty="0" smtClean="0"/>
              <a:t> Wie wirkt der Film auf mich persönlich? Wie könnte er auf die lernenden wirken? Gefahr einer falschen Verallgemeinerbarkeit beim Rezipienten?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                 Eine wichtige Bitte!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 </a:t>
            </a:r>
            <a:r>
              <a:rPr lang="de-DE" dirty="0" smtClean="0"/>
              <a:t>ich zu </a:t>
            </a:r>
            <a:r>
              <a:rPr lang="de-DE" dirty="0" smtClean="0"/>
              <a:t>SCHNELL spreche, bitte sagen Sie es </a:t>
            </a:r>
            <a:r>
              <a:rPr lang="de-DE" dirty="0" smtClean="0"/>
              <a:t>mir sofort</a:t>
            </a:r>
            <a:r>
              <a:rPr lang="de-DE" dirty="0" smtClean="0"/>
              <a:t>!</a:t>
            </a:r>
          </a:p>
          <a:p>
            <a:r>
              <a:rPr lang="de-DE" dirty="0" smtClean="0"/>
              <a:t>Wenn Sie Fragen/Anmerkungen/Wünsche haben, bitte sagen Sie es sofort!</a:t>
            </a:r>
          </a:p>
          <a:p>
            <a:r>
              <a:rPr lang="de-DE" dirty="0" smtClean="0"/>
              <a:t>Sie können es uns auch unter 4 Augen </a:t>
            </a:r>
            <a:r>
              <a:rPr lang="de-DE" dirty="0" smtClean="0"/>
              <a:t>nach der Stunde mitteilen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Vielen Dank! </a:t>
            </a:r>
            <a:endParaRPr lang="de-DE" dirty="0"/>
          </a:p>
        </p:txBody>
      </p:sp>
      <p:pic>
        <p:nvPicPr>
          <p:cNvPr id="14338" name="Picture 2" descr="http://www.orkugifs.com/de/images/bitte_27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3320" cy="1916832"/>
          </a:xfrm>
          <a:prstGeom prst="rect">
            <a:avLst/>
          </a:prstGeom>
          <a:noFill/>
        </p:spPr>
      </p:pic>
      <p:pic>
        <p:nvPicPr>
          <p:cNvPr id="14340" name="Picture 4" descr="http://img1.gbpicsonline.com/gb/02/0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13287"/>
            <a:ext cx="3495675" cy="254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endParaRPr lang="de-DE" dirty="0" smtClean="0"/>
          </a:p>
          <a:p>
            <a:pPr lvl="0"/>
            <a:r>
              <a:rPr lang="de-DE" b="1" dirty="0" smtClean="0"/>
              <a:t>Vergleich:</a:t>
            </a:r>
            <a:r>
              <a:rPr lang="de-DE" dirty="0" smtClean="0"/>
              <a:t> regt Film zu transkulturellen, anderen Vergleichen an?</a:t>
            </a:r>
          </a:p>
          <a:p>
            <a:pPr lvl="0"/>
            <a:r>
              <a:rPr lang="de-DE" b="1" dirty="0" smtClean="0"/>
              <a:t>Sensibilisierung:</a:t>
            </a:r>
            <a:r>
              <a:rPr lang="de-DE" dirty="0" smtClean="0"/>
              <a:t> Ermöglicht der Film eine Sensibilisierung für Werte, Normen und Verhaltensweisen</a:t>
            </a:r>
          </a:p>
          <a:p>
            <a:pPr lvl="0"/>
            <a:r>
              <a:rPr lang="de-DE" b="1" dirty="0" smtClean="0"/>
              <a:t>Sichtwechsel:</a:t>
            </a:r>
            <a:r>
              <a:rPr lang="de-DE" dirty="0" smtClean="0"/>
              <a:t> Gibt es Themen, Darstellungen, Symbole, die befremdend auf Lernende wirken könnten?</a:t>
            </a:r>
          </a:p>
          <a:p>
            <a:pPr lvl="0"/>
            <a:r>
              <a:rPr lang="de-DE" b="1" dirty="0" smtClean="0"/>
              <a:t>Stereotypen:</a:t>
            </a:r>
            <a:r>
              <a:rPr lang="de-DE" dirty="0" smtClean="0"/>
              <a:t> Gibt der Film eine Hilfestellung, um sich über Stereotypen bewusst zu werden, lädt zu deren Thematisierung ein?</a:t>
            </a:r>
          </a:p>
          <a:p>
            <a:pPr lvl="0"/>
            <a:r>
              <a:rPr lang="de-DE" b="1" dirty="0" smtClean="0"/>
              <a:t>Impressionen:</a:t>
            </a:r>
            <a:r>
              <a:rPr lang="de-DE" dirty="0" smtClean="0"/>
              <a:t> Vermittelt der Film ein offenes, vielseitiges, komplexes Bild von A/D/CH…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Zivilcourage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bedeutet der Begriff?</a:t>
            </a:r>
          </a:p>
          <a:p>
            <a:r>
              <a:rPr lang="de-DE" dirty="0" smtClean="0"/>
              <a:t>Wann kann man Zivilcourage zeigen?</a:t>
            </a:r>
          </a:p>
          <a:p>
            <a:r>
              <a:rPr lang="de-DE" dirty="0" smtClean="0"/>
              <a:t>Typische Situationen?</a:t>
            </a:r>
          </a:p>
          <a:p>
            <a:r>
              <a:rPr lang="de-DE" dirty="0" smtClean="0"/>
              <a:t>Kamera? Szene? Personen?</a:t>
            </a:r>
          </a:p>
          <a:p>
            <a:pPr>
              <a:buNone/>
            </a:pPr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www.youtube.com/watch?v=cbnfqmWkiu8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Was passiert jetzt?</a:t>
            </a:r>
            <a:endParaRPr lang="de-D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Recherchieren Sie einen aktuellen deutschsprachigen Film, der Sie interessiert</a:t>
            </a:r>
          </a:p>
          <a:p>
            <a:r>
              <a:rPr lang="de-DE" dirty="0" smtClean="0"/>
              <a:t>Stellen Sie diesen nächste Woche vor</a:t>
            </a:r>
            <a:endParaRPr 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3-Minute Paper bzw. stille Abschlussreflexion </a:t>
            </a:r>
          </a:p>
          <a:p>
            <a:pPr>
              <a:buNone/>
            </a:pPr>
            <a:endParaRPr lang="de-DE" b="1" dirty="0" smtClean="0"/>
          </a:p>
          <a:p>
            <a:pPr marL="514350" indent="-514350">
              <a:buAutoNum type="arabicPeriod"/>
            </a:pPr>
            <a:r>
              <a:rPr lang="de-DE" dirty="0" smtClean="0"/>
              <a:t>Themen/Inhalte des Workshops (in Stichpunkten)</a:t>
            </a:r>
          </a:p>
          <a:p>
            <a:pPr marL="514350" indent="-514350">
              <a:buAutoNum type="arabicPeriod"/>
            </a:pPr>
            <a:r>
              <a:rPr lang="de-DE" dirty="0" smtClean="0"/>
              <a:t>Das war mir bereits bekannt (in ausformulierten Sätzen)</a:t>
            </a:r>
          </a:p>
          <a:p>
            <a:pPr marL="514350" indent="-514350">
              <a:buAutoNum type="arabicPeriod"/>
            </a:pPr>
            <a:r>
              <a:rPr lang="de-DE" dirty="0" smtClean="0"/>
              <a:t>Das habe ich neu erfahren (in ausformulierten Sätzen)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http://images.fotocommunity.de/bilder/bach-fluss-see/see-teich-tuempel/stille-momente-15-3f63f50a-b695-4c4b-b94c-6d5e3283d7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02" y="3792136"/>
            <a:ext cx="5072098" cy="306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Für die Unterstützung und Aufmerksamkeit </a:t>
            </a:r>
          </a:p>
        </p:txBody>
      </p:sp>
      <p:pic>
        <p:nvPicPr>
          <p:cNvPr id="4" name="Picture 4" descr="http://img1.gbpicsonline.com/gb/02/0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34154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e-DE" b="1" dirty="0" smtClean="0"/>
              <a:t>Ablauf/Struktur des Seminars:</a:t>
            </a:r>
          </a:p>
          <a:p>
            <a:pPr marL="514350" indent="-514350">
              <a:buNone/>
            </a:pPr>
            <a:r>
              <a:rPr lang="de-DE" b="1" dirty="0" smtClean="0"/>
              <a:t>1. Einheit:</a:t>
            </a:r>
            <a:endParaRPr lang="de-DE" b="1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de-DE" dirty="0" smtClean="0"/>
              <a:t>Kennenlernen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de-DE" dirty="0" smtClean="0"/>
              <a:t>Organisatorische Fragen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de-DE" dirty="0" smtClean="0"/>
              <a:t>Erfahrungen mit Film im Unterricht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de-DE" dirty="0" smtClean="0"/>
              <a:t>Das Hör-Seh-Verstehen als 5. Fertigkeit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de-DE" dirty="0" smtClean="0"/>
              <a:t>Gründe für den Einsatz von Film(en)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de-DE" dirty="0" smtClean="0"/>
              <a:t>Auswahlkriterien für Filme/Sequenzen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de-DE" dirty="0" smtClean="0"/>
              <a:t>Verschiedene Typen des Hör-Seh-Verstehens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de-DE" dirty="0" err="1" smtClean="0"/>
              <a:t>Übungstypolgien</a:t>
            </a:r>
            <a:r>
              <a:rPr lang="de-DE" dirty="0" smtClean="0"/>
              <a:t> zur Arbeit mit narrativen Filmtexten </a:t>
            </a:r>
          </a:p>
          <a:p>
            <a:pPr marL="514350" indent="-51435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27650" name="Picture 2" descr="Bildergebnis für roter Fa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43" y="714356"/>
            <a:ext cx="2786057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/>
          <a:lstStyle/>
          <a:p>
            <a:r>
              <a:rPr lang="de-DE" dirty="0" smtClean="0"/>
              <a:t>Ich stelle mich vor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pPr>
              <a:buNone/>
            </a:pPr>
            <a:endParaRPr lang="de-DE" b="1" dirty="0" smtClean="0">
              <a:solidFill>
                <a:schemeClr val="accent1"/>
              </a:solidFill>
            </a:endParaRPr>
          </a:p>
          <a:p>
            <a:r>
              <a:rPr lang="de-DE" dirty="0" smtClean="0"/>
              <a:t>Wir benötigen je  2 Freiwillige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Wir sitzen auf 3 Stühlen, 2 Personen sitzen hinter mir und sprechen „für mich“</a:t>
            </a:r>
          </a:p>
          <a:p>
            <a:pPr>
              <a:buNone/>
            </a:pPr>
            <a:r>
              <a:rPr lang="de-DE" dirty="0" smtClean="0"/>
              <a:t>„Ich heiße Johannes“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Versuchen Sie Dinge /Aussagen, die zu mir passen, zu finden. Gerne auch Absurdes.</a:t>
            </a:r>
          </a:p>
          <a:p>
            <a:pPr>
              <a:buNone/>
            </a:pPr>
            <a:r>
              <a:rPr lang="de-DE" dirty="0" smtClean="0">
                <a:solidFill>
                  <a:schemeClr val="accent1"/>
                </a:solidFill>
              </a:rPr>
              <a:t>Ich kommentiere </a:t>
            </a:r>
            <a:r>
              <a:rPr lang="de-DE" dirty="0" smtClean="0">
                <a:solidFill>
                  <a:schemeClr val="accent1"/>
                </a:solidFill>
              </a:rPr>
              <a:t>die Aussagen anschließend.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24580" name="AutoShape 4" descr="Bildergebnis für 3 thonet Stüh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582" name="AutoShape 6" descr="Bildergebnis für 3 thonet Stüh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584" name="AutoShape 8" descr="Bildergebnis für 3 thonet Stüh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586" name="AutoShape 10" descr="Bildergebnis für 3 thonet Stüh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4588" name="Picture 12" descr="Bildergebnis für 3 thonet Stüh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9" y="0"/>
            <a:ext cx="3071802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„Sie stellen sich vor“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dirty="0" smtClean="0"/>
              <a:t>      Wir bilden einen Kreis, jeder TN sagt seinen Namen und eine Sache und macht eine Bewegung (z. B. Johannes: „Fußball“ und ich tue so, als würde ich einen Ball schießen)und  seine </a:t>
            </a:r>
            <a:r>
              <a:rPr lang="de-DE" dirty="0" smtClean="0">
                <a:solidFill>
                  <a:srgbClr val="7030A0"/>
                </a:solidFill>
              </a:rPr>
              <a:t>Motivation</a:t>
            </a:r>
            <a:r>
              <a:rPr lang="de-DE" dirty="0" smtClean="0">
                <a:solidFill>
                  <a:schemeClr val="accent1"/>
                </a:solidFill>
              </a:rPr>
              <a:t> zur Teilnahme. Die nächste Person wiederholt alle Namen und Bewegungen.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23554" name="Picture 2" descr="Leroy Sané (l) vergab eine Großchanc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339834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171" y="522537"/>
            <a:ext cx="6531024" cy="6531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300" spc="-1" dirty="0">
                <a:latin typeface="Arial"/>
              </a:rPr>
              <a:t>Kennenlernen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457172" y="1632928"/>
            <a:ext cx="4015600" cy="3977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r>
              <a:rPr lang="de-DE" sz="2400" spc="-1" dirty="0">
                <a:latin typeface="Arial"/>
              </a:rPr>
              <a:t>Schneeballschlacht:</a:t>
            </a:r>
          </a:p>
          <a:p>
            <a:pPr marL="391867" indent="-293900">
              <a:spcAft>
                <a:spcPts val="1285"/>
              </a:spcAft>
              <a:buClr>
                <a:srgbClr val="99CC66"/>
              </a:buClr>
              <a:buSzPct val="45000"/>
            </a:pPr>
            <a:r>
              <a:rPr lang="de-DE" sz="2400" spc="-1" dirty="0" smtClean="0">
                <a:latin typeface="Arial"/>
              </a:rPr>
              <a:t>   Schreiben </a:t>
            </a:r>
            <a:r>
              <a:rPr lang="de-DE" sz="2400" spc="-1" dirty="0">
                <a:latin typeface="Arial"/>
              </a:rPr>
              <a:t>Sie drei Dinge über sich auf einen weißen Zettel</a:t>
            </a:r>
          </a:p>
          <a:p>
            <a:pPr marL="391867" indent="-293900">
              <a:spcAft>
                <a:spcPts val="1285"/>
              </a:spcAft>
              <a:buClr>
                <a:srgbClr val="99CC66"/>
              </a:buClr>
              <a:buSzPct val="45000"/>
            </a:pPr>
            <a:r>
              <a:rPr lang="de-DE" sz="2400" spc="-1" dirty="0" smtClean="0">
                <a:latin typeface="Arial"/>
              </a:rPr>
              <a:t>    Zerknüllen </a:t>
            </a:r>
            <a:r>
              <a:rPr lang="de-DE" sz="2400" spc="-1" dirty="0">
                <a:latin typeface="Arial"/>
              </a:rPr>
              <a:t>Sie den Zettel</a:t>
            </a:r>
          </a:p>
          <a:p>
            <a:pPr marL="391867" indent="-293900">
              <a:spcAft>
                <a:spcPts val="1285"/>
              </a:spcAft>
              <a:buClr>
                <a:srgbClr val="99CC66"/>
              </a:buClr>
              <a:buSzPct val="45000"/>
            </a:pPr>
            <a:r>
              <a:rPr lang="de-DE" sz="2400" spc="-1" dirty="0" smtClean="0">
                <a:latin typeface="Arial"/>
              </a:rPr>
              <a:t>    Dann </a:t>
            </a:r>
            <a:r>
              <a:rPr lang="de-DE" sz="2400" spc="-1" dirty="0">
                <a:latin typeface="Arial"/>
              </a:rPr>
              <a:t>werfen wir alle auf Kommando die Zettel in eine Richtung</a:t>
            </a:r>
          </a:p>
          <a:p>
            <a:pPr marL="391867" indent="-293900">
              <a:spcAft>
                <a:spcPts val="1285"/>
              </a:spcAft>
              <a:buClr>
                <a:srgbClr val="99CC66"/>
              </a:buClr>
              <a:buSzPct val="45000"/>
            </a:pPr>
            <a:r>
              <a:rPr lang="de-DE" sz="2400" spc="-1" dirty="0" smtClean="0">
                <a:latin typeface="Arial"/>
              </a:rPr>
              <a:t>   Versuchen </a:t>
            </a:r>
            <a:r>
              <a:rPr lang="de-DE" sz="2400" spc="-1" dirty="0">
                <a:latin typeface="Arial"/>
              </a:rPr>
              <a:t>Sie nun durch fragen herauszufinden, wer die Person ist, die die drei Dinge über sich auf den Zettel geschrieben hat</a:t>
            </a:r>
          </a:p>
        </p:txBody>
      </p:sp>
      <p:pic>
        <p:nvPicPr>
          <p:cNvPr id="50" name="Grafik 49"/>
          <p:cNvPicPr/>
          <p:nvPr/>
        </p:nvPicPr>
        <p:blipFill>
          <a:blip r:embed="rId2"/>
          <a:stretch/>
        </p:blipFill>
        <p:spPr>
          <a:xfrm>
            <a:off x="4507199" y="1873625"/>
            <a:ext cx="3983132" cy="2239718"/>
          </a:xfrm>
          <a:prstGeom prst="rect">
            <a:avLst/>
          </a:prstGeom>
          <a:ln>
            <a:noFill/>
          </a:ln>
        </p:spPr>
      </p:pic>
      <p:pic>
        <p:nvPicPr>
          <p:cNvPr id="44034" name="Picture 2" descr="Bildergebnis für schneeballschlac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4071966" cy="2290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Partnerinterview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Befragen Sie jetzt Ihren Partner und stellen Sie Ihn/Sie dann vor</a:t>
            </a:r>
          </a:p>
          <a:p>
            <a:r>
              <a:rPr lang="de-DE" dirty="0" smtClean="0"/>
              <a:t>Was ist ihre erste Kindheitserinnerung?</a:t>
            </a:r>
          </a:p>
          <a:p>
            <a:r>
              <a:rPr lang="de-DE" dirty="0" smtClean="0"/>
              <a:t>Was war ihr Lieblingsfilm als Kind?</a:t>
            </a:r>
          </a:p>
          <a:p>
            <a:r>
              <a:rPr lang="de-DE" dirty="0" smtClean="0"/>
              <a:t>Wann haben Sie zum ersten Mal bei einem Film geweint?</a:t>
            </a:r>
          </a:p>
          <a:p>
            <a:r>
              <a:rPr lang="de-DE" dirty="0" smtClean="0"/>
              <a:t>Thriller oder Liebesfilm?</a:t>
            </a:r>
          </a:p>
          <a:p>
            <a:r>
              <a:rPr lang="de-DE" dirty="0" smtClean="0"/>
              <a:t>Kino oder „Heimkino“?</a:t>
            </a:r>
          </a:p>
          <a:p>
            <a:r>
              <a:rPr lang="de-DE" dirty="0" smtClean="0"/>
              <a:t>Tee oder Kaffee?</a:t>
            </a:r>
          </a:p>
          <a:p>
            <a:r>
              <a:rPr lang="de-DE" dirty="0" smtClean="0"/>
              <a:t>Popcorn süß oder salzig?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Bedingungen/Abschluss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Char char="-"/>
            </a:pPr>
            <a:r>
              <a:rPr lang="de-DE" sz="2800" dirty="0" smtClean="0"/>
              <a:t>regelmäßige Anwesenheit (80</a:t>
            </a:r>
            <a:r>
              <a:rPr lang="de-DE" sz="2800" dirty="0" smtClean="0"/>
              <a:t>%)</a:t>
            </a:r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Filme bewusst und kritisch schauen</a:t>
            </a:r>
            <a:endParaRPr lang="de-DE" sz="2800" dirty="0" smtClean="0"/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 </a:t>
            </a:r>
            <a:r>
              <a:rPr lang="de-DE" sz="2800" b="1" dirty="0" smtClean="0"/>
              <a:t>Aktive</a:t>
            </a:r>
            <a:r>
              <a:rPr lang="de-DE" sz="2800" dirty="0" smtClean="0"/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 Prüfungsleistungen (Referat)</a:t>
            </a:r>
          </a:p>
          <a:p>
            <a:pPr>
              <a:buFont typeface="Symbol" pitchFamily="18" charset="2"/>
              <a:buChar char="-"/>
            </a:pPr>
            <a:r>
              <a:rPr lang="de-DE" sz="2800" dirty="0" smtClean="0"/>
              <a:t>Erstellen/Abgabe eines Portfolios (einer </a:t>
            </a:r>
            <a:r>
              <a:rPr lang="de-DE" sz="2800" dirty="0" smtClean="0"/>
              <a:t>Mappe)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6" descr="Film, Kino, Video, Kamera, Filmkamera, Fil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853</Words>
  <Application>Microsoft Office PowerPoint</Application>
  <PresentationFormat>Bildschirmpräsentation (4:3)</PresentationFormat>
  <Paragraphs>137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Hyperion</vt:lpstr>
      <vt:lpstr>  </vt:lpstr>
      <vt:lpstr>                 Eine wichtige Bitte!</vt:lpstr>
      <vt:lpstr>Folie 3</vt:lpstr>
      <vt:lpstr>Ich stelle mich vor </vt:lpstr>
      <vt:lpstr>„Sie stellen sich vor“</vt:lpstr>
      <vt:lpstr>Folie 6</vt:lpstr>
      <vt:lpstr>Partnerinterview</vt:lpstr>
      <vt:lpstr>Bedingungen/Abschluss</vt:lpstr>
      <vt:lpstr>Folie 9</vt:lpstr>
      <vt:lpstr>Folie 10</vt:lpstr>
      <vt:lpstr>Folie 11</vt:lpstr>
      <vt:lpstr>Hör-Seh-Verstehen </vt:lpstr>
      <vt:lpstr>Definition</vt:lpstr>
      <vt:lpstr>Gründe für den Einsatz von Film im Fremdsprachenunterricht </vt:lpstr>
      <vt:lpstr>Folie 15</vt:lpstr>
      <vt:lpstr>Folie 16</vt:lpstr>
      <vt:lpstr>Folie 17</vt:lpstr>
      <vt:lpstr>Auswahlkriterien für den Einsatz von Film ?</vt:lpstr>
      <vt:lpstr>Folie 19</vt:lpstr>
      <vt:lpstr>Folie 20</vt:lpstr>
      <vt:lpstr>Zivilcourage</vt:lpstr>
      <vt:lpstr>Hausaufgabe</vt:lpstr>
      <vt:lpstr>Folie 23</vt:lpstr>
      <vt:lpstr>Folie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Johannes Köck</dc:creator>
  <cp:lastModifiedBy>Packard Bell</cp:lastModifiedBy>
  <cp:revision>176</cp:revision>
  <dcterms:created xsi:type="dcterms:W3CDTF">2015-09-06T10:07:28Z</dcterms:created>
  <dcterms:modified xsi:type="dcterms:W3CDTF">2019-09-25T09:37:14Z</dcterms:modified>
</cp:coreProperties>
</file>