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8" r:id="rId3"/>
    <p:sldId id="308" r:id="rId4"/>
    <p:sldId id="309" r:id="rId5"/>
    <p:sldId id="310" r:id="rId6"/>
    <p:sldId id="269" r:id="rId7"/>
    <p:sldId id="272" r:id="rId8"/>
    <p:sldId id="296" r:id="rId9"/>
    <p:sldId id="301" r:id="rId10"/>
    <p:sldId id="306" r:id="rId11"/>
    <p:sldId id="307" r:id="rId12"/>
    <p:sldId id="312" r:id="rId13"/>
    <p:sldId id="313" r:id="rId14"/>
    <p:sldId id="319" r:id="rId15"/>
    <p:sldId id="314" r:id="rId16"/>
    <p:sldId id="318" r:id="rId17"/>
    <p:sldId id="320" r:id="rId18"/>
    <p:sldId id="321" r:id="rId19"/>
    <p:sldId id="322" r:id="rId20"/>
    <p:sldId id="323" r:id="rId21"/>
    <p:sldId id="324" r:id="rId22"/>
    <p:sldId id="280" r:id="rId23"/>
    <p:sldId id="293" r:id="rId24"/>
    <p:sldId id="317" r:id="rId25"/>
    <p:sldId id="279"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37" d="100"/>
          <a:sy n="37" d="100"/>
        </p:scale>
        <p:origin x="139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636AD-41B5-404C-947C-9DE21EAB409F}" type="datetimeFigureOut">
              <a:rPr lang="de-DE" smtClean="0"/>
              <a:pPr/>
              <a:t>26.11.2019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F4BA0-F5C9-40BB-B37A-914D16E5ADD6}"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665CDE4-5454-4F64-9D85-9BFBD5C2742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665CDE4-5454-4F64-9D85-9BFBD5C2742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p:txBody>
          <a:bodyPr/>
          <a:lstStyle/>
          <a:p>
            <a:fld id="{2873A625-389F-412F-ADDC-5036AFA139A2}" type="datetimeFigureOut">
              <a:rPr lang="de-DE" smtClean="0"/>
              <a:pPr/>
              <a:t>26.11.2019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0665CDE4-5454-4F64-9D85-9BFBD5C27424}"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3A625-389F-412F-ADDC-5036AFA139A2}" type="datetimeFigureOut">
              <a:rPr lang="de-DE" smtClean="0"/>
              <a:pPr/>
              <a:t>26.11.2019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65CDE4-5454-4F64-9D85-9BFBD5C27424}"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a:t>NJII_199B </a:t>
            </a:r>
            <a:br>
              <a:rPr lang="de-DE" dirty="0"/>
            </a:br>
            <a:r>
              <a:rPr lang="de-DE" dirty="0"/>
              <a:t>Verbesserung der Aussprache </a:t>
            </a:r>
          </a:p>
        </p:txBody>
      </p:sp>
      <p:sp>
        <p:nvSpPr>
          <p:cNvPr id="3" name="Untertitel 2"/>
          <p:cNvSpPr>
            <a:spLocks noGrp="1"/>
          </p:cNvSpPr>
          <p:nvPr>
            <p:ph type="subTitle" idx="1"/>
          </p:nvPr>
        </p:nvSpPr>
        <p:spPr/>
        <p:txBody>
          <a:bodyPr/>
          <a:lstStyle/>
          <a:p>
            <a:pPr algn="ctr"/>
            <a:r>
              <a:rPr lang="de-DE" dirty="0"/>
              <a:t>Johannes Köck</a:t>
            </a:r>
          </a:p>
          <a:p>
            <a:pPr algn="ctr"/>
            <a:r>
              <a:rPr lang="de-DE" dirty="0">
                <a:hlinkClick r:id="rId2"/>
              </a:rPr>
              <a:t>koeck@mail.muni.cz</a:t>
            </a:r>
            <a:endParaRPr lang="de-DE" dirty="0"/>
          </a:p>
          <a:p>
            <a:pPr algn="ctr"/>
            <a:r>
              <a:rPr lang="de-DE" dirty="0"/>
              <a:t>9. Einheit</a:t>
            </a:r>
          </a:p>
        </p:txBody>
      </p:sp>
      <p:pic>
        <p:nvPicPr>
          <p:cNvPr id="29698" name="Picture 2" descr="Bilderesultat for Aussprache"/>
          <p:cNvPicPr>
            <a:picLocks noChangeAspect="1" noChangeArrowheads="1"/>
          </p:cNvPicPr>
          <p:nvPr/>
        </p:nvPicPr>
        <p:blipFill>
          <a:blip r:embed="rId3"/>
          <a:srcRect/>
          <a:stretch>
            <a:fillRect/>
          </a:stretch>
        </p:blipFill>
        <p:spPr bwMode="auto">
          <a:xfrm>
            <a:off x="6357950" y="5286388"/>
            <a:ext cx="2786050" cy="15716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r>
              <a:rPr lang="da-DK" sz="3200" i="1" dirty="0"/>
              <a:t>Hundert hurtige Hunde hetzen hinter hundert hurtigen Hasen her. Hinter hundert hurtigen Hasen hetzen hundert hurtige Hunde her.</a:t>
            </a:r>
            <a:endParaRPr lang="de-DE" sz="3200" dirty="0"/>
          </a:p>
        </p:txBody>
      </p:sp>
      <p:pic>
        <p:nvPicPr>
          <p:cNvPr id="40962" name="Picture 2" descr="Image result for Deutsche dogge&quot;"/>
          <p:cNvPicPr>
            <a:picLocks noChangeAspect="1" noChangeArrowheads="1"/>
          </p:cNvPicPr>
          <p:nvPr/>
        </p:nvPicPr>
        <p:blipFill>
          <a:blip r:embed="rId2"/>
          <a:srcRect/>
          <a:stretch>
            <a:fillRect/>
          </a:stretch>
        </p:blipFill>
        <p:spPr bwMode="auto">
          <a:xfrm>
            <a:off x="7239000" y="4143380"/>
            <a:ext cx="1905000" cy="251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1986" name="Picture 2" descr="Image result for fischers fritz fischt&quot;"/>
          <p:cNvPicPr>
            <a:picLocks noGrp="1" noChangeAspect="1" noChangeArrowheads="1"/>
          </p:cNvPicPr>
          <p:nvPr>
            <p:ph idx="1"/>
          </p:nvPr>
        </p:nvPicPr>
        <p:blipFill>
          <a:blip r:embed="rId2"/>
          <a:srcRect/>
          <a:stretch>
            <a:fillRect/>
          </a:stretch>
        </p:blipFill>
        <p:spPr bwMode="auto">
          <a:xfrm>
            <a:off x="289922" y="1071546"/>
            <a:ext cx="8740650" cy="51435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r>
              <a:rPr lang="de-DE" sz="3600" dirty="0"/>
              <a:t>Denke nie du denkst, denn wenn du denkst, du denkst, dann denkst du nicht, dann denkst du nur du denkst, denn das Denken der Gedanken ist gedankenloses Denken.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57200" y="1357298"/>
            <a:ext cx="8229600" cy="4967302"/>
          </a:xfrm>
        </p:spPr>
        <p:txBody>
          <a:bodyPr>
            <a:normAutofit/>
          </a:bodyPr>
          <a:lstStyle/>
          <a:p>
            <a:r>
              <a:rPr lang="de-DE" sz="4000" dirty="0"/>
              <a:t>Das Weinfass, das Frau Weber leerte, verheerte ihre Leberwerte.</a:t>
            </a:r>
          </a:p>
        </p:txBody>
      </p:sp>
      <p:pic>
        <p:nvPicPr>
          <p:cNvPr id="36866" name="Picture 2" descr="Original-Weinfass ganz, 225 Liter"/>
          <p:cNvPicPr>
            <a:picLocks noChangeAspect="1" noChangeArrowheads="1"/>
          </p:cNvPicPr>
          <p:nvPr/>
        </p:nvPicPr>
        <p:blipFill>
          <a:blip r:embed="rId2"/>
          <a:srcRect/>
          <a:stretch>
            <a:fillRect/>
          </a:stretch>
        </p:blipFill>
        <p:spPr bwMode="auto">
          <a:xfrm>
            <a:off x="2786050" y="2771787"/>
            <a:ext cx="4086212" cy="408621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3045BA-D01B-4160-8578-47C630914A62}"/>
              </a:ext>
            </a:extLst>
          </p:cNvPr>
          <p:cNvSpPr>
            <a:spLocks noGrp="1"/>
          </p:cNvSpPr>
          <p:nvPr>
            <p:ph idx="1"/>
          </p:nvPr>
        </p:nvSpPr>
        <p:spPr>
          <a:xfrm>
            <a:off x="457200" y="620688"/>
            <a:ext cx="8229600" cy="5703912"/>
          </a:xfrm>
        </p:spPr>
        <p:txBody>
          <a:bodyPr>
            <a:normAutofit/>
          </a:bodyPr>
          <a:lstStyle/>
          <a:p>
            <a:r>
              <a:rPr lang="de-DE" sz="4800" dirty="0"/>
              <a:t>Wenn der Benz bremst, brennt das Benzbremslicht.</a:t>
            </a:r>
          </a:p>
        </p:txBody>
      </p:sp>
      <p:pic>
        <p:nvPicPr>
          <p:cNvPr id="5" name="Grafik 4" descr="Ein Bild, das Auto, draußen, Straße, Gebäude enthält.&#10;&#10;Automatisch generierte Beschreibung">
            <a:extLst>
              <a:ext uri="{FF2B5EF4-FFF2-40B4-BE49-F238E27FC236}">
                <a16:creationId xmlns:a16="http://schemas.microsoft.com/office/drawing/2014/main" id="{A23BE078-2B62-4808-BDCA-94AFCBBE1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3104964"/>
            <a:ext cx="5220072" cy="3753036"/>
          </a:xfrm>
          <a:prstGeom prst="rect">
            <a:avLst/>
          </a:prstGeom>
        </p:spPr>
      </p:pic>
    </p:spTree>
    <p:extLst>
      <p:ext uri="{BB962C8B-B14F-4D97-AF65-F5344CB8AC3E}">
        <p14:creationId xmlns:p14="http://schemas.microsoft.com/office/powerpoint/2010/main" val="81758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000108"/>
            <a:ext cx="8229600" cy="5324492"/>
          </a:xfrm>
        </p:spPr>
        <p:txBody>
          <a:bodyPr>
            <a:normAutofit/>
          </a:bodyPr>
          <a:lstStyle/>
          <a:p>
            <a:pPr>
              <a:buNone/>
            </a:pPr>
            <a:r>
              <a:rPr lang="de-DE" sz="4400" dirty="0" err="1"/>
              <a:t>Griesbrei</a:t>
            </a:r>
            <a:r>
              <a:rPr lang="de-DE" sz="4400" dirty="0"/>
              <a:t> bleibt </a:t>
            </a:r>
            <a:r>
              <a:rPr lang="de-DE" sz="4400" dirty="0" err="1"/>
              <a:t>Griesbrei</a:t>
            </a:r>
            <a:r>
              <a:rPr lang="de-DE" sz="4400" dirty="0"/>
              <a:t> und Kriegsbeil bleibt Kriegsbeil. Kriegsbeil bleibt Kriegsbeil und </a:t>
            </a:r>
            <a:r>
              <a:rPr lang="de-DE" sz="4400" dirty="0" err="1"/>
              <a:t>Griesbrei</a:t>
            </a:r>
            <a:r>
              <a:rPr lang="de-DE" sz="4400" dirty="0"/>
              <a:t> bleibt </a:t>
            </a:r>
            <a:r>
              <a:rPr lang="de-DE" sz="4400" dirty="0" err="1"/>
              <a:t>Griesbrei</a:t>
            </a:r>
            <a:r>
              <a:rPr lang="de-DE" sz="4400" dirty="0"/>
              <a:t>.</a:t>
            </a:r>
          </a:p>
        </p:txBody>
      </p:sp>
      <p:pic>
        <p:nvPicPr>
          <p:cNvPr id="38914" name="Picture 2" descr="Bildergebnis für griesbrei&quot;"/>
          <p:cNvPicPr>
            <a:picLocks noChangeAspect="1" noChangeArrowheads="1"/>
          </p:cNvPicPr>
          <p:nvPr/>
        </p:nvPicPr>
        <p:blipFill>
          <a:blip r:embed="rId2"/>
          <a:srcRect/>
          <a:stretch>
            <a:fillRect/>
          </a:stretch>
        </p:blipFill>
        <p:spPr bwMode="auto">
          <a:xfrm>
            <a:off x="4857764" y="4572008"/>
            <a:ext cx="4286235" cy="2285992"/>
          </a:xfrm>
          <a:prstGeom prst="rect">
            <a:avLst/>
          </a:prstGeom>
          <a:noFill/>
        </p:spPr>
      </p:pic>
      <p:pic>
        <p:nvPicPr>
          <p:cNvPr id="38916" name="Picture 4" descr="Bildergebnis für Kriegsbeil&quot;"/>
          <p:cNvPicPr>
            <a:picLocks noChangeAspect="1" noChangeArrowheads="1"/>
          </p:cNvPicPr>
          <p:nvPr/>
        </p:nvPicPr>
        <p:blipFill>
          <a:blip r:embed="rId3"/>
          <a:srcRect/>
          <a:stretch>
            <a:fillRect/>
          </a:stretch>
        </p:blipFill>
        <p:spPr bwMode="auto">
          <a:xfrm>
            <a:off x="0" y="4739885"/>
            <a:ext cx="3765538" cy="21181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40292F-AEBC-457F-9A89-71EE0241D42C}"/>
              </a:ext>
            </a:extLst>
          </p:cNvPr>
          <p:cNvSpPr>
            <a:spLocks noGrp="1"/>
          </p:cNvSpPr>
          <p:nvPr>
            <p:ph idx="1"/>
          </p:nvPr>
        </p:nvSpPr>
        <p:spPr>
          <a:xfrm>
            <a:off x="457200" y="764704"/>
            <a:ext cx="8229600" cy="5559896"/>
          </a:xfrm>
        </p:spPr>
        <p:txBody>
          <a:bodyPr>
            <a:normAutofit/>
          </a:bodyPr>
          <a:lstStyle/>
          <a:p>
            <a:pPr marL="0" indent="0">
              <a:buNone/>
            </a:pPr>
            <a:r>
              <a:rPr lang="de-DE" sz="4000" dirty="0"/>
              <a:t>Zwei Astronauten kauten und kauten während sie blaugrüne Mondsteine klaubten.</a:t>
            </a:r>
          </a:p>
        </p:txBody>
      </p:sp>
      <p:pic>
        <p:nvPicPr>
          <p:cNvPr id="5" name="Grafik 4" descr="Ein Bild, das Person, Mann, Uniform, drinnen enthält.&#10;&#10;Automatisch generierte Beschreibung">
            <a:extLst>
              <a:ext uri="{FF2B5EF4-FFF2-40B4-BE49-F238E27FC236}">
                <a16:creationId xmlns:a16="http://schemas.microsoft.com/office/drawing/2014/main" id="{21843835-C534-4006-855D-2FE0B178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41926"/>
            <a:ext cx="3936813" cy="3216074"/>
          </a:xfrm>
          <a:prstGeom prst="rect">
            <a:avLst/>
          </a:prstGeom>
        </p:spPr>
      </p:pic>
    </p:spTree>
    <p:extLst>
      <p:ext uri="{BB962C8B-B14F-4D97-AF65-F5344CB8AC3E}">
        <p14:creationId xmlns:p14="http://schemas.microsoft.com/office/powerpoint/2010/main" val="219451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673DFD7-F4E0-4204-A68C-4298C01911B0}"/>
              </a:ext>
            </a:extLst>
          </p:cNvPr>
          <p:cNvSpPr>
            <a:spLocks noGrp="1"/>
          </p:cNvSpPr>
          <p:nvPr>
            <p:ph idx="1"/>
          </p:nvPr>
        </p:nvSpPr>
        <p:spPr>
          <a:xfrm>
            <a:off x="457200" y="620688"/>
            <a:ext cx="8229600" cy="5703912"/>
          </a:xfrm>
        </p:spPr>
        <p:txBody>
          <a:bodyPr>
            <a:normAutofit/>
          </a:bodyPr>
          <a:lstStyle/>
          <a:p>
            <a:r>
              <a:rPr lang="de-DE" sz="3600" dirty="0"/>
              <a:t>Schnecken erschrecken wenn sie an Schnecken schlecken denn zum Schrecken vieler Schnecken manche Schnecken, Schnecken nicht schmecken.</a:t>
            </a:r>
          </a:p>
        </p:txBody>
      </p:sp>
      <p:pic>
        <p:nvPicPr>
          <p:cNvPr id="5" name="Grafik 4" descr="Ein Bild, das Tier, Schnecke, Gras, grün enthält.&#10;&#10;Automatisch generierte Beschreibung">
            <a:extLst>
              <a:ext uri="{FF2B5EF4-FFF2-40B4-BE49-F238E27FC236}">
                <a16:creationId xmlns:a16="http://schemas.microsoft.com/office/drawing/2014/main" id="{EDFACA83-F714-462D-9EB7-8A167DE40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385" y="3212022"/>
            <a:ext cx="5435615" cy="3621079"/>
          </a:xfrm>
          <a:prstGeom prst="rect">
            <a:avLst/>
          </a:prstGeom>
        </p:spPr>
      </p:pic>
    </p:spTree>
    <p:extLst>
      <p:ext uri="{BB962C8B-B14F-4D97-AF65-F5344CB8AC3E}">
        <p14:creationId xmlns:p14="http://schemas.microsoft.com/office/powerpoint/2010/main" val="183694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0D485-F0E2-4AE3-AA09-5E8C0DB0DD4D}"/>
              </a:ext>
            </a:extLst>
          </p:cNvPr>
          <p:cNvSpPr>
            <a:spLocks noGrp="1"/>
          </p:cNvSpPr>
          <p:nvPr>
            <p:ph type="title"/>
          </p:nvPr>
        </p:nvSpPr>
        <p:spPr/>
        <p:txBody>
          <a:bodyPr/>
          <a:lstStyle/>
          <a:p>
            <a:r>
              <a:rPr lang="en-GB" dirty="0" err="1"/>
              <a:t>Schau</a:t>
            </a:r>
            <a:r>
              <a:rPr lang="en-GB" dirty="0"/>
              <a:t> </a:t>
            </a:r>
            <a:r>
              <a:rPr lang="en-GB" dirty="0" err="1"/>
              <a:t>mir</a:t>
            </a:r>
            <a:r>
              <a:rPr lang="en-GB" dirty="0"/>
              <a:t> in die </a:t>
            </a:r>
            <a:r>
              <a:rPr lang="en-GB" dirty="0" err="1"/>
              <a:t>Augen</a:t>
            </a:r>
            <a:r>
              <a:rPr lang="en-GB" dirty="0"/>
              <a:t>, </a:t>
            </a:r>
            <a:r>
              <a:rPr lang="en-GB" dirty="0" err="1"/>
              <a:t>Kleines</a:t>
            </a:r>
            <a:r>
              <a:rPr lang="en-GB" dirty="0"/>
              <a:t> </a:t>
            </a:r>
            <a:endParaRPr lang="de-DE" dirty="0"/>
          </a:p>
        </p:txBody>
      </p:sp>
      <p:sp>
        <p:nvSpPr>
          <p:cNvPr id="3" name="Inhaltsplatzhalter 2">
            <a:extLst>
              <a:ext uri="{FF2B5EF4-FFF2-40B4-BE49-F238E27FC236}">
                <a16:creationId xmlns:a16="http://schemas.microsoft.com/office/drawing/2014/main" id="{56398F74-B880-4308-B250-1FA328DB9019}"/>
              </a:ext>
            </a:extLst>
          </p:cNvPr>
          <p:cNvSpPr>
            <a:spLocks noGrp="1"/>
          </p:cNvSpPr>
          <p:nvPr>
            <p:ph idx="1"/>
          </p:nvPr>
        </p:nvSpPr>
        <p:spPr/>
        <p:txBody>
          <a:bodyPr/>
          <a:lstStyle/>
          <a:p>
            <a:pPr>
              <a:spcAft>
                <a:spcPts val="1142"/>
              </a:spcAft>
            </a:pPr>
            <a:r>
              <a:rPr lang="de-DE" b="1" spc="-1" dirty="0">
                <a:solidFill>
                  <a:srgbClr val="1C1C1C"/>
                </a:solidFill>
                <a:latin typeface="Source Sans Pro Semibold"/>
              </a:rPr>
              <a:t>1. Schaut einander tief in die Augen ohne etwas zu sagen!</a:t>
            </a:r>
          </a:p>
          <a:p>
            <a:pPr marL="288000" lvl="1">
              <a:spcAft>
                <a:spcPts val="1134"/>
              </a:spcAft>
            </a:pPr>
            <a:r>
              <a:rPr lang="de-DE" sz="2200" spc="-1" dirty="0">
                <a:solidFill>
                  <a:srgbClr val="1C1C1C"/>
                </a:solidFill>
                <a:latin typeface="Source Sans Pro Light"/>
              </a:rPr>
              <a:t>(Wer lacht verliert ;) )</a:t>
            </a:r>
          </a:p>
          <a:p>
            <a:pPr>
              <a:spcAft>
                <a:spcPts val="1142"/>
              </a:spcAft>
            </a:pPr>
            <a:r>
              <a:rPr lang="de-DE" b="1" spc="-1" dirty="0">
                <a:solidFill>
                  <a:srgbClr val="1C1C1C"/>
                </a:solidFill>
                <a:latin typeface="Source Sans Pro Semibold"/>
              </a:rPr>
              <a:t>2. Identische Übung → Sagen Sie ihrem Nachbarn/ihrer Nachbarin etwas nettes!</a:t>
            </a:r>
          </a:p>
          <a:p>
            <a:pPr>
              <a:spcAft>
                <a:spcPts val="1142"/>
              </a:spcAft>
            </a:pPr>
            <a:r>
              <a:rPr lang="de-DE" b="1" spc="-1" dirty="0">
                <a:solidFill>
                  <a:srgbClr val="1C1C1C"/>
                </a:solidFill>
                <a:latin typeface="Source Sans Pro Semibold"/>
              </a:rPr>
              <a:t>Bewegungsübung, wir bewegen uns im Raum </a:t>
            </a:r>
          </a:p>
          <a:p>
            <a:pPr marL="0" indent="0">
              <a:buNone/>
            </a:pPr>
            <a:endParaRPr lang="de-DE" dirty="0"/>
          </a:p>
        </p:txBody>
      </p:sp>
    </p:spTree>
    <p:extLst>
      <p:ext uri="{BB962C8B-B14F-4D97-AF65-F5344CB8AC3E}">
        <p14:creationId xmlns:p14="http://schemas.microsoft.com/office/powerpoint/2010/main" val="317755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7F58BA-3D59-4574-AB80-414287F337B8}"/>
              </a:ext>
            </a:extLst>
          </p:cNvPr>
          <p:cNvSpPr>
            <a:spLocks noChangeArrowheads="1"/>
          </p:cNvSpPr>
          <p:nvPr/>
        </p:nvSpPr>
        <p:spPr bwMode="auto">
          <a:xfrm>
            <a:off x="0" y="-4695814"/>
            <a:ext cx="9608721" cy="984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1" i="0" u="none" strike="noStrike" cap="none" normalizeH="0" baseline="0" dirty="0">
                <a:ln>
                  <a:noFill/>
                </a:ln>
                <a:solidFill>
                  <a:schemeClr val="tx1"/>
                </a:solidFill>
                <a:effectLst/>
                <a:latin typeface="Arial" panose="020B0604020202020204" pitchFamily="34" charset="0"/>
              </a:rPr>
              <a:t>Wir glauben, Erfahrungen zu machen, aber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1" i="0" u="none" strike="noStrike" cap="none" normalizeH="0" baseline="0" dirty="0">
                <a:ln>
                  <a:noFill/>
                </a:ln>
                <a:solidFill>
                  <a:schemeClr val="tx1"/>
                </a:solidFill>
                <a:effectLst/>
                <a:latin typeface="Arial" panose="020B0604020202020204" pitchFamily="34" charset="0"/>
              </a:rPr>
              <a:t>die Erfahrungen machen uns“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Arial" panose="020B0604020202020204" pitchFamily="34" charset="0"/>
              </a:rPr>
              <a:t>(Eugene Ionesco (1912-1994), </a:t>
            </a:r>
            <a:r>
              <a:rPr kumimoji="0" lang="de-DE" altLang="de-DE" sz="3200" b="0" i="0" u="none" strike="noStrike" cap="none" normalizeH="0" baseline="0" dirty="0" err="1">
                <a:ln>
                  <a:noFill/>
                </a:ln>
                <a:solidFill>
                  <a:schemeClr val="tx1"/>
                </a:solidFill>
                <a:effectLst/>
                <a:latin typeface="Arial" panose="020B0604020202020204" pitchFamily="34" charset="0"/>
              </a:rPr>
              <a:t>rumän</a:t>
            </a:r>
            <a:r>
              <a:rPr kumimoji="0" lang="de-DE" altLang="de-DE" sz="3200" b="0" i="0" u="none" strike="noStrike" cap="none" normalizeH="0" baseline="0" dirty="0">
                <a:ln>
                  <a:noFill/>
                </a:ln>
                <a:solidFill>
                  <a:schemeClr val="tx1"/>
                </a:solidFill>
                <a:effectLst/>
                <a:latin typeface="Arial" panose="020B0604020202020204" pitchFamily="34" charset="0"/>
              </a:rPr>
              <a:t>.-frz.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Arial" panose="020B0604020202020204" pitchFamily="34" charset="0"/>
              </a:rPr>
              <a:t>Schriftsteller, der am 26.11.1912,</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3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200" b="0" i="0" u="none" strike="noStrike" cap="none" normalizeH="0" baseline="0" dirty="0">
                <a:ln>
                  <a:noFill/>
                </a:ln>
                <a:solidFill>
                  <a:schemeClr val="tx1"/>
                </a:solidFill>
                <a:effectLst/>
                <a:latin typeface="Arial" panose="020B0604020202020204" pitchFamily="34" charset="0"/>
              </a:rPr>
              <a:t> also heute genau vor 107 Jahren, geboren wurde.) </a:t>
            </a:r>
          </a:p>
        </p:txBody>
      </p:sp>
    </p:spTree>
    <p:extLst>
      <p:ext uri="{BB962C8B-B14F-4D97-AF65-F5344CB8AC3E}">
        <p14:creationId xmlns:p14="http://schemas.microsoft.com/office/powerpoint/2010/main" val="258402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600" dirty="0"/>
              <a:t>Übung  2 ATMEN </a:t>
            </a:r>
          </a:p>
        </p:txBody>
      </p:sp>
      <p:sp>
        <p:nvSpPr>
          <p:cNvPr id="3" name="Textplatzhalter 2"/>
          <p:cNvSpPr>
            <a:spLocks noGrp="1"/>
          </p:cNvSpPr>
          <p:nvPr>
            <p:ph type="body"/>
          </p:nvPr>
        </p:nvSpPr>
        <p:spPr>
          <a:xfrm>
            <a:off x="295170" y="1808818"/>
            <a:ext cx="8327055" cy="4245611"/>
          </a:xfrm>
        </p:spPr>
        <p:txBody>
          <a:bodyPr tIns="41473">
            <a:noAutofit/>
          </a:bodyPr>
          <a:lstStyle/>
          <a:p>
            <a:pPr>
              <a:buFont typeface="Arial" pitchFamily="34" charset="0"/>
              <a:buChar char="•"/>
            </a:pPr>
            <a:r>
              <a:rPr lang="de-DE" sz="2500" dirty="0"/>
              <a:t>Setzen Sie sich bequem auf einen Stuhl  (hören Sie der entspannenden Musik zu)</a:t>
            </a:r>
          </a:p>
          <a:p>
            <a:pPr>
              <a:buFont typeface="Arial" pitchFamily="34" charset="0"/>
              <a:buChar char="•"/>
            </a:pPr>
            <a:r>
              <a:rPr lang="de-DE" sz="2500" dirty="0"/>
              <a:t>Versuchen Sie abzuschalten, innerlich ruhig zu werden</a:t>
            </a:r>
          </a:p>
          <a:p>
            <a:pPr>
              <a:buFont typeface="Arial" pitchFamily="34" charset="0"/>
              <a:buChar char="•"/>
            </a:pPr>
            <a:r>
              <a:rPr lang="de-DE" sz="2500" dirty="0"/>
              <a:t>Legen Sie die Hand auf Ihren Bauch und spüren Sie den langsamen und gleichmäßigen </a:t>
            </a:r>
            <a:r>
              <a:rPr lang="de-DE" sz="2500" dirty="0" err="1"/>
              <a:t>Atemrhytmus</a:t>
            </a:r>
            <a:endParaRPr lang="de-DE" sz="2500" dirty="0"/>
          </a:p>
          <a:p>
            <a:pPr>
              <a:buFont typeface="Arial" pitchFamily="34" charset="0"/>
              <a:buChar char="•"/>
            </a:pPr>
            <a:r>
              <a:rPr lang="de-DE" sz="2500" dirty="0"/>
              <a:t>Spüren Sie das leichte Senken und Heben der Bauchdecke </a:t>
            </a:r>
          </a:p>
          <a:p>
            <a:pPr>
              <a:buFont typeface="Arial" pitchFamily="34" charset="0"/>
              <a:buChar char="•"/>
            </a:pPr>
            <a:r>
              <a:rPr lang="de-DE" sz="2500" dirty="0"/>
              <a:t>Erleben Sie drei Phasen des Atmens</a:t>
            </a:r>
          </a:p>
          <a:p>
            <a:pPr>
              <a:buFont typeface="Arial" pitchFamily="34" charset="0"/>
              <a:buChar char="•"/>
            </a:pPr>
            <a:r>
              <a:rPr lang="de-DE" sz="2500" dirty="0"/>
              <a:t>EINATMEN</a:t>
            </a:r>
          </a:p>
          <a:p>
            <a:pPr>
              <a:buFont typeface="Arial" pitchFamily="34" charset="0"/>
              <a:buChar char="•"/>
            </a:pPr>
            <a:r>
              <a:rPr lang="de-DE" sz="2500" dirty="0"/>
              <a:t>AUSATMEN</a:t>
            </a:r>
          </a:p>
          <a:p>
            <a:pPr>
              <a:buFont typeface="Arial" pitchFamily="34" charset="0"/>
              <a:buChar char="•"/>
            </a:pPr>
            <a:r>
              <a:rPr lang="de-DE" sz="2500" dirty="0"/>
              <a:t>PAUSE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7460C81-C321-43E7-AB9D-D249AE770F2E}"/>
              </a:ext>
            </a:extLst>
          </p:cNvPr>
          <p:cNvSpPr/>
          <p:nvPr/>
        </p:nvSpPr>
        <p:spPr>
          <a:xfrm>
            <a:off x="2286000" y="2551837"/>
            <a:ext cx="4572000" cy="2246769"/>
          </a:xfrm>
          <a:prstGeom prst="rect">
            <a:avLst/>
          </a:prstGeom>
        </p:spPr>
        <p:txBody>
          <a:bodyPr>
            <a:spAutoFit/>
          </a:bodyPr>
          <a:lstStyle/>
          <a:p>
            <a:r>
              <a:rPr lang="de-DE" sz="2000" dirty="0"/>
              <a:t>Was ist Liebe? Das ist doch ganz einfach! Liebe ist alles, was unser Leben steigert, erweitert, bereichert. Nach allen Höhen und Tiefen. Die Liebe ist so unproblematisch wie ein Fahrzeug. Problematisch sind nur Lenker, die Fahrgäste und die Straße.</a:t>
            </a:r>
          </a:p>
        </p:txBody>
      </p:sp>
    </p:spTree>
    <p:extLst>
      <p:ext uri="{BB962C8B-B14F-4D97-AF65-F5344CB8AC3E}">
        <p14:creationId xmlns:p14="http://schemas.microsoft.com/office/powerpoint/2010/main" val="357943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251A2-84A6-451D-95AE-7EF7335BA1B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C184BA4-1506-4BFA-90E9-C8D5143B4830}"/>
              </a:ext>
            </a:extLst>
          </p:cNvPr>
          <p:cNvSpPr>
            <a:spLocks noGrp="1"/>
          </p:cNvSpPr>
          <p:nvPr>
            <p:ph idx="1"/>
          </p:nvPr>
        </p:nvSpPr>
        <p:spPr/>
        <p:txBody>
          <a:bodyPr>
            <a:normAutofit/>
          </a:bodyPr>
          <a:lstStyle/>
          <a:p>
            <a:pPr marL="0" indent="0">
              <a:buNone/>
            </a:pPr>
            <a:r>
              <a:rPr lang="de-DE" sz="3600" dirty="0"/>
              <a:t>Der wahre Weg geht über ein Seil, das nicht in der Höhe gespannt ist, sondern knapp über dem Boden. Es scheint mehr bestimmt stolpern zu machen, als begangen zu werden.</a:t>
            </a:r>
          </a:p>
        </p:txBody>
      </p:sp>
    </p:spTree>
    <p:extLst>
      <p:ext uri="{BB962C8B-B14F-4D97-AF65-F5344CB8AC3E}">
        <p14:creationId xmlns:p14="http://schemas.microsoft.com/office/powerpoint/2010/main" val="245446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Hausaufgabe (verbessern) </a:t>
            </a:r>
          </a:p>
        </p:txBody>
      </p:sp>
      <p:sp>
        <p:nvSpPr>
          <p:cNvPr id="3" name="Inhaltsplatzhalter 2"/>
          <p:cNvSpPr>
            <a:spLocks noGrp="1"/>
          </p:cNvSpPr>
          <p:nvPr>
            <p:ph idx="1"/>
          </p:nvPr>
        </p:nvSpPr>
        <p:spPr/>
        <p:txBody>
          <a:bodyPr/>
          <a:lstStyle/>
          <a:p>
            <a:r>
              <a:rPr lang="de-DE" dirty="0"/>
              <a:t>Eine Nachricht verfassen + sprechen (beim nächsten Mal vortragen)</a:t>
            </a:r>
          </a:p>
          <a:p>
            <a:r>
              <a:rPr lang="de-DE" dirty="0"/>
              <a:t>Übt in Gruppen eure kreativ, ironische  Nachricht, gebt euch Tipps zur Verbesserung</a:t>
            </a:r>
          </a:p>
          <a:p>
            <a:r>
              <a:rPr lang="de-DE" dirty="0"/>
              <a:t>Wie betonen?</a:t>
            </a:r>
          </a:p>
          <a:p>
            <a:r>
              <a:rPr lang="de-DE" dirty="0"/>
              <a:t>Wie trägt man gut vor?</a:t>
            </a:r>
          </a:p>
          <a:p>
            <a:r>
              <a:rPr lang="de-DE" dirty="0"/>
              <a:t>Jede/r trägt die verfasste Nachricht vor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Verbessern Sie </a:t>
            </a:r>
          </a:p>
        </p:txBody>
      </p:sp>
      <p:sp>
        <p:nvSpPr>
          <p:cNvPr id="3" name="Inhaltsplatzhalter 2"/>
          <p:cNvSpPr>
            <a:spLocks noGrp="1"/>
          </p:cNvSpPr>
          <p:nvPr>
            <p:ph idx="1"/>
          </p:nvPr>
        </p:nvSpPr>
        <p:spPr/>
        <p:txBody>
          <a:bodyPr>
            <a:normAutofit lnSpcReduction="10000"/>
          </a:bodyPr>
          <a:lstStyle/>
          <a:p>
            <a:pPr lvl="0"/>
            <a:r>
              <a:rPr lang="de-DE" i="1" dirty="0"/>
              <a:t>Alle Hunde haben drei Beine.</a:t>
            </a:r>
          </a:p>
          <a:p>
            <a:pPr lvl="0">
              <a:buFont typeface="Arial" pitchFamily="34" charset="0"/>
              <a:buChar char="•"/>
            </a:pPr>
            <a:r>
              <a:rPr lang="de-DE" i="1" dirty="0"/>
              <a:t>Tomaten sind blau</a:t>
            </a:r>
          </a:p>
          <a:p>
            <a:pPr lvl="0">
              <a:buFont typeface="Arial" pitchFamily="34" charset="0"/>
              <a:buChar char="•"/>
            </a:pPr>
            <a:r>
              <a:rPr lang="de-DE" i="1" dirty="0"/>
              <a:t> Mit einer Gabel kann man Sachen zerschneiden.</a:t>
            </a:r>
          </a:p>
          <a:p>
            <a:pPr lvl="0">
              <a:buFont typeface="Arial" pitchFamily="34" charset="0"/>
              <a:buChar char="•"/>
            </a:pPr>
            <a:r>
              <a:rPr lang="de-DE" i="1" dirty="0"/>
              <a:t> Ein Ball ist viereckig.</a:t>
            </a:r>
          </a:p>
          <a:p>
            <a:pPr lvl="0"/>
            <a:r>
              <a:rPr lang="de-DE" i="1" dirty="0"/>
              <a:t>Schnee ist schwarz</a:t>
            </a:r>
          </a:p>
          <a:p>
            <a:pPr lvl="0"/>
            <a:r>
              <a:rPr lang="de-DE" i="1" dirty="0" err="1"/>
              <a:t>Brünn</a:t>
            </a:r>
            <a:r>
              <a:rPr lang="de-DE" i="1" dirty="0"/>
              <a:t> liegt in Böhmen</a:t>
            </a:r>
          </a:p>
          <a:p>
            <a:pPr lvl="0"/>
            <a:r>
              <a:rPr lang="de-DE" i="1" dirty="0"/>
              <a:t>Mit Äpfeln fängt man Mäuse</a:t>
            </a:r>
          </a:p>
          <a:p>
            <a:pPr lvl="0"/>
            <a:r>
              <a:rPr lang="de-DE" i="1" dirty="0"/>
              <a:t>Russland ist ein kleines Land</a:t>
            </a:r>
          </a:p>
          <a:p>
            <a:pPr lvl="0"/>
            <a:r>
              <a:rPr lang="de-DE" i="1" dirty="0"/>
              <a:t>Im Sommer ist es kalt</a:t>
            </a:r>
          </a:p>
          <a:p>
            <a:pPr lvl="0"/>
            <a:r>
              <a:rPr lang="de-DE" i="1" dirty="0"/>
              <a:t>Aussprache ist schwierig</a:t>
            </a:r>
          </a:p>
          <a:p>
            <a:pPr lvl="0"/>
            <a:endParaRPr lang="de-DE" dirty="0"/>
          </a:p>
          <a:p>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Neue Hausaufgabe </a:t>
            </a:r>
          </a:p>
        </p:txBody>
      </p:sp>
      <p:sp>
        <p:nvSpPr>
          <p:cNvPr id="3" name="Inhaltsplatzhalter 2"/>
          <p:cNvSpPr>
            <a:spLocks noGrp="1"/>
          </p:cNvSpPr>
          <p:nvPr>
            <p:ph idx="1"/>
          </p:nvPr>
        </p:nvSpPr>
        <p:spPr/>
        <p:txBody>
          <a:bodyPr/>
          <a:lstStyle/>
          <a:p>
            <a:r>
              <a:rPr lang="de-DE" dirty="0"/>
              <a:t>Alte Nachricht verbessern</a:t>
            </a:r>
          </a:p>
          <a:p>
            <a:r>
              <a:rPr lang="de-DE" dirty="0"/>
              <a:t>Neue Verfassen (100 Sekunden)</a:t>
            </a:r>
          </a:p>
          <a:p>
            <a:r>
              <a:rPr lang="de-DE"/>
              <a:t>Arbeitsblatt üben </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endParaRPr lang="de-DE"/>
          </a:p>
        </p:txBody>
      </p:sp>
      <p:sp>
        <p:nvSpPr>
          <p:cNvPr id="3" name="Textplatzhalter 2"/>
          <p:cNvSpPr>
            <a:spLocks noGrp="1"/>
          </p:cNvSpPr>
          <p:nvPr>
            <p:ph type="body"/>
          </p:nvPr>
        </p:nvSpPr>
        <p:spPr>
          <a:xfrm>
            <a:off x="359970" y="1808818"/>
            <a:ext cx="8327055" cy="4245611"/>
          </a:xfrm>
        </p:spPr>
        <p:txBody>
          <a:bodyPr tIns="41473"/>
          <a:lstStyle/>
          <a:p>
            <a:endParaRPr lang="de-DE" dirty="0"/>
          </a:p>
        </p:txBody>
      </p:sp>
      <p:sp>
        <p:nvSpPr>
          <p:cNvPr id="43010" name="AutoShape 2"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41120" y="-1458874"/>
            <a:ext cx="4311360" cy="3050241"/>
          </a:xfrm>
          <a:prstGeom prst="rect">
            <a:avLst/>
          </a:prstGeom>
          <a:noFill/>
        </p:spPr>
        <p:txBody>
          <a:bodyPr vert="horz" wrap="square" lIns="82945" tIns="41473" rIns="82945" bIns="41473"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762714" y="253444"/>
            <a:ext cx="8381286" cy="592967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4422"/>
            <a:ext cx="8229600" cy="1428760"/>
          </a:xfrm>
        </p:spPr>
        <p:txBody>
          <a:bodyPr>
            <a:normAutofit fontScale="90000"/>
          </a:bodyPr>
          <a:lstStyle/>
          <a:p>
            <a:br>
              <a:rPr lang="de-DE" sz="7300" b="1" dirty="0"/>
            </a:br>
            <a:br>
              <a:rPr lang="de-DE" sz="7300" b="1" dirty="0"/>
            </a:br>
            <a:br>
              <a:rPr lang="de-DE" sz="7300" b="1" dirty="0"/>
            </a:br>
            <a:br>
              <a:rPr lang="de-DE" sz="7300" b="1" dirty="0"/>
            </a:br>
            <a:br>
              <a:rPr lang="de-DE" sz="7300" b="1" dirty="0"/>
            </a:br>
            <a:br>
              <a:rPr lang="de-DE" sz="7300" b="1" dirty="0"/>
            </a:br>
            <a:br>
              <a:rPr lang="de-DE" sz="7300" b="1" dirty="0"/>
            </a:br>
            <a:r>
              <a:rPr lang="de-DE" sz="7300" b="1" dirty="0"/>
              <a:t>So atmest du richtig:</a:t>
            </a:r>
            <a:br>
              <a:rPr lang="de-DE" dirty="0"/>
            </a:br>
            <a:endParaRPr lang="de-DE" dirty="0"/>
          </a:p>
        </p:txBody>
      </p:sp>
      <p:sp>
        <p:nvSpPr>
          <p:cNvPr id="3" name="Inhaltsplatzhalter 2"/>
          <p:cNvSpPr>
            <a:spLocks noGrp="1"/>
          </p:cNvSpPr>
          <p:nvPr>
            <p:ph idx="1"/>
          </p:nvPr>
        </p:nvSpPr>
        <p:spPr/>
        <p:txBody>
          <a:bodyPr/>
          <a:lstStyle/>
          <a:p>
            <a:pPr>
              <a:buNone/>
            </a:pPr>
            <a:r>
              <a:rPr lang="de-DE" dirty="0"/>
              <a:t>1)Lege eine Hand auf deinen Bauch.</a:t>
            </a:r>
          </a:p>
          <a:p>
            <a:pPr>
              <a:buNone/>
            </a:pPr>
            <a:r>
              <a:rPr lang="de-DE" dirty="0"/>
              <a:t>2)Atme tief durch die Nase ein.</a:t>
            </a:r>
          </a:p>
          <a:p>
            <a:pPr>
              <a:buNone/>
            </a:pPr>
            <a:r>
              <a:rPr lang="de-DE" dirty="0"/>
              <a:t>3)Spüre bewusst, wie sich dein Bauch beim Einatmen ausdehnt und fühle wie sich deine Hand mit der Bauchdecke hebt.</a:t>
            </a:r>
          </a:p>
          <a:p>
            <a:pPr>
              <a:buNone/>
            </a:pPr>
            <a:r>
              <a:rPr lang="de-DE" dirty="0"/>
              <a:t>4)Beim Ausatmen senkt sich die Hand auf der Bauchdecke und der Bauch zieht sich wieder etwas zusammen.</a:t>
            </a:r>
          </a:p>
          <a:p>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b="1" dirty="0"/>
              <a:t>Atemübung gegen Stress: Die 4-6-8-Methode</a:t>
            </a:r>
            <a:br>
              <a:rPr lang="de-DE" b="1" dirty="0"/>
            </a:br>
            <a:endParaRPr lang="de-DE" dirty="0"/>
          </a:p>
        </p:txBody>
      </p:sp>
      <p:sp>
        <p:nvSpPr>
          <p:cNvPr id="3" name="Inhaltsplatzhalter 2"/>
          <p:cNvSpPr>
            <a:spLocks noGrp="1"/>
          </p:cNvSpPr>
          <p:nvPr>
            <p:ph idx="1"/>
          </p:nvPr>
        </p:nvSpPr>
        <p:spPr/>
        <p:txBody>
          <a:bodyPr/>
          <a:lstStyle/>
          <a:p>
            <a:r>
              <a:rPr lang="de-DE" b="1" dirty="0"/>
              <a:t>So gehst du dann vor:</a:t>
            </a:r>
            <a:endParaRPr lang="de-DE" dirty="0"/>
          </a:p>
          <a:p>
            <a:r>
              <a:rPr lang="de-DE" dirty="0"/>
              <a:t>1)Atme durch die Nase ein und zähle langsam bis </a:t>
            </a:r>
            <a:r>
              <a:rPr lang="de-DE" b="1" dirty="0"/>
              <a:t>vier</a:t>
            </a:r>
            <a:r>
              <a:rPr lang="de-DE" dirty="0"/>
              <a:t>.</a:t>
            </a:r>
          </a:p>
          <a:p>
            <a:r>
              <a:rPr lang="de-DE" dirty="0"/>
              <a:t>2)Halte die Luft an und zähle bis </a:t>
            </a:r>
            <a:r>
              <a:rPr lang="de-DE" b="1" dirty="0"/>
              <a:t>sechs</a:t>
            </a:r>
            <a:r>
              <a:rPr lang="de-DE" dirty="0"/>
              <a:t>.</a:t>
            </a:r>
          </a:p>
          <a:p>
            <a:r>
              <a:rPr lang="de-DE" dirty="0"/>
              <a:t>3)Atme aus und zähle dabei langsam bis </a:t>
            </a:r>
            <a:r>
              <a:rPr lang="de-DE" b="1" dirty="0"/>
              <a:t>acht</a:t>
            </a:r>
            <a:r>
              <a:rPr lang="de-DE" dirty="0"/>
              <a:t>.</a:t>
            </a:r>
          </a:p>
          <a:p>
            <a:pPr>
              <a:buNone/>
            </a:pP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1026" name="AutoShape 2" descr="Atemübungen tragen zur Entspannung und Beruhigung bei."/>
          <p:cNvSpPr>
            <a:spLocks noChangeAspect="1" noChangeArrowheads="1"/>
          </p:cNvSpPr>
          <p:nvPr/>
        </p:nvSpPr>
        <p:spPr bwMode="auto">
          <a:xfrm>
            <a:off x="155575" y="-1951038"/>
            <a:ext cx="6096000" cy="40671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28" name="AutoShape 4" descr="Atemübungen tragen zur Entspannung und Beruhigung bei."/>
          <p:cNvSpPr>
            <a:spLocks noChangeAspect="1" noChangeArrowheads="1"/>
          </p:cNvSpPr>
          <p:nvPr/>
        </p:nvSpPr>
        <p:spPr bwMode="auto">
          <a:xfrm>
            <a:off x="155575" y="-1951038"/>
            <a:ext cx="6096000" cy="40671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0" name="AutoShape 6" descr="Atemübungen tragen zur Entspannung und Beruhigung bei."/>
          <p:cNvSpPr>
            <a:spLocks noChangeAspect="1" noChangeArrowheads="1"/>
          </p:cNvSpPr>
          <p:nvPr/>
        </p:nvSpPr>
        <p:spPr bwMode="auto">
          <a:xfrm>
            <a:off x="155575" y="-1951038"/>
            <a:ext cx="6096000" cy="406717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2" name="AutoShape 8" descr="https://img.utopia.de/UJnijbQvAy2_lbo7i34t6kI4szo=/640x0/https://utopia.de/app/uploads/2017/12/atemuebungen-tragen-zur-entspannung-und-beruhigung-cc0-public-domain-avi_acl-171224_downlo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4" name="AutoShape 10" descr="https://img.utopia.de/UJnijbQvAy2_lbo7i34t6kI4szo=/640x0/https://utopia.de/app/uploads/2017/12/atemuebungen-tragen-zur-entspannung-und-beruhigung-cc0-public-domain-avi_acl-171224_downloa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036" name="Picture 12" descr="Bildergebnis für Entspannung lofoten&quot;"/>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653210"/>
          </a:xfrm>
        </p:spPr>
        <p:txBody>
          <a:bodyPr tIns="41473"/>
          <a:lstStyle/>
          <a:p>
            <a:r>
              <a:rPr lang="de-DE" sz="3300" dirty="0"/>
              <a:t>Atmen und Entspannen </a:t>
            </a:r>
          </a:p>
        </p:txBody>
      </p:sp>
      <p:sp>
        <p:nvSpPr>
          <p:cNvPr id="3" name="Textplatzhalter 2"/>
          <p:cNvSpPr>
            <a:spLocks noGrp="1"/>
          </p:cNvSpPr>
          <p:nvPr>
            <p:ph type="body"/>
          </p:nvPr>
        </p:nvSpPr>
        <p:spPr>
          <a:xfrm>
            <a:off x="457200" y="704088"/>
            <a:ext cx="8229600" cy="796086"/>
          </a:xfrm>
        </p:spPr>
        <p:txBody>
          <a:bodyPr tIns="41473">
            <a:normAutofit/>
          </a:bodyPr>
          <a:lstStyle/>
          <a:p>
            <a:pPr>
              <a:buFont typeface="Arial" pitchFamily="34" charset="0"/>
              <a:buChar char="•"/>
            </a:pPr>
            <a:endParaRPr lang="de-DE" sz="2200" dirty="0"/>
          </a:p>
          <a:p>
            <a:pPr>
              <a:buFont typeface="Arial" pitchFamily="34" charset="0"/>
              <a:buChar char="•"/>
            </a:pPr>
            <a:endParaRPr lang="de-DE" sz="2200" dirty="0"/>
          </a:p>
          <a:p>
            <a:pPr>
              <a:buFont typeface="Arial" pitchFamily="34" charset="0"/>
              <a:buChar char="•"/>
            </a:pPr>
            <a:endParaRPr lang="de-DE" sz="2200" dirty="0"/>
          </a:p>
        </p:txBody>
      </p:sp>
      <p:sp>
        <p:nvSpPr>
          <p:cNvPr id="4" name="Rechteck 3"/>
          <p:cNvSpPr/>
          <p:nvPr/>
        </p:nvSpPr>
        <p:spPr>
          <a:xfrm>
            <a:off x="2428860" y="1428737"/>
            <a:ext cx="4428420" cy="5038959"/>
          </a:xfrm>
          <a:prstGeom prst="rect">
            <a:avLst/>
          </a:prstGeom>
        </p:spPr>
        <p:txBody>
          <a:bodyPr wrap="square" lIns="82945" tIns="41473" rIns="82945" bIns="41473">
            <a:spAutoFit/>
          </a:bodyPr>
          <a:lstStyle/>
          <a:p>
            <a:pPr>
              <a:buFont typeface="Arial" pitchFamily="34" charset="0"/>
              <a:buChar char="•"/>
            </a:pPr>
            <a:r>
              <a:rPr lang="de-DE" sz="1600" dirty="0"/>
              <a:t>Lassen Sie ihre Schultern locker kreisen </a:t>
            </a:r>
          </a:p>
          <a:p>
            <a:pPr>
              <a:buFont typeface="Arial" pitchFamily="34" charset="0"/>
              <a:buChar char="•"/>
            </a:pPr>
            <a:r>
              <a:rPr lang="de-DE" sz="1600" dirty="0"/>
              <a:t>Atmen Sie ein und atmen Sie hörbar auf verschiedene Laute aus</a:t>
            </a:r>
          </a:p>
          <a:p>
            <a:pPr>
              <a:buFont typeface="Arial" pitchFamily="34" charset="0"/>
              <a:buChar char="•"/>
            </a:pPr>
            <a:r>
              <a:rPr lang="en-US" sz="1600" dirty="0"/>
              <a:t>f -f -f -f -f -f-, s-s-s-s-s-s-s</a:t>
            </a:r>
          </a:p>
          <a:p>
            <a:pPr>
              <a:buFont typeface="Arial" pitchFamily="34" charset="0"/>
              <a:buChar char="•"/>
            </a:pPr>
            <a:r>
              <a:rPr lang="de-DE" sz="1600" dirty="0"/>
              <a:t> Atemschnüffeln: 3x durch die Nase einatmen (dazwischen kleine Pause, als würden Sie an einer Blume duften)</a:t>
            </a:r>
          </a:p>
          <a:p>
            <a:pPr>
              <a:buFont typeface="Arial" pitchFamily="34" charset="0"/>
              <a:buChar char="•"/>
            </a:pPr>
            <a:r>
              <a:rPr lang="de-DE" sz="1600" dirty="0"/>
              <a:t>Lippenflattern  (Schnauben eines Pferdes nachahmen)</a:t>
            </a:r>
          </a:p>
          <a:p>
            <a:pPr>
              <a:buFont typeface="Arial" pitchFamily="34" charset="0"/>
              <a:buChar char="•"/>
            </a:pPr>
            <a:r>
              <a:rPr lang="de-DE" sz="1600" dirty="0"/>
              <a:t>Lippen mit dem Finger abheben</a:t>
            </a:r>
          </a:p>
          <a:p>
            <a:pPr>
              <a:buFont typeface="Arial" pitchFamily="34" charset="0"/>
              <a:buChar char="•"/>
            </a:pPr>
            <a:r>
              <a:rPr lang="de-DE" sz="1600" dirty="0"/>
              <a:t>Zunge ausschütteln</a:t>
            </a:r>
          </a:p>
          <a:p>
            <a:pPr>
              <a:buFont typeface="Arial" pitchFamily="34" charset="0"/>
              <a:buChar char="•"/>
            </a:pPr>
            <a:r>
              <a:rPr lang="de-DE" sz="1600" dirty="0"/>
              <a:t>Kiefer ausschütteln</a:t>
            </a:r>
          </a:p>
          <a:p>
            <a:pPr>
              <a:buFont typeface="Arial" pitchFamily="34" charset="0"/>
              <a:buChar char="•"/>
            </a:pPr>
            <a:r>
              <a:rPr lang="de-DE" sz="1600" dirty="0" err="1"/>
              <a:t>Glöckchenübung</a:t>
            </a:r>
            <a:r>
              <a:rPr lang="de-DE" sz="1600" dirty="0"/>
              <a:t> (Zunge pendelt zwischen Mundwinkeln </a:t>
            </a:r>
          </a:p>
          <a:p>
            <a:pPr>
              <a:buFont typeface="Arial" pitchFamily="34" charset="0"/>
              <a:buChar char="•"/>
            </a:pPr>
            <a:r>
              <a:rPr lang="de-DE" sz="1600" dirty="0"/>
              <a:t>Kreisen des Kopfes und in verschiedenen Tonhöhen summen</a:t>
            </a:r>
          </a:p>
          <a:p>
            <a:pPr>
              <a:buFont typeface="Arial" pitchFamily="34" charset="0"/>
              <a:buChar char="•"/>
            </a:pPr>
            <a:r>
              <a:rPr lang="de-DE" sz="1600" dirty="0"/>
              <a:t>Zunge ausstrecken von ganz hinten nach vorne</a:t>
            </a:r>
          </a:p>
          <a:p>
            <a:pPr>
              <a:buFont typeface="Arial" pitchFamily="34" charset="0"/>
              <a:buChar char="•"/>
            </a:pPr>
            <a:r>
              <a:rPr lang="de-DE" sz="1600" dirty="0" err="1"/>
              <a:t>Nomm</a:t>
            </a:r>
            <a:r>
              <a:rPr lang="de-DE" sz="1600" dirty="0"/>
              <a:t> </a:t>
            </a:r>
            <a:r>
              <a:rPr lang="de-DE" sz="1600" dirty="0" err="1"/>
              <a:t>nomm</a:t>
            </a:r>
            <a:r>
              <a:rPr lang="de-DE" sz="1600" dirty="0"/>
              <a:t> </a:t>
            </a:r>
          </a:p>
          <a:p>
            <a:pPr>
              <a:buFont typeface="Arial" pitchFamily="34" charset="0"/>
              <a:buChar char="•"/>
            </a:pPr>
            <a:r>
              <a:rPr lang="de-DE" sz="1600" dirty="0" err="1"/>
              <a:t>Nemm</a:t>
            </a:r>
            <a:r>
              <a:rPr lang="de-DE" sz="1600" dirty="0"/>
              <a:t> </a:t>
            </a:r>
            <a:r>
              <a:rPr lang="de-DE" sz="1600" dirty="0" err="1"/>
              <a:t>nemm</a:t>
            </a:r>
            <a:r>
              <a:rPr lang="de-DE" sz="1600" dirty="0"/>
              <a:t> </a:t>
            </a:r>
            <a:r>
              <a:rPr lang="de-DE" sz="1600" dirty="0" err="1"/>
              <a:t>nemm</a:t>
            </a:r>
            <a:r>
              <a:rPr lang="de-DE" sz="1600" dirty="0"/>
              <a:t> </a:t>
            </a:r>
            <a:r>
              <a:rPr lang="de-DE" sz="1600" dirty="0" err="1"/>
              <a:t>nemm</a:t>
            </a:r>
            <a:r>
              <a:rPr lang="de-DE" sz="1600" dirty="0"/>
              <a:t>  </a:t>
            </a:r>
          </a:p>
          <a:p>
            <a:pPr>
              <a:buFont typeface="Arial" pitchFamily="34" charset="0"/>
              <a:buChar char="•"/>
            </a:pP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41473"/>
          <a:lstStyle/>
          <a:p>
            <a:r>
              <a:rPr lang="de-DE" sz="3300" dirty="0"/>
              <a:t>Zungenbrecher </a:t>
            </a:r>
          </a:p>
        </p:txBody>
      </p:sp>
      <p:sp>
        <p:nvSpPr>
          <p:cNvPr id="3" name="Textplatzhalter 2"/>
          <p:cNvSpPr>
            <a:spLocks noGrp="1"/>
          </p:cNvSpPr>
          <p:nvPr>
            <p:ph type="body"/>
          </p:nvPr>
        </p:nvSpPr>
        <p:spPr/>
        <p:txBody>
          <a:bodyPr tIns="41473"/>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082428" y="4251370"/>
            <a:ext cx="5061572" cy="2606630"/>
          </a:xfrm>
          <a:prstGeom prst="rect">
            <a:avLst/>
          </a:prstGeom>
          <a:noFill/>
        </p:spPr>
      </p:pic>
      <p:sp>
        <p:nvSpPr>
          <p:cNvPr id="5" name="Rechteck 4"/>
          <p:cNvSpPr/>
          <p:nvPr/>
        </p:nvSpPr>
        <p:spPr>
          <a:xfrm>
            <a:off x="2286720" y="2884543"/>
            <a:ext cx="4570560" cy="1191752"/>
          </a:xfrm>
          <a:prstGeom prst="rect">
            <a:avLst/>
          </a:prstGeom>
        </p:spPr>
        <p:txBody>
          <a:bodyPr lIns="82945" tIns="41473" rIns="82945" bIns="41473">
            <a:spAutoFit/>
          </a:bodyPr>
          <a:lstStyle/>
          <a:p>
            <a:pPr>
              <a:buFont typeface="Arial" pitchFamily="34" charset="0"/>
              <a:buChar char="•"/>
            </a:pPr>
            <a:r>
              <a:rPr lang="de-DE" dirty="0"/>
              <a:t>Ich spreche die Zungenbrecher vor und ihr sprecht mir  nach </a:t>
            </a:r>
          </a:p>
          <a:p>
            <a:pPr>
              <a:buFont typeface="Arial" pitchFamily="34" charset="0"/>
              <a:buChar char="•"/>
            </a:pPr>
            <a:r>
              <a:rPr lang="de-DE" dirty="0"/>
              <a:t>Wir werden schneller</a:t>
            </a:r>
          </a:p>
          <a:p>
            <a:pPr>
              <a:buFont typeface="Arial" pitchFamily="34" charset="0"/>
              <a:buChar char="•"/>
            </a:pPr>
            <a:r>
              <a:rPr lang="de-DE" dirty="0"/>
              <a:t>Am Ende versuchen wir einen Kanon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142984"/>
            <a:ext cx="8229600" cy="5181616"/>
          </a:xfrm>
        </p:spPr>
        <p:txBody>
          <a:bodyPr>
            <a:normAutofit/>
          </a:bodyPr>
          <a:lstStyle/>
          <a:p>
            <a:r>
              <a:rPr lang="de-DE" sz="4400" dirty="0"/>
              <a:t>Als wir noch in der Wiege lagen gab's noch keine Liegewaagen. Jetzt kann man in den Waagen liegen und sich in allen Lagen wiegen.</a:t>
            </a:r>
          </a:p>
        </p:txBody>
      </p:sp>
      <p:pic>
        <p:nvPicPr>
          <p:cNvPr id="41986" name="Picture 2" descr="Bilderesultat for Liegewagen"/>
          <p:cNvPicPr>
            <a:picLocks noChangeAspect="1" noChangeArrowheads="1"/>
          </p:cNvPicPr>
          <p:nvPr/>
        </p:nvPicPr>
        <p:blipFill>
          <a:blip r:embed="rId2"/>
          <a:srcRect/>
          <a:stretch>
            <a:fillRect/>
          </a:stretch>
        </p:blipFill>
        <p:spPr bwMode="auto">
          <a:xfrm>
            <a:off x="4643438" y="3871261"/>
            <a:ext cx="4500562" cy="29867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r>
              <a:rPr lang="de-DE" sz="4800" dirty="0"/>
              <a:t>Brautkleid bleibt Brautkleid und Blaukraut bleibt Blaukraut.</a:t>
            </a:r>
          </a:p>
          <a:p>
            <a:pPr>
              <a:buNone/>
            </a:pPr>
            <a:r>
              <a:rPr lang="de-DE" sz="4800" dirty="0"/>
              <a:t>(Wer kann es am Schnellsten sprechen?)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762</Words>
  <Application>Microsoft Office PowerPoint</Application>
  <PresentationFormat>Bildschirmpräsentation (4:3)</PresentationFormat>
  <Paragraphs>109</Paragraphs>
  <Slides>25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Constantia</vt:lpstr>
      <vt:lpstr>Source Sans Pro Light</vt:lpstr>
      <vt:lpstr>Source Sans Pro Semibold</vt:lpstr>
      <vt:lpstr>Wingdings 2</vt:lpstr>
      <vt:lpstr>Hyperion</vt:lpstr>
      <vt:lpstr>NJII_199B  Verbesserung der Aussprache </vt:lpstr>
      <vt:lpstr>Übung  2 ATMEN </vt:lpstr>
      <vt:lpstr>       So atmest du richtig: </vt:lpstr>
      <vt:lpstr>Atemübung gegen Stress: Die 4-6-8-Methode </vt:lpstr>
      <vt:lpstr>PowerPoint-Präsentation</vt:lpstr>
      <vt:lpstr>Atmen und Entspannen </vt:lpstr>
      <vt:lpstr>Zungenbrecher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Schau mir in die Augen, Kleines </vt:lpstr>
      <vt:lpstr>PowerPoint-Präsentation</vt:lpstr>
      <vt:lpstr>PowerPoint-Präsentation</vt:lpstr>
      <vt:lpstr>PowerPoint-Präsentation</vt:lpstr>
      <vt:lpstr>Hausaufgabe (verbessern) </vt:lpstr>
      <vt:lpstr>Verbessern Sie </vt:lpstr>
      <vt:lpstr>Neue Hausaufgabe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NJII_199B  Verbesserung der Aussprache</dc:title>
  <dc:creator>Packard Bell</dc:creator>
  <cp:lastModifiedBy>Johannes Benjamin Köck</cp:lastModifiedBy>
  <cp:revision>11</cp:revision>
  <dcterms:created xsi:type="dcterms:W3CDTF">2019-09-24T10:24:42Z</dcterms:created>
  <dcterms:modified xsi:type="dcterms:W3CDTF">2019-11-26T11:48:15Z</dcterms:modified>
</cp:coreProperties>
</file>