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71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72" r:id="rId14"/>
    <p:sldId id="269" r:id="rId15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ECB3-E741-4529-9E13-4C7ED3FF2B70}" type="datetimeFigureOut">
              <a:rPr lang="de-DE" smtClean="0"/>
              <a:pPr/>
              <a:t>10.10.2019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26D73-B7DC-4886-91B1-41CE202037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DE" sz="36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294967295"/>
          <p:cNvPicPr/>
          <p:nvPr/>
        </p:nvPicPr>
        <p:blipFill>
          <a:blip r:embed="rId14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latin typeface="Arial"/>
              </a:rPr>
              <a:t>Seventh Outline Level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Arial"/>
              </a:rPr>
              <a:t>&lt;date/time&gt;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Arial"/>
              </a:rPr>
              <a:t>&lt;footer&gt;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4C82AD3B-D937-4628-B1DB-763B09880CE4}" type="slidenum">
              <a:rPr lang="de-DE" sz="1400" b="0" strike="noStrike" spc="-1">
                <a:latin typeface="Arial"/>
              </a:rPr>
              <a:pPr algn="r"/>
              <a:t>‹Nr.›</a:t>
            </a:fld>
            <a:endParaRPr lang="de-DE" sz="14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s.muni.cz/auth/course/phil/autumn2019/NJI_01A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themen/s-9077" TargetMode="External"/><Relationship Id="rId2" Type="http://schemas.openxmlformats.org/officeDocument/2006/relationships/hyperlink" Target="https://www.goethe.d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prachportal.integrationsfonds.at/deutsch-lernen" TargetMode="External"/><Relationship Id="rId5" Type="http://schemas.openxmlformats.org/officeDocument/2006/relationships/hyperlink" Target="https://deutsch.info/cs" TargetMode="External"/><Relationship Id="rId4" Type="http://schemas.openxmlformats.org/officeDocument/2006/relationships/hyperlink" Target="https://www.iwdl.de/cms/lernen/star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 dirty="0">
                <a:latin typeface="Arial"/>
              </a:rPr>
              <a:t>Sprachübungen und Realien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2800" dirty="0" smtClean="0">
                <a:hlinkClick r:id="rId2"/>
              </a:rPr>
              <a:t>NJI_01A/01</a:t>
            </a:r>
            <a:endParaRPr lang="de-DE" sz="2800" b="1" dirty="0" smtClean="0"/>
          </a:p>
          <a:p>
            <a:r>
              <a:rPr lang="de-DE" sz="2800" b="0" strike="noStrike" spc="-1" dirty="0" smtClean="0">
                <a:latin typeface="Arial"/>
              </a:rPr>
              <a:t>Wintersemester 2019/20</a:t>
            </a:r>
            <a:endParaRPr lang="de-DE" sz="2800" b="0" strike="noStrike" spc="-1" dirty="0">
              <a:latin typeface="Arial"/>
            </a:endParaRPr>
          </a:p>
          <a:p>
            <a:r>
              <a:rPr lang="de-DE" sz="2800" b="0" strike="noStrike" spc="-1" dirty="0" smtClean="0">
                <a:latin typeface="Arial"/>
              </a:rPr>
              <a:t>Kursleiter: Johannes Köck </a:t>
            </a:r>
            <a:endParaRPr lang="de-DE" sz="2800" b="0" strike="noStrike" spc="-1" dirty="0">
              <a:latin typeface="Arial"/>
            </a:endParaRPr>
          </a:p>
        </p:txBody>
      </p:sp>
      <p:pic>
        <p:nvPicPr>
          <p:cNvPr id="44" name="Grafik 43"/>
          <p:cNvPicPr/>
          <p:nvPr/>
        </p:nvPicPr>
        <p:blipFill>
          <a:blip r:embed="rId3"/>
          <a:stretch/>
        </p:blipFill>
        <p:spPr>
          <a:xfrm>
            <a:off x="2448000" y="3096000"/>
            <a:ext cx="5760000" cy="3933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Lernen </a:t>
            </a:r>
            <a:r>
              <a:rPr lang="de-DE" sz="3600" dirty="0" err="1" smtClean="0">
                <a:latin typeface="+mj-lt"/>
              </a:rPr>
              <a:t>lernen</a:t>
            </a:r>
            <a:r>
              <a:rPr lang="de-DE" sz="3600" dirty="0" smtClean="0">
                <a:latin typeface="+mj-lt"/>
              </a:rPr>
              <a:t>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350945"/>
            <a:ext cx="7200000" cy="2786082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Sammeln Sie die wichtigsten Punkte und präsentieren Sie diese?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Welche Tipps gefallen Ihnen, welche nicht? Warum?!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Mit welchen Seiten würden Sie arbeiten? Mit welchen nicht?</a:t>
            </a:r>
          </a:p>
          <a:p>
            <a:endParaRPr lang="de-DE" sz="2400" dirty="0">
              <a:latin typeface="+mn-lt"/>
            </a:endParaRPr>
          </a:p>
        </p:txBody>
      </p:sp>
      <p:sp>
        <p:nvSpPr>
          <p:cNvPr id="1026" name="AutoShape 2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8" name="AutoShape 4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AutoShape 6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2" name="Picture 8" descr="Wie kann man schnell lernen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2990" y="4203656"/>
            <a:ext cx="4281463" cy="307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Tipps zum Lernen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1254098" y="2351077"/>
            <a:ext cx="7250956" cy="2857520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Überlegen Sie zu Zweit, wann , wo, wie Sie erfolgreich lernen und wann nicht?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Erstellen Sie 5 Goldene Regeln und einen Plan, wie Sie im nächsten Semester lernen wollen und wie Sie sich verbessern wollen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Wann beginnen Sie für die Prüfungen zu lernen, sich vorzubereiten?</a:t>
            </a:r>
            <a:endParaRPr lang="de-DE" sz="2400" dirty="0">
              <a:latin typeface="+mn-lt"/>
            </a:endParaRPr>
          </a:p>
        </p:txBody>
      </p:sp>
      <p:sp>
        <p:nvSpPr>
          <p:cNvPr id="28674" name="AutoShape 2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676" name="AutoShape 4" descr="Bildergebnis für Goldene regeln"/>
          <p:cNvSpPr>
            <a:spLocks noChangeAspect="1" noChangeArrowheads="1"/>
          </p:cNvSpPr>
          <p:nvPr/>
        </p:nvSpPr>
        <p:spPr bwMode="auto">
          <a:xfrm>
            <a:off x="155575" y="-1608138"/>
            <a:ext cx="67341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8678" name="Picture 6" descr="Bildergebnis für Goldene rege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28" y="5708663"/>
            <a:ext cx="3233713" cy="1614570"/>
          </a:xfrm>
          <a:prstGeom prst="rect">
            <a:avLst/>
          </a:prstGeom>
          <a:noFill/>
        </p:spPr>
      </p:pic>
      <p:pic>
        <p:nvPicPr>
          <p:cNvPr id="28680" name="Picture 8" descr="http://syntace.my1.cc/cms07/upload/Golden-Rule-of-Presen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25" y="5565787"/>
            <a:ext cx="2667000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latin typeface="+mj-lt"/>
              </a:rPr>
              <a:t>Nächste Einheit – Lernen </a:t>
            </a:r>
            <a:r>
              <a:rPr lang="de-DE" sz="2400" dirty="0" err="1" smtClean="0">
                <a:latin typeface="+mj-lt"/>
              </a:rPr>
              <a:t>lernen</a:t>
            </a:r>
            <a:r>
              <a:rPr lang="de-DE" sz="2400" dirty="0" smtClean="0">
                <a:latin typeface="+mj-lt"/>
              </a:rPr>
              <a:t> II</a:t>
            </a:r>
            <a:endParaRPr lang="de-DE" sz="24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Bildergebnis für Gelehr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3208" y="1779573"/>
            <a:ext cx="5773120" cy="4706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de-DE" dirty="0" smtClean="0"/>
              <a:t>am Montag den 14. 10 um 17.00 im Raum L11, findet unsere </a:t>
            </a:r>
            <a:r>
              <a:rPr lang="de-DE" dirty="0" err="1" smtClean="0"/>
              <a:t>Stipendienvorstellung</a:t>
            </a:r>
            <a:r>
              <a:rPr lang="de-DE" dirty="0" smtClean="0"/>
              <a:t> statt.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Erasmus, </a:t>
            </a:r>
            <a:r>
              <a:rPr lang="de-DE" dirty="0" err="1" smtClean="0"/>
              <a:t>Daad</a:t>
            </a:r>
            <a:r>
              <a:rPr lang="de-DE" dirty="0" smtClean="0"/>
              <a:t>, </a:t>
            </a:r>
            <a:r>
              <a:rPr lang="de-DE" dirty="0" err="1" smtClean="0"/>
              <a:t>Bayhost</a:t>
            </a:r>
            <a:r>
              <a:rPr lang="de-DE" smtClean="0"/>
              <a:t>, Niermann-Stiftung, Aktion Österreich </a:t>
            </a:r>
          </a:p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j-lt"/>
              </a:rPr>
              <a:t>Thema der nächsten Einheit: Problemfall Plagiat </a:t>
            </a:r>
            <a:endParaRPr lang="de-DE" sz="3600" dirty="0"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6626" name="Picture 2" descr="Bildergebnis für stop plagi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0524"/>
            <a:ext cx="5143536" cy="4389151"/>
          </a:xfrm>
          <a:prstGeom prst="rect">
            <a:avLst/>
          </a:prstGeom>
          <a:noFill/>
        </p:spPr>
      </p:pic>
      <p:pic>
        <p:nvPicPr>
          <p:cNvPr id="26628" name="Picture 4" descr="Bildergebnis für stop plagi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8" y="3239708"/>
            <a:ext cx="4540247" cy="431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n-lt"/>
              </a:rPr>
              <a:t>Anforderungen </a:t>
            </a:r>
            <a:endParaRPr lang="de-DE" sz="36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04000" y="575999"/>
            <a:ext cx="7200000" cy="4418284"/>
          </a:xfrm>
        </p:spPr>
        <p:txBody>
          <a:bodyPr>
            <a:normAutofit/>
          </a:bodyPr>
          <a:lstStyle/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 regelmäßige Anwesenheit (80%)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Hausaufgaben (Korrektur)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b="1" dirty="0" smtClean="0">
                <a:latin typeface="+mn-lt"/>
              </a:rPr>
              <a:t>Aktive</a:t>
            </a:r>
            <a:r>
              <a:rPr lang="de-DE" sz="2400" dirty="0" smtClean="0">
                <a:latin typeface="+mn-lt"/>
              </a:rPr>
              <a:t> Teilnahme (bitte redet mit mir, kein Grund zur Schüchternheit, wir alle machen Fehler)!</a:t>
            </a:r>
          </a:p>
          <a:p>
            <a:pPr>
              <a:buFont typeface="Symbol" pitchFamily="18" charset="2"/>
              <a:buChar char="-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Prüfungsleistungen (Referat)</a:t>
            </a:r>
          </a:p>
          <a:p>
            <a:pPr>
              <a:buFont typeface="Symbol" pitchFamily="18" charset="2"/>
              <a:buChar char="-"/>
            </a:pPr>
            <a:r>
              <a:rPr lang="de-DE" sz="2400" dirty="0" smtClean="0">
                <a:latin typeface="+mn-lt"/>
              </a:rPr>
              <a:t>Erstellen/Abgabe eines Portfolios (einer Mappe)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5602" name="Picture 2" descr="Bildergebnis für Anforderun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8" y="4637093"/>
            <a:ext cx="2520131" cy="1619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„Schonfrist“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 descr="Bildergebnis für hirs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22" y="1636427"/>
            <a:ext cx="8035194" cy="535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Verlauf des Seminars</a:t>
            </a:r>
          </a:p>
        </p:txBody>
      </p:sp>
      <p:sp>
        <p:nvSpPr>
          <p:cNvPr id="54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Workshop: Wissenschaftliche </a:t>
            </a:r>
            <a:r>
              <a:rPr lang="de-DE" sz="2600" b="0" strike="noStrike" spc="-1" dirty="0" smtClean="0">
                <a:latin typeface="Arial"/>
              </a:rPr>
              <a:t>Arbeitstechniken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 smtClean="0">
                <a:latin typeface="Arial"/>
              </a:rPr>
              <a:t>Wie schreibe ich ein Mail?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spc="-1" dirty="0" smtClean="0">
                <a:latin typeface="Arial"/>
              </a:rPr>
              <a:t>Wie überarbeite ich Texte?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 smtClean="0">
                <a:latin typeface="Arial"/>
              </a:rPr>
              <a:t>Wie halte ich eine Präsentation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+mn-lt"/>
              </a:rPr>
              <a:t>Hausaufgabe</a:t>
            </a:r>
            <a:endParaRPr lang="de-DE" sz="3600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539718" y="1922449"/>
            <a:ext cx="7200000" cy="3857652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Text verfassen „Warum studiere ich Germanistik (ca. 200 Wörter)?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Geeignete Übungsgrammatiken und Grammatiken zum Nachschlagen recherchieren (5 Titel mindestens)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(Online-)Wörterbücher?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Welche nutzen Sie? Warum?</a:t>
            </a:r>
          </a:p>
          <a:p>
            <a:pPr marL="457200" indent="-457200">
              <a:buAutoNum type="arabicParenR"/>
            </a:pPr>
            <a:r>
              <a:rPr lang="de-DE" sz="2400" dirty="0" smtClean="0">
                <a:latin typeface="+mn-lt"/>
              </a:rPr>
              <a:t> Bitte Seite lesen und die wichtigsten Tipps notieren:</a:t>
            </a:r>
          </a:p>
          <a:p>
            <a:pPr marL="457200" indent="-457200"/>
            <a:r>
              <a:rPr lang="de-DE" sz="2400" dirty="0" smtClean="0">
                <a:latin typeface="+mn-lt"/>
              </a:rPr>
              <a:t> https://www.wien.gv.at/bildung/stadtschulrat/schulpsychologie/richtig-lernen.html</a:t>
            </a:r>
          </a:p>
          <a:p>
            <a:pPr marL="457200" indent="-457200"/>
            <a:endParaRPr lang="de-DE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56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finde ich hochwertige (elektronische) Wörterbücher?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Wie kann mir mein EDV-Programm helfen, bessere Hausarbeiten zu schreiben?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Wo kann ich nachschauen, wenn ich mir bei der Aussprache eines Wortes nicht sicher bin?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>
                <a:latin typeface="Arial"/>
              </a:rPr>
              <a:t>Was sind Korpora und wie können Sie mir bei Lernen und verfassen von Hausarbeiten helfen?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58" name="TextShape 2"/>
          <p:cNvSpPr txBox="1"/>
          <p:nvPr/>
        </p:nvSpPr>
        <p:spPr>
          <a:xfrm>
            <a:off x="432000" y="273600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Muss man Lernen </a:t>
            </a:r>
            <a:r>
              <a:rPr lang="de-DE" sz="2600" b="0" strike="noStrike" spc="-1" dirty="0" err="1">
                <a:latin typeface="Arial"/>
              </a:rPr>
              <a:t>lernen</a:t>
            </a:r>
            <a:r>
              <a:rPr lang="de-DE" sz="2600" b="0" strike="noStrike" spc="-1" dirty="0" smtClean="0">
                <a:latin typeface="Arial"/>
              </a:rPr>
              <a:t>??? Warum???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Lernziel: Autonomes Lernen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Arbeitstechniken zum systematischen Spracherwerb erlernen</a:t>
            </a:r>
          </a:p>
        </p:txBody>
      </p:sp>
      <p:pic>
        <p:nvPicPr>
          <p:cNvPr id="59" name="Grafik 58"/>
          <p:cNvPicPr/>
          <p:nvPr/>
        </p:nvPicPr>
        <p:blipFill>
          <a:blip r:embed="rId2"/>
          <a:stretch/>
        </p:blipFill>
        <p:spPr>
          <a:xfrm>
            <a:off x="4680000" y="1799640"/>
            <a:ext cx="4878000" cy="487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61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7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1" strike="noStrike" spc="-1" dirty="0">
                <a:latin typeface="Arial"/>
              </a:rPr>
              <a:t>Reflexionsübung: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Erinnern Sie sich an ihre Schulzeit zurück und versuchen Sie die folgenden Fragen für sich im Stillen zu beantworten: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War Deutsch eher ihr „Lieblingsfach“ oder ihr „</a:t>
            </a:r>
            <a:r>
              <a:rPr lang="de-DE" sz="2600" b="0" strike="noStrike" spc="-1" dirty="0" err="1" smtClean="0">
                <a:latin typeface="Arial"/>
              </a:rPr>
              <a:t>Hasssfach</a:t>
            </a:r>
            <a:r>
              <a:rPr lang="de-DE" sz="2600" b="0" strike="noStrike" spc="-1" dirty="0">
                <a:latin typeface="Arial"/>
              </a:rPr>
              <a:t>“? Sind Sie gerne in den Deutschunterricht gegangen</a:t>
            </a:r>
            <a:r>
              <a:rPr lang="de-DE" sz="2600" b="0" strike="noStrike" spc="-1" dirty="0" smtClean="0">
                <a:latin typeface="Arial"/>
              </a:rPr>
              <a:t>? Hass-Lieblingsfächer?</a:t>
            </a:r>
            <a:endParaRPr lang="de-DE" sz="2600" b="0" strike="noStrike" spc="-1" dirty="0">
              <a:latin typeface="Arial"/>
            </a:endParaRP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Erinnern Sie sich an ihre Lehrer. Welche Lehrer schätzten Sie besonders? Welche weniger? Warum?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Mögen Sie lieber „strenge“ oder „lockere“ Lehrer?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b="0" strike="noStrike" spc="-1" dirty="0">
                <a:latin typeface="Arial"/>
              </a:rPr>
              <a:t>Auf welche Weise haben Sie in ihrer Schulzeit gelernt? Wo und zu welcher Uhrzeit lernen Sie am Liebsten?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Tauschen Sie sich nun in Partnerarbeit mit ihren Kommilitonen aus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z="2600" b="0" strike="noStrike" spc="-1" dirty="0">
                <a:latin typeface="Arial"/>
              </a:rPr>
              <a:t>Fassen Sie für das Plenum kurz das Ergebnis ihrer Diskussion zusammen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600" b="0" strike="noStrike" spc="-1">
                <a:latin typeface="Arial"/>
              </a:rPr>
              <a:t>Lernen lernen</a:t>
            </a:r>
          </a:p>
        </p:txBody>
      </p:sp>
      <p:sp>
        <p:nvSpPr>
          <p:cNvPr id="63" name="TextShape 2"/>
          <p:cNvSpPr txBox="1"/>
          <p:nvPr/>
        </p:nvSpPr>
        <p:spPr>
          <a:xfrm>
            <a:off x="504000" y="180000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tarSymbol"/>
              <a:buAutoNum type="arabicPeriod"/>
            </a:pPr>
            <a:r>
              <a:rPr lang="de-DE" sz="2600" b="0" strike="noStrike" spc="-1" dirty="0">
                <a:latin typeface="Arial"/>
              </a:rPr>
              <a:t>Wo finde ich Lernangebote (online Angebote und gedruckte Materialien)?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1: Goethe-Institut </a:t>
            </a:r>
            <a:r>
              <a:rPr lang="de-DE" sz="2600" b="0" strike="noStrike" spc="-1" dirty="0">
                <a:latin typeface="Arial"/>
                <a:hlinkClick r:id="rId2"/>
              </a:rPr>
              <a:t>https://www.goethe.de/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2: Deutsche Welle </a:t>
            </a:r>
            <a:r>
              <a:rPr lang="de-DE" sz="2600" b="0" strike="noStrike" spc="-1" dirty="0">
                <a:latin typeface="Arial"/>
                <a:hlinkClick r:id="rId3"/>
              </a:rPr>
              <a:t>https://www.dw.com/de/themen/s-9077</a:t>
            </a:r>
            <a:r>
              <a:rPr lang="de-DE" sz="2600" b="0" strike="noStrike" spc="-1" dirty="0">
                <a:latin typeface="Arial"/>
              </a:rPr>
              <a:t>)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3: Ich will Deutsch lernen</a:t>
            </a:r>
            <a:r>
              <a:rPr lang="de-DE" sz="2600" b="0" strike="noStrike" spc="-1" dirty="0">
                <a:latin typeface="Arial"/>
                <a:hlinkClick r:id="rId4"/>
              </a:rPr>
              <a:t>https://www.iwdl.de/cms/lernen/start.html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4: Deutsch.info </a:t>
            </a:r>
            <a:r>
              <a:rPr lang="de-DE" sz="2600" b="0" strike="noStrike" spc="-1" dirty="0">
                <a:latin typeface="Arial"/>
                <a:hlinkClick r:id="rId5"/>
              </a:rPr>
              <a:t>https://deutsch.info/cs</a:t>
            </a:r>
            <a:endParaRPr lang="de-DE" sz="2600" b="0" strike="noStrike" spc="-1" dirty="0"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Font typeface="Symbol" charset="2"/>
              <a:buChar char=""/>
            </a:pPr>
            <a:r>
              <a:rPr lang="de-DE" sz="2600" b="0" strike="noStrike" spc="-1" dirty="0">
                <a:latin typeface="Arial"/>
              </a:rPr>
              <a:t>Gruppe 5: </a:t>
            </a:r>
            <a:r>
              <a:rPr lang="de-DE" sz="2600" b="0" strike="noStrike" spc="-1" dirty="0" smtClean="0">
                <a:latin typeface="Arial"/>
              </a:rPr>
              <a:t>Mein Sprachportal</a:t>
            </a:r>
            <a:r>
              <a:rPr lang="de-DE" sz="2600" b="0" strike="noStrike" spc="-1" dirty="0" smtClean="0">
                <a:latin typeface="Arial"/>
                <a:hlinkClick r:id="rId6"/>
              </a:rPr>
              <a:t>https</a:t>
            </a:r>
            <a:r>
              <a:rPr lang="de-DE" sz="2600" b="0" strike="noStrike" spc="-1" dirty="0">
                <a:latin typeface="Arial"/>
                <a:hlinkClick r:id="rId6"/>
              </a:rPr>
              <a:t>://sprachportal.integrationsfonds.at/deutsch-lernen</a:t>
            </a:r>
            <a:endParaRPr lang="de-DE" sz="2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510</Words>
  <Application>LibreOffice/5.4.1.2$MacOSX_X86_64 LibreOffice_project/ea7cb86e6eeb2bf3a5af73a8f7777ac570321527</Application>
  <PresentationFormat>Benutzerdefiniert</PresentationFormat>
  <Paragraphs>64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 Theme</vt:lpstr>
      <vt:lpstr>Folie 1</vt:lpstr>
      <vt:lpstr>Anforderungen </vt:lpstr>
      <vt:lpstr>„Schonfrist“ </vt:lpstr>
      <vt:lpstr>Folie 4</vt:lpstr>
      <vt:lpstr>Hausaufgabe</vt:lpstr>
      <vt:lpstr>Folie 6</vt:lpstr>
      <vt:lpstr>Folie 7</vt:lpstr>
      <vt:lpstr>Folie 8</vt:lpstr>
      <vt:lpstr>Folie 9</vt:lpstr>
      <vt:lpstr>Lernen lernen </vt:lpstr>
      <vt:lpstr>Tipps zum Lernen </vt:lpstr>
      <vt:lpstr>Nächste Einheit – Lernen lernen II</vt:lpstr>
      <vt:lpstr>Information</vt:lpstr>
      <vt:lpstr>Thema der nächsten Einheit: Problemfall Plagiat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Yannick Baumann</dc:creator>
  <cp:lastModifiedBy>Packard Bell</cp:lastModifiedBy>
  <cp:revision>14</cp:revision>
  <dcterms:created xsi:type="dcterms:W3CDTF">2018-09-13T17:42:24Z</dcterms:created>
  <dcterms:modified xsi:type="dcterms:W3CDTF">2019-10-10T18:32:59Z</dcterms:modified>
  <dc:language>de-DE</dc:language>
</cp:coreProperties>
</file>