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C62DBC1-8AA0-4D41-AEEF-01BEF4E94079}" type="datetimeFigureOut">
              <a:rPr lang="cs-CZ" smtClean="0"/>
              <a:t>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3888690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62DBC1-8AA0-4D41-AEEF-01BEF4E94079}" type="datetimeFigureOut">
              <a:rPr lang="cs-CZ" smtClean="0"/>
              <a:t>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172173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62DBC1-8AA0-4D41-AEEF-01BEF4E94079}" type="datetimeFigureOut">
              <a:rPr lang="cs-CZ" smtClean="0"/>
              <a:t>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3826347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62DBC1-8AA0-4D41-AEEF-01BEF4E94079}" type="datetimeFigureOut">
              <a:rPr lang="cs-CZ" smtClean="0"/>
              <a:t>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41474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C62DBC1-8AA0-4D41-AEEF-01BEF4E94079}" type="datetimeFigureOut">
              <a:rPr lang="cs-CZ" smtClean="0"/>
              <a:t>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2664152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C62DBC1-8AA0-4D41-AEEF-01BEF4E94079}" type="datetimeFigureOut">
              <a:rPr lang="cs-CZ" smtClean="0"/>
              <a:t>4.10.2012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136886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C62DBC1-8AA0-4D41-AEEF-01BEF4E94079}" type="datetimeFigureOut">
              <a:rPr lang="cs-CZ" smtClean="0"/>
              <a:t>4.10.2012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1298930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C62DBC1-8AA0-4D41-AEEF-01BEF4E94079}" type="datetimeFigureOut">
              <a:rPr lang="cs-CZ" smtClean="0"/>
              <a:t>4.10.2012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3150091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C62DBC1-8AA0-4D41-AEEF-01BEF4E94079}" type="datetimeFigureOut">
              <a:rPr lang="cs-CZ" smtClean="0"/>
              <a:t>4.10.2012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3777275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C62DBC1-8AA0-4D41-AEEF-01BEF4E94079}" type="datetimeFigureOut">
              <a:rPr lang="cs-CZ" smtClean="0"/>
              <a:t>4.10.2012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691239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C62DBC1-8AA0-4D41-AEEF-01BEF4E94079}" type="datetimeFigureOut">
              <a:rPr lang="cs-CZ" smtClean="0"/>
              <a:t>4.10.2012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F8B105-313A-4BA4-82CF-60B65ECCF6D7}" type="slidenum">
              <a:rPr lang="cs-CZ" smtClean="0"/>
              <a:t>‹#›</a:t>
            </a:fld>
            <a:endParaRPr lang="cs-CZ"/>
          </a:p>
        </p:txBody>
      </p:sp>
    </p:spTree>
    <p:extLst>
      <p:ext uri="{BB962C8B-B14F-4D97-AF65-F5344CB8AC3E}">
        <p14:creationId xmlns:p14="http://schemas.microsoft.com/office/powerpoint/2010/main" val="2058545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2DBC1-8AA0-4D41-AEEF-01BEF4E94079}" type="datetimeFigureOut">
              <a:rPr lang="cs-CZ" smtClean="0"/>
              <a:t>4.10.2012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F8B105-313A-4BA4-82CF-60B65ECCF6D7}" type="slidenum">
              <a:rPr lang="cs-CZ" smtClean="0"/>
              <a:t>‹#›</a:t>
            </a:fld>
            <a:endParaRPr lang="cs-CZ"/>
          </a:p>
        </p:txBody>
      </p:sp>
    </p:spTree>
    <p:extLst>
      <p:ext uri="{BB962C8B-B14F-4D97-AF65-F5344CB8AC3E}">
        <p14:creationId xmlns:p14="http://schemas.microsoft.com/office/powerpoint/2010/main" val="2201904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Revolution</a:t>
            </a:r>
            <a:r>
              <a:rPr lang="cs-CZ" dirty="0" smtClean="0"/>
              <a:t> 1848</a:t>
            </a:r>
            <a:endParaRPr lang="cs-CZ" dirty="0"/>
          </a:p>
        </p:txBody>
      </p:sp>
      <p:sp>
        <p:nvSpPr>
          <p:cNvPr id="3" name="Podnadpis 2"/>
          <p:cNvSpPr>
            <a:spLocks noGrp="1"/>
          </p:cNvSpPr>
          <p:nvPr>
            <p:ph type="subTitle" idx="1"/>
          </p:nvPr>
        </p:nvSpPr>
        <p:spPr/>
        <p:txBody>
          <a:bodyPr/>
          <a:lstStyle/>
          <a:p>
            <a:r>
              <a:rPr lang="cs-CZ" dirty="0" smtClean="0"/>
              <a:t>Frei nach </a:t>
            </a:r>
            <a:r>
              <a:rPr lang="cs-CZ" dirty="0" err="1"/>
              <a:t>Günter</a:t>
            </a:r>
            <a:r>
              <a:rPr lang="cs-CZ" dirty="0"/>
              <a:t> </a:t>
            </a:r>
            <a:r>
              <a:rPr lang="cs-CZ" dirty="0" err="1"/>
              <a:t>Wollstein</a:t>
            </a:r>
            <a:endParaRPr lang="cs-CZ" dirty="0"/>
          </a:p>
        </p:txBody>
      </p:sp>
    </p:spTree>
    <p:extLst>
      <p:ext uri="{BB962C8B-B14F-4D97-AF65-F5344CB8AC3E}">
        <p14:creationId xmlns:p14="http://schemas.microsoft.com/office/powerpoint/2010/main" val="1525645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Quelle</a:t>
            </a:r>
            <a:endParaRPr lang="cs-CZ" dirty="0"/>
          </a:p>
        </p:txBody>
      </p:sp>
      <p:sp>
        <p:nvSpPr>
          <p:cNvPr id="3" name="Zástupný symbol pro obsah 2"/>
          <p:cNvSpPr>
            <a:spLocks noGrp="1"/>
          </p:cNvSpPr>
          <p:nvPr>
            <p:ph idx="1"/>
          </p:nvPr>
        </p:nvSpPr>
        <p:spPr/>
        <p:txBody>
          <a:bodyPr>
            <a:normAutofit/>
          </a:bodyPr>
          <a:lstStyle/>
          <a:p>
            <a:r>
              <a:rPr lang="cs-CZ" sz="2400" dirty="0"/>
              <a:t>Prof. Dr. </a:t>
            </a:r>
            <a:r>
              <a:rPr lang="cs-CZ" sz="2400" dirty="0" err="1"/>
              <a:t>Günter</a:t>
            </a:r>
            <a:r>
              <a:rPr lang="cs-CZ" sz="2400" dirty="0"/>
              <a:t> </a:t>
            </a:r>
            <a:r>
              <a:rPr lang="cs-CZ" sz="2400" dirty="0" err="1"/>
              <a:t>Wollstein</a:t>
            </a:r>
            <a:r>
              <a:rPr lang="cs-CZ" sz="2400" dirty="0"/>
              <a:t>: </a:t>
            </a:r>
            <a:r>
              <a:rPr lang="cs-CZ" sz="2400" dirty="0" err="1"/>
              <a:t>Revolution</a:t>
            </a:r>
            <a:r>
              <a:rPr lang="cs-CZ" sz="2400" dirty="0"/>
              <a:t> 1848. Bonn: </a:t>
            </a:r>
            <a:r>
              <a:rPr lang="cs-CZ" sz="2400" dirty="0" err="1"/>
              <a:t>bpb</a:t>
            </a:r>
            <a:r>
              <a:rPr lang="cs-CZ" sz="2400" dirty="0"/>
              <a:t>, </a:t>
            </a:r>
            <a:r>
              <a:rPr lang="cs-CZ" sz="2400" dirty="0" smtClean="0"/>
              <a:t>20</a:t>
            </a:r>
            <a:r>
              <a:rPr lang="de-DE" sz="2400" dirty="0" smtClean="0"/>
              <a:t>10</a:t>
            </a:r>
            <a:r>
              <a:rPr lang="cs-CZ" sz="2400" dirty="0" smtClean="0"/>
              <a:t>.</a:t>
            </a:r>
            <a:endParaRPr lang="cs-CZ" sz="2400" dirty="0"/>
          </a:p>
          <a:p>
            <a:r>
              <a:rPr lang="cs-CZ" sz="1800" dirty="0"/>
              <a:t>geb.1939, </a:t>
            </a:r>
            <a:r>
              <a:rPr lang="cs-CZ" sz="1800" dirty="0" err="1"/>
              <a:t>war</a:t>
            </a:r>
            <a:r>
              <a:rPr lang="cs-CZ" sz="1800" dirty="0"/>
              <a:t> bis 2004 </a:t>
            </a:r>
            <a:r>
              <a:rPr lang="cs-CZ" sz="1800" dirty="0" err="1"/>
              <a:t>Professor</a:t>
            </a:r>
            <a:r>
              <a:rPr lang="cs-CZ" sz="1800" dirty="0"/>
              <a:t> </a:t>
            </a:r>
            <a:r>
              <a:rPr lang="cs-CZ" sz="1800" dirty="0" err="1"/>
              <a:t>für</a:t>
            </a:r>
            <a:r>
              <a:rPr lang="cs-CZ" sz="1800" dirty="0"/>
              <a:t> </a:t>
            </a:r>
            <a:r>
              <a:rPr lang="cs-CZ" sz="1800" dirty="0" err="1"/>
              <a:t>Neuere</a:t>
            </a:r>
            <a:r>
              <a:rPr lang="cs-CZ" sz="1800" dirty="0"/>
              <a:t> </a:t>
            </a:r>
            <a:r>
              <a:rPr lang="cs-CZ" sz="1800" dirty="0" err="1"/>
              <a:t>Geschichte</a:t>
            </a:r>
            <a:r>
              <a:rPr lang="cs-CZ" sz="1800" dirty="0"/>
              <a:t> </a:t>
            </a:r>
            <a:r>
              <a:rPr lang="cs-CZ" sz="1800" dirty="0" err="1"/>
              <a:t>an</a:t>
            </a:r>
            <a:r>
              <a:rPr lang="cs-CZ" sz="1800" dirty="0"/>
              <a:t> der </a:t>
            </a:r>
            <a:r>
              <a:rPr lang="cs-CZ" sz="1800" dirty="0" err="1"/>
              <a:t>Universität</a:t>
            </a:r>
            <a:r>
              <a:rPr lang="cs-CZ" sz="1800" dirty="0"/>
              <a:t> </a:t>
            </a:r>
            <a:r>
              <a:rPr lang="cs-CZ" sz="1800" dirty="0" err="1"/>
              <a:t>Köln</a:t>
            </a:r>
            <a:r>
              <a:rPr lang="cs-CZ" sz="1800" dirty="0"/>
              <a:t>.</a:t>
            </a:r>
          </a:p>
          <a:p>
            <a:r>
              <a:rPr lang="cs-CZ" sz="1800" i="1" dirty="0" err="1"/>
              <a:t>Das</a:t>
            </a:r>
            <a:r>
              <a:rPr lang="cs-CZ" sz="1800" i="1" dirty="0"/>
              <a:t> "</a:t>
            </a:r>
            <a:r>
              <a:rPr lang="cs-CZ" sz="1800" i="1" dirty="0" err="1"/>
              <a:t>Großdeutschland</a:t>
            </a:r>
            <a:r>
              <a:rPr lang="cs-CZ" sz="1800" i="1" dirty="0"/>
              <a:t>" der </a:t>
            </a:r>
            <a:r>
              <a:rPr lang="cs-CZ" sz="1800" i="1" dirty="0" err="1"/>
              <a:t>Paulskirche</a:t>
            </a:r>
            <a:r>
              <a:rPr lang="cs-CZ" sz="1800" i="1" dirty="0"/>
              <a:t>. </a:t>
            </a:r>
            <a:r>
              <a:rPr lang="cs-CZ" sz="1800" i="1" dirty="0" err="1"/>
              <a:t>Nationale</a:t>
            </a:r>
            <a:r>
              <a:rPr lang="cs-CZ" sz="1800" i="1" dirty="0"/>
              <a:t> </a:t>
            </a:r>
            <a:r>
              <a:rPr lang="cs-CZ" sz="1800" i="1" dirty="0" err="1"/>
              <a:t>Ziele</a:t>
            </a:r>
            <a:r>
              <a:rPr lang="cs-CZ" sz="1800" i="1" dirty="0"/>
              <a:t> der </a:t>
            </a:r>
            <a:r>
              <a:rPr lang="cs-CZ" sz="1800" i="1" dirty="0" err="1"/>
              <a:t>bürgerlichen</a:t>
            </a:r>
            <a:r>
              <a:rPr lang="cs-CZ" sz="1800" i="1" dirty="0"/>
              <a:t> </a:t>
            </a:r>
            <a:r>
              <a:rPr lang="cs-CZ" sz="1800" i="1" dirty="0" err="1"/>
              <a:t>Revolution</a:t>
            </a:r>
            <a:r>
              <a:rPr lang="cs-CZ" sz="1800" i="1" dirty="0"/>
              <a:t> 1848/49</a:t>
            </a:r>
            <a:endParaRPr lang="cs-CZ" sz="1800" dirty="0"/>
          </a:p>
          <a:p>
            <a:r>
              <a:rPr lang="cs-CZ" sz="1800" dirty="0"/>
              <a:t>Text </a:t>
            </a:r>
            <a:r>
              <a:rPr lang="cs-CZ" sz="1800" dirty="0" err="1"/>
              <a:t>und</a:t>
            </a:r>
            <a:r>
              <a:rPr lang="cs-CZ" sz="1800" dirty="0"/>
              <a:t> </a:t>
            </a:r>
            <a:r>
              <a:rPr lang="cs-CZ" sz="1800" dirty="0" err="1"/>
              <a:t>Fotos</a:t>
            </a:r>
            <a:r>
              <a:rPr lang="cs-CZ" sz="1800" dirty="0"/>
              <a:t> </a:t>
            </a:r>
            <a:r>
              <a:rPr lang="cs-CZ" sz="1800" dirty="0" err="1"/>
              <a:t>sind</a:t>
            </a:r>
            <a:r>
              <a:rPr lang="cs-CZ" sz="1800" dirty="0"/>
              <a:t> </a:t>
            </a:r>
            <a:r>
              <a:rPr lang="cs-CZ" sz="1800" dirty="0" err="1"/>
              <a:t>urheberrechtlich</a:t>
            </a:r>
            <a:r>
              <a:rPr lang="cs-CZ" sz="1800" dirty="0"/>
              <a:t> </a:t>
            </a:r>
            <a:r>
              <a:rPr lang="cs-CZ" sz="1800" dirty="0" err="1"/>
              <a:t>geschützt</a:t>
            </a:r>
            <a:r>
              <a:rPr lang="cs-CZ" sz="1800" dirty="0"/>
              <a:t>. Der Text kann</a:t>
            </a:r>
          </a:p>
          <a:p>
            <a:r>
              <a:rPr lang="cs-CZ" sz="1800" dirty="0"/>
              <a:t>in </a:t>
            </a:r>
            <a:r>
              <a:rPr lang="cs-CZ" sz="1800" dirty="0" err="1"/>
              <a:t>Schulen</a:t>
            </a:r>
            <a:r>
              <a:rPr lang="cs-CZ" sz="1800" dirty="0"/>
              <a:t> </a:t>
            </a:r>
            <a:r>
              <a:rPr lang="cs-CZ" sz="1800" dirty="0" err="1"/>
              <a:t>zu</a:t>
            </a:r>
            <a:r>
              <a:rPr lang="cs-CZ" sz="1800" dirty="0"/>
              <a:t> </a:t>
            </a:r>
            <a:r>
              <a:rPr lang="cs-CZ" sz="1800" dirty="0" err="1"/>
              <a:t>Unterrichtszwecken</a:t>
            </a:r>
            <a:r>
              <a:rPr lang="cs-CZ" sz="1800" dirty="0"/>
              <a:t> </a:t>
            </a:r>
            <a:r>
              <a:rPr lang="cs-CZ" sz="1800" dirty="0" err="1"/>
              <a:t>vergütungsfrei</a:t>
            </a:r>
            <a:r>
              <a:rPr lang="cs-CZ" sz="1800" dirty="0"/>
              <a:t> </a:t>
            </a:r>
            <a:r>
              <a:rPr lang="cs-CZ" sz="1800" dirty="0" err="1"/>
              <a:t>vervielfältigt</a:t>
            </a:r>
            <a:endParaRPr lang="cs-CZ" sz="1800" dirty="0"/>
          </a:p>
          <a:p>
            <a:r>
              <a:rPr lang="cs-CZ" sz="1800" dirty="0" err="1"/>
              <a:t>werden</a:t>
            </a:r>
            <a:r>
              <a:rPr lang="cs-CZ" sz="1800" dirty="0" smtClean="0"/>
              <a:t>.</a:t>
            </a:r>
          </a:p>
          <a:p>
            <a:r>
              <a:rPr lang="de-DE" sz="2400" dirty="0"/>
              <a:t>Golo Mann (1909 bis 1994</a:t>
            </a:r>
            <a:r>
              <a:rPr lang="de-DE" sz="2400" dirty="0" smtClean="0"/>
              <a:t>)</a:t>
            </a:r>
            <a:r>
              <a:rPr lang="cs-CZ" sz="2400" dirty="0" smtClean="0">
                <a:latin typeface="Arial" pitchFamily="34" charset="0"/>
                <a:cs typeface="Arial" pitchFamily="34" charset="0"/>
              </a:rPr>
              <a:t>: </a:t>
            </a:r>
            <a:r>
              <a:rPr lang="cs-CZ" sz="2400" i="1" dirty="0" err="1">
                <a:latin typeface="Arial" pitchFamily="34" charset="0"/>
                <a:cs typeface="Arial" pitchFamily="34" charset="0"/>
              </a:rPr>
              <a:t>Deutsche</a:t>
            </a:r>
            <a:r>
              <a:rPr lang="cs-CZ" sz="2400" i="1" dirty="0">
                <a:latin typeface="Arial" pitchFamily="34" charset="0"/>
                <a:cs typeface="Arial" pitchFamily="34" charset="0"/>
              </a:rPr>
              <a:t> </a:t>
            </a:r>
            <a:r>
              <a:rPr lang="cs-CZ" sz="2400" i="1" dirty="0" err="1">
                <a:latin typeface="Arial" pitchFamily="34" charset="0"/>
                <a:cs typeface="Arial" pitchFamily="34" charset="0"/>
              </a:rPr>
              <a:t>Geschichte</a:t>
            </a:r>
            <a:r>
              <a:rPr lang="cs-CZ" sz="2400" dirty="0">
                <a:latin typeface="Arial" pitchFamily="34" charset="0"/>
                <a:cs typeface="Arial" pitchFamily="34" charset="0"/>
              </a:rPr>
              <a:t> </a:t>
            </a:r>
            <a:r>
              <a:rPr lang="de-DE" sz="2400" i="1" dirty="0">
                <a:latin typeface="Arial" pitchFamily="34" charset="0"/>
                <a:cs typeface="Arial" pitchFamily="34" charset="0"/>
              </a:rPr>
              <a:t>des 19. und 20. </a:t>
            </a:r>
            <a:r>
              <a:rPr lang="de-DE" sz="2400" i="1" dirty="0" smtClean="0">
                <a:latin typeface="Arial" pitchFamily="34" charset="0"/>
                <a:cs typeface="Arial" pitchFamily="34" charset="0"/>
              </a:rPr>
              <a:t>Jahrhunderts</a:t>
            </a:r>
            <a:r>
              <a:rPr lang="cs-CZ" sz="2400" i="1" dirty="0" smtClean="0">
                <a:latin typeface="Arial" pitchFamily="34" charset="0"/>
                <a:cs typeface="Arial" pitchFamily="34" charset="0"/>
              </a:rPr>
              <a:t> </a:t>
            </a:r>
            <a:r>
              <a:rPr lang="cs-CZ" sz="2400" dirty="0" smtClean="0"/>
              <a:t>(</a:t>
            </a:r>
            <a:r>
              <a:rPr lang="cs-CZ" sz="2400" dirty="0"/>
              <a:t>1958) </a:t>
            </a:r>
            <a:endParaRPr lang="cs-CZ" sz="2400" dirty="0" smtClean="0"/>
          </a:p>
          <a:p>
            <a:r>
              <a:rPr lang="cs-CZ" sz="1800" dirty="0" smtClean="0"/>
              <a:t>Edmund </a:t>
            </a:r>
            <a:r>
              <a:rPr lang="cs-CZ" sz="1800" dirty="0" err="1" smtClean="0"/>
              <a:t>Burke</a:t>
            </a:r>
            <a:r>
              <a:rPr lang="cs-CZ" sz="1800" dirty="0" smtClean="0"/>
              <a:t> vs. Karl Marx (S.191)</a:t>
            </a:r>
            <a:endParaRPr lang="de-DE" sz="1800" dirty="0" smtClean="0"/>
          </a:p>
          <a:p>
            <a:r>
              <a:rPr lang="de-DE" sz="1800" dirty="0" smtClean="0"/>
              <a:t>Marx: Religion sei  </a:t>
            </a:r>
            <a:r>
              <a:rPr lang="de-DE" sz="1800" i="1" dirty="0" smtClean="0"/>
              <a:t>Opium fürs Volk</a:t>
            </a:r>
          </a:p>
          <a:p>
            <a:r>
              <a:rPr lang="de-DE" sz="1800" i="1" dirty="0" smtClean="0"/>
              <a:t>Das Kommunistische Manifest wurde in den ersten  Tagen des Jahres 1848 vollendet</a:t>
            </a:r>
            <a:endParaRPr lang="cs-CZ" sz="1800" dirty="0" smtClean="0"/>
          </a:p>
          <a:p>
            <a:pPr marL="0" indent="0">
              <a:buNone/>
            </a:pPr>
            <a:endParaRPr lang="cs-CZ" sz="2400" dirty="0"/>
          </a:p>
        </p:txBody>
      </p:sp>
    </p:spTree>
    <p:extLst>
      <p:ext uri="{BB962C8B-B14F-4D97-AF65-F5344CB8AC3E}">
        <p14:creationId xmlns:p14="http://schemas.microsoft.com/office/powerpoint/2010/main" val="239092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Burke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a:t>Wir</a:t>
            </a:r>
            <a:r>
              <a:rPr lang="cs-CZ" dirty="0"/>
              <a:t> </a:t>
            </a:r>
            <a:r>
              <a:rPr lang="cs-CZ" dirty="0" err="1"/>
              <a:t>wissen</a:t>
            </a:r>
            <a:r>
              <a:rPr lang="cs-CZ" dirty="0"/>
              <a:t>, </a:t>
            </a:r>
            <a:r>
              <a:rPr lang="cs-CZ" dirty="0" err="1"/>
              <a:t>und</a:t>
            </a:r>
            <a:r>
              <a:rPr lang="cs-CZ" dirty="0"/>
              <a:t> </a:t>
            </a:r>
            <a:r>
              <a:rPr lang="cs-CZ" dirty="0" err="1"/>
              <a:t>was</a:t>
            </a:r>
            <a:r>
              <a:rPr lang="cs-CZ" dirty="0"/>
              <a:t> </a:t>
            </a:r>
            <a:r>
              <a:rPr lang="cs-CZ" dirty="0" err="1"/>
              <a:t>noch</a:t>
            </a:r>
            <a:r>
              <a:rPr lang="cs-CZ" dirty="0"/>
              <a:t> </a:t>
            </a:r>
            <a:r>
              <a:rPr lang="cs-CZ" dirty="0" err="1" smtClean="0"/>
              <a:t>besse</a:t>
            </a:r>
            <a:r>
              <a:rPr lang="de-DE" dirty="0" smtClean="0"/>
              <a:t>r</a:t>
            </a:r>
            <a:r>
              <a:rPr lang="cs-CZ" dirty="0" smtClean="0"/>
              <a:t> </a:t>
            </a:r>
            <a:r>
              <a:rPr lang="cs-CZ" dirty="0" err="1"/>
              <a:t>ist</a:t>
            </a:r>
            <a:r>
              <a:rPr lang="cs-CZ" dirty="0"/>
              <a:t>, </a:t>
            </a:r>
            <a:r>
              <a:rPr lang="cs-CZ" dirty="0" err="1"/>
              <a:t>wir</a:t>
            </a:r>
            <a:r>
              <a:rPr lang="cs-CZ" dirty="0"/>
              <a:t> f</a:t>
            </a:r>
            <a:r>
              <a:rPr lang="de-DE" dirty="0"/>
              <a:t>ü</a:t>
            </a:r>
            <a:r>
              <a:rPr lang="cs-CZ" dirty="0"/>
              <a:t>hlen</a:t>
            </a:r>
            <a:r>
              <a:rPr lang="de-DE" dirty="0"/>
              <a:t>, dass Religion die Grundlage der Gesellschaft ist und die große Quelle alles Segens und alles Trostes in jeder menschlichen Verbindung ist. Wir wissen, dass … der Mensch ein zur </a:t>
            </a:r>
            <a:r>
              <a:rPr lang="de-DE" dirty="0" err="1"/>
              <a:t>Reilgion</a:t>
            </a:r>
            <a:r>
              <a:rPr lang="de-DE" dirty="0"/>
              <a:t> geschaffenes Wesen ist, dass der Atheismus nicht allein mit unserer Vernunft, sondern mit unseren Instinkten streitet, und dass er nicht lange besten kann</a:t>
            </a:r>
            <a:r>
              <a:rPr lang="de-DE" dirty="0" smtClean="0"/>
              <a:t>. Wenn wir also … eine Religion von uns stießen …, so würden wir fürchten (denn eine gänzliche Leere würde der Geist nicht ertragen), dass irgendein roher, erniedrigender Aberglaube sich einfände, um von ihrer Stelle Besitz zu nehmen.</a:t>
            </a:r>
            <a:endParaRPr lang="cs-CZ" dirty="0"/>
          </a:p>
          <a:p>
            <a:endParaRPr lang="cs-CZ" dirty="0"/>
          </a:p>
          <a:p>
            <a:endParaRPr lang="cs-CZ" dirty="0"/>
          </a:p>
        </p:txBody>
      </p:sp>
    </p:spTree>
    <p:extLst>
      <p:ext uri="{BB962C8B-B14F-4D97-AF65-F5344CB8AC3E}">
        <p14:creationId xmlns:p14="http://schemas.microsoft.com/office/powerpoint/2010/main" val="468607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Märzrevolution</a:t>
            </a:r>
            <a:endParaRPr lang="cs-CZ" dirty="0"/>
          </a:p>
        </p:txBody>
      </p:sp>
      <p:sp>
        <p:nvSpPr>
          <p:cNvPr id="3" name="Zástupný symbol pro obsah 2"/>
          <p:cNvSpPr>
            <a:spLocks noGrp="1"/>
          </p:cNvSpPr>
          <p:nvPr>
            <p:ph idx="1"/>
          </p:nvPr>
        </p:nvSpPr>
        <p:spPr/>
        <p:txBody>
          <a:bodyPr>
            <a:normAutofit fontScale="85000" lnSpcReduction="10000"/>
          </a:bodyPr>
          <a:lstStyle/>
          <a:p>
            <a:r>
              <a:rPr lang="de-DE" dirty="0" smtClean="0"/>
              <a:t>Forderungen: Presse- und Versammlungs-freiheit, Bürgerwehr, Geschworenengerichte.</a:t>
            </a:r>
          </a:p>
          <a:p>
            <a:r>
              <a:rPr lang="de-DE" dirty="0" smtClean="0"/>
              <a:t>Am 13. März entwich Metternich nach London, alle Forderungen wurde die Entlassung des Kanzler schleunigst bewilligt und die Konstitution versprochen.</a:t>
            </a:r>
          </a:p>
          <a:p>
            <a:r>
              <a:rPr lang="en-GB" dirty="0" err="1" smtClean="0"/>
              <a:t>Eine</a:t>
            </a:r>
            <a:r>
              <a:rPr lang="en-GB" dirty="0" smtClean="0"/>
              <a:t> </a:t>
            </a:r>
            <a:r>
              <a:rPr lang="en-GB" dirty="0" err="1" smtClean="0"/>
              <a:t>konstitutionelle</a:t>
            </a:r>
            <a:r>
              <a:rPr lang="en-GB" dirty="0" smtClean="0"/>
              <a:t> </a:t>
            </a:r>
            <a:r>
              <a:rPr lang="en-GB" dirty="0" err="1" smtClean="0"/>
              <a:t>Monarchie</a:t>
            </a:r>
            <a:r>
              <a:rPr lang="en-GB" dirty="0" smtClean="0"/>
              <a:t> </a:t>
            </a:r>
            <a:r>
              <a:rPr lang="en-GB" dirty="0" err="1" smtClean="0"/>
              <a:t>basiert</a:t>
            </a:r>
            <a:r>
              <a:rPr lang="en-GB" dirty="0" smtClean="0"/>
              <a:t> auf der </a:t>
            </a:r>
            <a:r>
              <a:rPr lang="en-GB" dirty="0" err="1" smtClean="0"/>
              <a:t>Gewaltenteilung</a:t>
            </a:r>
            <a:r>
              <a:rPr lang="en-GB" dirty="0"/>
              <a:t>. Der </a:t>
            </a:r>
            <a:r>
              <a:rPr lang="en-GB" dirty="0" err="1"/>
              <a:t>Herrscher</a:t>
            </a:r>
            <a:r>
              <a:rPr lang="en-GB" dirty="0"/>
              <a:t> </a:t>
            </a:r>
            <a:r>
              <a:rPr lang="en-GB" dirty="0" err="1"/>
              <a:t>ist</a:t>
            </a:r>
            <a:r>
              <a:rPr lang="en-GB" dirty="0"/>
              <a:t> </a:t>
            </a:r>
            <a:r>
              <a:rPr lang="en-GB" dirty="0" err="1"/>
              <a:t>als</a:t>
            </a:r>
            <a:r>
              <a:rPr lang="en-GB" dirty="0"/>
              <a:t> </a:t>
            </a:r>
            <a:r>
              <a:rPr lang="en-GB" dirty="0" err="1"/>
              <a:t>Haupt</a:t>
            </a:r>
            <a:r>
              <a:rPr lang="en-GB" dirty="0"/>
              <a:t> der </a:t>
            </a:r>
            <a:r>
              <a:rPr lang="en-GB" dirty="0" err="1"/>
              <a:t>Exekutive</a:t>
            </a:r>
            <a:r>
              <a:rPr lang="en-GB" dirty="0"/>
              <a:t> </a:t>
            </a:r>
            <a:r>
              <a:rPr lang="en-GB" dirty="0" err="1"/>
              <a:t>Regierungschef</a:t>
            </a:r>
            <a:r>
              <a:rPr lang="en-GB" dirty="0"/>
              <a:t>. Die Legislative </a:t>
            </a:r>
            <a:r>
              <a:rPr lang="en-GB" dirty="0" err="1"/>
              <a:t>wird</a:t>
            </a:r>
            <a:r>
              <a:rPr lang="en-GB" dirty="0"/>
              <a:t> </a:t>
            </a:r>
            <a:r>
              <a:rPr lang="en-GB" dirty="0" err="1"/>
              <a:t>durch</a:t>
            </a:r>
            <a:r>
              <a:rPr lang="en-GB" dirty="0"/>
              <a:t> </a:t>
            </a:r>
            <a:r>
              <a:rPr lang="en-GB" dirty="0" err="1"/>
              <a:t>ein</a:t>
            </a:r>
            <a:r>
              <a:rPr lang="en-GB" dirty="0"/>
              <a:t> </a:t>
            </a:r>
            <a:r>
              <a:rPr lang="en-GB" dirty="0" err="1"/>
              <a:t>Parlament</a:t>
            </a:r>
            <a:r>
              <a:rPr lang="en-GB" dirty="0"/>
              <a:t> </a:t>
            </a:r>
            <a:r>
              <a:rPr lang="en-GB" dirty="0" err="1"/>
              <a:t>gebildet</a:t>
            </a:r>
            <a:r>
              <a:rPr lang="en-GB" dirty="0"/>
              <a:t>. </a:t>
            </a:r>
            <a:r>
              <a:rPr lang="en-GB" dirty="0" err="1" smtClean="0"/>
              <a:t>Es</a:t>
            </a:r>
            <a:r>
              <a:rPr lang="en-GB" dirty="0" smtClean="0"/>
              <a:t> </a:t>
            </a:r>
            <a:r>
              <a:rPr lang="en-GB" dirty="0" err="1" smtClean="0"/>
              <a:t>gibt</a:t>
            </a:r>
            <a:r>
              <a:rPr lang="en-GB" dirty="0" smtClean="0"/>
              <a:t> </a:t>
            </a:r>
            <a:r>
              <a:rPr lang="en-GB" dirty="0" err="1" smtClean="0"/>
              <a:t>ein</a:t>
            </a:r>
            <a:r>
              <a:rPr lang="en-GB" dirty="0" smtClean="0"/>
              <a:t> </a:t>
            </a:r>
            <a:r>
              <a:rPr lang="en-GB" dirty="0" err="1" smtClean="0"/>
              <a:t>Zensuswahlrecht</a:t>
            </a:r>
            <a:r>
              <a:rPr lang="en-GB" dirty="0"/>
              <a:t>. </a:t>
            </a:r>
            <a:r>
              <a:rPr lang="en-GB" dirty="0" smtClean="0"/>
              <a:t>Die </a:t>
            </a:r>
            <a:r>
              <a:rPr lang="en-GB" dirty="0" err="1" smtClean="0"/>
              <a:t>Volkssouveränität</a:t>
            </a:r>
            <a:r>
              <a:rPr lang="en-GB" dirty="0" smtClean="0"/>
              <a:t> </a:t>
            </a:r>
            <a:r>
              <a:rPr lang="en-GB" dirty="0" err="1" smtClean="0"/>
              <a:t>ersetzt</a:t>
            </a:r>
            <a:r>
              <a:rPr lang="en-GB" dirty="0" smtClean="0"/>
              <a:t> das </a:t>
            </a:r>
            <a:r>
              <a:rPr lang="en-GB" dirty="0" err="1" smtClean="0"/>
              <a:t>Gottesgnadentum</a:t>
            </a:r>
            <a:r>
              <a:rPr lang="en-GB" dirty="0"/>
              <a:t>. </a:t>
            </a:r>
            <a:endParaRPr lang="cs-CZ" dirty="0"/>
          </a:p>
        </p:txBody>
      </p:sp>
    </p:spTree>
    <p:extLst>
      <p:ext uri="{BB962C8B-B14F-4D97-AF65-F5344CB8AC3E}">
        <p14:creationId xmlns:p14="http://schemas.microsoft.com/office/powerpoint/2010/main" val="3333732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Abdankung Metternichs</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29075" y="1600200"/>
            <a:ext cx="3285849" cy="4525963"/>
          </a:xfrm>
        </p:spPr>
      </p:pic>
    </p:spTree>
    <p:extLst>
      <p:ext uri="{BB962C8B-B14F-4D97-AF65-F5344CB8AC3E}">
        <p14:creationId xmlns:p14="http://schemas.microsoft.com/office/powerpoint/2010/main" val="2456419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Sturm auf das Berliner Zeughaus</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89486" y="1600200"/>
            <a:ext cx="3365028" cy="4525963"/>
          </a:xfrm>
        </p:spPr>
      </p:pic>
    </p:spTree>
    <p:extLst>
      <p:ext uri="{BB962C8B-B14F-4D97-AF65-F5344CB8AC3E}">
        <p14:creationId xmlns:p14="http://schemas.microsoft.com/office/powerpoint/2010/main" val="3094007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Barrikaden in Wien</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43250" y="2129631"/>
            <a:ext cx="2857500" cy="3467100"/>
          </a:xfrm>
        </p:spPr>
      </p:pic>
    </p:spTree>
    <p:extLst>
      <p:ext uri="{BB962C8B-B14F-4D97-AF65-F5344CB8AC3E}">
        <p14:creationId xmlns:p14="http://schemas.microsoft.com/office/powerpoint/2010/main" val="101469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err="1" smtClean="0"/>
              <a:t>Wrangel</a:t>
            </a:r>
            <a:r>
              <a:rPr lang="de-DE" dirty="0" smtClean="0"/>
              <a:t> </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30611" y="1600200"/>
            <a:ext cx="2882778" cy="4525963"/>
          </a:xfrm>
        </p:spPr>
      </p:pic>
    </p:spTree>
    <p:extLst>
      <p:ext uri="{BB962C8B-B14F-4D97-AF65-F5344CB8AC3E}">
        <p14:creationId xmlns:p14="http://schemas.microsoft.com/office/powerpoint/2010/main" val="187665584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315</Words>
  <Application>Microsoft Office PowerPoint</Application>
  <PresentationFormat>Předvádění na obrazovce (4:3)</PresentationFormat>
  <Paragraphs>23</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systému Office</vt:lpstr>
      <vt:lpstr>Revolution 1848</vt:lpstr>
      <vt:lpstr>Quelle</vt:lpstr>
      <vt:lpstr>Burke</vt:lpstr>
      <vt:lpstr>Märzrevolution</vt:lpstr>
      <vt:lpstr>Abdankung Metternichs</vt:lpstr>
      <vt:lpstr>Sturm auf das Berliner Zeughaus</vt:lpstr>
      <vt:lpstr>Barrikaden in Wien</vt:lpstr>
      <vt:lpstr>Wrangel </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Revolution 1848</dc:title>
  <dc:creator>Zdeněk Mareček</dc:creator>
  <cp:lastModifiedBy>Zdeněk Mareček</cp:lastModifiedBy>
  <cp:revision>7</cp:revision>
  <dcterms:created xsi:type="dcterms:W3CDTF">2012-10-04T11:34:52Z</dcterms:created>
  <dcterms:modified xsi:type="dcterms:W3CDTF">2012-10-04T13:47:37Z</dcterms:modified>
</cp:coreProperties>
</file>