
<file path=[Content_Types].xml><?xml version="1.0" encoding="utf-8"?>
<Types xmlns="http://schemas.openxmlformats.org/package/2006/content-types">
  <Default Extension="emf" ContentType="image/x-em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theme/theme3.xml" ContentType="application/vnd.openxmlformats-officedocument.theme+xml"/>
  <Override PartName="/ppt/slideLayouts/slideLayout14.xml" ContentType="application/vnd.openxmlformats-officedocument.presentationml.slideLayout+xml"/>
  <Override PartName="/ppt/theme/theme4.xml" ContentType="application/vnd.openxmlformats-officedocument.theme+xml"/>
  <Override PartName="/ppt/slideLayouts/slideLayout15.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media/image4.jpg" ContentType="image/png"/>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48" r:id="rId2"/>
    <p:sldMasterId id="2147483665" r:id="rId3"/>
    <p:sldMasterId id="2147483667" r:id="rId4"/>
    <p:sldMasterId id="2147483671" r:id="rId5"/>
  </p:sldMasterIdLst>
  <p:notesMasterIdLst>
    <p:notesMasterId r:id="rId63"/>
  </p:notesMasterIdLst>
  <p:sldIdLst>
    <p:sldId id="256" r:id="rId6"/>
    <p:sldId id="257" r:id="rId7"/>
    <p:sldId id="259" r:id="rId8"/>
    <p:sldId id="258" r:id="rId9"/>
    <p:sldId id="275" r:id="rId10"/>
    <p:sldId id="263" r:id="rId11"/>
    <p:sldId id="260" r:id="rId12"/>
    <p:sldId id="264" r:id="rId13"/>
    <p:sldId id="268" r:id="rId14"/>
    <p:sldId id="273" r:id="rId15"/>
    <p:sldId id="278" r:id="rId16"/>
    <p:sldId id="261" r:id="rId17"/>
    <p:sldId id="269" r:id="rId18"/>
    <p:sldId id="277" r:id="rId19"/>
    <p:sldId id="270" r:id="rId20"/>
    <p:sldId id="272" r:id="rId21"/>
    <p:sldId id="262" r:id="rId22"/>
    <p:sldId id="265" r:id="rId23"/>
    <p:sldId id="266" r:id="rId24"/>
    <p:sldId id="297" r:id="rId25"/>
    <p:sldId id="267" r:id="rId26"/>
    <p:sldId id="271" r:id="rId27"/>
    <p:sldId id="274" r:id="rId28"/>
    <p:sldId id="279" r:id="rId29"/>
    <p:sldId id="276" r:id="rId30"/>
    <p:sldId id="280" r:id="rId31"/>
    <p:sldId id="283" r:id="rId32"/>
    <p:sldId id="282" r:id="rId33"/>
    <p:sldId id="285" r:id="rId34"/>
    <p:sldId id="286" r:id="rId35"/>
    <p:sldId id="288" r:id="rId36"/>
    <p:sldId id="289" r:id="rId37"/>
    <p:sldId id="290" r:id="rId38"/>
    <p:sldId id="291" r:id="rId39"/>
    <p:sldId id="292" r:id="rId40"/>
    <p:sldId id="293" r:id="rId41"/>
    <p:sldId id="294" r:id="rId42"/>
    <p:sldId id="295" r:id="rId43"/>
    <p:sldId id="296" r:id="rId44"/>
    <p:sldId id="298" r:id="rId45"/>
    <p:sldId id="299" r:id="rId46"/>
    <p:sldId id="300" r:id="rId47"/>
    <p:sldId id="301" r:id="rId48"/>
    <p:sldId id="302" r:id="rId49"/>
    <p:sldId id="305" r:id="rId50"/>
    <p:sldId id="303" r:id="rId51"/>
    <p:sldId id="313" r:id="rId52"/>
    <p:sldId id="304" r:id="rId53"/>
    <p:sldId id="306" r:id="rId54"/>
    <p:sldId id="314" r:id="rId55"/>
    <p:sldId id="307" r:id="rId56"/>
    <p:sldId id="309" r:id="rId57"/>
    <p:sldId id="308" r:id="rId58"/>
    <p:sldId id="310" r:id="rId59"/>
    <p:sldId id="311" r:id="rId60"/>
    <p:sldId id="312" r:id="rId61"/>
    <p:sldId id="315" r:id="rId62"/>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013" autoAdjust="0"/>
    <p:restoredTop sz="94660"/>
  </p:normalViewPr>
  <p:slideViewPr>
    <p:cSldViewPr snapToGrid="0">
      <p:cViewPr varScale="1">
        <p:scale>
          <a:sx n="56" d="100"/>
          <a:sy n="56" d="100"/>
        </p:scale>
        <p:origin x="78" y="119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slide" Target="slides/slide45.xml"/><Relationship Id="rId55" Type="http://schemas.openxmlformats.org/officeDocument/2006/relationships/slide" Target="slides/slide50.xml"/><Relationship Id="rId63" Type="http://schemas.openxmlformats.org/officeDocument/2006/relationships/notesMaster" Target="notesMasters/notesMaster1.xml"/><Relationship Id="rId7" Type="http://schemas.openxmlformats.org/officeDocument/2006/relationships/slide" Target="slides/slide2.xml"/><Relationship Id="rId2" Type="http://schemas.openxmlformats.org/officeDocument/2006/relationships/slideMaster" Target="slideMasters/slideMaster2.xml"/><Relationship Id="rId16" Type="http://schemas.openxmlformats.org/officeDocument/2006/relationships/slide" Target="slides/slide11.xml"/><Relationship Id="rId29" Type="http://schemas.openxmlformats.org/officeDocument/2006/relationships/slide" Target="slides/slide24.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slide" Target="slides/slide48.xml"/><Relationship Id="rId58" Type="http://schemas.openxmlformats.org/officeDocument/2006/relationships/slide" Target="slides/slide53.xml"/><Relationship Id="rId66"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slide" Target="slides/slide52.xml"/><Relationship Id="rId61" Type="http://schemas.openxmlformats.org/officeDocument/2006/relationships/slide" Target="slides/slide56.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 Id="rId60" Type="http://schemas.openxmlformats.org/officeDocument/2006/relationships/slide" Target="slides/slide55.xml"/><Relationship Id="rId65"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slide" Target="slides/slide51.xml"/><Relationship Id="rId64" Type="http://schemas.openxmlformats.org/officeDocument/2006/relationships/presProps" Target="presProps.xml"/><Relationship Id="rId8" Type="http://schemas.openxmlformats.org/officeDocument/2006/relationships/slide" Target="slides/slide3.xml"/><Relationship Id="rId51" Type="http://schemas.openxmlformats.org/officeDocument/2006/relationships/slide" Target="slides/slide46.xml"/><Relationship Id="rId3" Type="http://schemas.openxmlformats.org/officeDocument/2006/relationships/slideMaster" Target="slideMasters/slideMaster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59" Type="http://schemas.openxmlformats.org/officeDocument/2006/relationships/slide" Target="slides/slide54.xml"/><Relationship Id="rId67" Type="http://schemas.openxmlformats.org/officeDocument/2006/relationships/tableStyles" Target="tableStyles.xml"/><Relationship Id="rId20" Type="http://schemas.openxmlformats.org/officeDocument/2006/relationships/slide" Target="slides/slide15.xml"/><Relationship Id="rId41" Type="http://schemas.openxmlformats.org/officeDocument/2006/relationships/slide" Target="slides/slide36.xml"/><Relationship Id="rId54" Type="http://schemas.openxmlformats.org/officeDocument/2006/relationships/slide" Target="slides/slide49.xml"/><Relationship Id="rId62" Type="http://schemas.openxmlformats.org/officeDocument/2006/relationships/slide" Target="slides/slide5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41B349F-A45A-41D8-948B-E106A5D0021C}" type="datetimeFigureOut">
              <a:rPr lang="cs-CZ" smtClean="0"/>
              <a:t>5.6.2019</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65EB200-43B7-40F3-9231-4201A429AC54}" type="slidenum">
              <a:rPr lang="cs-CZ" smtClean="0"/>
              <a:t>‹#›</a:t>
            </a:fld>
            <a:endParaRPr lang="cs-CZ"/>
          </a:p>
        </p:txBody>
      </p:sp>
    </p:spTree>
    <p:extLst>
      <p:ext uri="{BB962C8B-B14F-4D97-AF65-F5344CB8AC3E}">
        <p14:creationId xmlns:p14="http://schemas.microsoft.com/office/powerpoint/2010/main" val="3433311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A1B13641-FEF2-47D4-86C3-A66108ED5378}"/>
              </a:ext>
            </a:extLst>
          </p:cNvPr>
          <p:cNvSpPr>
            <a:spLocks noGrp="1" noChangeArrowheads="1"/>
          </p:cNvSpPr>
          <p:nvPr>
            <p:ph type="sldNum"/>
          </p:nvPr>
        </p:nvSpPr>
        <p:spPr>
          <a:ln/>
        </p:spPr>
        <p:txBody>
          <a:bodyPr/>
          <a:lstStyle/>
          <a:p>
            <a:fld id="{981BACA9-47DC-4A8E-863D-70B694377DD9}" type="slidenum">
              <a:rPr lang="cs-CZ" altLang="cs-CZ"/>
              <a:pPr/>
              <a:t>27</a:t>
            </a:fld>
            <a:endParaRPr lang="cs-CZ" altLang="cs-CZ"/>
          </a:p>
        </p:txBody>
      </p:sp>
      <p:sp>
        <p:nvSpPr>
          <p:cNvPr id="8193" name="Rectangle 1">
            <a:extLst>
              <a:ext uri="{FF2B5EF4-FFF2-40B4-BE49-F238E27FC236}">
                <a16:creationId xmlns:a16="http://schemas.microsoft.com/office/drawing/2014/main" id="{DD18BDA0-7960-4240-A5AE-CF805F86FAEC}"/>
              </a:ext>
            </a:extLst>
          </p:cNvPr>
          <p:cNvSpPr txBox="1">
            <a:spLocks noGrp="1" noRot="1" noChangeAspect="1" noChangeArrowheads="1"/>
          </p:cNvSpPr>
          <p:nvPr>
            <p:ph type="sldImg"/>
          </p:nvPr>
        </p:nvSpPr>
        <p:spPr bwMode="auto">
          <a:xfrm>
            <a:off x="217488" y="812800"/>
            <a:ext cx="7123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8194" name="Rectangle 2">
            <a:extLst>
              <a:ext uri="{FF2B5EF4-FFF2-40B4-BE49-F238E27FC236}">
                <a16:creationId xmlns:a16="http://schemas.microsoft.com/office/drawing/2014/main" id="{9811B54E-2052-4409-9860-1E730D95C4C8}"/>
              </a:ext>
            </a:extLst>
          </p:cNvPr>
          <p:cNvSpPr txBox="1">
            <a:spLocks noGrp="1"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ltLang="cs-CZ"/>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0A3ECFEC-25AC-4E06-B2DD-29235A7250C2}"/>
              </a:ext>
            </a:extLst>
          </p:cNvPr>
          <p:cNvSpPr>
            <a:spLocks noGrp="1" noChangeArrowheads="1"/>
          </p:cNvSpPr>
          <p:nvPr>
            <p:ph type="sldNum"/>
          </p:nvPr>
        </p:nvSpPr>
        <p:spPr>
          <a:ln/>
        </p:spPr>
        <p:txBody>
          <a:bodyPr/>
          <a:lstStyle/>
          <a:p>
            <a:fld id="{5F22E34B-E597-4326-9710-10646837C54B}" type="slidenum">
              <a:rPr lang="cs-CZ" altLang="cs-CZ"/>
              <a:pPr/>
              <a:t>28</a:t>
            </a:fld>
            <a:endParaRPr lang="cs-CZ" altLang="cs-CZ"/>
          </a:p>
        </p:txBody>
      </p:sp>
      <p:sp>
        <p:nvSpPr>
          <p:cNvPr id="9217" name="Rectangle 1">
            <a:extLst>
              <a:ext uri="{FF2B5EF4-FFF2-40B4-BE49-F238E27FC236}">
                <a16:creationId xmlns:a16="http://schemas.microsoft.com/office/drawing/2014/main" id="{21C1F3DA-6446-49A9-826B-A3BFDE46BDD7}"/>
              </a:ext>
            </a:extLst>
          </p:cNvPr>
          <p:cNvSpPr txBox="1">
            <a:spLocks noGrp="1" noRot="1" noChangeAspect="1" noChangeArrowheads="1"/>
          </p:cNvSpPr>
          <p:nvPr>
            <p:ph type="sldImg"/>
          </p:nvPr>
        </p:nvSpPr>
        <p:spPr bwMode="auto">
          <a:xfrm>
            <a:off x="217488" y="812800"/>
            <a:ext cx="7123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9218" name="Rectangle 2">
            <a:extLst>
              <a:ext uri="{FF2B5EF4-FFF2-40B4-BE49-F238E27FC236}">
                <a16:creationId xmlns:a16="http://schemas.microsoft.com/office/drawing/2014/main" id="{A0FE4D22-7510-40E5-A87D-47EF030332B0}"/>
              </a:ext>
            </a:extLst>
          </p:cNvPr>
          <p:cNvSpPr txBox="1">
            <a:spLocks noGrp="1"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ltLang="cs-CZ"/>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6D733C6B-7C8F-48C1-BDA3-82B27B690357}"/>
              </a:ext>
            </a:extLst>
          </p:cNvPr>
          <p:cNvSpPr>
            <a:spLocks noGrp="1" noChangeArrowheads="1"/>
          </p:cNvSpPr>
          <p:nvPr>
            <p:ph type="sldNum"/>
          </p:nvPr>
        </p:nvSpPr>
        <p:spPr>
          <a:ln/>
        </p:spPr>
        <p:txBody>
          <a:bodyPr/>
          <a:lstStyle/>
          <a:p>
            <a:fld id="{6770E91B-9B26-428C-AE6B-4EB164346F8A}" type="slidenum">
              <a:rPr lang="cs-CZ" altLang="cs-CZ"/>
              <a:pPr/>
              <a:t>29</a:t>
            </a:fld>
            <a:endParaRPr lang="cs-CZ" altLang="cs-CZ"/>
          </a:p>
        </p:txBody>
      </p:sp>
      <p:sp>
        <p:nvSpPr>
          <p:cNvPr id="10241" name="Rectangle 1">
            <a:extLst>
              <a:ext uri="{FF2B5EF4-FFF2-40B4-BE49-F238E27FC236}">
                <a16:creationId xmlns:a16="http://schemas.microsoft.com/office/drawing/2014/main" id="{9E4C1B4D-960B-4386-8D8C-23EA6A404831}"/>
              </a:ext>
            </a:extLst>
          </p:cNvPr>
          <p:cNvSpPr txBox="1">
            <a:spLocks noGrp="1" noRot="1" noChangeAspect="1" noChangeArrowheads="1"/>
          </p:cNvSpPr>
          <p:nvPr>
            <p:ph type="sldImg"/>
          </p:nvPr>
        </p:nvSpPr>
        <p:spPr bwMode="auto">
          <a:xfrm>
            <a:off x="217488" y="812800"/>
            <a:ext cx="7123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0242" name="Rectangle 2">
            <a:extLst>
              <a:ext uri="{FF2B5EF4-FFF2-40B4-BE49-F238E27FC236}">
                <a16:creationId xmlns:a16="http://schemas.microsoft.com/office/drawing/2014/main" id="{C98DCF9E-F07C-49CB-96EF-BBFBEF0793D4}"/>
              </a:ext>
            </a:extLst>
          </p:cNvPr>
          <p:cNvSpPr txBox="1">
            <a:spLocks noGrp="1"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ltLang="cs-CZ"/>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984EDABA-A7C1-4731-9299-6744CC4FC2D7}"/>
              </a:ext>
            </a:extLst>
          </p:cNvPr>
          <p:cNvSpPr>
            <a:spLocks noGrp="1" noChangeArrowheads="1"/>
          </p:cNvSpPr>
          <p:nvPr>
            <p:ph type="sldNum"/>
          </p:nvPr>
        </p:nvSpPr>
        <p:spPr>
          <a:ln/>
        </p:spPr>
        <p:txBody>
          <a:bodyPr/>
          <a:lstStyle/>
          <a:p>
            <a:fld id="{62C50EEC-B7FA-476B-B61C-E72C344D2783}" type="slidenum">
              <a:rPr lang="cs-CZ" altLang="cs-CZ"/>
              <a:pPr/>
              <a:t>30</a:t>
            </a:fld>
            <a:endParaRPr lang="cs-CZ" altLang="cs-CZ"/>
          </a:p>
        </p:txBody>
      </p:sp>
      <p:sp>
        <p:nvSpPr>
          <p:cNvPr id="11265" name="Rectangle 1">
            <a:extLst>
              <a:ext uri="{FF2B5EF4-FFF2-40B4-BE49-F238E27FC236}">
                <a16:creationId xmlns:a16="http://schemas.microsoft.com/office/drawing/2014/main" id="{C6BE0E8F-4E62-42D5-8AA4-1C1A17713712}"/>
              </a:ext>
            </a:extLst>
          </p:cNvPr>
          <p:cNvSpPr txBox="1">
            <a:spLocks noGrp="1" noRot="1" noChangeAspect="1" noChangeArrowheads="1"/>
          </p:cNvSpPr>
          <p:nvPr>
            <p:ph type="sldImg"/>
          </p:nvPr>
        </p:nvSpPr>
        <p:spPr bwMode="auto">
          <a:xfrm>
            <a:off x="217488" y="812800"/>
            <a:ext cx="7121525" cy="40068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1266" name="Rectangle 2">
            <a:extLst>
              <a:ext uri="{FF2B5EF4-FFF2-40B4-BE49-F238E27FC236}">
                <a16:creationId xmlns:a16="http://schemas.microsoft.com/office/drawing/2014/main" id="{9C94F1CC-6251-4787-B9D9-BECE98389912}"/>
              </a:ext>
            </a:extLst>
          </p:cNvPr>
          <p:cNvSpPr txBox="1">
            <a:spLocks noGrp="1" noChangeArrowheads="1"/>
          </p:cNvSpPr>
          <p:nvPr>
            <p:ph type="body" idx="1"/>
          </p:nvPr>
        </p:nvSpPr>
        <p:spPr bwMode="auto">
          <a:xfrm>
            <a:off x="755650" y="5078413"/>
            <a:ext cx="6046788" cy="48101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ltLang="cs-CZ"/>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4A74C386-711C-4801-9DBE-5B352F402EBB}"/>
              </a:ext>
            </a:extLst>
          </p:cNvPr>
          <p:cNvSpPr>
            <a:spLocks noGrp="1" noChangeArrowheads="1"/>
          </p:cNvSpPr>
          <p:nvPr>
            <p:ph type="sldNum"/>
          </p:nvPr>
        </p:nvSpPr>
        <p:spPr>
          <a:ln/>
        </p:spPr>
        <p:txBody>
          <a:bodyPr/>
          <a:lstStyle/>
          <a:p>
            <a:fld id="{4C127D5A-8D4E-4AF8-8338-F685A896FBFE}" type="slidenum">
              <a:rPr lang="cs-CZ" altLang="cs-CZ"/>
              <a:pPr/>
              <a:t>31</a:t>
            </a:fld>
            <a:endParaRPr lang="cs-CZ" altLang="cs-CZ"/>
          </a:p>
        </p:txBody>
      </p:sp>
      <p:sp>
        <p:nvSpPr>
          <p:cNvPr id="12289" name="Rectangle 1">
            <a:extLst>
              <a:ext uri="{FF2B5EF4-FFF2-40B4-BE49-F238E27FC236}">
                <a16:creationId xmlns:a16="http://schemas.microsoft.com/office/drawing/2014/main" id="{DF68208F-E921-4C86-8A16-96A77650BDA9}"/>
              </a:ext>
            </a:extLst>
          </p:cNvPr>
          <p:cNvSpPr txBox="1">
            <a:spLocks noGrp="1" noRot="1" noChangeAspect="1" noChangeArrowheads="1"/>
          </p:cNvSpPr>
          <p:nvPr>
            <p:ph type="sldImg"/>
          </p:nvPr>
        </p:nvSpPr>
        <p:spPr bwMode="auto">
          <a:xfrm>
            <a:off x="217488" y="812800"/>
            <a:ext cx="7121525" cy="40068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2290" name="Rectangle 2">
            <a:extLst>
              <a:ext uri="{FF2B5EF4-FFF2-40B4-BE49-F238E27FC236}">
                <a16:creationId xmlns:a16="http://schemas.microsoft.com/office/drawing/2014/main" id="{193B9727-75C1-454C-9118-B0FF4C25CE65}"/>
              </a:ext>
            </a:extLst>
          </p:cNvPr>
          <p:cNvSpPr txBox="1">
            <a:spLocks noGrp="1" noChangeArrowheads="1"/>
          </p:cNvSpPr>
          <p:nvPr>
            <p:ph type="body" idx="1"/>
          </p:nvPr>
        </p:nvSpPr>
        <p:spPr bwMode="auto">
          <a:xfrm>
            <a:off x="755650" y="5078413"/>
            <a:ext cx="6046788" cy="48101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ltLang="cs-C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D8A695E-2D87-4064-AF3F-F5A8424E81C3}"/>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E4420E24-9D93-442F-8650-C226C3FCF9A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10ADB155-41E2-4688-B61C-B998B0C040A4}"/>
              </a:ext>
            </a:extLst>
          </p:cNvPr>
          <p:cNvSpPr>
            <a:spLocks noGrp="1"/>
          </p:cNvSpPr>
          <p:nvPr>
            <p:ph type="dt" sz="half" idx="10"/>
          </p:nvPr>
        </p:nvSpPr>
        <p:spPr/>
        <p:txBody>
          <a:bodyPr/>
          <a:lstStyle/>
          <a:p>
            <a:fld id="{7FAD2F91-9488-46D4-A396-49BBB31B7A71}" type="datetimeFigureOut">
              <a:rPr lang="cs-CZ" smtClean="0"/>
              <a:t>4.6.2019</a:t>
            </a:fld>
            <a:endParaRPr lang="cs-CZ"/>
          </a:p>
        </p:txBody>
      </p:sp>
      <p:sp>
        <p:nvSpPr>
          <p:cNvPr id="5" name="Zástupný symbol pro zápatí 4">
            <a:extLst>
              <a:ext uri="{FF2B5EF4-FFF2-40B4-BE49-F238E27FC236}">
                <a16:creationId xmlns:a16="http://schemas.microsoft.com/office/drawing/2014/main" id="{3E7A2551-8DBF-4DE8-A4B3-163DBE5F3764}"/>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50048010-A835-4C87-98B0-40D301D3EE0F}"/>
              </a:ext>
            </a:extLst>
          </p:cNvPr>
          <p:cNvSpPr>
            <a:spLocks noGrp="1"/>
          </p:cNvSpPr>
          <p:nvPr>
            <p:ph type="sldNum" sz="quarter" idx="12"/>
          </p:nvPr>
        </p:nvSpPr>
        <p:spPr/>
        <p:txBody>
          <a:bodyPr/>
          <a:lstStyle/>
          <a:p>
            <a:fld id="{224439D5-C503-4440-BFDE-4F7EFFEBFACE}" type="slidenum">
              <a:rPr lang="cs-CZ" smtClean="0"/>
              <a:t>‹#›</a:t>
            </a:fld>
            <a:endParaRPr lang="cs-CZ"/>
          </a:p>
        </p:txBody>
      </p:sp>
    </p:spTree>
    <p:extLst>
      <p:ext uri="{BB962C8B-B14F-4D97-AF65-F5344CB8AC3E}">
        <p14:creationId xmlns:p14="http://schemas.microsoft.com/office/powerpoint/2010/main" val="3745530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2D203D7-D0C7-4403-8592-7898C9F35B51}"/>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FB83470B-5018-4EA6-B883-83DCDD7D6EBE}"/>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D022F442-D23E-4620-8556-21CDB008429C}"/>
              </a:ext>
            </a:extLst>
          </p:cNvPr>
          <p:cNvSpPr>
            <a:spLocks noGrp="1"/>
          </p:cNvSpPr>
          <p:nvPr>
            <p:ph type="dt" sz="half" idx="10"/>
          </p:nvPr>
        </p:nvSpPr>
        <p:spPr/>
        <p:txBody>
          <a:bodyPr/>
          <a:lstStyle/>
          <a:p>
            <a:fld id="{7FAD2F91-9488-46D4-A396-49BBB31B7A71}" type="datetimeFigureOut">
              <a:rPr lang="cs-CZ" smtClean="0"/>
              <a:t>4.6.2019</a:t>
            </a:fld>
            <a:endParaRPr lang="cs-CZ"/>
          </a:p>
        </p:txBody>
      </p:sp>
      <p:sp>
        <p:nvSpPr>
          <p:cNvPr id="5" name="Zástupný symbol pro zápatí 4">
            <a:extLst>
              <a:ext uri="{FF2B5EF4-FFF2-40B4-BE49-F238E27FC236}">
                <a16:creationId xmlns:a16="http://schemas.microsoft.com/office/drawing/2014/main" id="{4604460D-97DA-4700-B21C-BDC84FC7EABF}"/>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68B32F3C-45E3-4AEE-8B8E-40BF222BB037}"/>
              </a:ext>
            </a:extLst>
          </p:cNvPr>
          <p:cNvSpPr>
            <a:spLocks noGrp="1"/>
          </p:cNvSpPr>
          <p:nvPr>
            <p:ph type="sldNum" sz="quarter" idx="12"/>
          </p:nvPr>
        </p:nvSpPr>
        <p:spPr/>
        <p:txBody>
          <a:bodyPr/>
          <a:lstStyle/>
          <a:p>
            <a:fld id="{224439D5-C503-4440-BFDE-4F7EFFEBFACE}" type="slidenum">
              <a:rPr lang="cs-CZ" smtClean="0"/>
              <a:t>‹#›</a:t>
            </a:fld>
            <a:endParaRPr lang="cs-CZ"/>
          </a:p>
        </p:txBody>
      </p:sp>
    </p:spTree>
    <p:extLst>
      <p:ext uri="{BB962C8B-B14F-4D97-AF65-F5344CB8AC3E}">
        <p14:creationId xmlns:p14="http://schemas.microsoft.com/office/powerpoint/2010/main" val="41316091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49B1821D-5B51-400A-B343-5F7B91533031}"/>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0E50E1C7-B25F-4DE7-A529-F06191BF811C}"/>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15F2F888-DD1A-4CD6-A6EB-13C81B55A8CA}"/>
              </a:ext>
            </a:extLst>
          </p:cNvPr>
          <p:cNvSpPr>
            <a:spLocks noGrp="1"/>
          </p:cNvSpPr>
          <p:nvPr>
            <p:ph type="dt" sz="half" idx="10"/>
          </p:nvPr>
        </p:nvSpPr>
        <p:spPr/>
        <p:txBody>
          <a:bodyPr/>
          <a:lstStyle/>
          <a:p>
            <a:fld id="{7FAD2F91-9488-46D4-A396-49BBB31B7A71}" type="datetimeFigureOut">
              <a:rPr lang="cs-CZ" smtClean="0"/>
              <a:t>4.6.2019</a:t>
            </a:fld>
            <a:endParaRPr lang="cs-CZ"/>
          </a:p>
        </p:txBody>
      </p:sp>
      <p:sp>
        <p:nvSpPr>
          <p:cNvPr id="5" name="Zástupný symbol pro zápatí 4">
            <a:extLst>
              <a:ext uri="{FF2B5EF4-FFF2-40B4-BE49-F238E27FC236}">
                <a16:creationId xmlns:a16="http://schemas.microsoft.com/office/drawing/2014/main" id="{58A9711F-8F69-4A2E-B8E5-817C1794722F}"/>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B5923368-5F8F-43F3-A63E-D132C5DC463E}"/>
              </a:ext>
            </a:extLst>
          </p:cNvPr>
          <p:cNvSpPr>
            <a:spLocks noGrp="1"/>
          </p:cNvSpPr>
          <p:nvPr>
            <p:ph type="sldNum" sz="quarter" idx="12"/>
          </p:nvPr>
        </p:nvSpPr>
        <p:spPr/>
        <p:txBody>
          <a:bodyPr/>
          <a:lstStyle/>
          <a:p>
            <a:fld id="{224439D5-C503-4440-BFDE-4F7EFFEBFACE}" type="slidenum">
              <a:rPr lang="cs-CZ" smtClean="0"/>
              <a:t>‹#›</a:t>
            </a:fld>
            <a:endParaRPr lang="cs-CZ"/>
          </a:p>
        </p:txBody>
      </p:sp>
    </p:spTree>
    <p:extLst>
      <p:ext uri="{BB962C8B-B14F-4D97-AF65-F5344CB8AC3E}">
        <p14:creationId xmlns:p14="http://schemas.microsoft.com/office/powerpoint/2010/main" val="19698833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BF13811-CD1C-4774-A57A-A7E90A5612FA}"/>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61148F53-7015-4FC2-A8FF-20A4A231F62A}"/>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62E64F45-19FA-4D66-A383-D315B8817536}"/>
              </a:ext>
            </a:extLst>
          </p:cNvPr>
          <p:cNvSpPr>
            <a:spLocks noGrp="1"/>
          </p:cNvSpPr>
          <p:nvPr>
            <p:ph type="dt" idx="10"/>
          </p:nvPr>
        </p:nvSpPr>
        <p:spPr/>
        <p:txBody>
          <a:bodyPr/>
          <a:lstStyle>
            <a:lvl1pPr>
              <a:defRPr/>
            </a:lvl1pPr>
          </a:lstStyle>
          <a:p>
            <a:endParaRPr lang="cs-CZ" altLang="cs-CZ"/>
          </a:p>
        </p:txBody>
      </p:sp>
      <p:sp>
        <p:nvSpPr>
          <p:cNvPr id="5" name="Zástupný symbol pro zápatí 4">
            <a:extLst>
              <a:ext uri="{FF2B5EF4-FFF2-40B4-BE49-F238E27FC236}">
                <a16:creationId xmlns:a16="http://schemas.microsoft.com/office/drawing/2014/main" id="{5F462469-7AD9-42F1-A9CF-5CE4F6D0A107}"/>
              </a:ext>
            </a:extLst>
          </p:cNvPr>
          <p:cNvSpPr>
            <a:spLocks noGrp="1"/>
          </p:cNvSpPr>
          <p:nvPr>
            <p:ph type="ftr" idx="11"/>
          </p:nvPr>
        </p:nvSpPr>
        <p:spPr/>
        <p:txBody>
          <a:bodyPr/>
          <a:lstStyle>
            <a:lvl1pPr>
              <a:defRPr/>
            </a:lvl1pPr>
          </a:lstStyle>
          <a:p>
            <a:endParaRPr lang="cs-CZ" altLang="cs-CZ"/>
          </a:p>
        </p:txBody>
      </p:sp>
      <p:sp>
        <p:nvSpPr>
          <p:cNvPr id="6" name="Zástupný symbol pro číslo snímku 5">
            <a:extLst>
              <a:ext uri="{FF2B5EF4-FFF2-40B4-BE49-F238E27FC236}">
                <a16:creationId xmlns:a16="http://schemas.microsoft.com/office/drawing/2014/main" id="{B638F923-9F90-4B9C-9BC2-66B460E7A233}"/>
              </a:ext>
            </a:extLst>
          </p:cNvPr>
          <p:cNvSpPr>
            <a:spLocks noGrp="1"/>
          </p:cNvSpPr>
          <p:nvPr>
            <p:ph type="sldNum" idx="12"/>
          </p:nvPr>
        </p:nvSpPr>
        <p:spPr/>
        <p:txBody>
          <a:bodyPr/>
          <a:lstStyle>
            <a:lvl1pPr>
              <a:defRPr/>
            </a:lvl1pPr>
          </a:lstStyle>
          <a:p>
            <a:fld id="{41A38ACF-C31C-4B9A-9ADC-29E6A1CC42C5}" type="slidenum">
              <a:rPr lang="cs-CZ" altLang="cs-CZ"/>
              <a:pPr/>
              <a:t>‹#›</a:t>
            </a:fld>
            <a:endParaRPr lang="cs-CZ" altLang="cs-CZ"/>
          </a:p>
        </p:txBody>
      </p:sp>
    </p:spTree>
    <p:extLst>
      <p:ext uri="{BB962C8B-B14F-4D97-AF65-F5344CB8AC3E}">
        <p14:creationId xmlns:p14="http://schemas.microsoft.com/office/powerpoint/2010/main" val="9303315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A9BDF76-C7F6-453F-982B-451B044CB2AF}"/>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73E172CE-C1D2-490E-B888-D27537728BED}"/>
              </a:ext>
            </a:extLst>
          </p:cNvPr>
          <p:cNvSpPr>
            <a:spLocks noGrp="1"/>
          </p:cNvSpPr>
          <p:nvPr>
            <p:ph sz="half" idx="1"/>
          </p:nvPr>
        </p:nvSpPr>
        <p:spPr>
          <a:xfrm>
            <a:off x="608641" y="1604329"/>
            <a:ext cx="5391360" cy="4523515"/>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4B753C69-2F0B-4F58-878A-BA67B047255E}"/>
              </a:ext>
            </a:extLst>
          </p:cNvPr>
          <p:cNvSpPr>
            <a:spLocks noGrp="1"/>
          </p:cNvSpPr>
          <p:nvPr>
            <p:ph sz="half" idx="2"/>
          </p:nvPr>
        </p:nvSpPr>
        <p:spPr>
          <a:xfrm>
            <a:off x="6184321" y="1604329"/>
            <a:ext cx="5391360" cy="4523515"/>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DF71D3D8-C0A7-43D6-924F-54491C7F37E6}"/>
              </a:ext>
            </a:extLst>
          </p:cNvPr>
          <p:cNvSpPr>
            <a:spLocks noGrp="1"/>
          </p:cNvSpPr>
          <p:nvPr>
            <p:ph type="dt" idx="10"/>
          </p:nvPr>
        </p:nvSpPr>
        <p:spPr/>
        <p:txBody>
          <a:bodyPr/>
          <a:lstStyle>
            <a:lvl1pPr>
              <a:defRPr/>
            </a:lvl1pPr>
          </a:lstStyle>
          <a:p>
            <a:endParaRPr lang="cs-CZ" altLang="cs-CZ"/>
          </a:p>
        </p:txBody>
      </p:sp>
      <p:sp>
        <p:nvSpPr>
          <p:cNvPr id="6" name="Zástupný symbol pro zápatí 5">
            <a:extLst>
              <a:ext uri="{FF2B5EF4-FFF2-40B4-BE49-F238E27FC236}">
                <a16:creationId xmlns:a16="http://schemas.microsoft.com/office/drawing/2014/main" id="{414ABAE4-F02F-4311-B210-E8DD32793326}"/>
              </a:ext>
            </a:extLst>
          </p:cNvPr>
          <p:cNvSpPr>
            <a:spLocks noGrp="1"/>
          </p:cNvSpPr>
          <p:nvPr>
            <p:ph type="ftr" idx="11"/>
          </p:nvPr>
        </p:nvSpPr>
        <p:spPr/>
        <p:txBody>
          <a:bodyPr/>
          <a:lstStyle>
            <a:lvl1pPr>
              <a:defRPr/>
            </a:lvl1pPr>
          </a:lstStyle>
          <a:p>
            <a:endParaRPr lang="cs-CZ" altLang="cs-CZ"/>
          </a:p>
        </p:txBody>
      </p:sp>
      <p:sp>
        <p:nvSpPr>
          <p:cNvPr id="7" name="Zástupný symbol pro číslo snímku 6">
            <a:extLst>
              <a:ext uri="{FF2B5EF4-FFF2-40B4-BE49-F238E27FC236}">
                <a16:creationId xmlns:a16="http://schemas.microsoft.com/office/drawing/2014/main" id="{5C1E0E4D-82EB-4A29-A37A-A37DBCBDF52D}"/>
              </a:ext>
            </a:extLst>
          </p:cNvPr>
          <p:cNvSpPr>
            <a:spLocks noGrp="1"/>
          </p:cNvSpPr>
          <p:nvPr>
            <p:ph type="sldNum" idx="12"/>
          </p:nvPr>
        </p:nvSpPr>
        <p:spPr/>
        <p:txBody>
          <a:bodyPr/>
          <a:lstStyle>
            <a:lvl1pPr>
              <a:defRPr/>
            </a:lvl1pPr>
          </a:lstStyle>
          <a:p>
            <a:fld id="{A0404BAC-FCA3-4C64-B91F-932A191019E6}" type="slidenum">
              <a:rPr lang="cs-CZ" altLang="cs-CZ"/>
              <a:pPr/>
              <a:t>‹#›</a:t>
            </a:fld>
            <a:endParaRPr lang="cs-CZ" altLang="cs-CZ"/>
          </a:p>
        </p:txBody>
      </p:sp>
    </p:spTree>
    <p:extLst>
      <p:ext uri="{BB962C8B-B14F-4D97-AF65-F5344CB8AC3E}">
        <p14:creationId xmlns:p14="http://schemas.microsoft.com/office/powerpoint/2010/main" val="2649967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BF13811-CD1C-4774-A57A-A7E90A5612FA}"/>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61148F53-7015-4FC2-A8FF-20A4A231F62A}"/>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62E64F45-19FA-4D66-A383-D315B8817536}"/>
              </a:ext>
            </a:extLst>
          </p:cNvPr>
          <p:cNvSpPr>
            <a:spLocks noGrp="1"/>
          </p:cNvSpPr>
          <p:nvPr>
            <p:ph type="dt" idx="10"/>
          </p:nvPr>
        </p:nvSpPr>
        <p:spPr/>
        <p:txBody>
          <a:bodyPr/>
          <a:lstStyle>
            <a:lvl1pPr>
              <a:defRPr/>
            </a:lvl1pPr>
          </a:lstStyle>
          <a:p>
            <a:endParaRPr lang="cs-CZ" altLang="cs-CZ"/>
          </a:p>
        </p:txBody>
      </p:sp>
      <p:sp>
        <p:nvSpPr>
          <p:cNvPr id="5" name="Zástupný symbol pro zápatí 4">
            <a:extLst>
              <a:ext uri="{FF2B5EF4-FFF2-40B4-BE49-F238E27FC236}">
                <a16:creationId xmlns:a16="http://schemas.microsoft.com/office/drawing/2014/main" id="{5F462469-7AD9-42F1-A9CF-5CE4F6D0A107}"/>
              </a:ext>
            </a:extLst>
          </p:cNvPr>
          <p:cNvSpPr>
            <a:spLocks noGrp="1"/>
          </p:cNvSpPr>
          <p:nvPr>
            <p:ph type="ftr" idx="11"/>
          </p:nvPr>
        </p:nvSpPr>
        <p:spPr/>
        <p:txBody>
          <a:bodyPr/>
          <a:lstStyle>
            <a:lvl1pPr>
              <a:defRPr/>
            </a:lvl1pPr>
          </a:lstStyle>
          <a:p>
            <a:endParaRPr lang="cs-CZ" altLang="cs-CZ"/>
          </a:p>
        </p:txBody>
      </p:sp>
      <p:sp>
        <p:nvSpPr>
          <p:cNvPr id="6" name="Zástupný symbol pro číslo snímku 5">
            <a:extLst>
              <a:ext uri="{FF2B5EF4-FFF2-40B4-BE49-F238E27FC236}">
                <a16:creationId xmlns:a16="http://schemas.microsoft.com/office/drawing/2014/main" id="{B638F923-9F90-4B9C-9BC2-66B460E7A233}"/>
              </a:ext>
            </a:extLst>
          </p:cNvPr>
          <p:cNvSpPr>
            <a:spLocks noGrp="1"/>
          </p:cNvSpPr>
          <p:nvPr>
            <p:ph type="sldNum" idx="12"/>
          </p:nvPr>
        </p:nvSpPr>
        <p:spPr/>
        <p:txBody>
          <a:bodyPr/>
          <a:lstStyle>
            <a:lvl1pPr>
              <a:defRPr/>
            </a:lvl1pPr>
          </a:lstStyle>
          <a:p>
            <a:fld id="{41A38ACF-C31C-4B9A-9ADC-29E6A1CC42C5}" type="slidenum">
              <a:rPr lang="cs-CZ" altLang="cs-CZ"/>
              <a:pPr/>
              <a:t>‹#›</a:t>
            </a:fld>
            <a:endParaRPr lang="cs-CZ" altLang="cs-CZ"/>
          </a:p>
        </p:txBody>
      </p:sp>
    </p:spTree>
    <p:extLst>
      <p:ext uri="{BB962C8B-B14F-4D97-AF65-F5344CB8AC3E}">
        <p14:creationId xmlns:p14="http://schemas.microsoft.com/office/powerpoint/2010/main" val="9303315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BF13811-CD1C-4774-A57A-A7E90A5612FA}"/>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61148F53-7015-4FC2-A8FF-20A4A231F62A}"/>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62E64F45-19FA-4D66-A383-D315B8817536}"/>
              </a:ext>
            </a:extLst>
          </p:cNvPr>
          <p:cNvSpPr>
            <a:spLocks noGrp="1"/>
          </p:cNvSpPr>
          <p:nvPr>
            <p:ph type="dt" idx="10"/>
          </p:nvPr>
        </p:nvSpPr>
        <p:spPr/>
        <p:txBody>
          <a:bodyPr/>
          <a:lstStyle>
            <a:lvl1pPr>
              <a:defRPr/>
            </a:lvl1pPr>
          </a:lstStyle>
          <a:p>
            <a:endParaRPr lang="cs-CZ" altLang="cs-CZ"/>
          </a:p>
        </p:txBody>
      </p:sp>
      <p:sp>
        <p:nvSpPr>
          <p:cNvPr id="5" name="Zástupný symbol pro zápatí 4">
            <a:extLst>
              <a:ext uri="{FF2B5EF4-FFF2-40B4-BE49-F238E27FC236}">
                <a16:creationId xmlns:a16="http://schemas.microsoft.com/office/drawing/2014/main" id="{5F462469-7AD9-42F1-A9CF-5CE4F6D0A107}"/>
              </a:ext>
            </a:extLst>
          </p:cNvPr>
          <p:cNvSpPr>
            <a:spLocks noGrp="1"/>
          </p:cNvSpPr>
          <p:nvPr>
            <p:ph type="ftr" idx="11"/>
          </p:nvPr>
        </p:nvSpPr>
        <p:spPr/>
        <p:txBody>
          <a:bodyPr/>
          <a:lstStyle>
            <a:lvl1pPr>
              <a:defRPr/>
            </a:lvl1pPr>
          </a:lstStyle>
          <a:p>
            <a:endParaRPr lang="cs-CZ" altLang="cs-CZ"/>
          </a:p>
        </p:txBody>
      </p:sp>
      <p:sp>
        <p:nvSpPr>
          <p:cNvPr id="6" name="Zástupný symbol pro číslo snímku 5">
            <a:extLst>
              <a:ext uri="{FF2B5EF4-FFF2-40B4-BE49-F238E27FC236}">
                <a16:creationId xmlns:a16="http://schemas.microsoft.com/office/drawing/2014/main" id="{B638F923-9F90-4B9C-9BC2-66B460E7A233}"/>
              </a:ext>
            </a:extLst>
          </p:cNvPr>
          <p:cNvSpPr>
            <a:spLocks noGrp="1"/>
          </p:cNvSpPr>
          <p:nvPr>
            <p:ph type="sldNum" idx="12"/>
          </p:nvPr>
        </p:nvSpPr>
        <p:spPr/>
        <p:txBody>
          <a:bodyPr/>
          <a:lstStyle>
            <a:lvl1pPr>
              <a:defRPr/>
            </a:lvl1pPr>
          </a:lstStyle>
          <a:p>
            <a:fld id="{41A38ACF-C31C-4B9A-9ADC-29E6A1CC42C5}" type="slidenum">
              <a:rPr lang="cs-CZ" altLang="cs-CZ"/>
              <a:pPr/>
              <a:t>‹#›</a:t>
            </a:fld>
            <a:endParaRPr lang="cs-CZ" altLang="cs-CZ"/>
          </a:p>
        </p:txBody>
      </p:sp>
    </p:spTree>
    <p:extLst>
      <p:ext uri="{BB962C8B-B14F-4D97-AF65-F5344CB8AC3E}">
        <p14:creationId xmlns:p14="http://schemas.microsoft.com/office/powerpoint/2010/main" val="9303315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3B6E578-2B63-4999-B655-DCDF2B6D9BB4}"/>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F655CCB6-AE5F-46BD-8FC1-30A8C455D225}"/>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E4D1057E-F721-4EAA-B06E-D4CFE467B537}"/>
              </a:ext>
            </a:extLst>
          </p:cNvPr>
          <p:cNvSpPr>
            <a:spLocks noGrp="1"/>
          </p:cNvSpPr>
          <p:nvPr>
            <p:ph type="dt" sz="half" idx="10"/>
          </p:nvPr>
        </p:nvSpPr>
        <p:spPr/>
        <p:txBody>
          <a:bodyPr/>
          <a:lstStyle/>
          <a:p>
            <a:fld id="{7FAD2F91-9488-46D4-A396-49BBB31B7A71}" type="datetimeFigureOut">
              <a:rPr lang="cs-CZ" smtClean="0"/>
              <a:t>4.6.2019</a:t>
            </a:fld>
            <a:endParaRPr lang="cs-CZ"/>
          </a:p>
        </p:txBody>
      </p:sp>
      <p:sp>
        <p:nvSpPr>
          <p:cNvPr id="5" name="Zástupný symbol pro zápatí 4">
            <a:extLst>
              <a:ext uri="{FF2B5EF4-FFF2-40B4-BE49-F238E27FC236}">
                <a16:creationId xmlns:a16="http://schemas.microsoft.com/office/drawing/2014/main" id="{9FE5C96B-828A-4813-95AA-A355991F18DB}"/>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FAF9A5D1-5BDF-4258-9EE9-CA51E6EEFD12}"/>
              </a:ext>
            </a:extLst>
          </p:cNvPr>
          <p:cNvSpPr>
            <a:spLocks noGrp="1"/>
          </p:cNvSpPr>
          <p:nvPr>
            <p:ph type="sldNum" sz="quarter" idx="12"/>
          </p:nvPr>
        </p:nvSpPr>
        <p:spPr/>
        <p:txBody>
          <a:bodyPr/>
          <a:lstStyle/>
          <a:p>
            <a:fld id="{224439D5-C503-4440-BFDE-4F7EFFEBFACE}" type="slidenum">
              <a:rPr lang="cs-CZ" smtClean="0"/>
              <a:t>‹#›</a:t>
            </a:fld>
            <a:endParaRPr lang="cs-CZ"/>
          </a:p>
        </p:txBody>
      </p:sp>
    </p:spTree>
    <p:extLst>
      <p:ext uri="{BB962C8B-B14F-4D97-AF65-F5344CB8AC3E}">
        <p14:creationId xmlns:p14="http://schemas.microsoft.com/office/powerpoint/2010/main" val="21592135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35A112B-06A1-4632-9527-AFE08D299B70}"/>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A81261DB-AF8D-4732-9155-EFC32335A7C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75E03C29-5DDA-4126-AFE3-9F5398771A4A}"/>
              </a:ext>
            </a:extLst>
          </p:cNvPr>
          <p:cNvSpPr>
            <a:spLocks noGrp="1"/>
          </p:cNvSpPr>
          <p:nvPr>
            <p:ph type="dt" sz="half" idx="10"/>
          </p:nvPr>
        </p:nvSpPr>
        <p:spPr/>
        <p:txBody>
          <a:bodyPr/>
          <a:lstStyle/>
          <a:p>
            <a:fld id="{7FAD2F91-9488-46D4-A396-49BBB31B7A71}" type="datetimeFigureOut">
              <a:rPr lang="cs-CZ" smtClean="0"/>
              <a:t>4.6.2019</a:t>
            </a:fld>
            <a:endParaRPr lang="cs-CZ"/>
          </a:p>
        </p:txBody>
      </p:sp>
      <p:sp>
        <p:nvSpPr>
          <p:cNvPr id="5" name="Zástupný symbol pro zápatí 4">
            <a:extLst>
              <a:ext uri="{FF2B5EF4-FFF2-40B4-BE49-F238E27FC236}">
                <a16:creationId xmlns:a16="http://schemas.microsoft.com/office/drawing/2014/main" id="{E1D11966-A443-4E84-91B9-670D514B4E7C}"/>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8BFF5BEA-8C85-4BB1-8836-A10E2B7B1489}"/>
              </a:ext>
            </a:extLst>
          </p:cNvPr>
          <p:cNvSpPr>
            <a:spLocks noGrp="1"/>
          </p:cNvSpPr>
          <p:nvPr>
            <p:ph type="sldNum" sz="quarter" idx="12"/>
          </p:nvPr>
        </p:nvSpPr>
        <p:spPr/>
        <p:txBody>
          <a:bodyPr/>
          <a:lstStyle/>
          <a:p>
            <a:fld id="{224439D5-C503-4440-BFDE-4F7EFFEBFACE}" type="slidenum">
              <a:rPr lang="cs-CZ" smtClean="0"/>
              <a:t>‹#›</a:t>
            </a:fld>
            <a:endParaRPr lang="cs-CZ"/>
          </a:p>
        </p:txBody>
      </p:sp>
    </p:spTree>
    <p:extLst>
      <p:ext uri="{BB962C8B-B14F-4D97-AF65-F5344CB8AC3E}">
        <p14:creationId xmlns:p14="http://schemas.microsoft.com/office/powerpoint/2010/main" val="6347492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61B8CC8-A38D-491A-B7AA-FFD89A73F4EB}"/>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9D66A8C8-640E-4217-A0D7-B385FB2991A9}"/>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50A9632C-B578-4D77-85FC-0D163481ECBF}"/>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8C7EB52E-0431-4008-BDC3-BBA196A86C25}"/>
              </a:ext>
            </a:extLst>
          </p:cNvPr>
          <p:cNvSpPr>
            <a:spLocks noGrp="1"/>
          </p:cNvSpPr>
          <p:nvPr>
            <p:ph type="dt" sz="half" idx="10"/>
          </p:nvPr>
        </p:nvSpPr>
        <p:spPr/>
        <p:txBody>
          <a:bodyPr/>
          <a:lstStyle/>
          <a:p>
            <a:fld id="{7FAD2F91-9488-46D4-A396-49BBB31B7A71}" type="datetimeFigureOut">
              <a:rPr lang="cs-CZ" smtClean="0"/>
              <a:t>4.6.2019</a:t>
            </a:fld>
            <a:endParaRPr lang="cs-CZ"/>
          </a:p>
        </p:txBody>
      </p:sp>
      <p:sp>
        <p:nvSpPr>
          <p:cNvPr id="6" name="Zástupný symbol pro zápatí 5">
            <a:extLst>
              <a:ext uri="{FF2B5EF4-FFF2-40B4-BE49-F238E27FC236}">
                <a16:creationId xmlns:a16="http://schemas.microsoft.com/office/drawing/2014/main" id="{D6B14EED-CFEC-4DE1-B61A-05030A213049}"/>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98A6BBB9-E2ED-4550-9C11-B502B2AAF095}"/>
              </a:ext>
            </a:extLst>
          </p:cNvPr>
          <p:cNvSpPr>
            <a:spLocks noGrp="1"/>
          </p:cNvSpPr>
          <p:nvPr>
            <p:ph type="sldNum" sz="quarter" idx="12"/>
          </p:nvPr>
        </p:nvSpPr>
        <p:spPr/>
        <p:txBody>
          <a:bodyPr/>
          <a:lstStyle/>
          <a:p>
            <a:fld id="{224439D5-C503-4440-BFDE-4F7EFFEBFACE}" type="slidenum">
              <a:rPr lang="cs-CZ" smtClean="0"/>
              <a:t>‹#›</a:t>
            </a:fld>
            <a:endParaRPr lang="cs-CZ"/>
          </a:p>
        </p:txBody>
      </p:sp>
    </p:spTree>
    <p:extLst>
      <p:ext uri="{BB962C8B-B14F-4D97-AF65-F5344CB8AC3E}">
        <p14:creationId xmlns:p14="http://schemas.microsoft.com/office/powerpoint/2010/main" val="32462240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988F4AA-A25C-4C08-8661-313558E300A3}"/>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AB59E2E7-CB16-4D7A-9AE4-E6DEE239007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4D607265-A9B4-4677-A528-EAA3DD995F2E}"/>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29233A60-C6A7-4967-8960-A1BBAE83BD2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D8230820-B4A4-44A6-9B17-CC7FE7EAB290}"/>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C8F64F94-7BD4-48EF-84E8-E70F766686E3}"/>
              </a:ext>
            </a:extLst>
          </p:cNvPr>
          <p:cNvSpPr>
            <a:spLocks noGrp="1"/>
          </p:cNvSpPr>
          <p:nvPr>
            <p:ph type="dt" sz="half" idx="10"/>
          </p:nvPr>
        </p:nvSpPr>
        <p:spPr/>
        <p:txBody>
          <a:bodyPr/>
          <a:lstStyle/>
          <a:p>
            <a:fld id="{7FAD2F91-9488-46D4-A396-49BBB31B7A71}" type="datetimeFigureOut">
              <a:rPr lang="cs-CZ" smtClean="0"/>
              <a:t>4.6.2019</a:t>
            </a:fld>
            <a:endParaRPr lang="cs-CZ"/>
          </a:p>
        </p:txBody>
      </p:sp>
      <p:sp>
        <p:nvSpPr>
          <p:cNvPr id="8" name="Zástupný symbol pro zápatí 7">
            <a:extLst>
              <a:ext uri="{FF2B5EF4-FFF2-40B4-BE49-F238E27FC236}">
                <a16:creationId xmlns:a16="http://schemas.microsoft.com/office/drawing/2014/main" id="{06967561-EF0A-4BB5-B1B0-D8431A7CCA39}"/>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0311C19D-6AFD-45F0-A8C7-C846D855730E}"/>
              </a:ext>
            </a:extLst>
          </p:cNvPr>
          <p:cNvSpPr>
            <a:spLocks noGrp="1"/>
          </p:cNvSpPr>
          <p:nvPr>
            <p:ph type="sldNum" sz="quarter" idx="12"/>
          </p:nvPr>
        </p:nvSpPr>
        <p:spPr/>
        <p:txBody>
          <a:bodyPr/>
          <a:lstStyle/>
          <a:p>
            <a:fld id="{224439D5-C503-4440-BFDE-4F7EFFEBFACE}" type="slidenum">
              <a:rPr lang="cs-CZ" smtClean="0"/>
              <a:t>‹#›</a:t>
            </a:fld>
            <a:endParaRPr lang="cs-CZ"/>
          </a:p>
        </p:txBody>
      </p:sp>
    </p:spTree>
    <p:extLst>
      <p:ext uri="{BB962C8B-B14F-4D97-AF65-F5344CB8AC3E}">
        <p14:creationId xmlns:p14="http://schemas.microsoft.com/office/powerpoint/2010/main" val="42768038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2A0CF5-E18B-45EC-BB20-939F35A18AFB}"/>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F2B038B4-9BEF-443B-914F-63F874972A9E}"/>
              </a:ext>
            </a:extLst>
          </p:cNvPr>
          <p:cNvSpPr>
            <a:spLocks noGrp="1"/>
          </p:cNvSpPr>
          <p:nvPr>
            <p:ph type="dt" sz="half" idx="10"/>
          </p:nvPr>
        </p:nvSpPr>
        <p:spPr/>
        <p:txBody>
          <a:bodyPr/>
          <a:lstStyle/>
          <a:p>
            <a:fld id="{7FAD2F91-9488-46D4-A396-49BBB31B7A71}" type="datetimeFigureOut">
              <a:rPr lang="cs-CZ" smtClean="0"/>
              <a:t>4.6.2019</a:t>
            </a:fld>
            <a:endParaRPr lang="cs-CZ"/>
          </a:p>
        </p:txBody>
      </p:sp>
      <p:sp>
        <p:nvSpPr>
          <p:cNvPr id="4" name="Zástupný symbol pro zápatí 3">
            <a:extLst>
              <a:ext uri="{FF2B5EF4-FFF2-40B4-BE49-F238E27FC236}">
                <a16:creationId xmlns:a16="http://schemas.microsoft.com/office/drawing/2014/main" id="{C60D67DA-4516-4E10-86A7-FF2A5F172130}"/>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75F4E1CB-9F9E-48B7-A946-DB29C474A14A}"/>
              </a:ext>
            </a:extLst>
          </p:cNvPr>
          <p:cNvSpPr>
            <a:spLocks noGrp="1"/>
          </p:cNvSpPr>
          <p:nvPr>
            <p:ph type="sldNum" sz="quarter" idx="12"/>
          </p:nvPr>
        </p:nvSpPr>
        <p:spPr/>
        <p:txBody>
          <a:bodyPr/>
          <a:lstStyle/>
          <a:p>
            <a:fld id="{224439D5-C503-4440-BFDE-4F7EFFEBFACE}" type="slidenum">
              <a:rPr lang="cs-CZ" smtClean="0"/>
              <a:t>‹#›</a:t>
            </a:fld>
            <a:endParaRPr lang="cs-CZ"/>
          </a:p>
        </p:txBody>
      </p:sp>
    </p:spTree>
    <p:extLst>
      <p:ext uri="{BB962C8B-B14F-4D97-AF65-F5344CB8AC3E}">
        <p14:creationId xmlns:p14="http://schemas.microsoft.com/office/powerpoint/2010/main" val="9325087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AE98F2CA-9663-4929-9C94-9180E9835D9D}"/>
              </a:ext>
            </a:extLst>
          </p:cNvPr>
          <p:cNvSpPr>
            <a:spLocks noGrp="1"/>
          </p:cNvSpPr>
          <p:nvPr>
            <p:ph type="dt" sz="half" idx="10"/>
          </p:nvPr>
        </p:nvSpPr>
        <p:spPr/>
        <p:txBody>
          <a:bodyPr/>
          <a:lstStyle/>
          <a:p>
            <a:fld id="{7FAD2F91-9488-46D4-A396-49BBB31B7A71}" type="datetimeFigureOut">
              <a:rPr lang="cs-CZ" smtClean="0"/>
              <a:t>4.6.2019</a:t>
            </a:fld>
            <a:endParaRPr lang="cs-CZ"/>
          </a:p>
        </p:txBody>
      </p:sp>
      <p:sp>
        <p:nvSpPr>
          <p:cNvPr id="3" name="Zástupný symbol pro zápatí 2">
            <a:extLst>
              <a:ext uri="{FF2B5EF4-FFF2-40B4-BE49-F238E27FC236}">
                <a16:creationId xmlns:a16="http://schemas.microsoft.com/office/drawing/2014/main" id="{7E710CD5-F2A1-4EDF-9763-73D6D40658C9}"/>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262D8AB0-51FA-4E70-A0AF-224B632524E6}"/>
              </a:ext>
            </a:extLst>
          </p:cNvPr>
          <p:cNvSpPr>
            <a:spLocks noGrp="1"/>
          </p:cNvSpPr>
          <p:nvPr>
            <p:ph type="sldNum" sz="quarter" idx="12"/>
          </p:nvPr>
        </p:nvSpPr>
        <p:spPr/>
        <p:txBody>
          <a:bodyPr/>
          <a:lstStyle/>
          <a:p>
            <a:fld id="{224439D5-C503-4440-BFDE-4F7EFFEBFACE}" type="slidenum">
              <a:rPr lang="cs-CZ" smtClean="0"/>
              <a:t>‹#›</a:t>
            </a:fld>
            <a:endParaRPr lang="cs-CZ"/>
          </a:p>
        </p:txBody>
      </p:sp>
    </p:spTree>
    <p:extLst>
      <p:ext uri="{BB962C8B-B14F-4D97-AF65-F5344CB8AC3E}">
        <p14:creationId xmlns:p14="http://schemas.microsoft.com/office/powerpoint/2010/main" val="13644267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EC9FE3F-1415-4F15-A98C-04926A5643E2}"/>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6C21FBE1-9D9B-4AC5-90AC-273B6E41F2A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05D3D3E6-B6E9-4D12-8F9B-1B37F20964D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41EFA10A-000F-4559-A96D-14D32B765FEE}"/>
              </a:ext>
            </a:extLst>
          </p:cNvPr>
          <p:cNvSpPr>
            <a:spLocks noGrp="1"/>
          </p:cNvSpPr>
          <p:nvPr>
            <p:ph type="dt" sz="half" idx="10"/>
          </p:nvPr>
        </p:nvSpPr>
        <p:spPr/>
        <p:txBody>
          <a:bodyPr/>
          <a:lstStyle/>
          <a:p>
            <a:fld id="{7FAD2F91-9488-46D4-A396-49BBB31B7A71}" type="datetimeFigureOut">
              <a:rPr lang="cs-CZ" smtClean="0"/>
              <a:t>4.6.2019</a:t>
            </a:fld>
            <a:endParaRPr lang="cs-CZ"/>
          </a:p>
        </p:txBody>
      </p:sp>
      <p:sp>
        <p:nvSpPr>
          <p:cNvPr id="6" name="Zástupný symbol pro zápatí 5">
            <a:extLst>
              <a:ext uri="{FF2B5EF4-FFF2-40B4-BE49-F238E27FC236}">
                <a16:creationId xmlns:a16="http://schemas.microsoft.com/office/drawing/2014/main" id="{CF1581BA-6160-454A-B05B-A4C8FDAE3D2B}"/>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203F0243-AA5A-4B38-A194-F8F3C4AFADCF}"/>
              </a:ext>
            </a:extLst>
          </p:cNvPr>
          <p:cNvSpPr>
            <a:spLocks noGrp="1"/>
          </p:cNvSpPr>
          <p:nvPr>
            <p:ph type="sldNum" sz="quarter" idx="12"/>
          </p:nvPr>
        </p:nvSpPr>
        <p:spPr/>
        <p:txBody>
          <a:bodyPr/>
          <a:lstStyle/>
          <a:p>
            <a:fld id="{224439D5-C503-4440-BFDE-4F7EFFEBFACE}" type="slidenum">
              <a:rPr lang="cs-CZ" smtClean="0"/>
              <a:t>‹#›</a:t>
            </a:fld>
            <a:endParaRPr lang="cs-CZ"/>
          </a:p>
        </p:txBody>
      </p:sp>
    </p:spTree>
    <p:extLst>
      <p:ext uri="{BB962C8B-B14F-4D97-AF65-F5344CB8AC3E}">
        <p14:creationId xmlns:p14="http://schemas.microsoft.com/office/powerpoint/2010/main" val="4926701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BB2413A-E028-49EE-9430-D1751424C7FF}"/>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71C8F6D9-B637-46FC-BCF8-74BA19FDFF2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B12CA115-A3B1-4D65-AA07-AD3B5ED259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646DD48A-7B83-445F-9DB5-92990FCB5F70}"/>
              </a:ext>
            </a:extLst>
          </p:cNvPr>
          <p:cNvSpPr>
            <a:spLocks noGrp="1"/>
          </p:cNvSpPr>
          <p:nvPr>
            <p:ph type="dt" sz="half" idx="10"/>
          </p:nvPr>
        </p:nvSpPr>
        <p:spPr/>
        <p:txBody>
          <a:bodyPr/>
          <a:lstStyle/>
          <a:p>
            <a:fld id="{7FAD2F91-9488-46D4-A396-49BBB31B7A71}" type="datetimeFigureOut">
              <a:rPr lang="cs-CZ" smtClean="0"/>
              <a:t>4.6.2019</a:t>
            </a:fld>
            <a:endParaRPr lang="cs-CZ"/>
          </a:p>
        </p:txBody>
      </p:sp>
      <p:sp>
        <p:nvSpPr>
          <p:cNvPr id="6" name="Zástupný symbol pro zápatí 5">
            <a:extLst>
              <a:ext uri="{FF2B5EF4-FFF2-40B4-BE49-F238E27FC236}">
                <a16:creationId xmlns:a16="http://schemas.microsoft.com/office/drawing/2014/main" id="{D269028E-1122-4DAF-A58D-4B1E09381A87}"/>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67E2E28E-B7B5-4B9A-A5A2-764ADFF1F572}"/>
              </a:ext>
            </a:extLst>
          </p:cNvPr>
          <p:cNvSpPr>
            <a:spLocks noGrp="1"/>
          </p:cNvSpPr>
          <p:nvPr>
            <p:ph type="sldNum" sz="quarter" idx="12"/>
          </p:nvPr>
        </p:nvSpPr>
        <p:spPr/>
        <p:txBody>
          <a:bodyPr/>
          <a:lstStyle/>
          <a:p>
            <a:fld id="{224439D5-C503-4440-BFDE-4F7EFFEBFACE}" type="slidenum">
              <a:rPr lang="cs-CZ" smtClean="0"/>
              <a:t>‹#›</a:t>
            </a:fld>
            <a:endParaRPr lang="cs-CZ"/>
          </a:p>
        </p:txBody>
      </p:sp>
    </p:spTree>
    <p:extLst>
      <p:ext uri="{BB962C8B-B14F-4D97-AF65-F5344CB8AC3E}">
        <p14:creationId xmlns:p14="http://schemas.microsoft.com/office/powerpoint/2010/main" val="35145673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3.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14.xml"/></Relationships>
</file>

<file path=ppt/slideMasters/_rels/slideMaster5.xml.rels><?xml version="1.0" encoding="UTF-8" standalone="yes"?>
<Relationships xmlns="http://schemas.openxmlformats.org/package/2006/relationships"><Relationship Id="rId2" Type="http://schemas.openxmlformats.org/officeDocument/2006/relationships/theme" Target="../theme/theme5.xml"/><Relationship Id="rId1"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D424F719-F858-4C31-B086-6EC565B446B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BD1D3A14-E645-467C-BAC4-BF080AEA5A8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E5FBF45C-9D16-4DC0-9CC5-7DBD41A22AF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AD2F91-9488-46D4-A396-49BBB31B7A71}" type="datetimeFigureOut">
              <a:rPr lang="cs-CZ" smtClean="0"/>
              <a:t>4.6.2019</a:t>
            </a:fld>
            <a:endParaRPr lang="cs-CZ"/>
          </a:p>
        </p:txBody>
      </p:sp>
      <p:sp>
        <p:nvSpPr>
          <p:cNvPr id="5" name="Zástupný symbol pro zápatí 4">
            <a:extLst>
              <a:ext uri="{FF2B5EF4-FFF2-40B4-BE49-F238E27FC236}">
                <a16:creationId xmlns:a16="http://schemas.microsoft.com/office/drawing/2014/main" id="{329825BA-1FF1-461A-B185-DD83B22F4AB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9B79E1A8-3E2D-4323-A42A-24C8AA7C5D3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4439D5-C503-4440-BFDE-4F7EFFEBFACE}" type="slidenum">
              <a:rPr lang="cs-CZ" smtClean="0"/>
              <a:t>‹#›</a:t>
            </a:fld>
            <a:endParaRPr lang="cs-CZ"/>
          </a:p>
        </p:txBody>
      </p:sp>
    </p:spTree>
    <p:extLst>
      <p:ext uri="{BB962C8B-B14F-4D97-AF65-F5344CB8AC3E}">
        <p14:creationId xmlns:p14="http://schemas.microsoft.com/office/powerpoint/2010/main" val="1447909433"/>
      </p:ext>
    </p:extLst>
  </p:cSld>
  <p:clrMap bg1="lt1" tx1="dk1" bg2="lt2" tx2="dk2" accent1="accent1" accent2="accent2" accent3="accent3" accent4="accent4" accent5="accent5" accent6="accent6" hlink="hlink" folHlink="folHlink"/>
  <p:sldLayoutIdLst>
    <p:sldLayoutId id="2147483649" r:id="rId1"/>
    <p:sldLayoutId id="2147483661" r:id="rId2"/>
    <p:sldLayoutId id="2147483651" r:id="rId3"/>
    <p:sldLayoutId id="2147483663"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a:extLst>
              <a:ext uri="{FF2B5EF4-FFF2-40B4-BE49-F238E27FC236}">
                <a16:creationId xmlns:a16="http://schemas.microsoft.com/office/drawing/2014/main" id="{99643770-8944-475A-B74D-D9A83A94005C}"/>
              </a:ext>
            </a:extLst>
          </p:cNvPr>
          <p:cNvSpPr>
            <a:spLocks noGrp="1" noChangeArrowheads="1"/>
          </p:cNvSpPr>
          <p:nvPr>
            <p:ph type="title"/>
          </p:nvPr>
        </p:nvSpPr>
        <p:spPr bwMode="auto">
          <a:xfrm>
            <a:off x="608641" y="273629"/>
            <a:ext cx="10967040" cy="114204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p>
            <a:pPr lvl="0"/>
            <a:r>
              <a:rPr lang="en-GB" altLang="cs-CZ"/>
              <a:t>Click to edit the title text format</a:t>
            </a:r>
          </a:p>
        </p:txBody>
      </p:sp>
      <p:sp>
        <p:nvSpPr>
          <p:cNvPr id="1026" name="Rectangle 2">
            <a:extLst>
              <a:ext uri="{FF2B5EF4-FFF2-40B4-BE49-F238E27FC236}">
                <a16:creationId xmlns:a16="http://schemas.microsoft.com/office/drawing/2014/main" id="{237D96A2-84F0-4AF8-ABB7-D0CF668636BE}"/>
              </a:ext>
            </a:extLst>
          </p:cNvPr>
          <p:cNvSpPr>
            <a:spLocks noGrp="1" noChangeArrowheads="1"/>
          </p:cNvSpPr>
          <p:nvPr>
            <p:ph type="body" idx="1"/>
          </p:nvPr>
        </p:nvSpPr>
        <p:spPr bwMode="auto">
          <a:xfrm>
            <a:off x="608641" y="1604329"/>
            <a:ext cx="10967040" cy="452351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28080" rIns="0" bIns="0" numCol="1" anchor="t" anchorCtr="0" compatLnSpc="1">
            <a:prstTxWarp prst="textNoShape">
              <a:avLst/>
            </a:prstTxWarp>
          </a:bodyPr>
          <a:lstStyle/>
          <a:p>
            <a:pPr lvl="0"/>
            <a:r>
              <a:rPr lang="en-GB" altLang="cs-CZ"/>
              <a:t>Click to edit the outline text format</a:t>
            </a:r>
          </a:p>
          <a:p>
            <a:pPr lvl="1"/>
            <a:r>
              <a:rPr lang="en-GB" altLang="cs-CZ"/>
              <a:t>Second Outline Level</a:t>
            </a:r>
          </a:p>
          <a:p>
            <a:pPr lvl="2"/>
            <a:r>
              <a:rPr lang="en-GB" altLang="cs-CZ"/>
              <a:t>Third Outline Level</a:t>
            </a:r>
          </a:p>
          <a:p>
            <a:pPr lvl="3"/>
            <a:r>
              <a:rPr lang="en-GB" altLang="cs-CZ"/>
              <a:t>Fourth Outline Level</a:t>
            </a:r>
          </a:p>
          <a:p>
            <a:pPr lvl="4"/>
            <a:r>
              <a:rPr lang="en-GB" altLang="cs-CZ"/>
              <a:t>Fifth Outline Level</a:t>
            </a:r>
          </a:p>
          <a:p>
            <a:pPr lvl="4"/>
            <a:r>
              <a:rPr lang="en-GB" altLang="cs-CZ"/>
              <a:t>Sixth Outline Level</a:t>
            </a:r>
          </a:p>
          <a:p>
            <a:pPr lvl="4"/>
            <a:r>
              <a:rPr lang="en-GB" altLang="cs-CZ"/>
              <a:t>Seventh Outline Level</a:t>
            </a:r>
          </a:p>
          <a:p>
            <a:pPr lvl="4"/>
            <a:r>
              <a:rPr lang="en-GB" altLang="cs-CZ"/>
              <a:t>Eighth Outline Level</a:t>
            </a:r>
          </a:p>
          <a:p>
            <a:pPr lvl="4"/>
            <a:r>
              <a:rPr lang="en-GB" altLang="cs-CZ"/>
              <a:t>Ninth Outline Level</a:t>
            </a:r>
          </a:p>
        </p:txBody>
      </p:sp>
      <p:sp>
        <p:nvSpPr>
          <p:cNvPr id="1027" name="Rectangle 3">
            <a:extLst>
              <a:ext uri="{FF2B5EF4-FFF2-40B4-BE49-F238E27FC236}">
                <a16:creationId xmlns:a16="http://schemas.microsoft.com/office/drawing/2014/main" id="{C9667B84-E4C5-4CDD-96C2-4E7D57546462}"/>
              </a:ext>
            </a:extLst>
          </p:cNvPr>
          <p:cNvSpPr>
            <a:spLocks noGrp="1" noChangeArrowheads="1"/>
          </p:cNvSpPr>
          <p:nvPr>
            <p:ph type="dt"/>
          </p:nvPr>
        </p:nvSpPr>
        <p:spPr bwMode="auto">
          <a:xfrm>
            <a:off x="608641" y="6247376"/>
            <a:ext cx="2835839" cy="46948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buClrTx/>
              <a:buFontTx/>
              <a:buNone/>
              <a:tabLst>
                <a:tab pos="0"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defRPr>
                <a:solidFill>
                  <a:srgbClr val="000000"/>
                </a:solidFill>
              </a:defRPr>
            </a:lvl1pPr>
          </a:lstStyle>
          <a:p>
            <a:endParaRPr lang="cs-CZ" altLang="cs-CZ"/>
          </a:p>
        </p:txBody>
      </p:sp>
      <p:sp>
        <p:nvSpPr>
          <p:cNvPr id="1028" name="Rectangle 4">
            <a:extLst>
              <a:ext uri="{FF2B5EF4-FFF2-40B4-BE49-F238E27FC236}">
                <a16:creationId xmlns:a16="http://schemas.microsoft.com/office/drawing/2014/main" id="{D30308A0-01FE-44BE-BE49-DB68F73F34FD}"/>
              </a:ext>
            </a:extLst>
          </p:cNvPr>
          <p:cNvSpPr>
            <a:spLocks noGrp="1" noChangeArrowheads="1"/>
          </p:cNvSpPr>
          <p:nvPr>
            <p:ph type="ftr"/>
          </p:nvPr>
        </p:nvSpPr>
        <p:spPr bwMode="auto">
          <a:xfrm>
            <a:off x="4170240" y="6247376"/>
            <a:ext cx="3861121" cy="46948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buClrTx/>
              <a:buFontTx/>
              <a:buNone/>
              <a:tabLst>
                <a:tab pos="0"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defRPr>
                <a:solidFill>
                  <a:srgbClr val="000000"/>
                </a:solidFill>
              </a:defRPr>
            </a:lvl1pPr>
          </a:lstStyle>
          <a:p>
            <a:endParaRPr lang="cs-CZ" altLang="cs-CZ"/>
          </a:p>
        </p:txBody>
      </p:sp>
      <p:sp>
        <p:nvSpPr>
          <p:cNvPr id="1029" name="Rectangle 5">
            <a:extLst>
              <a:ext uri="{FF2B5EF4-FFF2-40B4-BE49-F238E27FC236}">
                <a16:creationId xmlns:a16="http://schemas.microsoft.com/office/drawing/2014/main" id="{71A4883F-F8FE-49AB-8FA8-E2B065B86EC0}"/>
              </a:ext>
            </a:extLst>
          </p:cNvPr>
          <p:cNvSpPr>
            <a:spLocks noGrp="1" noChangeArrowheads="1"/>
          </p:cNvSpPr>
          <p:nvPr>
            <p:ph type="sldNum"/>
          </p:nvPr>
        </p:nvSpPr>
        <p:spPr bwMode="auto">
          <a:xfrm>
            <a:off x="8741761" y="6247376"/>
            <a:ext cx="2835839" cy="46948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buClrTx/>
              <a:buFontTx/>
              <a:buNone/>
              <a:tabLst>
                <a:tab pos="0"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defRPr>
                <a:solidFill>
                  <a:srgbClr val="000000"/>
                </a:solidFill>
              </a:defRPr>
            </a:lvl1pPr>
          </a:lstStyle>
          <a:p>
            <a:fld id="{EB453A75-6F50-4C57-A70B-F976B8241656}" type="slidenum">
              <a:rPr lang="cs-CZ" altLang="cs-CZ"/>
              <a:pPr/>
              <a:t>‹#›</a:t>
            </a:fld>
            <a:endParaRPr lang="cs-CZ" altLang="cs-CZ"/>
          </a:p>
        </p:txBody>
      </p:sp>
    </p:spTree>
  </p:cSld>
  <p:clrMap bg1="lt1" tx1="dk1" bg2="lt2" tx2="dk2" accent1="accent1" accent2="accent2" accent3="accent3" accent4="accent4" accent5="accent5" accent6="accent6" hlink="hlink" folHlink="folHlink"/>
  <p:sldLayoutIdLst>
    <p:sldLayoutId id="2147483650" r:id="rId1"/>
  </p:sldLayoutIdLst>
  <p:txStyles>
    <p:titleStyle>
      <a:lvl1pPr algn="ctr" defTabSz="449263" rtl="0" fontAlgn="base" hangingPunct="0">
        <a:lnSpc>
          <a:spcPct val="93000"/>
        </a:lnSpc>
        <a:spcBef>
          <a:spcPct val="0"/>
        </a:spcBef>
        <a:spcAft>
          <a:spcPct val="0"/>
        </a:spcAft>
        <a:buClr>
          <a:srgbClr val="000000"/>
        </a:buClr>
        <a:buSzPct val="100000"/>
        <a:buFont typeface="Times New Roman" panose="02020603050405020304" pitchFamily="18" charset="0"/>
        <a:defRPr sz="4400" kern="1200">
          <a:solidFill>
            <a:srgbClr val="000000"/>
          </a:solidFill>
          <a:latin typeface="+mj-lt"/>
          <a:ea typeface="+mj-ea"/>
          <a:cs typeface="+mj-cs"/>
        </a:defRPr>
      </a:lvl1pPr>
      <a:lvl2pPr marL="742950" indent="-285750" algn="ctr" defTabSz="449263" rtl="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cs typeface="Lucida Sans Unicode" panose="020B0602030504020204" pitchFamily="34" charset="0"/>
        </a:defRPr>
      </a:lvl2pPr>
      <a:lvl3pPr marL="1143000" indent="-228600" algn="ctr" defTabSz="449263" rtl="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cs typeface="Lucida Sans Unicode" panose="020B0602030504020204" pitchFamily="34" charset="0"/>
        </a:defRPr>
      </a:lvl3pPr>
      <a:lvl4pPr marL="1600200" indent="-228600" algn="ctr" defTabSz="449263" rtl="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cs typeface="Lucida Sans Unicode" panose="020B0602030504020204" pitchFamily="34" charset="0"/>
        </a:defRPr>
      </a:lvl4pPr>
      <a:lvl5pPr marL="2057400" indent="-228600" algn="ctr" defTabSz="449263" rtl="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cs typeface="Lucida Sans Unicode" panose="020B0602030504020204" pitchFamily="34" charset="0"/>
        </a:defRPr>
      </a:lvl5pPr>
      <a:lvl6pPr marL="2514600" indent="-228600" algn="ctr" defTabSz="449263" rtl="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cs typeface="Lucida Sans Unicode" panose="020B0602030504020204" pitchFamily="34" charset="0"/>
        </a:defRPr>
      </a:lvl6pPr>
      <a:lvl7pPr marL="2971800" indent="-228600" algn="ctr" defTabSz="449263" rtl="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cs typeface="Lucida Sans Unicode" panose="020B0602030504020204" pitchFamily="34" charset="0"/>
        </a:defRPr>
      </a:lvl7pPr>
      <a:lvl8pPr marL="3429000" indent="-228600" algn="ctr" defTabSz="449263" rtl="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cs typeface="Lucida Sans Unicode" panose="020B0602030504020204" pitchFamily="34" charset="0"/>
        </a:defRPr>
      </a:lvl8pPr>
      <a:lvl9pPr marL="3886200" indent="-228600" algn="ctr" defTabSz="449263" rtl="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cs typeface="Lucida Sans Unicode" panose="020B0602030504020204" pitchFamily="34" charset="0"/>
        </a:defRPr>
      </a:lvl9pPr>
    </p:titleStyle>
    <p:bodyStyle>
      <a:lvl1pPr marL="342900" indent="-342900" algn="l" defTabSz="449263" rtl="0" fontAlgn="base" hangingPunct="0">
        <a:lnSpc>
          <a:spcPct val="93000"/>
        </a:lnSpc>
        <a:spcBef>
          <a:spcPct val="0"/>
        </a:spcBef>
        <a:spcAft>
          <a:spcPts val="1425"/>
        </a:spcAft>
        <a:buClr>
          <a:srgbClr val="000000"/>
        </a:buClr>
        <a:buSzPct val="100000"/>
        <a:buFont typeface="Times New Roman" panose="02020603050405020304" pitchFamily="18" charset="0"/>
        <a:defRPr sz="3200" kern="1200">
          <a:solidFill>
            <a:srgbClr val="000000"/>
          </a:solidFill>
          <a:latin typeface="+mn-lt"/>
          <a:ea typeface="+mn-ea"/>
          <a:cs typeface="+mn-cs"/>
        </a:defRPr>
      </a:lvl1pPr>
      <a:lvl2pPr marL="742950" indent="-285750" algn="l" defTabSz="449263" rtl="0" fontAlgn="base" hangingPunct="0">
        <a:lnSpc>
          <a:spcPct val="93000"/>
        </a:lnSpc>
        <a:spcBef>
          <a:spcPct val="0"/>
        </a:spcBef>
        <a:spcAft>
          <a:spcPts val="1138"/>
        </a:spcAft>
        <a:buClr>
          <a:srgbClr val="000000"/>
        </a:buClr>
        <a:buSzPct val="100000"/>
        <a:buFont typeface="Times New Roman" panose="02020603050405020304" pitchFamily="18" charset="0"/>
        <a:defRPr sz="2800" kern="1200">
          <a:solidFill>
            <a:srgbClr val="000000"/>
          </a:solidFill>
          <a:latin typeface="+mn-lt"/>
          <a:ea typeface="+mn-ea"/>
          <a:cs typeface="+mn-cs"/>
        </a:defRPr>
      </a:lvl2pPr>
      <a:lvl3pPr marL="1143000" indent="-228600" algn="l" defTabSz="449263" rtl="0" fontAlgn="base" hangingPunct="0">
        <a:lnSpc>
          <a:spcPct val="93000"/>
        </a:lnSpc>
        <a:spcBef>
          <a:spcPct val="0"/>
        </a:spcBef>
        <a:spcAft>
          <a:spcPts val="850"/>
        </a:spcAft>
        <a:buClr>
          <a:srgbClr val="000000"/>
        </a:buClr>
        <a:buSzPct val="100000"/>
        <a:buFont typeface="Times New Roman" panose="02020603050405020304" pitchFamily="18" charset="0"/>
        <a:defRPr sz="2400" kern="1200">
          <a:solidFill>
            <a:srgbClr val="000000"/>
          </a:solidFill>
          <a:latin typeface="+mn-lt"/>
          <a:ea typeface="+mn-ea"/>
          <a:cs typeface="+mn-cs"/>
        </a:defRPr>
      </a:lvl3pPr>
      <a:lvl4pPr marL="1600200" indent="-228600" algn="l" defTabSz="449263" rtl="0" fontAlgn="base" hangingPunct="0">
        <a:lnSpc>
          <a:spcPct val="93000"/>
        </a:lnSpc>
        <a:spcBef>
          <a:spcPct val="0"/>
        </a:spcBef>
        <a:spcAft>
          <a:spcPts val="575"/>
        </a:spcAft>
        <a:buClr>
          <a:srgbClr val="000000"/>
        </a:buClr>
        <a:buSzPct val="100000"/>
        <a:buFont typeface="Times New Roman" panose="02020603050405020304" pitchFamily="18" charset="0"/>
        <a:defRPr sz="2000" kern="1200">
          <a:solidFill>
            <a:srgbClr val="000000"/>
          </a:solidFill>
          <a:latin typeface="+mn-lt"/>
          <a:ea typeface="+mn-ea"/>
          <a:cs typeface="+mn-cs"/>
        </a:defRPr>
      </a:lvl4pPr>
      <a:lvl5pPr marL="2057400" indent="-228600" algn="l" defTabSz="449263" rtl="0" fontAlgn="base" hangingPunct="0">
        <a:lnSpc>
          <a:spcPct val="93000"/>
        </a:lnSpc>
        <a:spcBef>
          <a:spcPct val="0"/>
        </a:spcBef>
        <a:spcAft>
          <a:spcPts val="288"/>
        </a:spcAft>
        <a:buClr>
          <a:srgbClr val="000000"/>
        </a:buClr>
        <a:buSzPct val="100000"/>
        <a:buFont typeface="Times New Roman" panose="02020603050405020304" pitchFamily="18" charset="0"/>
        <a:defRPr sz="20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a:extLst>
              <a:ext uri="{FF2B5EF4-FFF2-40B4-BE49-F238E27FC236}">
                <a16:creationId xmlns:a16="http://schemas.microsoft.com/office/drawing/2014/main" id="{99643770-8944-475A-B74D-D9A83A94005C}"/>
              </a:ext>
            </a:extLst>
          </p:cNvPr>
          <p:cNvSpPr>
            <a:spLocks noGrp="1" noChangeArrowheads="1"/>
          </p:cNvSpPr>
          <p:nvPr>
            <p:ph type="title"/>
          </p:nvPr>
        </p:nvSpPr>
        <p:spPr bwMode="auto">
          <a:xfrm>
            <a:off x="608641" y="273629"/>
            <a:ext cx="10967040" cy="114204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p>
            <a:pPr lvl="0"/>
            <a:r>
              <a:rPr lang="en-GB" altLang="cs-CZ"/>
              <a:t>Click to edit the title text format</a:t>
            </a:r>
          </a:p>
        </p:txBody>
      </p:sp>
      <p:sp>
        <p:nvSpPr>
          <p:cNvPr id="1026" name="Rectangle 2">
            <a:extLst>
              <a:ext uri="{FF2B5EF4-FFF2-40B4-BE49-F238E27FC236}">
                <a16:creationId xmlns:a16="http://schemas.microsoft.com/office/drawing/2014/main" id="{237D96A2-84F0-4AF8-ABB7-D0CF668636BE}"/>
              </a:ext>
            </a:extLst>
          </p:cNvPr>
          <p:cNvSpPr>
            <a:spLocks noGrp="1" noChangeArrowheads="1"/>
          </p:cNvSpPr>
          <p:nvPr>
            <p:ph type="body" idx="1"/>
          </p:nvPr>
        </p:nvSpPr>
        <p:spPr bwMode="auto">
          <a:xfrm>
            <a:off x="608641" y="1604329"/>
            <a:ext cx="10967040" cy="452351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28080" rIns="0" bIns="0" numCol="1" anchor="t" anchorCtr="0" compatLnSpc="1">
            <a:prstTxWarp prst="textNoShape">
              <a:avLst/>
            </a:prstTxWarp>
          </a:bodyPr>
          <a:lstStyle/>
          <a:p>
            <a:pPr lvl="0"/>
            <a:r>
              <a:rPr lang="en-GB" altLang="cs-CZ"/>
              <a:t>Click to edit the outline text format</a:t>
            </a:r>
          </a:p>
          <a:p>
            <a:pPr lvl="1"/>
            <a:r>
              <a:rPr lang="en-GB" altLang="cs-CZ"/>
              <a:t>Second Outline Level</a:t>
            </a:r>
          </a:p>
          <a:p>
            <a:pPr lvl="2"/>
            <a:r>
              <a:rPr lang="en-GB" altLang="cs-CZ"/>
              <a:t>Third Outline Level</a:t>
            </a:r>
          </a:p>
          <a:p>
            <a:pPr lvl="3"/>
            <a:r>
              <a:rPr lang="en-GB" altLang="cs-CZ"/>
              <a:t>Fourth Outline Level</a:t>
            </a:r>
          </a:p>
          <a:p>
            <a:pPr lvl="4"/>
            <a:r>
              <a:rPr lang="en-GB" altLang="cs-CZ"/>
              <a:t>Fifth Outline Level</a:t>
            </a:r>
          </a:p>
          <a:p>
            <a:pPr lvl="4"/>
            <a:r>
              <a:rPr lang="en-GB" altLang="cs-CZ"/>
              <a:t>Sixth Outline Level</a:t>
            </a:r>
          </a:p>
          <a:p>
            <a:pPr lvl="4"/>
            <a:r>
              <a:rPr lang="en-GB" altLang="cs-CZ"/>
              <a:t>Seventh Outline Level</a:t>
            </a:r>
          </a:p>
          <a:p>
            <a:pPr lvl="4"/>
            <a:r>
              <a:rPr lang="en-GB" altLang="cs-CZ"/>
              <a:t>Eighth Outline Level</a:t>
            </a:r>
          </a:p>
          <a:p>
            <a:pPr lvl="4"/>
            <a:r>
              <a:rPr lang="en-GB" altLang="cs-CZ"/>
              <a:t>Ninth Outline Level</a:t>
            </a:r>
          </a:p>
        </p:txBody>
      </p:sp>
      <p:sp>
        <p:nvSpPr>
          <p:cNvPr id="1027" name="Rectangle 3">
            <a:extLst>
              <a:ext uri="{FF2B5EF4-FFF2-40B4-BE49-F238E27FC236}">
                <a16:creationId xmlns:a16="http://schemas.microsoft.com/office/drawing/2014/main" id="{C9667B84-E4C5-4CDD-96C2-4E7D57546462}"/>
              </a:ext>
            </a:extLst>
          </p:cNvPr>
          <p:cNvSpPr>
            <a:spLocks noGrp="1" noChangeArrowheads="1"/>
          </p:cNvSpPr>
          <p:nvPr>
            <p:ph type="dt"/>
          </p:nvPr>
        </p:nvSpPr>
        <p:spPr bwMode="auto">
          <a:xfrm>
            <a:off x="608641" y="6247376"/>
            <a:ext cx="2835839" cy="46948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buClrTx/>
              <a:buFontTx/>
              <a:buNone/>
              <a:tabLst>
                <a:tab pos="0"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defRPr>
                <a:solidFill>
                  <a:srgbClr val="000000"/>
                </a:solidFill>
              </a:defRPr>
            </a:lvl1pPr>
          </a:lstStyle>
          <a:p>
            <a:endParaRPr lang="cs-CZ" altLang="cs-CZ"/>
          </a:p>
        </p:txBody>
      </p:sp>
      <p:sp>
        <p:nvSpPr>
          <p:cNvPr id="1028" name="Rectangle 4">
            <a:extLst>
              <a:ext uri="{FF2B5EF4-FFF2-40B4-BE49-F238E27FC236}">
                <a16:creationId xmlns:a16="http://schemas.microsoft.com/office/drawing/2014/main" id="{D30308A0-01FE-44BE-BE49-DB68F73F34FD}"/>
              </a:ext>
            </a:extLst>
          </p:cNvPr>
          <p:cNvSpPr>
            <a:spLocks noGrp="1" noChangeArrowheads="1"/>
          </p:cNvSpPr>
          <p:nvPr>
            <p:ph type="ftr"/>
          </p:nvPr>
        </p:nvSpPr>
        <p:spPr bwMode="auto">
          <a:xfrm>
            <a:off x="4170240" y="6247376"/>
            <a:ext cx="3861121" cy="46948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buClrTx/>
              <a:buFontTx/>
              <a:buNone/>
              <a:tabLst>
                <a:tab pos="0"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defRPr>
                <a:solidFill>
                  <a:srgbClr val="000000"/>
                </a:solidFill>
              </a:defRPr>
            </a:lvl1pPr>
          </a:lstStyle>
          <a:p>
            <a:endParaRPr lang="cs-CZ" altLang="cs-CZ"/>
          </a:p>
        </p:txBody>
      </p:sp>
      <p:sp>
        <p:nvSpPr>
          <p:cNvPr id="1029" name="Rectangle 5">
            <a:extLst>
              <a:ext uri="{FF2B5EF4-FFF2-40B4-BE49-F238E27FC236}">
                <a16:creationId xmlns:a16="http://schemas.microsoft.com/office/drawing/2014/main" id="{71A4883F-F8FE-49AB-8FA8-E2B065B86EC0}"/>
              </a:ext>
            </a:extLst>
          </p:cNvPr>
          <p:cNvSpPr>
            <a:spLocks noGrp="1" noChangeArrowheads="1"/>
          </p:cNvSpPr>
          <p:nvPr>
            <p:ph type="sldNum"/>
          </p:nvPr>
        </p:nvSpPr>
        <p:spPr bwMode="auto">
          <a:xfrm>
            <a:off x="8741761" y="6247376"/>
            <a:ext cx="2835839" cy="46948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buClrTx/>
              <a:buFontTx/>
              <a:buNone/>
              <a:tabLst>
                <a:tab pos="0"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defRPr>
                <a:solidFill>
                  <a:srgbClr val="000000"/>
                </a:solidFill>
              </a:defRPr>
            </a:lvl1pPr>
          </a:lstStyle>
          <a:p>
            <a:fld id="{EB453A75-6F50-4C57-A70B-F976B8241656}" type="slidenum">
              <a:rPr lang="cs-CZ" altLang="cs-CZ"/>
              <a:pPr/>
              <a:t>‹#›</a:t>
            </a:fld>
            <a:endParaRPr lang="cs-CZ" altLang="cs-CZ"/>
          </a:p>
        </p:txBody>
      </p:sp>
    </p:spTree>
  </p:cSld>
  <p:clrMap bg1="lt1" tx1="dk1" bg2="lt2" tx2="dk2" accent1="accent1" accent2="accent2" accent3="accent3" accent4="accent4" accent5="accent5" accent6="accent6" hlink="hlink" folHlink="folHlink"/>
  <p:sldLayoutIdLst>
    <p:sldLayoutId id="2147483666" r:id="rId1"/>
  </p:sldLayoutIdLst>
  <p:txStyles>
    <p:titleStyle>
      <a:lvl1pPr algn="ctr" defTabSz="449263" rtl="0" fontAlgn="base" hangingPunct="0">
        <a:lnSpc>
          <a:spcPct val="93000"/>
        </a:lnSpc>
        <a:spcBef>
          <a:spcPct val="0"/>
        </a:spcBef>
        <a:spcAft>
          <a:spcPct val="0"/>
        </a:spcAft>
        <a:buClr>
          <a:srgbClr val="000000"/>
        </a:buClr>
        <a:buSzPct val="100000"/>
        <a:buFont typeface="Times New Roman" panose="02020603050405020304" pitchFamily="18" charset="0"/>
        <a:defRPr sz="4400" kern="1200">
          <a:solidFill>
            <a:srgbClr val="000000"/>
          </a:solidFill>
          <a:latin typeface="+mj-lt"/>
          <a:ea typeface="+mj-ea"/>
          <a:cs typeface="+mj-cs"/>
        </a:defRPr>
      </a:lvl1pPr>
      <a:lvl2pPr marL="742950" indent="-285750" algn="ctr" defTabSz="449263" rtl="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cs typeface="Lucida Sans Unicode" panose="020B0602030504020204" pitchFamily="34" charset="0"/>
        </a:defRPr>
      </a:lvl2pPr>
      <a:lvl3pPr marL="1143000" indent="-228600" algn="ctr" defTabSz="449263" rtl="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cs typeface="Lucida Sans Unicode" panose="020B0602030504020204" pitchFamily="34" charset="0"/>
        </a:defRPr>
      </a:lvl3pPr>
      <a:lvl4pPr marL="1600200" indent="-228600" algn="ctr" defTabSz="449263" rtl="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cs typeface="Lucida Sans Unicode" panose="020B0602030504020204" pitchFamily="34" charset="0"/>
        </a:defRPr>
      </a:lvl4pPr>
      <a:lvl5pPr marL="2057400" indent="-228600" algn="ctr" defTabSz="449263" rtl="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cs typeface="Lucida Sans Unicode" panose="020B0602030504020204" pitchFamily="34" charset="0"/>
        </a:defRPr>
      </a:lvl5pPr>
      <a:lvl6pPr marL="2514600" indent="-228600" algn="ctr" defTabSz="449263" rtl="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cs typeface="Lucida Sans Unicode" panose="020B0602030504020204" pitchFamily="34" charset="0"/>
        </a:defRPr>
      </a:lvl6pPr>
      <a:lvl7pPr marL="2971800" indent="-228600" algn="ctr" defTabSz="449263" rtl="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cs typeface="Lucida Sans Unicode" panose="020B0602030504020204" pitchFamily="34" charset="0"/>
        </a:defRPr>
      </a:lvl7pPr>
      <a:lvl8pPr marL="3429000" indent="-228600" algn="ctr" defTabSz="449263" rtl="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cs typeface="Lucida Sans Unicode" panose="020B0602030504020204" pitchFamily="34" charset="0"/>
        </a:defRPr>
      </a:lvl8pPr>
      <a:lvl9pPr marL="3886200" indent="-228600" algn="ctr" defTabSz="449263" rtl="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cs typeface="Lucida Sans Unicode" panose="020B0602030504020204" pitchFamily="34" charset="0"/>
        </a:defRPr>
      </a:lvl9pPr>
    </p:titleStyle>
    <p:bodyStyle>
      <a:lvl1pPr marL="342900" indent="-342900" algn="l" defTabSz="449263" rtl="0" fontAlgn="base" hangingPunct="0">
        <a:lnSpc>
          <a:spcPct val="93000"/>
        </a:lnSpc>
        <a:spcBef>
          <a:spcPct val="0"/>
        </a:spcBef>
        <a:spcAft>
          <a:spcPts val="1425"/>
        </a:spcAft>
        <a:buClr>
          <a:srgbClr val="000000"/>
        </a:buClr>
        <a:buSzPct val="100000"/>
        <a:buFont typeface="Times New Roman" panose="02020603050405020304" pitchFamily="18" charset="0"/>
        <a:defRPr sz="3200" kern="1200">
          <a:solidFill>
            <a:srgbClr val="000000"/>
          </a:solidFill>
          <a:latin typeface="+mn-lt"/>
          <a:ea typeface="+mn-ea"/>
          <a:cs typeface="+mn-cs"/>
        </a:defRPr>
      </a:lvl1pPr>
      <a:lvl2pPr marL="742950" indent="-285750" algn="l" defTabSz="449263" rtl="0" fontAlgn="base" hangingPunct="0">
        <a:lnSpc>
          <a:spcPct val="93000"/>
        </a:lnSpc>
        <a:spcBef>
          <a:spcPct val="0"/>
        </a:spcBef>
        <a:spcAft>
          <a:spcPts val="1138"/>
        </a:spcAft>
        <a:buClr>
          <a:srgbClr val="000000"/>
        </a:buClr>
        <a:buSzPct val="100000"/>
        <a:buFont typeface="Times New Roman" panose="02020603050405020304" pitchFamily="18" charset="0"/>
        <a:defRPr sz="2800" kern="1200">
          <a:solidFill>
            <a:srgbClr val="000000"/>
          </a:solidFill>
          <a:latin typeface="+mn-lt"/>
          <a:ea typeface="+mn-ea"/>
          <a:cs typeface="+mn-cs"/>
        </a:defRPr>
      </a:lvl2pPr>
      <a:lvl3pPr marL="1143000" indent="-228600" algn="l" defTabSz="449263" rtl="0" fontAlgn="base" hangingPunct="0">
        <a:lnSpc>
          <a:spcPct val="93000"/>
        </a:lnSpc>
        <a:spcBef>
          <a:spcPct val="0"/>
        </a:spcBef>
        <a:spcAft>
          <a:spcPts val="850"/>
        </a:spcAft>
        <a:buClr>
          <a:srgbClr val="000000"/>
        </a:buClr>
        <a:buSzPct val="100000"/>
        <a:buFont typeface="Times New Roman" panose="02020603050405020304" pitchFamily="18" charset="0"/>
        <a:defRPr sz="2400" kern="1200">
          <a:solidFill>
            <a:srgbClr val="000000"/>
          </a:solidFill>
          <a:latin typeface="+mn-lt"/>
          <a:ea typeface="+mn-ea"/>
          <a:cs typeface="+mn-cs"/>
        </a:defRPr>
      </a:lvl3pPr>
      <a:lvl4pPr marL="1600200" indent="-228600" algn="l" defTabSz="449263" rtl="0" fontAlgn="base" hangingPunct="0">
        <a:lnSpc>
          <a:spcPct val="93000"/>
        </a:lnSpc>
        <a:spcBef>
          <a:spcPct val="0"/>
        </a:spcBef>
        <a:spcAft>
          <a:spcPts val="575"/>
        </a:spcAft>
        <a:buClr>
          <a:srgbClr val="000000"/>
        </a:buClr>
        <a:buSzPct val="100000"/>
        <a:buFont typeface="Times New Roman" panose="02020603050405020304" pitchFamily="18" charset="0"/>
        <a:defRPr sz="2000" kern="1200">
          <a:solidFill>
            <a:srgbClr val="000000"/>
          </a:solidFill>
          <a:latin typeface="+mn-lt"/>
          <a:ea typeface="+mn-ea"/>
          <a:cs typeface="+mn-cs"/>
        </a:defRPr>
      </a:lvl4pPr>
      <a:lvl5pPr marL="2057400" indent="-228600" algn="l" defTabSz="449263" rtl="0" fontAlgn="base" hangingPunct="0">
        <a:lnSpc>
          <a:spcPct val="93000"/>
        </a:lnSpc>
        <a:spcBef>
          <a:spcPct val="0"/>
        </a:spcBef>
        <a:spcAft>
          <a:spcPts val="288"/>
        </a:spcAft>
        <a:buClr>
          <a:srgbClr val="000000"/>
        </a:buClr>
        <a:buSzPct val="100000"/>
        <a:buFont typeface="Times New Roman" panose="02020603050405020304" pitchFamily="18" charset="0"/>
        <a:defRPr sz="20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a:extLst>
              <a:ext uri="{FF2B5EF4-FFF2-40B4-BE49-F238E27FC236}">
                <a16:creationId xmlns:a16="http://schemas.microsoft.com/office/drawing/2014/main" id="{99643770-8944-475A-B74D-D9A83A94005C}"/>
              </a:ext>
            </a:extLst>
          </p:cNvPr>
          <p:cNvSpPr>
            <a:spLocks noGrp="1" noChangeArrowheads="1"/>
          </p:cNvSpPr>
          <p:nvPr>
            <p:ph type="title"/>
          </p:nvPr>
        </p:nvSpPr>
        <p:spPr bwMode="auto">
          <a:xfrm>
            <a:off x="608641" y="273629"/>
            <a:ext cx="10967040" cy="114204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p>
            <a:pPr lvl="0"/>
            <a:r>
              <a:rPr lang="en-GB" altLang="cs-CZ"/>
              <a:t>Click to edit the title text format</a:t>
            </a:r>
          </a:p>
        </p:txBody>
      </p:sp>
      <p:sp>
        <p:nvSpPr>
          <p:cNvPr id="1026" name="Rectangle 2">
            <a:extLst>
              <a:ext uri="{FF2B5EF4-FFF2-40B4-BE49-F238E27FC236}">
                <a16:creationId xmlns:a16="http://schemas.microsoft.com/office/drawing/2014/main" id="{237D96A2-84F0-4AF8-ABB7-D0CF668636BE}"/>
              </a:ext>
            </a:extLst>
          </p:cNvPr>
          <p:cNvSpPr>
            <a:spLocks noGrp="1" noChangeArrowheads="1"/>
          </p:cNvSpPr>
          <p:nvPr>
            <p:ph type="body" idx="1"/>
          </p:nvPr>
        </p:nvSpPr>
        <p:spPr bwMode="auto">
          <a:xfrm>
            <a:off x="608641" y="1604329"/>
            <a:ext cx="10967040" cy="452351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28080" rIns="0" bIns="0" numCol="1" anchor="t" anchorCtr="0" compatLnSpc="1">
            <a:prstTxWarp prst="textNoShape">
              <a:avLst/>
            </a:prstTxWarp>
          </a:bodyPr>
          <a:lstStyle/>
          <a:p>
            <a:pPr lvl="0"/>
            <a:r>
              <a:rPr lang="en-GB" altLang="cs-CZ"/>
              <a:t>Click to edit the outline text format</a:t>
            </a:r>
          </a:p>
          <a:p>
            <a:pPr lvl="1"/>
            <a:r>
              <a:rPr lang="en-GB" altLang="cs-CZ"/>
              <a:t>Second Outline Level</a:t>
            </a:r>
          </a:p>
          <a:p>
            <a:pPr lvl="2"/>
            <a:r>
              <a:rPr lang="en-GB" altLang="cs-CZ"/>
              <a:t>Third Outline Level</a:t>
            </a:r>
          </a:p>
          <a:p>
            <a:pPr lvl="3"/>
            <a:r>
              <a:rPr lang="en-GB" altLang="cs-CZ"/>
              <a:t>Fourth Outline Level</a:t>
            </a:r>
          </a:p>
          <a:p>
            <a:pPr lvl="4"/>
            <a:r>
              <a:rPr lang="en-GB" altLang="cs-CZ"/>
              <a:t>Fifth Outline Level</a:t>
            </a:r>
          </a:p>
          <a:p>
            <a:pPr lvl="4"/>
            <a:r>
              <a:rPr lang="en-GB" altLang="cs-CZ"/>
              <a:t>Sixth Outline Level</a:t>
            </a:r>
          </a:p>
          <a:p>
            <a:pPr lvl="4"/>
            <a:r>
              <a:rPr lang="en-GB" altLang="cs-CZ"/>
              <a:t>Seventh Outline Level</a:t>
            </a:r>
          </a:p>
          <a:p>
            <a:pPr lvl="4"/>
            <a:r>
              <a:rPr lang="en-GB" altLang="cs-CZ"/>
              <a:t>Eighth Outline Level</a:t>
            </a:r>
          </a:p>
          <a:p>
            <a:pPr lvl="4"/>
            <a:r>
              <a:rPr lang="en-GB" altLang="cs-CZ"/>
              <a:t>Ninth Outline Level</a:t>
            </a:r>
          </a:p>
        </p:txBody>
      </p:sp>
      <p:sp>
        <p:nvSpPr>
          <p:cNvPr id="1027" name="Rectangle 3">
            <a:extLst>
              <a:ext uri="{FF2B5EF4-FFF2-40B4-BE49-F238E27FC236}">
                <a16:creationId xmlns:a16="http://schemas.microsoft.com/office/drawing/2014/main" id="{C9667B84-E4C5-4CDD-96C2-4E7D57546462}"/>
              </a:ext>
            </a:extLst>
          </p:cNvPr>
          <p:cNvSpPr>
            <a:spLocks noGrp="1" noChangeArrowheads="1"/>
          </p:cNvSpPr>
          <p:nvPr>
            <p:ph type="dt"/>
          </p:nvPr>
        </p:nvSpPr>
        <p:spPr bwMode="auto">
          <a:xfrm>
            <a:off x="608641" y="6247376"/>
            <a:ext cx="2835839" cy="46948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buClrTx/>
              <a:buFontTx/>
              <a:buNone/>
              <a:tabLst>
                <a:tab pos="0"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defRPr>
                <a:solidFill>
                  <a:srgbClr val="000000"/>
                </a:solidFill>
              </a:defRPr>
            </a:lvl1pPr>
          </a:lstStyle>
          <a:p>
            <a:endParaRPr lang="cs-CZ" altLang="cs-CZ"/>
          </a:p>
        </p:txBody>
      </p:sp>
      <p:sp>
        <p:nvSpPr>
          <p:cNvPr id="1028" name="Rectangle 4">
            <a:extLst>
              <a:ext uri="{FF2B5EF4-FFF2-40B4-BE49-F238E27FC236}">
                <a16:creationId xmlns:a16="http://schemas.microsoft.com/office/drawing/2014/main" id="{D30308A0-01FE-44BE-BE49-DB68F73F34FD}"/>
              </a:ext>
            </a:extLst>
          </p:cNvPr>
          <p:cNvSpPr>
            <a:spLocks noGrp="1" noChangeArrowheads="1"/>
          </p:cNvSpPr>
          <p:nvPr>
            <p:ph type="ftr"/>
          </p:nvPr>
        </p:nvSpPr>
        <p:spPr bwMode="auto">
          <a:xfrm>
            <a:off x="4170240" y="6247376"/>
            <a:ext cx="3861121" cy="46948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buClrTx/>
              <a:buFontTx/>
              <a:buNone/>
              <a:tabLst>
                <a:tab pos="0"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defRPr>
                <a:solidFill>
                  <a:srgbClr val="000000"/>
                </a:solidFill>
              </a:defRPr>
            </a:lvl1pPr>
          </a:lstStyle>
          <a:p>
            <a:endParaRPr lang="cs-CZ" altLang="cs-CZ"/>
          </a:p>
        </p:txBody>
      </p:sp>
      <p:sp>
        <p:nvSpPr>
          <p:cNvPr id="1029" name="Rectangle 5">
            <a:extLst>
              <a:ext uri="{FF2B5EF4-FFF2-40B4-BE49-F238E27FC236}">
                <a16:creationId xmlns:a16="http://schemas.microsoft.com/office/drawing/2014/main" id="{71A4883F-F8FE-49AB-8FA8-E2B065B86EC0}"/>
              </a:ext>
            </a:extLst>
          </p:cNvPr>
          <p:cNvSpPr>
            <a:spLocks noGrp="1" noChangeArrowheads="1"/>
          </p:cNvSpPr>
          <p:nvPr>
            <p:ph type="sldNum"/>
          </p:nvPr>
        </p:nvSpPr>
        <p:spPr bwMode="auto">
          <a:xfrm>
            <a:off x="8741761" y="6247376"/>
            <a:ext cx="2835839" cy="46948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buClrTx/>
              <a:buFontTx/>
              <a:buNone/>
              <a:tabLst>
                <a:tab pos="0"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defRPr>
                <a:solidFill>
                  <a:srgbClr val="000000"/>
                </a:solidFill>
              </a:defRPr>
            </a:lvl1pPr>
          </a:lstStyle>
          <a:p>
            <a:fld id="{EB453A75-6F50-4C57-A70B-F976B8241656}" type="slidenum">
              <a:rPr lang="cs-CZ" altLang="cs-CZ"/>
              <a:pPr/>
              <a:t>‹#›</a:t>
            </a:fld>
            <a:endParaRPr lang="cs-CZ" altLang="cs-CZ"/>
          </a:p>
        </p:txBody>
      </p:sp>
    </p:spTree>
  </p:cSld>
  <p:clrMap bg1="lt1" tx1="dk1" bg2="lt2" tx2="dk2" accent1="accent1" accent2="accent2" accent3="accent3" accent4="accent4" accent5="accent5" accent6="accent6" hlink="hlink" folHlink="folHlink"/>
  <p:sldLayoutIdLst>
    <p:sldLayoutId id="2147483668" r:id="rId1"/>
  </p:sldLayoutIdLst>
  <p:txStyles>
    <p:titleStyle>
      <a:lvl1pPr algn="ctr" defTabSz="449263" rtl="0" fontAlgn="base" hangingPunct="0">
        <a:lnSpc>
          <a:spcPct val="93000"/>
        </a:lnSpc>
        <a:spcBef>
          <a:spcPct val="0"/>
        </a:spcBef>
        <a:spcAft>
          <a:spcPct val="0"/>
        </a:spcAft>
        <a:buClr>
          <a:srgbClr val="000000"/>
        </a:buClr>
        <a:buSzPct val="100000"/>
        <a:buFont typeface="Times New Roman" panose="02020603050405020304" pitchFamily="18" charset="0"/>
        <a:defRPr sz="4400" kern="1200">
          <a:solidFill>
            <a:srgbClr val="000000"/>
          </a:solidFill>
          <a:latin typeface="+mj-lt"/>
          <a:ea typeface="+mj-ea"/>
          <a:cs typeface="+mj-cs"/>
        </a:defRPr>
      </a:lvl1pPr>
      <a:lvl2pPr marL="742950" indent="-285750" algn="ctr" defTabSz="449263" rtl="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cs typeface="Lucida Sans Unicode" panose="020B0602030504020204" pitchFamily="34" charset="0"/>
        </a:defRPr>
      </a:lvl2pPr>
      <a:lvl3pPr marL="1143000" indent="-228600" algn="ctr" defTabSz="449263" rtl="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cs typeface="Lucida Sans Unicode" panose="020B0602030504020204" pitchFamily="34" charset="0"/>
        </a:defRPr>
      </a:lvl3pPr>
      <a:lvl4pPr marL="1600200" indent="-228600" algn="ctr" defTabSz="449263" rtl="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cs typeface="Lucida Sans Unicode" panose="020B0602030504020204" pitchFamily="34" charset="0"/>
        </a:defRPr>
      </a:lvl4pPr>
      <a:lvl5pPr marL="2057400" indent="-228600" algn="ctr" defTabSz="449263" rtl="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cs typeface="Lucida Sans Unicode" panose="020B0602030504020204" pitchFamily="34" charset="0"/>
        </a:defRPr>
      </a:lvl5pPr>
      <a:lvl6pPr marL="2514600" indent="-228600" algn="ctr" defTabSz="449263" rtl="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cs typeface="Lucida Sans Unicode" panose="020B0602030504020204" pitchFamily="34" charset="0"/>
        </a:defRPr>
      </a:lvl6pPr>
      <a:lvl7pPr marL="2971800" indent="-228600" algn="ctr" defTabSz="449263" rtl="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cs typeface="Lucida Sans Unicode" panose="020B0602030504020204" pitchFamily="34" charset="0"/>
        </a:defRPr>
      </a:lvl7pPr>
      <a:lvl8pPr marL="3429000" indent="-228600" algn="ctr" defTabSz="449263" rtl="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cs typeface="Lucida Sans Unicode" panose="020B0602030504020204" pitchFamily="34" charset="0"/>
        </a:defRPr>
      </a:lvl8pPr>
      <a:lvl9pPr marL="3886200" indent="-228600" algn="ctr" defTabSz="449263" rtl="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cs typeface="Lucida Sans Unicode" panose="020B0602030504020204" pitchFamily="34" charset="0"/>
        </a:defRPr>
      </a:lvl9pPr>
    </p:titleStyle>
    <p:bodyStyle>
      <a:lvl1pPr marL="342900" indent="-342900" algn="l" defTabSz="449263" rtl="0" fontAlgn="base" hangingPunct="0">
        <a:lnSpc>
          <a:spcPct val="93000"/>
        </a:lnSpc>
        <a:spcBef>
          <a:spcPct val="0"/>
        </a:spcBef>
        <a:spcAft>
          <a:spcPts val="1425"/>
        </a:spcAft>
        <a:buClr>
          <a:srgbClr val="000000"/>
        </a:buClr>
        <a:buSzPct val="100000"/>
        <a:buFont typeface="Times New Roman" panose="02020603050405020304" pitchFamily="18" charset="0"/>
        <a:defRPr sz="3200" kern="1200">
          <a:solidFill>
            <a:srgbClr val="000000"/>
          </a:solidFill>
          <a:latin typeface="+mn-lt"/>
          <a:ea typeface="+mn-ea"/>
          <a:cs typeface="+mn-cs"/>
        </a:defRPr>
      </a:lvl1pPr>
      <a:lvl2pPr marL="742950" indent="-285750" algn="l" defTabSz="449263" rtl="0" fontAlgn="base" hangingPunct="0">
        <a:lnSpc>
          <a:spcPct val="93000"/>
        </a:lnSpc>
        <a:spcBef>
          <a:spcPct val="0"/>
        </a:spcBef>
        <a:spcAft>
          <a:spcPts val="1138"/>
        </a:spcAft>
        <a:buClr>
          <a:srgbClr val="000000"/>
        </a:buClr>
        <a:buSzPct val="100000"/>
        <a:buFont typeface="Times New Roman" panose="02020603050405020304" pitchFamily="18" charset="0"/>
        <a:defRPr sz="2800" kern="1200">
          <a:solidFill>
            <a:srgbClr val="000000"/>
          </a:solidFill>
          <a:latin typeface="+mn-lt"/>
          <a:ea typeface="+mn-ea"/>
          <a:cs typeface="+mn-cs"/>
        </a:defRPr>
      </a:lvl2pPr>
      <a:lvl3pPr marL="1143000" indent="-228600" algn="l" defTabSz="449263" rtl="0" fontAlgn="base" hangingPunct="0">
        <a:lnSpc>
          <a:spcPct val="93000"/>
        </a:lnSpc>
        <a:spcBef>
          <a:spcPct val="0"/>
        </a:spcBef>
        <a:spcAft>
          <a:spcPts val="850"/>
        </a:spcAft>
        <a:buClr>
          <a:srgbClr val="000000"/>
        </a:buClr>
        <a:buSzPct val="100000"/>
        <a:buFont typeface="Times New Roman" panose="02020603050405020304" pitchFamily="18" charset="0"/>
        <a:defRPr sz="2400" kern="1200">
          <a:solidFill>
            <a:srgbClr val="000000"/>
          </a:solidFill>
          <a:latin typeface="+mn-lt"/>
          <a:ea typeface="+mn-ea"/>
          <a:cs typeface="+mn-cs"/>
        </a:defRPr>
      </a:lvl3pPr>
      <a:lvl4pPr marL="1600200" indent="-228600" algn="l" defTabSz="449263" rtl="0" fontAlgn="base" hangingPunct="0">
        <a:lnSpc>
          <a:spcPct val="93000"/>
        </a:lnSpc>
        <a:spcBef>
          <a:spcPct val="0"/>
        </a:spcBef>
        <a:spcAft>
          <a:spcPts val="575"/>
        </a:spcAft>
        <a:buClr>
          <a:srgbClr val="000000"/>
        </a:buClr>
        <a:buSzPct val="100000"/>
        <a:buFont typeface="Times New Roman" panose="02020603050405020304" pitchFamily="18" charset="0"/>
        <a:defRPr sz="2000" kern="1200">
          <a:solidFill>
            <a:srgbClr val="000000"/>
          </a:solidFill>
          <a:latin typeface="+mn-lt"/>
          <a:ea typeface="+mn-ea"/>
          <a:cs typeface="+mn-cs"/>
        </a:defRPr>
      </a:lvl4pPr>
      <a:lvl5pPr marL="2057400" indent="-228600" algn="l" defTabSz="449263" rtl="0" fontAlgn="base" hangingPunct="0">
        <a:lnSpc>
          <a:spcPct val="93000"/>
        </a:lnSpc>
        <a:spcBef>
          <a:spcPct val="0"/>
        </a:spcBef>
        <a:spcAft>
          <a:spcPts val="288"/>
        </a:spcAft>
        <a:buClr>
          <a:srgbClr val="000000"/>
        </a:buClr>
        <a:buSzPct val="100000"/>
        <a:buFont typeface="Times New Roman" panose="02020603050405020304" pitchFamily="18" charset="0"/>
        <a:defRPr sz="20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a:extLst>
              <a:ext uri="{FF2B5EF4-FFF2-40B4-BE49-F238E27FC236}">
                <a16:creationId xmlns:a16="http://schemas.microsoft.com/office/drawing/2014/main" id="{99643770-8944-475A-B74D-D9A83A94005C}"/>
              </a:ext>
            </a:extLst>
          </p:cNvPr>
          <p:cNvSpPr>
            <a:spLocks noGrp="1" noChangeArrowheads="1"/>
          </p:cNvSpPr>
          <p:nvPr>
            <p:ph type="title"/>
          </p:nvPr>
        </p:nvSpPr>
        <p:spPr bwMode="auto">
          <a:xfrm>
            <a:off x="608641" y="273629"/>
            <a:ext cx="10967040" cy="114204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p>
            <a:pPr lvl="0"/>
            <a:r>
              <a:rPr lang="en-GB" altLang="cs-CZ"/>
              <a:t>Click to edit the title text format</a:t>
            </a:r>
          </a:p>
        </p:txBody>
      </p:sp>
      <p:sp>
        <p:nvSpPr>
          <p:cNvPr id="1026" name="Rectangle 2">
            <a:extLst>
              <a:ext uri="{FF2B5EF4-FFF2-40B4-BE49-F238E27FC236}">
                <a16:creationId xmlns:a16="http://schemas.microsoft.com/office/drawing/2014/main" id="{237D96A2-84F0-4AF8-ABB7-D0CF668636BE}"/>
              </a:ext>
            </a:extLst>
          </p:cNvPr>
          <p:cNvSpPr>
            <a:spLocks noGrp="1" noChangeArrowheads="1"/>
          </p:cNvSpPr>
          <p:nvPr>
            <p:ph type="body" idx="1"/>
          </p:nvPr>
        </p:nvSpPr>
        <p:spPr bwMode="auto">
          <a:xfrm>
            <a:off x="608641" y="1604329"/>
            <a:ext cx="10967040" cy="452351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28080" rIns="0" bIns="0" numCol="1" anchor="t" anchorCtr="0" compatLnSpc="1">
            <a:prstTxWarp prst="textNoShape">
              <a:avLst/>
            </a:prstTxWarp>
          </a:bodyPr>
          <a:lstStyle/>
          <a:p>
            <a:pPr lvl="0"/>
            <a:r>
              <a:rPr lang="en-GB" altLang="cs-CZ"/>
              <a:t>Click to edit the outline text format</a:t>
            </a:r>
          </a:p>
          <a:p>
            <a:pPr lvl="1"/>
            <a:r>
              <a:rPr lang="en-GB" altLang="cs-CZ"/>
              <a:t>Second Outline Level</a:t>
            </a:r>
          </a:p>
          <a:p>
            <a:pPr lvl="2"/>
            <a:r>
              <a:rPr lang="en-GB" altLang="cs-CZ"/>
              <a:t>Third Outline Level</a:t>
            </a:r>
          </a:p>
          <a:p>
            <a:pPr lvl="3"/>
            <a:r>
              <a:rPr lang="en-GB" altLang="cs-CZ"/>
              <a:t>Fourth Outline Level</a:t>
            </a:r>
          </a:p>
          <a:p>
            <a:pPr lvl="4"/>
            <a:r>
              <a:rPr lang="en-GB" altLang="cs-CZ"/>
              <a:t>Fifth Outline Level</a:t>
            </a:r>
          </a:p>
          <a:p>
            <a:pPr lvl="4"/>
            <a:r>
              <a:rPr lang="en-GB" altLang="cs-CZ"/>
              <a:t>Sixth Outline Level</a:t>
            </a:r>
          </a:p>
          <a:p>
            <a:pPr lvl="4"/>
            <a:r>
              <a:rPr lang="en-GB" altLang="cs-CZ"/>
              <a:t>Seventh Outline Level</a:t>
            </a:r>
          </a:p>
          <a:p>
            <a:pPr lvl="4"/>
            <a:r>
              <a:rPr lang="en-GB" altLang="cs-CZ"/>
              <a:t>Eighth Outline Level</a:t>
            </a:r>
          </a:p>
          <a:p>
            <a:pPr lvl="4"/>
            <a:r>
              <a:rPr lang="en-GB" altLang="cs-CZ"/>
              <a:t>Ninth Outline Level</a:t>
            </a:r>
          </a:p>
        </p:txBody>
      </p:sp>
      <p:sp>
        <p:nvSpPr>
          <p:cNvPr id="1027" name="Rectangle 3">
            <a:extLst>
              <a:ext uri="{FF2B5EF4-FFF2-40B4-BE49-F238E27FC236}">
                <a16:creationId xmlns:a16="http://schemas.microsoft.com/office/drawing/2014/main" id="{C9667B84-E4C5-4CDD-96C2-4E7D57546462}"/>
              </a:ext>
            </a:extLst>
          </p:cNvPr>
          <p:cNvSpPr>
            <a:spLocks noGrp="1" noChangeArrowheads="1"/>
          </p:cNvSpPr>
          <p:nvPr>
            <p:ph type="dt"/>
          </p:nvPr>
        </p:nvSpPr>
        <p:spPr bwMode="auto">
          <a:xfrm>
            <a:off x="608641" y="6247376"/>
            <a:ext cx="2835839" cy="46948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buClrTx/>
              <a:buFontTx/>
              <a:buNone/>
              <a:tabLst>
                <a:tab pos="0"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defRPr>
                <a:solidFill>
                  <a:srgbClr val="000000"/>
                </a:solidFill>
              </a:defRPr>
            </a:lvl1pPr>
          </a:lstStyle>
          <a:p>
            <a:endParaRPr lang="cs-CZ" altLang="cs-CZ"/>
          </a:p>
        </p:txBody>
      </p:sp>
      <p:sp>
        <p:nvSpPr>
          <p:cNvPr id="1028" name="Rectangle 4">
            <a:extLst>
              <a:ext uri="{FF2B5EF4-FFF2-40B4-BE49-F238E27FC236}">
                <a16:creationId xmlns:a16="http://schemas.microsoft.com/office/drawing/2014/main" id="{D30308A0-01FE-44BE-BE49-DB68F73F34FD}"/>
              </a:ext>
            </a:extLst>
          </p:cNvPr>
          <p:cNvSpPr>
            <a:spLocks noGrp="1" noChangeArrowheads="1"/>
          </p:cNvSpPr>
          <p:nvPr>
            <p:ph type="ftr"/>
          </p:nvPr>
        </p:nvSpPr>
        <p:spPr bwMode="auto">
          <a:xfrm>
            <a:off x="4170240" y="6247376"/>
            <a:ext cx="3861121" cy="46948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buClrTx/>
              <a:buFontTx/>
              <a:buNone/>
              <a:tabLst>
                <a:tab pos="0"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defRPr>
                <a:solidFill>
                  <a:srgbClr val="000000"/>
                </a:solidFill>
              </a:defRPr>
            </a:lvl1pPr>
          </a:lstStyle>
          <a:p>
            <a:endParaRPr lang="cs-CZ" altLang="cs-CZ"/>
          </a:p>
        </p:txBody>
      </p:sp>
      <p:sp>
        <p:nvSpPr>
          <p:cNvPr id="1029" name="Rectangle 5">
            <a:extLst>
              <a:ext uri="{FF2B5EF4-FFF2-40B4-BE49-F238E27FC236}">
                <a16:creationId xmlns:a16="http://schemas.microsoft.com/office/drawing/2014/main" id="{71A4883F-F8FE-49AB-8FA8-E2B065B86EC0}"/>
              </a:ext>
            </a:extLst>
          </p:cNvPr>
          <p:cNvSpPr>
            <a:spLocks noGrp="1" noChangeArrowheads="1"/>
          </p:cNvSpPr>
          <p:nvPr>
            <p:ph type="sldNum"/>
          </p:nvPr>
        </p:nvSpPr>
        <p:spPr bwMode="auto">
          <a:xfrm>
            <a:off x="8741761" y="6247376"/>
            <a:ext cx="2835839" cy="46948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buClrTx/>
              <a:buFontTx/>
              <a:buNone/>
              <a:tabLst>
                <a:tab pos="0"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defRPr>
                <a:solidFill>
                  <a:srgbClr val="000000"/>
                </a:solidFill>
              </a:defRPr>
            </a:lvl1pPr>
          </a:lstStyle>
          <a:p>
            <a:fld id="{EB453A75-6F50-4C57-A70B-F976B8241656}" type="slidenum">
              <a:rPr lang="cs-CZ" altLang="cs-CZ"/>
              <a:pPr/>
              <a:t>‹#›</a:t>
            </a:fld>
            <a:endParaRPr lang="cs-CZ" altLang="cs-CZ"/>
          </a:p>
        </p:txBody>
      </p:sp>
    </p:spTree>
  </p:cSld>
  <p:clrMap bg1="lt1" tx1="dk1" bg2="lt2" tx2="dk2" accent1="accent1" accent2="accent2" accent3="accent3" accent4="accent4" accent5="accent5" accent6="accent6" hlink="hlink" folHlink="folHlink"/>
  <p:sldLayoutIdLst>
    <p:sldLayoutId id="2147483672" r:id="rId1"/>
  </p:sldLayoutIdLst>
  <p:txStyles>
    <p:titleStyle>
      <a:lvl1pPr algn="ctr" defTabSz="449263" rtl="0" fontAlgn="base" hangingPunct="0">
        <a:lnSpc>
          <a:spcPct val="93000"/>
        </a:lnSpc>
        <a:spcBef>
          <a:spcPct val="0"/>
        </a:spcBef>
        <a:spcAft>
          <a:spcPct val="0"/>
        </a:spcAft>
        <a:buClr>
          <a:srgbClr val="000000"/>
        </a:buClr>
        <a:buSzPct val="100000"/>
        <a:buFont typeface="Times New Roman" panose="02020603050405020304" pitchFamily="18" charset="0"/>
        <a:defRPr sz="4400" kern="1200">
          <a:solidFill>
            <a:srgbClr val="000000"/>
          </a:solidFill>
          <a:latin typeface="+mj-lt"/>
          <a:ea typeface="+mj-ea"/>
          <a:cs typeface="+mj-cs"/>
        </a:defRPr>
      </a:lvl1pPr>
      <a:lvl2pPr marL="742950" indent="-285750" algn="ctr" defTabSz="449263" rtl="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cs typeface="Lucida Sans Unicode" panose="020B0602030504020204" pitchFamily="34" charset="0"/>
        </a:defRPr>
      </a:lvl2pPr>
      <a:lvl3pPr marL="1143000" indent="-228600" algn="ctr" defTabSz="449263" rtl="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cs typeface="Lucida Sans Unicode" panose="020B0602030504020204" pitchFamily="34" charset="0"/>
        </a:defRPr>
      </a:lvl3pPr>
      <a:lvl4pPr marL="1600200" indent="-228600" algn="ctr" defTabSz="449263" rtl="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cs typeface="Lucida Sans Unicode" panose="020B0602030504020204" pitchFamily="34" charset="0"/>
        </a:defRPr>
      </a:lvl4pPr>
      <a:lvl5pPr marL="2057400" indent="-228600" algn="ctr" defTabSz="449263" rtl="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cs typeface="Lucida Sans Unicode" panose="020B0602030504020204" pitchFamily="34" charset="0"/>
        </a:defRPr>
      </a:lvl5pPr>
      <a:lvl6pPr marL="2514600" indent="-228600" algn="ctr" defTabSz="449263" rtl="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cs typeface="Lucida Sans Unicode" panose="020B0602030504020204" pitchFamily="34" charset="0"/>
        </a:defRPr>
      </a:lvl6pPr>
      <a:lvl7pPr marL="2971800" indent="-228600" algn="ctr" defTabSz="449263" rtl="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cs typeface="Lucida Sans Unicode" panose="020B0602030504020204" pitchFamily="34" charset="0"/>
        </a:defRPr>
      </a:lvl7pPr>
      <a:lvl8pPr marL="3429000" indent="-228600" algn="ctr" defTabSz="449263" rtl="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cs typeface="Lucida Sans Unicode" panose="020B0602030504020204" pitchFamily="34" charset="0"/>
        </a:defRPr>
      </a:lvl8pPr>
      <a:lvl9pPr marL="3886200" indent="-228600" algn="ctr" defTabSz="449263" rtl="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cs typeface="Lucida Sans Unicode" panose="020B0602030504020204" pitchFamily="34" charset="0"/>
        </a:defRPr>
      </a:lvl9pPr>
    </p:titleStyle>
    <p:bodyStyle>
      <a:lvl1pPr marL="342900" indent="-342900" algn="l" defTabSz="449263" rtl="0" fontAlgn="base" hangingPunct="0">
        <a:lnSpc>
          <a:spcPct val="93000"/>
        </a:lnSpc>
        <a:spcBef>
          <a:spcPct val="0"/>
        </a:spcBef>
        <a:spcAft>
          <a:spcPts val="1425"/>
        </a:spcAft>
        <a:buClr>
          <a:srgbClr val="000000"/>
        </a:buClr>
        <a:buSzPct val="100000"/>
        <a:buFont typeface="Times New Roman" panose="02020603050405020304" pitchFamily="18" charset="0"/>
        <a:defRPr sz="3200" kern="1200">
          <a:solidFill>
            <a:srgbClr val="000000"/>
          </a:solidFill>
          <a:latin typeface="+mn-lt"/>
          <a:ea typeface="+mn-ea"/>
          <a:cs typeface="+mn-cs"/>
        </a:defRPr>
      </a:lvl1pPr>
      <a:lvl2pPr marL="742950" indent="-285750" algn="l" defTabSz="449263" rtl="0" fontAlgn="base" hangingPunct="0">
        <a:lnSpc>
          <a:spcPct val="93000"/>
        </a:lnSpc>
        <a:spcBef>
          <a:spcPct val="0"/>
        </a:spcBef>
        <a:spcAft>
          <a:spcPts val="1138"/>
        </a:spcAft>
        <a:buClr>
          <a:srgbClr val="000000"/>
        </a:buClr>
        <a:buSzPct val="100000"/>
        <a:buFont typeface="Times New Roman" panose="02020603050405020304" pitchFamily="18" charset="0"/>
        <a:defRPr sz="2800" kern="1200">
          <a:solidFill>
            <a:srgbClr val="000000"/>
          </a:solidFill>
          <a:latin typeface="+mn-lt"/>
          <a:ea typeface="+mn-ea"/>
          <a:cs typeface="+mn-cs"/>
        </a:defRPr>
      </a:lvl2pPr>
      <a:lvl3pPr marL="1143000" indent="-228600" algn="l" defTabSz="449263" rtl="0" fontAlgn="base" hangingPunct="0">
        <a:lnSpc>
          <a:spcPct val="93000"/>
        </a:lnSpc>
        <a:spcBef>
          <a:spcPct val="0"/>
        </a:spcBef>
        <a:spcAft>
          <a:spcPts val="850"/>
        </a:spcAft>
        <a:buClr>
          <a:srgbClr val="000000"/>
        </a:buClr>
        <a:buSzPct val="100000"/>
        <a:buFont typeface="Times New Roman" panose="02020603050405020304" pitchFamily="18" charset="0"/>
        <a:defRPr sz="2400" kern="1200">
          <a:solidFill>
            <a:srgbClr val="000000"/>
          </a:solidFill>
          <a:latin typeface="+mn-lt"/>
          <a:ea typeface="+mn-ea"/>
          <a:cs typeface="+mn-cs"/>
        </a:defRPr>
      </a:lvl3pPr>
      <a:lvl4pPr marL="1600200" indent="-228600" algn="l" defTabSz="449263" rtl="0" fontAlgn="base" hangingPunct="0">
        <a:lnSpc>
          <a:spcPct val="93000"/>
        </a:lnSpc>
        <a:spcBef>
          <a:spcPct val="0"/>
        </a:spcBef>
        <a:spcAft>
          <a:spcPts val="575"/>
        </a:spcAft>
        <a:buClr>
          <a:srgbClr val="000000"/>
        </a:buClr>
        <a:buSzPct val="100000"/>
        <a:buFont typeface="Times New Roman" panose="02020603050405020304" pitchFamily="18" charset="0"/>
        <a:defRPr sz="2000" kern="1200">
          <a:solidFill>
            <a:srgbClr val="000000"/>
          </a:solidFill>
          <a:latin typeface="+mn-lt"/>
          <a:ea typeface="+mn-ea"/>
          <a:cs typeface="+mn-cs"/>
        </a:defRPr>
      </a:lvl4pPr>
      <a:lvl5pPr marL="2057400" indent="-228600" algn="l" defTabSz="449263" rtl="0" fontAlgn="base" hangingPunct="0">
        <a:lnSpc>
          <a:spcPct val="93000"/>
        </a:lnSpc>
        <a:spcBef>
          <a:spcPct val="0"/>
        </a:spcBef>
        <a:spcAft>
          <a:spcPts val="288"/>
        </a:spcAft>
        <a:buClr>
          <a:srgbClr val="000000"/>
        </a:buClr>
        <a:buSzPct val="100000"/>
        <a:buFont typeface="Times New Roman" panose="02020603050405020304" pitchFamily="18" charset="0"/>
        <a:defRPr sz="20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xml"/><Relationship Id="rId1" Type="http://schemas.openxmlformats.org/officeDocument/2006/relationships/slideLayout" Target="../slideLayouts/slideLayout5.xml"/><Relationship Id="rId4" Type="http://schemas.openxmlformats.org/officeDocument/2006/relationships/image" Target="../media/image5.jpg"/></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8.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4.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D86AF51-251B-4DF0-8CE6-793B20317327}"/>
              </a:ext>
            </a:extLst>
          </p:cNvPr>
          <p:cNvSpPr>
            <a:spLocks noGrp="1"/>
          </p:cNvSpPr>
          <p:nvPr>
            <p:ph type="ctrTitle"/>
          </p:nvPr>
        </p:nvSpPr>
        <p:spPr/>
        <p:txBody>
          <a:bodyPr>
            <a:normAutofit/>
          </a:bodyPr>
          <a:lstStyle/>
          <a:p>
            <a:r>
              <a:rPr lang="cs-CZ" sz="3200" i="1" dirty="0"/>
              <a:t>Tam se svět hne, kam síla (se) </a:t>
            </a:r>
            <a:r>
              <a:rPr lang="cs-CZ" sz="3200" dirty="0"/>
              <a:t>napře</a:t>
            </a:r>
            <a:r>
              <a:rPr lang="cs-CZ" sz="3200" i="1" dirty="0"/>
              <a:t> !</a:t>
            </a:r>
            <a:r>
              <a:rPr lang="cs-CZ" sz="3200" dirty="0"/>
              <a:t> Český mýtus o Baťově systému z pohledu dvou pražských německy píšících autorů Waltera Seidla </a:t>
            </a:r>
            <a:r>
              <a:rPr lang="cs-CZ" sz="3200" dirty="0" err="1"/>
              <a:t>und</a:t>
            </a:r>
            <a:r>
              <a:rPr lang="cs-CZ" sz="3200" dirty="0"/>
              <a:t> Ludwiga </a:t>
            </a:r>
            <a:r>
              <a:rPr lang="cs-CZ" sz="3200" dirty="0" err="1"/>
              <a:t>Windera</a:t>
            </a:r>
            <a:r>
              <a:rPr lang="cs-CZ" sz="3200" dirty="0"/>
              <a:t>.</a:t>
            </a:r>
            <a:br>
              <a:rPr lang="cs-CZ" sz="3200" dirty="0"/>
            </a:br>
            <a:endParaRPr lang="cs-CZ" sz="3200" dirty="0"/>
          </a:p>
        </p:txBody>
      </p:sp>
      <p:sp>
        <p:nvSpPr>
          <p:cNvPr id="3" name="Podnadpis 2">
            <a:extLst>
              <a:ext uri="{FF2B5EF4-FFF2-40B4-BE49-F238E27FC236}">
                <a16:creationId xmlns:a16="http://schemas.microsoft.com/office/drawing/2014/main" id="{B58952DB-B09B-4DE2-A836-3C0608E197F5}"/>
              </a:ext>
            </a:extLst>
          </p:cNvPr>
          <p:cNvSpPr>
            <a:spLocks noGrp="1"/>
          </p:cNvSpPr>
          <p:nvPr>
            <p:ph type="subTitle" idx="1"/>
          </p:nvPr>
        </p:nvSpPr>
        <p:spPr/>
        <p:txBody>
          <a:bodyPr>
            <a:normAutofit lnSpcReduction="10000"/>
          </a:bodyPr>
          <a:lstStyle/>
          <a:p>
            <a:r>
              <a:rPr lang="de-DE" sz="3200" dirty="0"/>
              <a:t>N</a:t>
            </a:r>
            <a:r>
              <a:rPr lang="cs-CZ" sz="3200" dirty="0" err="1"/>
              <a:t>ěmecký</a:t>
            </a:r>
            <a:r>
              <a:rPr lang="cs-CZ" sz="3200" dirty="0"/>
              <a:t> kulturní spolek region Brno </a:t>
            </a:r>
          </a:p>
          <a:p>
            <a:r>
              <a:rPr lang="cs-CZ" sz="3200" dirty="0"/>
              <a:t>pro</a:t>
            </a:r>
          </a:p>
          <a:p>
            <a:r>
              <a:rPr lang="cs-CZ" sz="3200" dirty="0"/>
              <a:t>Meeting Brno 2019</a:t>
            </a:r>
          </a:p>
        </p:txBody>
      </p:sp>
    </p:spTree>
    <p:extLst>
      <p:ext uri="{BB962C8B-B14F-4D97-AF65-F5344CB8AC3E}">
        <p14:creationId xmlns:p14="http://schemas.microsoft.com/office/powerpoint/2010/main" val="30036471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49B6BC3-96AE-4F65-89D3-6FF4C2B47D6D}"/>
              </a:ext>
            </a:extLst>
          </p:cNvPr>
          <p:cNvSpPr>
            <a:spLocks noGrp="1"/>
          </p:cNvSpPr>
          <p:nvPr>
            <p:ph type="title"/>
          </p:nvPr>
        </p:nvSpPr>
        <p:spPr/>
        <p:txBody>
          <a:bodyPr/>
          <a:lstStyle/>
          <a:p>
            <a:r>
              <a:rPr lang="cs-CZ" dirty="0"/>
              <a:t>„</a:t>
            </a:r>
            <a:r>
              <a:rPr lang="cs-CZ" i="1" dirty="0"/>
              <a:t>Kdyby nebylo Zlína, musel by se utvořit.“</a:t>
            </a:r>
            <a:r>
              <a:rPr lang="cs-CZ" dirty="0"/>
              <a:t>.</a:t>
            </a:r>
          </a:p>
        </p:txBody>
      </p:sp>
      <p:sp>
        <p:nvSpPr>
          <p:cNvPr id="3" name="Zástupný obsah 2">
            <a:extLst>
              <a:ext uri="{FF2B5EF4-FFF2-40B4-BE49-F238E27FC236}">
                <a16:creationId xmlns:a16="http://schemas.microsoft.com/office/drawing/2014/main" id="{6C0D313A-1455-475F-BC52-6E1B87DED8F7}"/>
              </a:ext>
            </a:extLst>
          </p:cNvPr>
          <p:cNvSpPr>
            <a:spLocks noGrp="1"/>
          </p:cNvSpPr>
          <p:nvPr>
            <p:ph idx="1"/>
          </p:nvPr>
        </p:nvSpPr>
        <p:spPr/>
        <p:txBody>
          <a:bodyPr>
            <a:normAutofit/>
          </a:bodyPr>
          <a:lstStyle/>
          <a:p>
            <a:r>
              <a:rPr lang="de-DE" dirty="0" err="1"/>
              <a:t>Heslo</a:t>
            </a:r>
            <a:r>
              <a:rPr lang="de-DE" dirty="0"/>
              <a:t> z  </a:t>
            </a:r>
            <a:r>
              <a:rPr lang="cs-CZ" i="1" dirty="0"/>
              <a:t>První Máj Zlína za vedení nového šéfa J. A. Bati. </a:t>
            </a:r>
          </a:p>
          <a:p>
            <a:endParaRPr lang="cs-CZ" i="1" dirty="0"/>
          </a:p>
          <a:p>
            <a:r>
              <a:rPr lang="cs-CZ" dirty="0"/>
              <a:t>Pokusná diferencovaná škola měšťanská</a:t>
            </a:r>
          </a:p>
          <a:p>
            <a:r>
              <a:rPr lang="cs-CZ" dirty="0"/>
              <a:t>Z. </a:t>
            </a:r>
            <a:r>
              <a:rPr lang="de-DE" dirty="0" err="1"/>
              <a:t>Pokluda</a:t>
            </a:r>
            <a:r>
              <a:rPr lang="de-DE" dirty="0"/>
              <a:t> </a:t>
            </a:r>
            <a:r>
              <a:rPr lang="cs-CZ" dirty="0"/>
              <a:t>(</a:t>
            </a:r>
            <a:r>
              <a:rPr lang="cs-CZ" b="1" dirty="0"/>
              <a:t>Sedm století zlínských dějin</a:t>
            </a:r>
            <a:r>
              <a:rPr lang="cs-CZ" dirty="0"/>
              <a:t>) rozlišuje měšťanský a baťovský Zlín, ale stejně vytvářeli společně duch Zlína.</a:t>
            </a:r>
          </a:p>
        </p:txBody>
      </p:sp>
    </p:spTree>
    <p:extLst>
      <p:ext uri="{BB962C8B-B14F-4D97-AF65-F5344CB8AC3E}">
        <p14:creationId xmlns:p14="http://schemas.microsoft.com/office/powerpoint/2010/main" val="6929560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2E57229-722A-447D-92AC-A69C0A618954}"/>
              </a:ext>
            </a:extLst>
          </p:cNvPr>
          <p:cNvSpPr>
            <a:spLocks noGrp="1"/>
          </p:cNvSpPr>
          <p:nvPr>
            <p:ph type="title"/>
          </p:nvPr>
        </p:nvSpPr>
        <p:spPr/>
        <p:txBody>
          <a:bodyPr/>
          <a:lstStyle/>
          <a:p>
            <a:r>
              <a:rPr lang="cs-CZ" dirty="0" err="1"/>
              <a:t>Company</a:t>
            </a:r>
            <a:r>
              <a:rPr lang="cs-CZ" dirty="0"/>
              <a:t> </a:t>
            </a:r>
            <a:r>
              <a:rPr lang="cs-CZ" dirty="0" err="1"/>
              <a:t>Town</a:t>
            </a:r>
            <a:r>
              <a:rPr lang="cs-CZ" dirty="0"/>
              <a:t> </a:t>
            </a:r>
          </a:p>
        </p:txBody>
      </p:sp>
      <p:sp>
        <p:nvSpPr>
          <p:cNvPr id="3" name="Zástupný obsah 2">
            <a:extLst>
              <a:ext uri="{FF2B5EF4-FFF2-40B4-BE49-F238E27FC236}">
                <a16:creationId xmlns:a16="http://schemas.microsoft.com/office/drawing/2014/main" id="{B28A4825-C207-4FB3-A8FA-5A5452A7EA60}"/>
              </a:ext>
            </a:extLst>
          </p:cNvPr>
          <p:cNvSpPr>
            <a:spLocks noGrp="1"/>
          </p:cNvSpPr>
          <p:nvPr>
            <p:ph idx="1"/>
          </p:nvPr>
        </p:nvSpPr>
        <p:spPr/>
        <p:txBody>
          <a:bodyPr/>
          <a:lstStyle/>
          <a:p>
            <a:r>
              <a:rPr lang="de-DE" dirty="0"/>
              <a:t>1923 </a:t>
            </a:r>
            <a:r>
              <a:rPr lang="cs-CZ" dirty="0"/>
              <a:t>měli baťovci zhruba polovinu mandátů v zastupitelstvu Zlína</a:t>
            </a:r>
            <a:r>
              <a:rPr lang="de-DE" dirty="0"/>
              <a:t> (17 </a:t>
            </a:r>
            <a:r>
              <a:rPr lang="cs-CZ" dirty="0"/>
              <a:t>z </a:t>
            </a:r>
            <a:r>
              <a:rPr lang="de-DE" dirty="0"/>
              <a:t>30), 1931 </a:t>
            </a:r>
            <a:r>
              <a:rPr lang="cs-CZ" dirty="0"/>
              <a:t>už všechny s jedinou výjimkou.</a:t>
            </a:r>
          </a:p>
          <a:p>
            <a:endParaRPr lang="cs-CZ" dirty="0"/>
          </a:p>
          <a:p>
            <a:r>
              <a:rPr lang="cs-CZ" dirty="0"/>
              <a:t>Po bratrech Baťových vládl v personální unii jako ředitel i starosta Dominik Čipera.</a:t>
            </a:r>
          </a:p>
          <a:p>
            <a:r>
              <a:rPr lang="de-DE" i="1" dirty="0"/>
              <a:t>Company Towns </a:t>
            </a:r>
            <a:r>
              <a:rPr lang="de-DE" i="1" dirty="0" err="1"/>
              <a:t>of</a:t>
            </a:r>
            <a:r>
              <a:rPr lang="de-DE" i="1" dirty="0"/>
              <a:t> </a:t>
            </a:r>
            <a:r>
              <a:rPr lang="de-DE" i="1" dirty="0" err="1"/>
              <a:t>the</a:t>
            </a:r>
            <a:r>
              <a:rPr lang="de-DE" i="1" dirty="0"/>
              <a:t> </a:t>
            </a:r>
            <a:r>
              <a:rPr lang="de-DE" i="1" dirty="0" err="1"/>
              <a:t>Baťa</a:t>
            </a:r>
            <a:r>
              <a:rPr lang="de-DE" i="1" dirty="0"/>
              <a:t> </a:t>
            </a:r>
            <a:r>
              <a:rPr lang="de-DE" i="1" dirty="0" err="1"/>
              <a:t>Concern</a:t>
            </a:r>
            <a:r>
              <a:rPr lang="de-DE" i="1" dirty="0"/>
              <a:t>: </a:t>
            </a:r>
            <a:r>
              <a:rPr lang="de-DE" i="1" dirty="0" err="1"/>
              <a:t>History</a:t>
            </a:r>
            <a:r>
              <a:rPr lang="de-DE" i="1" dirty="0"/>
              <a:t> – Cases – Architecture</a:t>
            </a:r>
            <a:r>
              <a:rPr lang="de-DE" dirty="0"/>
              <a:t>. </a:t>
            </a:r>
            <a:r>
              <a:rPr lang="cs-CZ" dirty="0" err="1"/>
              <a:t>Sevecek</a:t>
            </a:r>
            <a:r>
              <a:rPr lang="cs-CZ" dirty="0"/>
              <a:t>, Ondrej (</a:t>
            </a:r>
            <a:r>
              <a:rPr lang="cs-CZ" dirty="0" err="1"/>
              <a:t>Hrsg</a:t>
            </a:r>
            <a:r>
              <a:rPr lang="cs-CZ" dirty="0"/>
              <a:t>.) | Jemelka, Martin (</a:t>
            </a:r>
            <a:r>
              <a:rPr lang="cs-CZ" dirty="0" err="1"/>
              <a:t>Hrsg</a:t>
            </a:r>
            <a:r>
              <a:rPr lang="cs-CZ" dirty="0"/>
              <a:t>.) </a:t>
            </a:r>
            <a:r>
              <a:rPr lang="de-DE" dirty="0"/>
              <a:t>Stuttgart: Franz Steiner Verlag, 2013. 312 s</a:t>
            </a:r>
            <a:r>
              <a:rPr lang="cs-CZ" dirty="0"/>
              <a:t>.</a:t>
            </a:r>
          </a:p>
        </p:txBody>
      </p:sp>
    </p:spTree>
    <p:extLst>
      <p:ext uri="{BB962C8B-B14F-4D97-AF65-F5344CB8AC3E}">
        <p14:creationId xmlns:p14="http://schemas.microsoft.com/office/powerpoint/2010/main" val="25406156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A5FD69D-870C-4387-A3B2-5D0174821296}"/>
              </a:ext>
            </a:extLst>
          </p:cNvPr>
          <p:cNvSpPr>
            <a:spLocks noGrp="1"/>
          </p:cNvSpPr>
          <p:nvPr>
            <p:ph type="title"/>
          </p:nvPr>
        </p:nvSpPr>
        <p:spPr/>
        <p:txBody>
          <a:bodyPr/>
          <a:lstStyle/>
          <a:p>
            <a:r>
              <a:rPr lang="cs-CZ" dirty="0"/>
              <a:t>Kritika </a:t>
            </a:r>
            <a:r>
              <a:rPr lang="cs-CZ" dirty="0" err="1"/>
              <a:t>baťismu</a:t>
            </a:r>
            <a:endParaRPr lang="cs-CZ" dirty="0"/>
          </a:p>
        </p:txBody>
      </p:sp>
      <p:sp>
        <p:nvSpPr>
          <p:cNvPr id="3" name="Zástupný obsah 2">
            <a:extLst>
              <a:ext uri="{FF2B5EF4-FFF2-40B4-BE49-F238E27FC236}">
                <a16:creationId xmlns:a16="http://schemas.microsoft.com/office/drawing/2014/main" id="{30E084A3-5493-403B-A621-75FE5869C9D5}"/>
              </a:ext>
            </a:extLst>
          </p:cNvPr>
          <p:cNvSpPr>
            <a:spLocks noGrp="1"/>
          </p:cNvSpPr>
          <p:nvPr>
            <p:ph idx="1"/>
          </p:nvPr>
        </p:nvSpPr>
        <p:spPr/>
        <p:txBody>
          <a:bodyPr/>
          <a:lstStyle/>
          <a:p>
            <a:r>
              <a:rPr lang="cs-CZ" dirty="0"/>
              <a:t>Gustav Bareš, </a:t>
            </a:r>
            <a:r>
              <a:rPr lang="en-US" dirty="0"/>
              <a:t>Jan </a:t>
            </a:r>
            <a:r>
              <a:rPr lang="de-DE" dirty="0"/>
              <a:t>Z</a:t>
            </a:r>
            <a:r>
              <a:rPr lang="cs-CZ" dirty="0" err="1"/>
              <a:t>íka</a:t>
            </a:r>
            <a:r>
              <a:rPr lang="cs-CZ" dirty="0"/>
              <a:t>: Baťa bankrot. 1932.</a:t>
            </a:r>
          </a:p>
          <a:p>
            <a:r>
              <a:rPr lang="cs-CZ" dirty="0" err="1"/>
              <a:t>Kisch</a:t>
            </a:r>
            <a:r>
              <a:rPr lang="cs-CZ" dirty="0"/>
              <a:t>, Egon Erwin, Továrna na boty: Socializovaný Baťa: K přejmenováni podniku. Baťa na národní podnik Svit, Svit </a:t>
            </a:r>
            <a:r>
              <a:rPr lang="cs-CZ" dirty="0" err="1"/>
              <a:t>n.p</a:t>
            </a:r>
            <a:r>
              <a:rPr lang="cs-CZ" dirty="0"/>
              <a:t>., Gottwaldov, TISK, 1949</a:t>
            </a:r>
          </a:p>
          <a:p>
            <a:r>
              <a:rPr lang="sv-SE" dirty="0"/>
              <a:t>Turek, S., Botostroj, Svoboda, Praha, 1946</a:t>
            </a:r>
            <a:r>
              <a:rPr lang="cs-CZ" dirty="0"/>
              <a:t> (1933, Sfinx; zabavena)</a:t>
            </a:r>
            <a:endParaRPr lang="sv-SE" dirty="0"/>
          </a:p>
          <a:p>
            <a:r>
              <a:rPr lang="sv-SE" dirty="0"/>
              <a:t>Turek, S., Batismus v kostce, Svit, Gottwaldov, 1950</a:t>
            </a:r>
            <a:endParaRPr lang="cs-CZ" dirty="0"/>
          </a:p>
          <a:p>
            <a:r>
              <a:rPr lang="cs-CZ" dirty="0"/>
              <a:t>Mariusz </a:t>
            </a:r>
            <a:r>
              <a:rPr lang="cs-CZ" dirty="0" err="1"/>
              <a:t>Szczygiel</a:t>
            </a:r>
            <a:r>
              <a:rPr lang="cs-CZ" dirty="0"/>
              <a:t>: Gottland. zde: </a:t>
            </a:r>
            <a:r>
              <a:rPr lang="pl-PL" i="1" dirty="0"/>
              <a:t>Ani krok bez Bati</a:t>
            </a:r>
            <a:r>
              <a:rPr lang="pl-PL" dirty="0"/>
              <a:t>. Egonu Erwinu Kischovi</a:t>
            </a:r>
            <a:endParaRPr lang="sv-SE" dirty="0"/>
          </a:p>
          <a:p>
            <a:endParaRPr lang="cs-CZ" dirty="0"/>
          </a:p>
        </p:txBody>
      </p:sp>
    </p:spTree>
    <p:extLst>
      <p:ext uri="{BB962C8B-B14F-4D97-AF65-F5344CB8AC3E}">
        <p14:creationId xmlns:p14="http://schemas.microsoft.com/office/powerpoint/2010/main" val="15170233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4671A94-ADDC-447D-BE0D-44D5331C5B32}"/>
              </a:ext>
            </a:extLst>
          </p:cNvPr>
          <p:cNvSpPr>
            <a:spLocks noGrp="1"/>
          </p:cNvSpPr>
          <p:nvPr>
            <p:ph type="title"/>
          </p:nvPr>
        </p:nvSpPr>
        <p:spPr/>
        <p:txBody>
          <a:bodyPr/>
          <a:lstStyle/>
          <a:p>
            <a:r>
              <a:rPr lang="de-DE" dirty="0"/>
              <a:t>Rudolph Philipp</a:t>
            </a:r>
            <a:br>
              <a:rPr lang="cs-CZ" dirty="0"/>
            </a:br>
            <a:endParaRPr lang="cs-CZ" dirty="0"/>
          </a:p>
        </p:txBody>
      </p:sp>
      <p:sp>
        <p:nvSpPr>
          <p:cNvPr id="3" name="Zástupný obsah 2">
            <a:extLst>
              <a:ext uri="{FF2B5EF4-FFF2-40B4-BE49-F238E27FC236}">
                <a16:creationId xmlns:a16="http://schemas.microsoft.com/office/drawing/2014/main" id="{6E4EDE4F-7D0E-41A4-AFE1-9DC674E0A0A7}"/>
              </a:ext>
            </a:extLst>
          </p:cNvPr>
          <p:cNvSpPr>
            <a:spLocks noGrp="1"/>
          </p:cNvSpPr>
          <p:nvPr>
            <p:ph idx="1"/>
          </p:nvPr>
        </p:nvSpPr>
        <p:spPr/>
        <p:txBody>
          <a:bodyPr>
            <a:normAutofit/>
          </a:bodyPr>
          <a:lstStyle/>
          <a:p>
            <a:r>
              <a:rPr lang="de-DE" sz="3200" dirty="0"/>
              <a:t>Der unbekannte Diktator Thomas </a:t>
            </a:r>
            <a:r>
              <a:rPr lang="de-DE" sz="3200" dirty="0" err="1"/>
              <a:t>Baťa</a:t>
            </a:r>
            <a:endParaRPr lang="cs-CZ" sz="3200" dirty="0"/>
          </a:p>
          <a:p>
            <a:r>
              <a:rPr lang="de-DE" dirty="0"/>
              <a:t>Wien ; Berlin: Agis-Verlag, [1928] — 465 s</a:t>
            </a:r>
            <a:r>
              <a:rPr lang="cs-CZ" dirty="0"/>
              <a:t>.</a:t>
            </a:r>
          </a:p>
          <a:p>
            <a:r>
              <a:rPr lang="cs-CZ" dirty="0"/>
              <a:t>V letech </a:t>
            </a:r>
            <a:r>
              <a:rPr lang="de-DE" dirty="0"/>
              <a:t>1924 </a:t>
            </a:r>
            <a:r>
              <a:rPr lang="cs-CZ" dirty="0"/>
              <a:t>až </a:t>
            </a:r>
            <a:r>
              <a:rPr lang="de-DE" dirty="0"/>
              <a:t>1932 </a:t>
            </a:r>
            <a:r>
              <a:rPr lang="cs-CZ" dirty="0"/>
              <a:t>vyšlo v nakl. </a:t>
            </a:r>
            <a:r>
              <a:rPr lang="de-DE" dirty="0"/>
              <a:t>Agis 35 </a:t>
            </a:r>
            <a:r>
              <a:rPr lang="cs-CZ" dirty="0"/>
              <a:t>titulů nejdříve údajně ve Vídni, pak ve Vídni a Berlíně. </a:t>
            </a:r>
            <a:r>
              <a:rPr lang="de-DE" dirty="0"/>
              <a:t> </a:t>
            </a:r>
            <a:r>
              <a:rPr lang="cs-CZ" dirty="0"/>
              <a:t>V nakladatelství vyšly knihy </a:t>
            </a:r>
            <a:r>
              <a:rPr lang="cs-CZ" dirty="0" err="1"/>
              <a:t>knihy</a:t>
            </a:r>
            <a:r>
              <a:rPr lang="cs-CZ" dirty="0"/>
              <a:t> těchto autorů: </a:t>
            </a:r>
            <a:r>
              <a:rPr lang="de-DE" b="1" dirty="0"/>
              <a:t>Max Barthel</a:t>
            </a:r>
            <a:r>
              <a:rPr lang="de-DE" dirty="0"/>
              <a:t>, </a:t>
            </a:r>
            <a:r>
              <a:rPr lang="de-DE" b="1" dirty="0"/>
              <a:t>Johannes R. Becher</a:t>
            </a:r>
            <a:r>
              <a:rPr lang="cs-CZ" b="1" dirty="0"/>
              <a:t>, </a:t>
            </a:r>
            <a:r>
              <a:rPr lang="de-DE" b="1" dirty="0"/>
              <a:t>Ludwig Renn</a:t>
            </a:r>
            <a:r>
              <a:rPr lang="de-DE" dirty="0"/>
              <a:t>, </a:t>
            </a:r>
            <a:r>
              <a:rPr lang="de-DE" b="1" dirty="0"/>
              <a:t>F. C. Weiskopf </a:t>
            </a:r>
            <a:r>
              <a:rPr lang="de-DE" dirty="0"/>
              <a:t>(Ein Soldat der Revolution, 1929)</a:t>
            </a:r>
            <a:r>
              <a:rPr lang="cs-CZ" dirty="0"/>
              <a:t>. Některé z nich byly nejdříve na pokračování publikovány v komunistickém tisku </a:t>
            </a:r>
            <a:r>
              <a:rPr lang="de-DE" b="1" dirty="0"/>
              <a:t>Roten Fahne</a:t>
            </a:r>
            <a:r>
              <a:rPr lang="cs-CZ" b="1" dirty="0"/>
              <a:t> </a:t>
            </a:r>
            <a:r>
              <a:rPr lang="cs-CZ" dirty="0"/>
              <a:t>(</a:t>
            </a:r>
            <a:r>
              <a:rPr lang="de-DE" dirty="0"/>
              <a:t>KPÖ</a:t>
            </a:r>
            <a:r>
              <a:rPr lang="cs-CZ" dirty="0"/>
              <a:t>).</a:t>
            </a:r>
          </a:p>
          <a:p>
            <a:endParaRPr lang="cs-CZ" dirty="0"/>
          </a:p>
        </p:txBody>
      </p:sp>
    </p:spTree>
    <p:extLst>
      <p:ext uri="{BB962C8B-B14F-4D97-AF65-F5344CB8AC3E}">
        <p14:creationId xmlns:p14="http://schemas.microsoft.com/office/powerpoint/2010/main" val="32111515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CCC7512-AA4F-4293-8DF1-82AF7EAB7F40}"/>
              </a:ext>
            </a:extLst>
          </p:cNvPr>
          <p:cNvSpPr>
            <a:spLocks noGrp="1"/>
          </p:cNvSpPr>
          <p:nvPr>
            <p:ph type="title"/>
          </p:nvPr>
        </p:nvSpPr>
        <p:spPr/>
        <p:txBody>
          <a:bodyPr/>
          <a:lstStyle/>
          <a:p>
            <a:r>
              <a:rPr lang="de-DE" dirty="0" err="1"/>
              <a:t>Rozsudek</a:t>
            </a:r>
            <a:r>
              <a:rPr lang="de-DE" dirty="0"/>
              <a:t> v </a:t>
            </a:r>
            <a:r>
              <a:rPr lang="de-DE" dirty="0" err="1"/>
              <a:t>procesu</a:t>
            </a:r>
            <a:r>
              <a:rPr lang="de-DE" dirty="0"/>
              <a:t> </a:t>
            </a:r>
            <a:r>
              <a:rPr lang="de-DE" dirty="0" err="1"/>
              <a:t>Bata</a:t>
            </a:r>
            <a:r>
              <a:rPr lang="de-DE" dirty="0"/>
              <a:t> contra Philipp, 1929</a:t>
            </a:r>
            <a:endParaRPr lang="cs-CZ" dirty="0"/>
          </a:p>
        </p:txBody>
      </p:sp>
      <p:sp>
        <p:nvSpPr>
          <p:cNvPr id="3" name="Zástupný obsah 2">
            <a:extLst>
              <a:ext uri="{FF2B5EF4-FFF2-40B4-BE49-F238E27FC236}">
                <a16:creationId xmlns:a16="http://schemas.microsoft.com/office/drawing/2014/main" id="{CE051290-940E-4417-8A67-3E455118001C}"/>
              </a:ext>
            </a:extLst>
          </p:cNvPr>
          <p:cNvSpPr>
            <a:spLocks noGrp="1"/>
          </p:cNvSpPr>
          <p:nvPr>
            <p:ph idx="1"/>
          </p:nvPr>
        </p:nvSpPr>
        <p:spPr/>
        <p:txBody>
          <a:bodyPr>
            <a:normAutofit/>
          </a:bodyPr>
          <a:lstStyle/>
          <a:p>
            <a:endParaRPr lang="de-DE" dirty="0"/>
          </a:p>
          <a:p>
            <a:r>
              <a:rPr lang="de-DE" dirty="0"/>
              <a:t> Urteils des Preußischen Kammergerichts vom 7.8.1929 und seiner Begründung: Das Urteil im </a:t>
            </a:r>
            <a:r>
              <a:rPr lang="de-DE" dirty="0" err="1"/>
              <a:t>Prozeß</a:t>
            </a:r>
            <a:r>
              <a:rPr lang="de-DE" dirty="0"/>
              <a:t> </a:t>
            </a:r>
            <a:r>
              <a:rPr lang="de-DE" dirty="0" err="1"/>
              <a:t>Bata</a:t>
            </a:r>
            <a:r>
              <a:rPr lang="de-DE" dirty="0"/>
              <a:t> contra Philipp. Eine vernichtende Kritik der Arbeits- und Entlohnungsbedingungen im </a:t>
            </a:r>
            <a:r>
              <a:rPr lang="de-DE" dirty="0" err="1"/>
              <a:t>Bata'schen</a:t>
            </a:r>
            <a:r>
              <a:rPr lang="de-DE" dirty="0"/>
              <a:t> Betriebe. In: Schuhfabrikanten-Zeitung 65 (1929) H. 10, 1-19, v.a. 5ff. – </a:t>
            </a:r>
          </a:p>
          <a:p>
            <a:r>
              <a:rPr lang="de-DE" dirty="0" err="1"/>
              <a:t>Rozsudek</a:t>
            </a:r>
            <a:r>
              <a:rPr lang="de-DE" dirty="0"/>
              <a:t> </a:t>
            </a:r>
            <a:r>
              <a:rPr lang="de-DE" dirty="0" err="1"/>
              <a:t>vyhov</a:t>
            </a:r>
            <a:r>
              <a:rPr lang="cs-CZ" dirty="0"/>
              <a:t>ě</a:t>
            </a:r>
            <a:r>
              <a:rPr lang="de-DE" dirty="0"/>
              <a:t>l Philipp</a:t>
            </a:r>
            <a:r>
              <a:rPr lang="cs-CZ" dirty="0"/>
              <a:t>ovu ohrazení se proti zákazu šíření knihy s tím, že jen výjimečně nejsou jeho výroky doložitelné.</a:t>
            </a:r>
          </a:p>
        </p:txBody>
      </p:sp>
    </p:spTree>
    <p:extLst>
      <p:ext uri="{BB962C8B-B14F-4D97-AF65-F5344CB8AC3E}">
        <p14:creationId xmlns:p14="http://schemas.microsoft.com/office/powerpoint/2010/main" val="35373343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C72D09C-7242-4D6C-B09C-8F72CD3503BB}"/>
              </a:ext>
            </a:extLst>
          </p:cNvPr>
          <p:cNvSpPr>
            <a:spLocks noGrp="1"/>
          </p:cNvSpPr>
          <p:nvPr>
            <p:ph type="title"/>
          </p:nvPr>
        </p:nvSpPr>
        <p:spPr/>
        <p:txBody>
          <a:bodyPr/>
          <a:lstStyle/>
          <a:p>
            <a:r>
              <a:rPr lang="de-DE" dirty="0"/>
              <a:t>Rudolph Philipp</a:t>
            </a:r>
            <a:endParaRPr lang="cs-CZ" dirty="0"/>
          </a:p>
        </p:txBody>
      </p:sp>
      <p:sp>
        <p:nvSpPr>
          <p:cNvPr id="3" name="Zástupný obsah 2">
            <a:extLst>
              <a:ext uri="{FF2B5EF4-FFF2-40B4-BE49-F238E27FC236}">
                <a16:creationId xmlns:a16="http://schemas.microsoft.com/office/drawing/2014/main" id="{D60FBE22-8BDC-42EF-B24B-1926C10E5C32}"/>
              </a:ext>
            </a:extLst>
          </p:cNvPr>
          <p:cNvSpPr>
            <a:spLocks noGrp="1"/>
          </p:cNvSpPr>
          <p:nvPr>
            <p:ph idx="1"/>
          </p:nvPr>
        </p:nvSpPr>
        <p:spPr/>
        <p:txBody>
          <a:bodyPr>
            <a:normAutofit fontScale="92500" lnSpcReduction="10000"/>
          </a:bodyPr>
          <a:lstStyle/>
          <a:p>
            <a:pPr marL="0" indent="0">
              <a:buNone/>
            </a:pPr>
            <a:r>
              <a:rPr lang="de-DE" dirty="0"/>
              <a:t>Als die Deutsch-Böhmen Hurra </a:t>
            </a:r>
            <a:r>
              <a:rPr lang="de-DE" dirty="0" err="1"/>
              <a:t>schrieen</a:t>
            </a:r>
            <a:r>
              <a:rPr lang="de-DE" dirty="0"/>
              <a:t> und die Tschechen verzweifelten: da dachte der große Thomas daran, wie man bei Verteilung des „</a:t>
            </a:r>
            <a:r>
              <a:rPr lang="de-DE" dirty="0" err="1"/>
              <a:t>Ratschgeldes</a:t>
            </a:r>
            <a:r>
              <a:rPr lang="de-DE" dirty="0"/>
              <a:t>" dabei sein  könnte. </a:t>
            </a:r>
            <a:r>
              <a:rPr lang="de-DE" b="1" dirty="0" err="1"/>
              <a:t>Oesterreichischer</a:t>
            </a:r>
            <a:r>
              <a:rPr lang="de-DE" b="1" dirty="0"/>
              <a:t> Armeelieferant und gleichzeitig Wohltäter seiner tschechischen Brüder: das zu werden gelang dem elastischen </a:t>
            </a:r>
            <a:r>
              <a:rPr lang="de-DE" b="1" dirty="0" err="1"/>
              <a:t>Zliner</a:t>
            </a:r>
            <a:r>
              <a:rPr lang="de-DE" b="1" dirty="0"/>
              <a:t> Hausschuhmacher!  </a:t>
            </a:r>
            <a:r>
              <a:rPr lang="de-DE" dirty="0"/>
              <a:t>Die Kaufleute hatten den Kopf verloren. Der </a:t>
            </a:r>
            <a:r>
              <a:rPr lang="de-DE" dirty="0" err="1"/>
              <a:t>Schuß</a:t>
            </a:r>
            <a:r>
              <a:rPr lang="de-DE" dirty="0"/>
              <a:t> in Sarajewo hatte die Pläne alter Firmen durchlöchert. Dem </a:t>
            </a:r>
            <a:r>
              <a:rPr lang="de-DE" dirty="0" err="1"/>
              <a:t>Bata</a:t>
            </a:r>
            <a:r>
              <a:rPr lang="de-DE" dirty="0"/>
              <a:t> aber den Weg zur Krippe freigemacht. Er </a:t>
            </a:r>
            <a:r>
              <a:rPr lang="de-DE" dirty="0" err="1"/>
              <a:t>muß</a:t>
            </a:r>
            <a:r>
              <a:rPr lang="de-DE" dirty="0"/>
              <a:t> den </a:t>
            </a:r>
            <a:r>
              <a:rPr lang="de-DE" dirty="0" err="1"/>
              <a:t>Anschluß</a:t>
            </a:r>
            <a:r>
              <a:rPr lang="de-DE" dirty="0"/>
              <a:t> erreichen, opfert die Pferde. Während der ganzen Fahrt steht er mit seinem Kutscher </a:t>
            </a:r>
            <a:r>
              <a:rPr lang="de-DE" dirty="0" err="1"/>
              <a:t>Hubacek</a:t>
            </a:r>
            <a:r>
              <a:rPr lang="de-DE" dirty="0"/>
              <a:t>, in der einen Hand die Peitsche, in der anderen die Zügel — die Augen auf den Sekundenzeiger der Uhr und auf die Kilometersteine am Straßenrand gerichtet. Es handelt sich darum, </a:t>
            </a:r>
            <a:r>
              <a:rPr lang="de-DE" dirty="0" err="1"/>
              <a:t>daß</a:t>
            </a:r>
            <a:r>
              <a:rPr lang="de-DE" dirty="0"/>
              <a:t> die Pferde ihm nicht zu weit vom Ziele krepierten. Bei der </a:t>
            </a:r>
            <a:r>
              <a:rPr lang="de-DE" dirty="0" err="1"/>
              <a:t>Hulleiner</a:t>
            </a:r>
            <a:r>
              <a:rPr lang="de-DE" dirty="0"/>
              <a:t> Zuckerfabrik erblickten sie bereits den Rauch des Schnellzugs.</a:t>
            </a:r>
          </a:p>
          <a:p>
            <a:pPr marL="0" indent="0">
              <a:buNone/>
            </a:pPr>
            <a:endParaRPr lang="cs-CZ" dirty="0"/>
          </a:p>
        </p:txBody>
      </p:sp>
    </p:spTree>
    <p:extLst>
      <p:ext uri="{BB962C8B-B14F-4D97-AF65-F5344CB8AC3E}">
        <p14:creationId xmlns:p14="http://schemas.microsoft.com/office/powerpoint/2010/main" val="16899035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630D4B3-338F-4AEA-8572-CC9EFEAAB4F6}"/>
              </a:ext>
            </a:extLst>
          </p:cNvPr>
          <p:cNvSpPr>
            <a:spLocks noGrp="1"/>
          </p:cNvSpPr>
          <p:nvPr>
            <p:ph type="title"/>
          </p:nvPr>
        </p:nvSpPr>
        <p:spPr/>
        <p:txBody>
          <a:bodyPr/>
          <a:lstStyle/>
          <a:p>
            <a:r>
              <a:rPr lang="de-DE" dirty="0"/>
              <a:t>Rudolph Philipp</a:t>
            </a:r>
            <a:endParaRPr lang="cs-CZ" dirty="0"/>
          </a:p>
        </p:txBody>
      </p:sp>
      <p:sp>
        <p:nvSpPr>
          <p:cNvPr id="3" name="Zástupný obsah 2">
            <a:extLst>
              <a:ext uri="{FF2B5EF4-FFF2-40B4-BE49-F238E27FC236}">
                <a16:creationId xmlns:a16="http://schemas.microsoft.com/office/drawing/2014/main" id="{3369AE97-F8EB-4EA4-B2D9-8681AE6CE006}"/>
              </a:ext>
            </a:extLst>
          </p:cNvPr>
          <p:cNvSpPr>
            <a:spLocks noGrp="1"/>
          </p:cNvSpPr>
          <p:nvPr>
            <p:ph idx="1"/>
          </p:nvPr>
        </p:nvSpPr>
        <p:spPr/>
        <p:txBody>
          <a:bodyPr/>
          <a:lstStyle/>
          <a:p>
            <a:r>
              <a:rPr lang="de-DE" dirty="0"/>
              <a:t>Zu jener Zeit verlor die österreichisch ­ ungarische Armee unzählige Soldaten nicht infolge von Verwundungen durch feindliche</a:t>
            </a:r>
            <a:r>
              <a:rPr lang="cs-CZ" dirty="0"/>
              <a:t> G</a:t>
            </a:r>
            <a:r>
              <a:rPr lang="de-DE" dirty="0" err="1"/>
              <a:t>escho</a:t>
            </a:r>
            <a:r>
              <a:rPr lang="cs-CZ" dirty="0" err="1"/>
              <a:t>ss</a:t>
            </a:r>
            <a:r>
              <a:rPr lang="de-DE" dirty="0"/>
              <a:t>e, sondern wegen Marschunfähigkeit, verursacht durch minderwertige Produkte skrupelloser Schuhlieferanten.</a:t>
            </a:r>
            <a:r>
              <a:rPr lang="cs-CZ" dirty="0"/>
              <a:t> </a:t>
            </a:r>
            <a:r>
              <a:rPr lang="de-DE" dirty="0"/>
              <a:t> Noch ist mir das Bild lebendig vor Augen, wie ganze Züge bärtiger Landstürmer in den Straßengräben Ostgaliziens lagen und ihre blutigen Füße mit Lappen</a:t>
            </a:r>
            <a:r>
              <a:rPr lang="cs-CZ" dirty="0"/>
              <a:t> </a:t>
            </a:r>
            <a:r>
              <a:rPr lang="de-DE" dirty="0"/>
              <a:t>umwickelten, die sie aus ihrem einzigen verlausten Hemde </a:t>
            </a:r>
            <a:r>
              <a:rPr lang="de-DE" dirty="0" err="1"/>
              <a:t>ri</a:t>
            </a:r>
            <a:r>
              <a:rPr lang="cs-CZ" dirty="0" err="1"/>
              <a:t>ss</a:t>
            </a:r>
            <a:r>
              <a:rPr lang="de-DE" dirty="0"/>
              <a:t>en.</a:t>
            </a:r>
            <a:r>
              <a:rPr lang="cs-CZ" dirty="0"/>
              <a:t> </a:t>
            </a:r>
            <a:r>
              <a:rPr lang="en-US" dirty="0"/>
              <a:t>[…]</a:t>
            </a:r>
            <a:r>
              <a:rPr lang="de-DE" dirty="0"/>
              <a:t> Ein Jahr später war der Warenmangel der Zentralmächte so ungeheuer gestiegen, </a:t>
            </a:r>
            <a:r>
              <a:rPr lang="de-DE" dirty="0" err="1"/>
              <a:t>daß</a:t>
            </a:r>
            <a:r>
              <a:rPr lang="de-DE" dirty="0"/>
              <a:t> </a:t>
            </a:r>
            <a:r>
              <a:rPr lang="de-DE" b="1" dirty="0"/>
              <a:t>das kaiser-königliche Militär-</a:t>
            </a:r>
            <a:r>
              <a:rPr lang="de-DE" b="1" dirty="0" err="1"/>
              <a:t>Aerar</a:t>
            </a:r>
            <a:r>
              <a:rPr lang="de-DE" b="1" dirty="0"/>
              <a:t> die gleiche fehlerhafte Ware dem Herrn </a:t>
            </a:r>
            <a:r>
              <a:rPr lang="de-DE" b="1" dirty="0" err="1"/>
              <a:t>Bata</a:t>
            </a:r>
            <a:r>
              <a:rPr lang="de-DE" b="1" dirty="0"/>
              <a:t> um 50 Prozent teurer abkaufen musste.</a:t>
            </a:r>
            <a:endParaRPr lang="cs-CZ" b="1" dirty="0"/>
          </a:p>
        </p:txBody>
      </p:sp>
    </p:spTree>
    <p:extLst>
      <p:ext uri="{BB962C8B-B14F-4D97-AF65-F5344CB8AC3E}">
        <p14:creationId xmlns:p14="http://schemas.microsoft.com/office/powerpoint/2010/main" val="29087830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E8F0A11-C072-4D6B-ADC3-6FC5F79DDA63}"/>
              </a:ext>
            </a:extLst>
          </p:cNvPr>
          <p:cNvSpPr>
            <a:spLocks noGrp="1"/>
          </p:cNvSpPr>
          <p:nvPr>
            <p:ph type="title"/>
          </p:nvPr>
        </p:nvSpPr>
        <p:spPr/>
        <p:txBody>
          <a:bodyPr/>
          <a:lstStyle/>
          <a:p>
            <a:r>
              <a:rPr lang="cs-CZ" dirty="0"/>
              <a:t>Mariusz </a:t>
            </a:r>
            <a:r>
              <a:rPr lang="cs-CZ" dirty="0" err="1"/>
              <a:t>Szczygiel</a:t>
            </a:r>
            <a:endParaRPr lang="cs-CZ" dirty="0"/>
          </a:p>
        </p:txBody>
      </p:sp>
      <p:sp>
        <p:nvSpPr>
          <p:cNvPr id="3" name="Zástupný obsah 2">
            <a:extLst>
              <a:ext uri="{FF2B5EF4-FFF2-40B4-BE49-F238E27FC236}">
                <a16:creationId xmlns:a16="http://schemas.microsoft.com/office/drawing/2014/main" id="{347EDA6E-316A-49A4-B445-BDB14A23B66E}"/>
              </a:ext>
            </a:extLst>
          </p:cNvPr>
          <p:cNvSpPr>
            <a:spLocks noGrp="1"/>
          </p:cNvSpPr>
          <p:nvPr>
            <p:ph idx="1"/>
          </p:nvPr>
        </p:nvSpPr>
        <p:spPr/>
        <p:txBody>
          <a:bodyPr>
            <a:normAutofit fontScale="92500" lnSpcReduction="10000"/>
          </a:bodyPr>
          <a:lstStyle/>
          <a:p>
            <a:r>
              <a:rPr lang="cs-CZ" dirty="0"/>
              <a:t>Ale vlak už je pryč. Koupí tedy od vozky koně a poručí mu, ať vlak dožene. Koně letí přes tři vesnice stejně rychle jako rychlík, ale ve čtvrté vsi padnou. Během šesti minut koupí Tomáš jiný kočár s koňmi. Dožene vlak a za několik hodin je ve Vídni. Je přesvědčen, že skutečnosti se člověk nesmí podvolit, ale že ji vždy musí chytře využít pro své cíle. </a:t>
            </a:r>
            <a:r>
              <a:rPr lang="cs-CZ" b="1" dirty="0"/>
              <a:t>Během dvou dnů dostává objednávku na půl milionu párů a záruku, že jeho dělníci nepůjdou do války. Zbývá mu sedm minut, aby chytil zpáteční vlak, protože v tu dobu už policie zatýká jeho dělníky jako dezertéry. </a:t>
            </a:r>
            <a:r>
              <a:rPr lang="cs-CZ" dirty="0"/>
              <a:t>Cestou způsobí jeho kočár nehodu, a tak Tomáš vyskočí a běží na nádraží. Nasedne do vlaku do Brna. Práci dává i dělníkům a ševcům, kteří u něho předtím nepracovali. Dokonce i těm, kteří byli jeho zapřisáhlými nepřáteli. Před nástupem na frontu zachránil prý celý kraj. </a:t>
            </a:r>
          </a:p>
        </p:txBody>
      </p:sp>
    </p:spTree>
    <p:extLst>
      <p:ext uri="{BB962C8B-B14F-4D97-AF65-F5344CB8AC3E}">
        <p14:creationId xmlns:p14="http://schemas.microsoft.com/office/powerpoint/2010/main" val="29129910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A269B7A-FF62-4E8D-9627-1A010BCAA073}"/>
              </a:ext>
            </a:extLst>
          </p:cNvPr>
          <p:cNvSpPr>
            <a:spLocks noGrp="1"/>
          </p:cNvSpPr>
          <p:nvPr>
            <p:ph type="title"/>
          </p:nvPr>
        </p:nvSpPr>
        <p:spPr/>
        <p:txBody>
          <a:bodyPr/>
          <a:lstStyle/>
          <a:p>
            <a:r>
              <a:rPr lang="cs-CZ" dirty="0"/>
              <a:t>Rosálie </a:t>
            </a:r>
            <a:r>
              <a:rPr lang="cs-CZ" dirty="0" err="1"/>
              <a:t>Hajníková</a:t>
            </a:r>
            <a:r>
              <a:rPr lang="cs-CZ" dirty="0"/>
              <a:t> (*1874), </a:t>
            </a:r>
            <a:r>
              <a:rPr lang="cs-CZ" dirty="0" err="1"/>
              <a:t>roz</a:t>
            </a:r>
            <a:r>
              <a:rPr lang="cs-CZ" dirty="0"/>
              <a:t>. </a:t>
            </a:r>
            <a:r>
              <a:rPr lang="cs-CZ" dirty="0" err="1"/>
              <a:t>Lébrová</a:t>
            </a:r>
            <a:endParaRPr lang="cs-CZ" dirty="0"/>
          </a:p>
        </p:txBody>
      </p:sp>
      <p:sp>
        <p:nvSpPr>
          <p:cNvPr id="3" name="Zástupný obsah 2">
            <a:extLst>
              <a:ext uri="{FF2B5EF4-FFF2-40B4-BE49-F238E27FC236}">
                <a16:creationId xmlns:a16="http://schemas.microsoft.com/office/drawing/2014/main" id="{BD8CFE1F-FC1C-47A3-B19E-E1C979834ADD}"/>
              </a:ext>
            </a:extLst>
          </p:cNvPr>
          <p:cNvSpPr>
            <a:spLocks noGrp="1"/>
          </p:cNvSpPr>
          <p:nvPr>
            <p:ph idx="1"/>
          </p:nvPr>
        </p:nvSpPr>
        <p:spPr/>
        <p:txBody>
          <a:bodyPr>
            <a:normAutofit/>
          </a:bodyPr>
          <a:lstStyle/>
          <a:p>
            <a:r>
              <a:rPr lang="cs-CZ" dirty="0"/>
              <a:t>Ze Zíkovy knihy cituje komunistická senátorka. </a:t>
            </a:r>
          </a:p>
          <a:p>
            <a:r>
              <a:rPr lang="cs-CZ" dirty="0"/>
              <a:t>Baťa, jak známo, zavedl pětidenní týden při 9 hod. denní pracovní době. …si dovede představiti, jak vypadá dělník u Bati zaměstnaný, když musil za 9 hodin pracovati na 2000 párech bot. Je to automat, pracující za každých překážek až do vysílení.</a:t>
            </a:r>
          </a:p>
          <a:p>
            <a:r>
              <a:rPr lang="cs-CZ" dirty="0"/>
              <a:t>Pan </a:t>
            </a:r>
            <a:r>
              <a:rPr lang="cs-CZ" dirty="0" err="1"/>
              <a:t>Cekota</a:t>
            </a:r>
            <a:r>
              <a:rPr lang="cs-CZ" dirty="0"/>
              <a:t>, Baťův redaktor, napsal o svém šéfovi, že &gt;miluje své spolupracovníky drsnou, skutečně mužskou láskou, jež nemá slov, která nepromíjí slabosti a poklesky, ale která dovede obětovati poslední atom síly, a třeba padnout, aby pro ně vydobyla příležitost k lepší existenci.&lt;</a:t>
            </a:r>
          </a:p>
          <a:p>
            <a:endParaRPr lang="cs-CZ" dirty="0"/>
          </a:p>
        </p:txBody>
      </p:sp>
    </p:spTree>
    <p:extLst>
      <p:ext uri="{BB962C8B-B14F-4D97-AF65-F5344CB8AC3E}">
        <p14:creationId xmlns:p14="http://schemas.microsoft.com/office/powerpoint/2010/main" val="4842257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423D3A9-A33D-49BE-B1FB-2AEF5132747D}"/>
              </a:ext>
            </a:extLst>
          </p:cNvPr>
          <p:cNvSpPr>
            <a:spLocks noGrp="1"/>
          </p:cNvSpPr>
          <p:nvPr>
            <p:ph type="title"/>
          </p:nvPr>
        </p:nvSpPr>
        <p:spPr/>
        <p:txBody>
          <a:bodyPr/>
          <a:lstStyle/>
          <a:p>
            <a:r>
              <a:rPr lang="cs-CZ" dirty="0"/>
              <a:t>E. E. </a:t>
            </a:r>
            <a:r>
              <a:rPr lang="cs-CZ" dirty="0" err="1"/>
              <a:t>Kisch</a:t>
            </a:r>
            <a:r>
              <a:rPr lang="cs-CZ" dirty="0"/>
              <a:t>: Zakladatel dynastie Baťa (1949)</a:t>
            </a:r>
          </a:p>
        </p:txBody>
      </p:sp>
      <p:sp>
        <p:nvSpPr>
          <p:cNvPr id="3" name="Zástupný obsah 2">
            <a:extLst>
              <a:ext uri="{FF2B5EF4-FFF2-40B4-BE49-F238E27FC236}">
                <a16:creationId xmlns:a16="http://schemas.microsoft.com/office/drawing/2014/main" id="{13930EA4-F0CA-47D0-9981-55841ABF416C}"/>
              </a:ext>
            </a:extLst>
          </p:cNvPr>
          <p:cNvSpPr>
            <a:spLocks noGrp="1"/>
          </p:cNvSpPr>
          <p:nvPr>
            <p:ph idx="1"/>
          </p:nvPr>
        </p:nvSpPr>
        <p:spPr/>
        <p:txBody>
          <a:bodyPr/>
          <a:lstStyle/>
          <a:p>
            <a:pPr marL="0" indent="0">
              <a:buNone/>
            </a:pPr>
            <a:r>
              <a:rPr lang="cs-CZ" dirty="0"/>
              <a:t>Sága začala tím, že jeden moravský papučář Tomáš Baťa, zeť dvorního rady </a:t>
            </a:r>
            <a:r>
              <a:rPr lang="cs-CZ" dirty="0" err="1"/>
              <a:t>Kerzla</a:t>
            </a:r>
            <a:r>
              <a:rPr lang="cs-CZ" dirty="0"/>
              <a:t>, buduje továrnu na boty, jaké tu ještě nebyla, aby rakousko-uherská armáda měla boty. Dvorní rada dr. Byl osobním lékařem císaře Františka Josefa, mužem v pozadí. </a:t>
            </a:r>
            <a:r>
              <a:rPr lang="en-US" dirty="0"/>
              <a:t>[…]</a:t>
            </a:r>
            <a:r>
              <a:rPr lang="de-DE" dirty="0" err="1"/>
              <a:t>Jeho</a:t>
            </a:r>
            <a:r>
              <a:rPr lang="de-DE" dirty="0"/>
              <a:t> man</a:t>
            </a:r>
            <a:r>
              <a:rPr lang="cs-CZ" dirty="0"/>
              <a:t>ž</a:t>
            </a:r>
            <a:r>
              <a:rPr lang="de-DE" dirty="0" err="1"/>
              <a:t>elka</a:t>
            </a:r>
            <a:r>
              <a:rPr lang="de-DE" dirty="0"/>
              <a:t> je </a:t>
            </a:r>
            <a:r>
              <a:rPr lang="de-DE" dirty="0" err="1"/>
              <a:t>pr</a:t>
            </a:r>
            <a:r>
              <a:rPr lang="cs-CZ" dirty="0"/>
              <a:t>ý</a:t>
            </a:r>
            <a:r>
              <a:rPr lang="de-DE" dirty="0"/>
              <a:t> Me</a:t>
            </a:r>
            <a:r>
              <a:rPr lang="cs-CZ" dirty="0" err="1"/>
              <a:t>nšíková</a:t>
            </a:r>
            <a:r>
              <a:rPr lang="cs-CZ" dirty="0"/>
              <a:t>, dcera </a:t>
            </a:r>
            <a:r>
              <a:rPr lang="cs-CZ" dirty="0" err="1"/>
              <a:t>vládnho</a:t>
            </a:r>
            <a:r>
              <a:rPr lang="cs-CZ" dirty="0"/>
              <a:t> rady dr. Alexandra Menšíka ve výslužbě. … pověsti, že rodiny Menšíkova a </a:t>
            </a:r>
            <a:r>
              <a:rPr lang="cs-CZ" dirty="0" err="1"/>
              <a:t>Kerzlova</a:t>
            </a:r>
            <a:r>
              <a:rPr lang="cs-CZ" dirty="0"/>
              <a:t> jsou </a:t>
            </a:r>
            <a:r>
              <a:rPr lang="cs-CZ" dirty="0" err="1"/>
              <a:t>sešvagřeny</a:t>
            </a:r>
            <a:r>
              <a:rPr lang="cs-CZ" dirty="0"/>
              <a:t>.</a:t>
            </a:r>
            <a:r>
              <a:rPr lang="de-DE" dirty="0"/>
              <a:t> (</a:t>
            </a:r>
            <a:r>
              <a:rPr lang="de-DE" dirty="0" err="1"/>
              <a:t>Dvorní</a:t>
            </a:r>
            <a:r>
              <a:rPr lang="de-DE" dirty="0"/>
              <a:t> </a:t>
            </a:r>
            <a:r>
              <a:rPr lang="de-DE" dirty="0" err="1"/>
              <a:t>knihovna</a:t>
            </a:r>
            <a:r>
              <a:rPr lang="de-DE" dirty="0"/>
              <a:t>)</a:t>
            </a:r>
            <a:endParaRPr lang="cs-CZ" dirty="0"/>
          </a:p>
          <a:p>
            <a:pPr marL="0" indent="0">
              <a:buNone/>
            </a:pPr>
            <a:r>
              <a:rPr lang="cs-CZ" dirty="0"/>
              <a:t>Co chtěl, chtěl z touhy po moci, co ho hnalo, b</a:t>
            </a:r>
            <a:r>
              <a:rPr lang="de-DE" dirty="0"/>
              <a:t>y</a:t>
            </a:r>
            <a:r>
              <a:rPr lang="cs-CZ" dirty="0"/>
              <a:t>la takřka sportovní ctižádost amatéra</a:t>
            </a:r>
          </a:p>
          <a:p>
            <a:pPr marL="0" indent="0">
              <a:buNone/>
            </a:pPr>
            <a:r>
              <a:rPr lang="cs-CZ" dirty="0"/>
              <a:t>Posudky grafologa Roberta Saudka na Jana Baťu:</a:t>
            </a:r>
          </a:p>
          <a:p>
            <a:pPr marL="0" indent="0">
              <a:buNone/>
            </a:pPr>
            <a:r>
              <a:rPr lang="cs-CZ" dirty="0"/>
              <a:t>Honí </a:t>
            </a:r>
            <a:r>
              <a:rPr lang="de-DE" dirty="0"/>
              <a:t>se </a:t>
            </a:r>
            <a:r>
              <a:rPr lang="cs-CZ" dirty="0"/>
              <a:t>za konstelačními výhodami a má inciativu agresivní. </a:t>
            </a:r>
          </a:p>
        </p:txBody>
      </p:sp>
    </p:spTree>
    <p:extLst>
      <p:ext uri="{BB962C8B-B14F-4D97-AF65-F5344CB8AC3E}">
        <p14:creationId xmlns:p14="http://schemas.microsoft.com/office/powerpoint/2010/main" val="3910137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393427C-E1A8-475B-84FE-EF05F4E48855}"/>
              </a:ext>
            </a:extLst>
          </p:cNvPr>
          <p:cNvSpPr>
            <a:spLocks noGrp="1"/>
          </p:cNvSpPr>
          <p:nvPr>
            <p:ph type="title"/>
          </p:nvPr>
        </p:nvSpPr>
        <p:spPr/>
        <p:txBody>
          <a:bodyPr/>
          <a:lstStyle/>
          <a:p>
            <a:r>
              <a:rPr lang="cs-CZ" dirty="0"/>
              <a:t>Osudy sokolských hesel</a:t>
            </a:r>
          </a:p>
        </p:txBody>
      </p:sp>
      <p:pic>
        <p:nvPicPr>
          <p:cNvPr id="6" name="Zástupný obsah 5" descr="Obsah obrázku osoba, exteriér, fotka, stojící&#10;&#10;Popis byl vytvořen automaticky">
            <a:extLst>
              <a:ext uri="{FF2B5EF4-FFF2-40B4-BE49-F238E27FC236}">
                <a16:creationId xmlns:a16="http://schemas.microsoft.com/office/drawing/2014/main" id="{A6F487B7-8580-4267-BCD5-480FFA3CF03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183188" y="1364266"/>
            <a:ext cx="6172200" cy="4119943"/>
          </a:xfrm>
        </p:spPr>
      </p:pic>
      <p:sp>
        <p:nvSpPr>
          <p:cNvPr id="4" name="Zástupný text 3">
            <a:extLst>
              <a:ext uri="{FF2B5EF4-FFF2-40B4-BE49-F238E27FC236}">
                <a16:creationId xmlns:a16="http://schemas.microsoft.com/office/drawing/2014/main" id="{EA084974-0FE7-4149-970C-D3F35844125F}"/>
              </a:ext>
            </a:extLst>
          </p:cNvPr>
          <p:cNvSpPr>
            <a:spLocks noGrp="1"/>
          </p:cNvSpPr>
          <p:nvPr>
            <p:ph type="body" sz="half" idx="2"/>
          </p:nvPr>
        </p:nvSpPr>
        <p:spPr>
          <a:xfrm>
            <a:off x="839788" y="2997200"/>
            <a:ext cx="3932237" cy="1998133"/>
          </a:xfrm>
        </p:spPr>
        <p:txBody>
          <a:bodyPr>
            <a:normAutofit lnSpcReduction="10000"/>
          </a:bodyPr>
          <a:lstStyle/>
          <a:p>
            <a:r>
              <a:rPr lang="cs-CZ" sz="3200" i="1" dirty="0"/>
              <a:t>Jedinec nic, celek vše!</a:t>
            </a:r>
          </a:p>
          <a:p>
            <a:endParaRPr lang="cs-CZ" sz="3200" i="1" dirty="0"/>
          </a:p>
          <a:p>
            <a:r>
              <a:rPr lang="cs-CZ" sz="3200" i="1" dirty="0"/>
              <a:t>Kupředu, zpátky ni krok!</a:t>
            </a:r>
          </a:p>
          <a:p>
            <a:endParaRPr lang="cs-CZ" sz="3200" dirty="0"/>
          </a:p>
        </p:txBody>
      </p:sp>
    </p:spTree>
    <p:extLst>
      <p:ext uri="{BB962C8B-B14F-4D97-AF65-F5344CB8AC3E}">
        <p14:creationId xmlns:p14="http://schemas.microsoft.com/office/powerpoint/2010/main" val="34833827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AD06EB9-C4F3-4BE3-B181-B4F553B07569}"/>
              </a:ext>
            </a:extLst>
          </p:cNvPr>
          <p:cNvSpPr>
            <a:spLocks noGrp="1"/>
          </p:cNvSpPr>
          <p:nvPr>
            <p:ph type="title"/>
          </p:nvPr>
        </p:nvSpPr>
        <p:spPr/>
        <p:txBody>
          <a:bodyPr/>
          <a:lstStyle/>
          <a:p>
            <a:r>
              <a:rPr lang="cs-CZ" dirty="0" err="1"/>
              <a:t>sešvagřeny</a:t>
            </a:r>
            <a:endParaRPr lang="cs-CZ" dirty="0"/>
          </a:p>
        </p:txBody>
      </p:sp>
      <p:sp>
        <p:nvSpPr>
          <p:cNvPr id="3" name="Zástupný obsah 2">
            <a:extLst>
              <a:ext uri="{FF2B5EF4-FFF2-40B4-BE49-F238E27FC236}">
                <a16:creationId xmlns:a16="http://schemas.microsoft.com/office/drawing/2014/main" id="{43DF3AE7-DB3E-42A7-83A9-7A0C2604F6E5}"/>
              </a:ext>
            </a:extLst>
          </p:cNvPr>
          <p:cNvSpPr>
            <a:spLocks noGrp="1"/>
          </p:cNvSpPr>
          <p:nvPr>
            <p:ph idx="1"/>
          </p:nvPr>
        </p:nvSpPr>
        <p:spPr/>
        <p:txBody>
          <a:bodyPr>
            <a:normAutofit/>
          </a:bodyPr>
          <a:lstStyle/>
          <a:p>
            <a:r>
              <a:rPr lang="cs-CZ" dirty="0"/>
              <a:t>Dominik Čipera své postavení ve firmě (od roku 1919) upevnil sňatkem  s </a:t>
            </a:r>
            <a:r>
              <a:rPr lang="de-DE" dirty="0" err="1"/>
              <a:t>Boženk</a:t>
            </a:r>
            <a:r>
              <a:rPr lang="cs-CZ" dirty="0"/>
              <a:t>ou</a:t>
            </a:r>
            <a:r>
              <a:rPr lang="de-DE" dirty="0"/>
              <a:t> </a:t>
            </a:r>
            <a:r>
              <a:rPr lang="de-DE" dirty="0" err="1"/>
              <a:t>Klausov</a:t>
            </a:r>
            <a:r>
              <a:rPr lang="cs-CZ" dirty="0"/>
              <a:t>ou</a:t>
            </a:r>
            <a:r>
              <a:rPr lang="de-DE" dirty="0"/>
              <a:t>, </a:t>
            </a:r>
            <a:r>
              <a:rPr lang="cs-CZ" dirty="0"/>
              <a:t>neteří </a:t>
            </a:r>
            <a:r>
              <a:rPr lang="de-DE" dirty="0"/>
              <a:t>Tomáš</a:t>
            </a:r>
            <a:r>
              <a:rPr lang="cs-CZ" dirty="0"/>
              <a:t>e</a:t>
            </a:r>
            <a:r>
              <a:rPr lang="de-DE" dirty="0"/>
              <a:t> Ba</a:t>
            </a:r>
            <a:r>
              <a:rPr lang="cs-CZ" dirty="0"/>
              <a:t>ti.</a:t>
            </a:r>
            <a:endParaRPr lang="de-DE" dirty="0"/>
          </a:p>
          <a:p>
            <a:r>
              <a:rPr lang="cs-CZ" dirty="0"/>
              <a:t>Josef Hlavnička – vedle Čipery a </a:t>
            </a:r>
            <a:r>
              <a:rPr lang="cs-CZ" dirty="0" err="1"/>
              <a:t>Hugona</a:t>
            </a:r>
            <a:r>
              <a:rPr lang="cs-CZ" dirty="0"/>
              <a:t> Vavrečky člen direktoria, si vzal v roce </a:t>
            </a:r>
            <a:r>
              <a:rPr lang="de-DE" dirty="0"/>
              <a:t>1922</a:t>
            </a:r>
            <a:r>
              <a:rPr lang="cs-CZ" dirty="0"/>
              <a:t> mladší nevlastní sestru </a:t>
            </a:r>
            <a:r>
              <a:rPr lang="de-DE" dirty="0"/>
              <a:t>Tomáš</a:t>
            </a:r>
            <a:r>
              <a:rPr lang="cs-CZ" dirty="0"/>
              <a:t>e</a:t>
            </a:r>
            <a:r>
              <a:rPr lang="de-DE" dirty="0"/>
              <a:t> Ba</a:t>
            </a:r>
            <a:r>
              <a:rPr lang="cs-CZ" dirty="0"/>
              <a:t>ti.</a:t>
            </a:r>
          </a:p>
          <a:p>
            <a:r>
              <a:rPr lang="de-DE" dirty="0"/>
              <a:t>Jan Antonín </a:t>
            </a:r>
            <a:r>
              <a:rPr lang="de-DE" dirty="0" err="1"/>
              <a:t>Baťa</a:t>
            </a:r>
            <a:r>
              <a:rPr lang="de-DE" dirty="0"/>
              <a:t>, </a:t>
            </a:r>
            <a:r>
              <a:rPr lang="cs-CZ" dirty="0"/>
              <a:t>si vzal dceru domácího a firemního lékaře </a:t>
            </a:r>
            <a:r>
              <a:rPr lang="de-DE" dirty="0"/>
              <a:t>Jan</a:t>
            </a:r>
            <a:r>
              <a:rPr lang="cs-CZ" dirty="0"/>
              <a:t>a</a:t>
            </a:r>
            <a:r>
              <a:rPr lang="de-DE" dirty="0"/>
              <a:t> </a:t>
            </a:r>
            <a:r>
              <a:rPr lang="de-DE" dirty="0" err="1"/>
              <a:t>Gerbec</a:t>
            </a:r>
            <a:r>
              <a:rPr lang="cs-CZ" dirty="0"/>
              <a:t>e</a:t>
            </a:r>
            <a:r>
              <a:rPr lang="de-DE" dirty="0"/>
              <a:t>.</a:t>
            </a:r>
            <a:endParaRPr lang="cs-CZ" dirty="0"/>
          </a:p>
        </p:txBody>
      </p:sp>
    </p:spTree>
    <p:extLst>
      <p:ext uri="{BB962C8B-B14F-4D97-AF65-F5344CB8AC3E}">
        <p14:creationId xmlns:p14="http://schemas.microsoft.com/office/powerpoint/2010/main" val="41378568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9A192B4-66C3-4617-B6BC-0C19C2E64831}"/>
              </a:ext>
            </a:extLst>
          </p:cNvPr>
          <p:cNvSpPr>
            <a:spLocks noGrp="1"/>
          </p:cNvSpPr>
          <p:nvPr>
            <p:ph type="title"/>
          </p:nvPr>
        </p:nvSpPr>
        <p:spPr/>
        <p:txBody>
          <a:bodyPr/>
          <a:lstStyle/>
          <a:p>
            <a:r>
              <a:rPr lang="cs-CZ" dirty="0"/>
              <a:t>Ilja </a:t>
            </a:r>
            <a:r>
              <a:rPr lang="cs-CZ" dirty="0" err="1"/>
              <a:t>Erenburg</a:t>
            </a:r>
            <a:r>
              <a:rPr lang="cs-CZ" dirty="0"/>
              <a:t>: Čtyři písmena (1932)</a:t>
            </a:r>
          </a:p>
        </p:txBody>
      </p:sp>
      <p:sp>
        <p:nvSpPr>
          <p:cNvPr id="3" name="Zástupný obsah 2">
            <a:extLst>
              <a:ext uri="{FF2B5EF4-FFF2-40B4-BE49-F238E27FC236}">
                <a16:creationId xmlns:a16="http://schemas.microsoft.com/office/drawing/2014/main" id="{3D122DDF-7A08-4B5F-886D-23525C7A2813}"/>
              </a:ext>
            </a:extLst>
          </p:cNvPr>
          <p:cNvSpPr>
            <a:spLocks noGrp="1"/>
          </p:cNvSpPr>
          <p:nvPr>
            <p:ph idx="1"/>
          </p:nvPr>
        </p:nvSpPr>
        <p:spPr/>
        <p:txBody>
          <a:bodyPr/>
          <a:lstStyle/>
          <a:p>
            <a:r>
              <a:rPr lang="cs-CZ" dirty="0"/>
              <a:t>Za členství v odborové organizaci volá Baťa ihned dělníka k odpovědnosti. Nedbá státu, ani zákonů o ochraně práce.  Má svou vlastní policii. Ministr Čech jednou zkusil vstoupit proti Baťovi, ale pana ministra Čecha okamžitě umlčeli. Tisk dostává od Bati miliony za </a:t>
            </a:r>
            <a:r>
              <a:rPr lang="cs-CZ" dirty="0" err="1"/>
              <a:t>inseráty</a:t>
            </a:r>
            <a:r>
              <a:rPr lang="cs-CZ" dirty="0"/>
              <a:t> a celý tisk je Baťovi podroben.</a:t>
            </a:r>
          </a:p>
          <a:p>
            <a:r>
              <a:rPr lang="cs-CZ" dirty="0"/>
              <a:t>Na podzim 1931 uveřejnil sovětský spisovatel Ilja </a:t>
            </a:r>
            <a:r>
              <a:rPr lang="cs-CZ" dirty="0" err="1"/>
              <a:t>Erenburg</a:t>
            </a:r>
            <a:r>
              <a:rPr lang="cs-CZ" dirty="0"/>
              <a:t> v jedněch německých  novinách </a:t>
            </a:r>
            <a:r>
              <a:rPr lang="cs-CZ" dirty="0" err="1"/>
              <a:t>člán</a:t>
            </a:r>
            <a:r>
              <a:rPr lang="de-DE" dirty="0"/>
              <a:t>e</a:t>
            </a:r>
            <a:r>
              <a:rPr lang="cs-CZ" dirty="0"/>
              <a:t>k</a:t>
            </a:r>
            <a:r>
              <a:rPr lang="de-DE" dirty="0"/>
              <a:t> </a:t>
            </a:r>
            <a:r>
              <a:rPr lang="cs-CZ" dirty="0"/>
              <a:t>o Tomáši Baťovi. Baťa ihned získal soudní rozsudek! </a:t>
            </a:r>
          </a:p>
        </p:txBody>
      </p:sp>
    </p:spTree>
    <p:extLst>
      <p:ext uri="{BB962C8B-B14F-4D97-AF65-F5344CB8AC3E}">
        <p14:creationId xmlns:p14="http://schemas.microsoft.com/office/powerpoint/2010/main" val="30936477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5CAEB64-12BA-4E76-B6B3-68A87989D9F2}"/>
              </a:ext>
            </a:extLst>
          </p:cNvPr>
          <p:cNvSpPr>
            <a:spLocks noGrp="1"/>
          </p:cNvSpPr>
          <p:nvPr>
            <p:ph type="title"/>
          </p:nvPr>
        </p:nvSpPr>
        <p:spPr/>
        <p:txBody>
          <a:bodyPr>
            <a:normAutofit fontScale="90000"/>
          </a:bodyPr>
          <a:lstStyle/>
          <a:p>
            <a:r>
              <a:rPr lang="cs-CZ" b="1" dirty="0"/>
              <a:t>GA409/09/0516 Řízené přesuny zaměstnanců Baťova koncernu do zahraničí v letech</a:t>
            </a:r>
            <a:r>
              <a:rPr lang="de-DE" b="1" dirty="0"/>
              <a:t> 1938–1939 </a:t>
            </a:r>
            <a:endParaRPr lang="cs-CZ" dirty="0"/>
          </a:p>
        </p:txBody>
      </p:sp>
      <p:sp>
        <p:nvSpPr>
          <p:cNvPr id="3" name="Zástupný obsah 2">
            <a:extLst>
              <a:ext uri="{FF2B5EF4-FFF2-40B4-BE49-F238E27FC236}">
                <a16:creationId xmlns:a16="http://schemas.microsoft.com/office/drawing/2014/main" id="{7368E3FE-BA16-4BB4-9CBD-D557C71B5D59}"/>
              </a:ext>
            </a:extLst>
          </p:cNvPr>
          <p:cNvSpPr>
            <a:spLocks noGrp="1"/>
          </p:cNvSpPr>
          <p:nvPr>
            <p:ph idx="1"/>
          </p:nvPr>
        </p:nvSpPr>
        <p:spPr/>
        <p:txBody>
          <a:bodyPr/>
          <a:lstStyle/>
          <a:p>
            <a:r>
              <a:rPr lang="cs-CZ" b="1" dirty="0"/>
              <a:t>Řešitelem grantu je Mgr. Martin Marek (FF MU), spoluřešitelem Mgr. Vít </a:t>
            </a:r>
            <a:r>
              <a:rPr lang="cs-CZ" b="1" dirty="0" err="1"/>
              <a:t>Strobach</a:t>
            </a:r>
            <a:r>
              <a:rPr lang="cs-CZ" b="1" dirty="0"/>
              <a:t> (FF ÚK).</a:t>
            </a:r>
            <a:endParaRPr lang="de-DE" b="1" dirty="0"/>
          </a:p>
          <a:p>
            <a:r>
              <a:rPr lang="cs-CZ" b="1" dirty="0"/>
              <a:t>Baťovy závody, </a:t>
            </a:r>
            <a:r>
              <a:rPr lang="cs-CZ" b="1" dirty="0" err="1"/>
              <a:t>batismus</a:t>
            </a:r>
            <a:r>
              <a:rPr lang="cs-CZ" b="1" dirty="0"/>
              <a:t> a Sovětský svaz v letech</a:t>
            </a:r>
            <a:r>
              <a:rPr lang="de-DE" b="1" dirty="0"/>
              <a:t> </a:t>
            </a:r>
            <a:r>
              <a:rPr lang="cs-CZ" b="1" dirty="0"/>
              <a:t>1918–1938</a:t>
            </a:r>
            <a:r>
              <a:rPr lang="de-DE" b="1" dirty="0"/>
              <a:t>. K</a:t>
            </a:r>
            <a:r>
              <a:rPr lang="cs-CZ" dirty="0" err="1"/>
              <a:t>onfrontace</a:t>
            </a:r>
            <a:r>
              <a:rPr lang="cs-CZ" dirty="0"/>
              <a:t> a kontakty na pozadí specifik československo-sovětských</a:t>
            </a:r>
            <a:r>
              <a:rPr lang="de-DE" dirty="0"/>
              <a:t> </a:t>
            </a:r>
            <a:r>
              <a:rPr lang="cs-CZ" dirty="0"/>
              <a:t>hospodářských vztahů</a:t>
            </a:r>
            <a:r>
              <a:rPr lang="de-DE" dirty="0"/>
              <a:t>.</a:t>
            </a:r>
          </a:p>
          <a:p>
            <a:r>
              <a:rPr lang="de-DE" b="1" i="1" dirty="0" err="1"/>
              <a:t>Svatopluk</a:t>
            </a:r>
            <a:r>
              <a:rPr lang="de-DE" b="1" i="1" dirty="0"/>
              <a:t> </a:t>
            </a:r>
            <a:r>
              <a:rPr lang="de-DE" b="1" i="1" dirty="0" err="1"/>
              <a:t>ve</a:t>
            </a:r>
            <a:r>
              <a:rPr lang="de-DE" b="1" i="1" dirty="0"/>
              <a:t> </a:t>
            </a:r>
            <a:r>
              <a:rPr lang="de-DE" b="1" i="1" dirty="0" err="1"/>
              <a:t>svém</a:t>
            </a:r>
            <a:r>
              <a:rPr lang="de-DE" b="1" i="1" dirty="0"/>
              <a:t> </a:t>
            </a:r>
            <a:r>
              <a:rPr lang="de-DE" b="1" i="1" dirty="0" err="1"/>
              <a:t>beletristickém</a:t>
            </a:r>
            <a:r>
              <a:rPr lang="de-DE" b="1" i="1" dirty="0"/>
              <a:t> </a:t>
            </a:r>
            <a:r>
              <a:rPr lang="de-DE" b="1" i="1" dirty="0" err="1"/>
              <a:t>zpracování</a:t>
            </a:r>
            <a:r>
              <a:rPr lang="de-DE" b="1" i="1" dirty="0"/>
              <a:t> </a:t>
            </a:r>
            <a:r>
              <a:rPr lang="de-DE" b="1" i="1" dirty="0" err="1"/>
              <a:t>problematiky</a:t>
            </a:r>
            <a:r>
              <a:rPr lang="de-DE" b="1" i="1" dirty="0"/>
              <a:t> </a:t>
            </a:r>
            <a:r>
              <a:rPr lang="de-DE" b="1" i="1" dirty="0" err="1"/>
              <a:t>zdůraznil</a:t>
            </a:r>
            <a:r>
              <a:rPr lang="de-DE" b="1" i="1" dirty="0"/>
              <a:t> </a:t>
            </a:r>
            <a:r>
              <a:rPr lang="de-DE" b="1" i="1" dirty="0" err="1"/>
              <a:t>například</a:t>
            </a:r>
            <a:r>
              <a:rPr lang="de-DE" b="1" i="1" dirty="0"/>
              <a:t> </a:t>
            </a:r>
            <a:r>
              <a:rPr lang="de-DE" b="1" i="1" dirty="0" err="1"/>
              <a:t>to</a:t>
            </a:r>
            <a:r>
              <a:rPr lang="de-DE" b="1" i="1" dirty="0"/>
              <a:t>, </a:t>
            </a:r>
            <a:r>
              <a:rPr lang="de-DE" b="1" i="1" dirty="0" err="1"/>
              <a:t>jak</a:t>
            </a:r>
            <a:r>
              <a:rPr lang="de-DE" b="1" i="1" dirty="0"/>
              <a:t> </a:t>
            </a:r>
            <a:r>
              <a:rPr lang="de-DE" b="1" i="1" dirty="0" err="1"/>
              <a:t>byl</a:t>
            </a:r>
            <a:r>
              <a:rPr lang="de-DE" b="1" i="1" dirty="0"/>
              <a:t> </a:t>
            </a:r>
            <a:r>
              <a:rPr lang="de-DE" b="1" i="1" dirty="0" err="1"/>
              <a:t>spor</a:t>
            </a:r>
            <a:r>
              <a:rPr lang="de-DE" b="1" i="1" dirty="0"/>
              <a:t> </a:t>
            </a:r>
            <a:r>
              <a:rPr lang="de-DE" b="1" i="1" dirty="0" err="1"/>
              <a:t>mezi</a:t>
            </a:r>
            <a:r>
              <a:rPr lang="de-DE" b="1" i="1" dirty="0"/>
              <a:t> </a:t>
            </a:r>
            <a:r>
              <a:rPr lang="de-DE" b="1" i="1" dirty="0" err="1"/>
              <a:t>zaměstnavatelem</a:t>
            </a:r>
            <a:r>
              <a:rPr lang="de-DE" b="1" i="1" dirty="0"/>
              <a:t> a </a:t>
            </a:r>
            <a:r>
              <a:rPr lang="de-DE" b="1" i="1" dirty="0" err="1"/>
              <a:t>zaměstnancem</a:t>
            </a:r>
            <a:r>
              <a:rPr lang="de-DE" b="1" i="1" dirty="0"/>
              <a:t> </a:t>
            </a:r>
            <a:r>
              <a:rPr lang="de-DE" b="1" i="1" dirty="0" err="1"/>
              <a:t>přená</a:t>
            </a:r>
            <a:r>
              <a:rPr lang="cs-CZ" b="1" i="1" dirty="0"/>
              <a:t>š</a:t>
            </a:r>
            <a:r>
              <a:rPr lang="de-DE" b="1" i="1" dirty="0"/>
              <a:t>en </a:t>
            </a:r>
            <a:r>
              <a:rPr lang="de-DE" b="1" i="1" dirty="0" err="1"/>
              <a:t>poskytováním</a:t>
            </a:r>
            <a:r>
              <a:rPr lang="de-DE" b="1" i="1" dirty="0"/>
              <a:t> </a:t>
            </a:r>
            <a:r>
              <a:rPr lang="de-DE" b="1" i="1" dirty="0" err="1"/>
              <a:t>závazných</a:t>
            </a:r>
            <a:r>
              <a:rPr lang="de-DE" b="1" i="1" dirty="0"/>
              <a:t> </a:t>
            </a:r>
            <a:r>
              <a:rPr lang="de-DE" b="1" i="1" dirty="0" err="1"/>
              <a:t>sociálních</a:t>
            </a:r>
            <a:r>
              <a:rPr lang="de-DE" b="1" i="1" dirty="0"/>
              <a:t> </a:t>
            </a:r>
            <a:r>
              <a:rPr lang="de-DE" b="1" i="1" dirty="0" err="1"/>
              <a:t>výhod</a:t>
            </a:r>
            <a:r>
              <a:rPr lang="de-DE" b="1" i="1" dirty="0"/>
              <a:t> a </a:t>
            </a:r>
            <a:r>
              <a:rPr lang="de-DE" b="1" i="1" dirty="0" err="1"/>
              <a:t>nabízenými</a:t>
            </a:r>
            <a:r>
              <a:rPr lang="de-DE" b="1" i="1" dirty="0"/>
              <a:t> </a:t>
            </a:r>
            <a:r>
              <a:rPr lang="de-DE" b="1" i="1" dirty="0" err="1"/>
              <a:t>vzorci</a:t>
            </a:r>
            <a:r>
              <a:rPr lang="de-DE" b="1" i="1" dirty="0"/>
              <a:t> </a:t>
            </a:r>
            <a:r>
              <a:rPr lang="de-DE" b="1" i="1" dirty="0" err="1"/>
              <a:t>chování</a:t>
            </a:r>
            <a:r>
              <a:rPr lang="de-DE" b="1" i="1" dirty="0"/>
              <a:t> do </a:t>
            </a:r>
            <a:r>
              <a:rPr lang="de-DE" b="1" i="1" dirty="0" err="1"/>
              <a:t>sféry</a:t>
            </a:r>
            <a:r>
              <a:rPr lang="de-DE" b="1" i="1" dirty="0"/>
              <a:t> </a:t>
            </a:r>
            <a:r>
              <a:rPr lang="de-DE" b="1" i="1" dirty="0" err="1"/>
              <a:t>zaměstnancova</a:t>
            </a:r>
            <a:r>
              <a:rPr lang="de-DE" b="1" i="1" dirty="0"/>
              <a:t> </a:t>
            </a:r>
            <a:r>
              <a:rPr lang="de-DE" b="1" i="1" dirty="0" err="1"/>
              <a:t>soukromí</a:t>
            </a:r>
            <a:r>
              <a:rPr lang="de-DE" b="1" i="1" dirty="0"/>
              <a:t>, </a:t>
            </a:r>
            <a:r>
              <a:rPr lang="de-DE" b="1" i="1" dirty="0" err="1"/>
              <a:t>tedy</a:t>
            </a:r>
            <a:r>
              <a:rPr lang="de-DE" b="1" i="1" dirty="0"/>
              <a:t> do </a:t>
            </a:r>
            <a:r>
              <a:rPr lang="de-DE" b="1" i="1" dirty="0" err="1"/>
              <a:t>jeho</a:t>
            </a:r>
            <a:r>
              <a:rPr lang="de-DE" b="1" i="1" dirty="0"/>
              <a:t> </a:t>
            </a:r>
            <a:r>
              <a:rPr lang="de-DE" b="1" i="1" dirty="0" err="1"/>
              <a:t>rodiny</a:t>
            </a:r>
            <a:r>
              <a:rPr lang="de-DE" b="1" i="1" dirty="0"/>
              <a:t>. </a:t>
            </a:r>
          </a:p>
          <a:p>
            <a:endParaRPr lang="cs-CZ" dirty="0"/>
          </a:p>
        </p:txBody>
      </p:sp>
    </p:spTree>
    <p:extLst>
      <p:ext uri="{BB962C8B-B14F-4D97-AF65-F5344CB8AC3E}">
        <p14:creationId xmlns:p14="http://schemas.microsoft.com/office/powerpoint/2010/main" val="35993584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4C745FC-E456-48AD-8FF0-140359D93890}"/>
              </a:ext>
            </a:extLst>
          </p:cNvPr>
          <p:cNvSpPr>
            <a:spLocks noGrp="1"/>
          </p:cNvSpPr>
          <p:nvPr>
            <p:ph type="title"/>
          </p:nvPr>
        </p:nvSpPr>
        <p:spPr/>
        <p:txBody>
          <a:bodyPr/>
          <a:lstStyle/>
          <a:p>
            <a:r>
              <a:rPr lang="de-DE" i="1" dirty="0"/>
              <a:t>Jan Anton</a:t>
            </a:r>
            <a:r>
              <a:rPr lang="cs-CZ" i="1" dirty="0"/>
              <a:t>í</a:t>
            </a:r>
            <a:r>
              <a:rPr lang="de-DE" i="1" dirty="0"/>
              <a:t>n Ba</a:t>
            </a:r>
            <a:r>
              <a:rPr lang="cs-CZ" i="1" dirty="0"/>
              <a:t>ť</a:t>
            </a:r>
            <a:r>
              <a:rPr lang="de-DE" i="1" dirty="0"/>
              <a:t>a: </a:t>
            </a:r>
            <a:r>
              <a:rPr lang="cs-CZ" i="1" dirty="0"/>
              <a:t>Těžké časy. </a:t>
            </a:r>
            <a:r>
              <a:rPr lang="cs-CZ" dirty="0"/>
              <a:t>Česká Lípa 2008</a:t>
            </a:r>
          </a:p>
        </p:txBody>
      </p:sp>
      <p:sp>
        <p:nvSpPr>
          <p:cNvPr id="3" name="Zástupný obsah 2">
            <a:extLst>
              <a:ext uri="{FF2B5EF4-FFF2-40B4-BE49-F238E27FC236}">
                <a16:creationId xmlns:a16="http://schemas.microsoft.com/office/drawing/2014/main" id="{AACCF749-CF28-49D1-9545-A86CD69E3F56}"/>
              </a:ext>
            </a:extLst>
          </p:cNvPr>
          <p:cNvSpPr>
            <a:spLocks noGrp="1"/>
          </p:cNvSpPr>
          <p:nvPr>
            <p:ph idx="1"/>
          </p:nvPr>
        </p:nvSpPr>
        <p:spPr/>
        <p:txBody>
          <a:bodyPr/>
          <a:lstStyle/>
          <a:p>
            <a:r>
              <a:rPr lang="cs-CZ" i="1" dirty="0"/>
              <a:t>„Do srpna 1939 jsme zařídili po světě celkem 700 zastoupení </a:t>
            </a:r>
            <a:r>
              <a:rPr lang="cs-CZ" dirty="0"/>
              <a:t>[dceřiné společnosti Kotva – M. M.]</a:t>
            </a:r>
            <a:r>
              <a:rPr lang="cs-CZ" i="1" dirty="0"/>
              <a:t>. Každé toto zastoupení znamenalo nejméně dvě židovské rodiny, některá i více. Nevěřím, že je na světě ještě jiná organizace, byť jakkoliv mocná, která by byla prokázala – sama nežidovská – svým postiženým spoluobčanům tolik účinně pomoci.“</a:t>
            </a:r>
          </a:p>
          <a:p>
            <a:r>
              <a:rPr lang="cs-CZ" dirty="0"/>
              <a:t>Realita: 80 </a:t>
            </a:r>
            <a:r>
              <a:rPr lang="lv-LV" dirty="0"/>
              <a:t>zaměstnanců </a:t>
            </a:r>
            <a:r>
              <a:rPr lang="cs-CZ" dirty="0"/>
              <a:t>ž</a:t>
            </a:r>
            <a:r>
              <a:rPr lang="lv-LV" dirty="0"/>
              <a:t>idovského původu s jejich rodinami.</a:t>
            </a:r>
            <a:endParaRPr lang="cs-CZ" dirty="0"/>
          </a:p>
          <a:p>
            <a:pPr marL="0" indent="0">
              <a:buNone/>
            </a:pPr>
            <a:endParaRPr lang="cs-CZ" dirty="0"/>
          </a:p>
          <a:p>
            <a:pPr marL="0" indent="0">
              <a:buNone/>
            </a:pPr>
            <a:r>
              <a:rPr lang="cs-CZ" dirty="0"/>
              <a:t>Otrocká práce v baťovské továrně </a:t>
            </a:r>
            <a:r>
              <a:rPr lang="cs-CZ" dirty="0" err="1"/>
              <a:t>Chełmeku</a:t>
            </a:r>
            <a:r>
              <a:rPr lang="cs-CZ" dirty="0"/>
              <a:t> (nedaleko neblaze proslulé Osvětimi) a v </a:t>
            </a:r>
            <a:r>
              <a:rPr lang="cs-CZ" dirty="0" err="1"/>
              <a:t>Radomi</a:t>
            </a:r>
            <a:endParaRPr lang="cs-CZ" dirty="0"/>
          </a:p>
        </p:txBody>
      </p:sp>
    </p:spTree>
    <p:extLst>
      <p:ext uri="{BB962C8B-B14F-4D97-AF65-F5344CB8AC3E}">
        <p14:creationId xmlns:p14="http://schemas.microsoft.com/office/powerpoint/2010/main" val="4077518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8A8975E-70DF-4BF8-8531-7072C3CF80D0}"/>
              </a:ext>
            </a:extLst>
          </p:cNvPr>
          <p:cNvSpPr>
            <a:spLocks noGrp="1"/>
          </p:cNvSpPr>
          <p:nvPr>
            <p:ph type="title"/>
          </p:nvPr>
        </p:nvSpPr>
        <p:spPr/>
        <p:txBody>
          <a:bodyPr/>
          <a:lstStyle/>
          <a:p>
            <a:r>
              <a:rPr lang="cs-CZ" dirty="0"/>
              <a:t>Ondřej Ševeček</a:t>
            </a:r>
            <a:br>
              <a:rPr lang="cs-CZ" dirty="0"/>
            </a:br>
            <a:endParaRPr lang="cs-CZ" dirty="0"/>
          </a:p>
        </p:txBody>
      </p:sp>
      <p:sp>
        <p:nvSpPr>
          <p:cNvPr id="3" name="Zástupný obsah 2">
            <a:extLst>
              <a:ext uri="{FF2B5EF4-FFF2-40B4-BE49-F238E27FC236}">
                <a16:creationId xmlns:a16="http://schemas.microsoft.com/office/drawing/2014/main" id="{47507C06-A147-403D-BF0E-4E3238A4453F}"/>
              </a:ext>
            </a:extLst>
          </p:cNvPr>
          <p:cNvSpPr>
            <a:spLocks noGrp="1"/>
          </p:cNvSpPr>
          <p:nvPr>
            <p:ph sz="half" idx="1"/>
          </p:nvPr>
        </p:nvSpPr>
        <p:spPr/>
        <p:txBody>
          <a:bodyPr/>
          <a:lstStyle/>
          <a:p>
            <a:r>
              <a:rPr lang="cs-CZ" dirty="0"/>
              <a:t>Zrození Baťovy průmyslové metropole. Továrna, městský prostor a společnost ve Zlíně v letech 1900–1938. 2009</a:t>
            </a:r>
          </a:p>
        </p:txBody>
      </p:sp>
      <p:pic>
        <p:nvPicPr>
          <p:cNvPr id="6" name="Zástupný obsah 5" descr="Obsah obrázku text&#10;&#10;Popis byl vytvořen automaticky">
            <a:extLst>
              <a:ext uri="{FF2B5EF4-FFF2-40B4-BE49-F238E27FC236}">
                <a16:creationId xmlns:a16="http://schemas.microsoft.com/office/drawing/2014/main" id="{0B8DA35C-DEC0-4586-83B5-E8938F4C169B}"/>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7201015" y="1825625"/>
            <a:ext cx="3123969" cy="4351338"/>
          </a:xfrm>
        </p:spPr>
      </p:pic>
    </p:spTree>
    <p:extLst>
      <p:ext uri="{BB962C8B-B14F-4D97-AF65-F5344CB8AC3E}">
        <p14:creationId xmlns:p14="http://schemas.microsoft.com/office/powerpoint/2010/main" val="28657070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728153A-6EF9-4759-BE6D-EE1838384FD0}"/>
              </a:ext>
            </a:extLst>
          </p:cNvPr>
          <p:cNvSpPr>
            <a:spLocks noGrp="1"/>
          </p:cNvSpPr>
          <p:nvPr>
            <p:ph type="title"/>
          </p:nvPr>
        </p:nvSpPr>
        <p:spPr/>
        <p:txBody>
          <a:bodyPr/>
          <a:lstStyle/>
          <a:p>
            <a:r>
              <a:rPr lang="cs-CZ" dirty="0" err="1"/>
              <a:t>Annett</a:t>
            </a:r>
            <a:r>
              <a:rPr lang="cs-CZ" dirty="0"/>
              <a:t> </a:t>
            </a:r>
            <a:r>
              <a:rPr lang="cs-CZ" dirty="0" err="1"/>
              <a:t>Steinf</a:t>
            </a:r>
            <a:r>
              <a:rPr lang="de-DE" dirty="0"/>
              <a:t>ü</a:t>
            </a:r>
            <a:r>
              <a:rPr lang="cs-CZ" dirty="0" err="1"/>
              <a:t>hrer</a:t>
            </a:r>
            <a:r>
              <a:rPr lang="cs-CZ" dirty="0"/>
              <a:t>: Cukr a bič</a:t>
            </a:r>
          </a:p>
        </p:txBody>
      </p:sp>
      <p:sp>
        <p:nvSpPr>
          <p:cNvPr id="3" name="Zástupný obsah 2">
            <a:extLst>
              <a:ext uri="{FF2B5EF4-FFF2-40B4-BE49-F238E27FC236}">
                <a16:creationId xmlns:a16="http://schemas.microsoft.com/office/drawing/2014/main" id="{07A87F44-031A-4FD6-A0EE-844879137A20}"/>
              </a:ext>
            </a:extLst>
          </p:cNvPr>
          <p:cNvSpPr>
            <a:spLocks noGrp="1"/>
          </p:cNvSpPr>
          <p:nvPr>
            <p:ph idx="1"/>
          </p:nvPr>
        </p:nvSpPr>
        <p:spPr/>
        <p:txBody>
          <a:bodyPr>
            <a:normAutofit lnSpcReduction="10000"/>
          </a:bodyPr>
          <a:lstStyle/>
          <a:p>
            <a:r>
              <a:rPr lang="de-DE" i="1" dirty="0"/>
              <a:t>Stadt und Utopie. Das Experiment Zlín 1920–1938.</a:t>
            </a:r>
          </a:p>
          <a:p>
            <a:r>
              <a:rPr lang="de-DE" dirty="0" err="1"/>
              <a:t>Bohemia</a:t>
            </a:r>
            <a:r>
              <a:rPr lang="de-DE" dirty="0"/>
              <a:t> 43, München 2002/1, s. 34.</a:t>
            </a:r>
          </a:p>
          <a:p>
            <a:r>
              <a:rPr lang="de-DE" dirty="0"/>
              <a:t>(Zitate und Parolen) kritiklos als ein getreues Abbild der Realität präsentiert und nicht quellenkritisch als Mittel der Eigenwerbung oder der Beschreibung eines anzustrebenden Idealzustandes betrachtet.</a:t>
            </a:r>
          </a:p>
          <a:p>
            <a:r>
              <a:rPr lang="de-DE" dirty="0"/>
              <a:t>An </a:t>
            </a:r>
            <a:r>
              <a:rPr lang="de-DE" dirty="0" err="1"/>
              <a:t>Baťas</a:t>
            </a:r>
            <a:r>
              <a:rPr lang="de-DE" dirty="0"/>
              <a:t> System von .Zuckerbrot und Peitsche' - materielle Anreizsystemen und betriebliche Sozialpolitik einerseits, ein Höchstmaß an physischer und psychischer Belastung andererseits - und der daraus vorgeblich resultierenden Aufhebung des Gegensatzes von Kapital </a:t>
            </a:r>
            <a:r>
              <a:rPr lang="de-DE" dirty="0" err="1"/>
              <a:t>un</a:t>
            </a:r>
            <a:r>
              <a:rPr lang="de-DE" dirty="0"/>
              <a:t> d Arbeit (so die Firmenpropaganda )</a:t>
            </a:r>
            <a:endParaRPr lang="cs-CZ" dirty="0"/>
          </a:p>
        </p:txBody>
      </p:sp>
    </p:spTree>
    <p:extLst>
      <p:ext uri="{BB962C8B-B14F-4D97-AF65-F5344CB8AC3E}">
        <p14:creationId xmlns:p14="http://schemas.microsoft.com/office/powerpoint/2010/main" val="391341592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17169E0-F358-4973-8B39-708FF261EC0F}"/>
              </a:ext>
            </a:extLst>
          </p:cNvPr>
          <p:cNvSpPr>
            <a:spLocks noGrp="1"/>
          </p:cNvSpPr>
          <p:nvPr>
            <p:ph type="title"/>
          </p:nvPr>
        </p:nvSpPr>
        <p:spPr/>
        <p:txBody>
          <a:bodyPr/>
          <a:lstStyle/>
          <a:p>
            <a:r>
              <a:rPr lang="cs-CZ" dirty="0" err="1"/>
              <a:t>Annett</a:t>
            </a:r>
            <a:r>
              <a:rPr lang="cs-CZ" dirty="0"/>
              <a:t> </a:t>
            </a:r>
            <a:r>
              <a:rPr lang="cs-CZ" dirty="0" err="1"/>
              <a:t>Steinf</a:t>
            </a:r>
            <a:r>
              <a:rPr lang="de-DE" dirty="0"/>
              <a:t>ü</a:t>
            </a:r>
            <a:r>
              <a:rPr lang="cs-CZ" dirty="0" err="1"/>
              <a:t>hrer</a:t>
            </a:r>
            <a:r>
              <a:rPr lang="cs-CZ" dirty="0"/>
              <a:t>: Cukr a bič</a:t>
            </a:r>
          </a:p>
        </p:txBody>
      </p:sp>
      <p:sp>
        <p:nvSpPr>
          <p:cNvPr id="3" name="Zástupný obsah 2">
            <a:extLst>
              <a:ext uri="{FF2B5EF4-FFF2-40B4-BE49-F238E27FC236}">
                <a16:creationId xmlns:a16="http://schemas.microsoft.com/office/drawing/2014/main" id="{5E57C2B6-B5B8-4E56-AA7E-972AEA65D039}"/>
              </a:ext>
            </a:extLst>
          </p:cNvPr>
          <p:cNvSpPr>
            <a:spLocks noGrp="1"/>
          </p:cNvSpPr>
          <p:nvPr>
            <p:ph idx="1"/>
          </p:nvPr>
        </p:nvSpPr>
        <p:spPr/>
        <p:txBody>
          <a:bodyPr>
            <a:normAutofit fontScale="92500"/>
          </a:bodyPr>
          <a:lstStyle/>
          <a:p>
            <a:r>
              <a:rPr lang="cs-CZ" sz="3200" dirty="0"/>
              <a:t>Jako většina paternalistických utopistů věřili i Baťové, že se s novým, prostředím změní i člověk, a tak vznikne nový svět blahobytu, štěstí a spokojenosti. Tento lepší svět však byl dosažitelný a kontrolovatelný jen antidemokratickým uplatňováním moci.</a:t>
            </a:r>
          </a:p>
          <a:p>
            <a:r>
              <a:rPr lang="cs-CZ" sz="3200" dirty="0"/>
              <a:t>Dalším rysem </a:t>
            </a:r>
            <a:r>
              <a:rPr lang="cs-CZ" sz="3200" dirty="0" err="1"/>
              <a:t>batismu</a:t>
            </a:r>
            <a:r>
              <a:rPr lang="en-US" sz="3200" dirty="0"/>
              <a:t>[…] </a:t>
            </a:r>
            <a:r>
              <a:rPr lang="cs-CZ" sz="3200" dirty="0"/>
              <a:t> byl koncept společenství </a:t>
            </a:r>
            <a:r>
              <a:rPr lang="de-DE" sz="3200" dirty="0"/>
              <a:t> a s n</a:t>
            </a:r>
            <a:r>
              <a:rPr lang="cs-CZ" sz="3200" dirty="0"/>
              <a:t>í</a:t>
            </a:r>
            <a:r>
              <a:rPr lang="de-DE" sz="3200" dirty="0"/>
              <a:t>m </a:t>
            </a:r>
            <a:r>
              <a:rPr lang="cs-CZ" sz="3200" dirty="0"/>
              <a:t>zdůrazňované rysy </a:t>
            </a:r>
            <a:r>
              <a:rPr lang="de-DE" sz="3200" dirty="0" err="1"/>
              <a:t>spo</a:t>
            </a:r>
            <a:r>
              <a:rPr lang="cs-CZ" sz="3200" dirty="0" err="1"/>
              <a:t>jující</a:t>
            </a:r>
            <a:r>
              <a:rPr lang="cs-CZ" sz="3200" dirty="0"/>
              <a:t>, nikoli odlišující, rovnost, pokrevní příbuzenství  a přehlednost, ovšem i rub tohoto konceptu – silné sociální kontroly, vůdcovský principu a organistické představy o rodině jako základu společenství. Na úkor genderové rovnosti. </a:t>
            </a:r>
            <a:endParaRPr lang="de-DE" sz="3200" dirty="0"/>
          </a:p>
          <a:p>
            <a:endParaRPr lang="cs-CZ" dirty="0"/>
          </a:p>
        </p:txBody>
      </p:sp>
    </p:spTree>
    <p:extLst>
      <p:ext uri="{BB962C8B-B14F-4D97-AF65-F5344CB8AC3E}">
        <p14:creationId xmlns:p14="http://schemas.microsoft.com/office/powerpoint/2010/main" val="31827769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3" name="Rectangle 1">
            <a:extLst>
              <a:ext uri="{FF2B5EF4-FFF2-40B4-BE49-F238E27FC236}">
                <a16:creationId xmlns:a16="http://schemas.microsoft.com/office/drawing/2014/main" id="{4E969C68-192A-4974-A5AA-CB6D0E369DF1}"/>
              </a:ext>
            </a:extLst>
          </p:cNvPr>
          <p:cNvSpPr>
            <a:spLocks noGrp="1" noChangeArrowheads="1"/>
          </p:cNvSpPr>
          <p:nvPr>
            <p:ph type="title"/>
          </p:nvPr>
        </p:nvSpPr>
        <p:spPr>
          <a:ln/>
        </p:spPr>
        <p:txBody>
          <a:bodyPr tIns="35271"/>
          <a:lstStyle/>
          <a:p>
            <a:pPr>
              <a:buClrTx/>
              <a:buFontTx/>
              <a:buNone/>
              <a:tabLst>
                <a:tab pos="0"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r>
              <a:rPr lang="cs-CZ" altLang="cs-CZ"/>
              <a:t>Ludwig Winder</a:t>
            </a:r>
          </a:p>
        </p:txBody>
      </p:sp>
      <p:sp>
        <p:nvSpPr>
          <p:cNvPr id="2" name="Zástupný text 1">
            <a:extLst>
              <a:ext uri="{FF2B5EF4-FFF2-40B4-BE49-F238E27FC236}">
                <a16:creationId xmlns:a16="http://schemas.microsoft.com/office/drawing/2014/main" id="{55E5DCC4-C5BA-48B4-B24B-325BDA5DD073}"/>
              </a:ext>
            </a:extLst>
          </p:cNvPr>
          <p:cNvSpPr>
            <a:spLocks noGrp="1"/>
          </p:cNvSpPr>
          <p:nvPr>
            <p:ph type="body" idx="1"/>
          </p:nvPr>
        </p:nvSpPr>
        <p:spPr/>
        <p:txBody>
          <a:bodyPr>
            <a:normAutofit fontScale="85000" lnSpcReduction="20000"/>
          </a:bodyPr>
          <a:lstStyle/>
          <a:p>
            <a:r>
              <a:rPr lang="de-DE" b="0" dirty="0"/>
              <a:t>sein Leben und sein erzählerisches Frühwerk : ein Beitrag zur Geschichte der Prager deutschen Literatur</a:t>
            </a:r>
          </a:p>
        </p:txBody>
      </p:sp>
      <p:pic>
        <p:nvPicPr>
          <p:cNvPr id="7" name="Zástupný obsah 6" descr="Obsah obrázku podepsat, žlutá, budova, exteriér&#10;&#10;Popis byl vytvořen automaticky">
            <a:extLst>
              <a:ext uri="{FF2B5EF4-FFF2-40B4-BE49-F238E27FC236}">
                <a16:creationId xmlns:a16="http://schemas.microsoft.com/office/drawing/2014/main" id="{3208F149-D1AA-4604-9CA6-F2F69ADAE33B}"/>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2609056" y="3204369"/>
            <a:ext cx="1619250" cy="2286000"/>
          </a:xfrm>
        </p:spPr>
      </p:pic>
      <p:sp>
        <p:nvSpPr>
          <p:cNvPr id="4" name="Zástupný text 3">
            <a:extLst>
              <a:ext uri="{FF2B5EF4-FFF2-40B4-BE49-F238E27FC236}">
                <a16:creationId xmlns:a16="http://schemas.microsoft.com/office/drawing/2014/main" id="{1359F92B-88C3-42AA-B9DE-7F117D5AD891}"/>
              </a:ext>
            </a:extLst>
          </p:cNvPr>
          <p:cNvSpPr>
            <a:spLocks noGrp="1"/>
          </p:cNvSpPr>
          <p:nvPr>
            <p:ph type="body" sz="quarter" idx="3"/>
          </p:nvPr>
        </p:nvSpPr>
        <p:spPr/>
        <p:txBody>
          <a:bodyPr>
            <a:normAutofit fontScale="85000" lnSpcReduction="20000"/>
          </a:bodyPr>
          <a:lstStyle/>
          <a:p>
            <a:r>
              <a:rPr lang="de-DE" b="0" dirty="0"/>
              <a:t>Kurt </a:t>
            </a:r>
            <a:r>
              <a:rPr lang="de-DE" b="0" dirty="0" err="1"/>
              <a:t>Krolop</a:t>
            </a:r>
            <a:r>
              <a:rPr lang="de-DE" b="0" dirty="0"/>
              <a:t> ; herausgegeben von Jörg Krappmann und Jaromír </a:t>
            </a:r>
            <a:r>
              <a:rPr lang="de-DE" b="0" dirty="0" err="1"/>
              <a:t>Czmero</a:t>
            </a:r>
            <a:endParaRPr lang="de-DE" b="0" dirty="0"/>
          </a:p>
        </p:txBody>
      </p:sp>
      <p:pic>
        <p:nvPicPr>
          <p:cNvPr id="9" name="Zástupný obsah 8" descr="Obsah obrázku osoba, fotka, zeď, vázanka&#10;&#10;Popis byl vytvořen automaticky">
            <a:extLst>
              <a:ext uri="{FF2B5EF4-FFF2-40B4-BE49-F238E27FC236}">
                <a16:creationId xmlns:a16="http://schemas.microsoft.com/office/drawing/2014/main" id="{6BFEF795-E11B-452F-9D7E-DB092075E84C}"/>
              </a:ext>
            </a:extLst>
          </p:cNvPr>
          <p:cNvPicPr>
            <a:picLocks noGrp="1" noChangeAspect="1"/>
          </p:cNvPicPr>
          <p:nvPr>
            <p:ph sz="quarter" idx="4"/>
          </p:nvPr>
        </p:nvPicPr>
        <p:blipFill>
          <a:blip r:embed="rId4">
            <a:extLst>
              <a:ext uri="{28A0092B-C50C-407E-A947-70E740481C1C}">
                <a14:useLocalDpi xmlns:a14="http://schemas.microsoft.com/office/drawing/2010/main" val="0"/>
              </a:ext>
            </a:extLst>
          </a:blip>
          <a:stretch>
            <a:fillRect/>
          </a:stretch>
        </p:blipFill>
        <p:spPr>
          <a:xfrm>
            <a:off x="7825581" y="3128169"/>
            <a:ext cx="1876425" cy="2438400"/>
          </a:xfrm>
        </p:spPr>
      </p:pic>
    </p:spTree>
    <p:extLst>
      <p:ext uri="{BB962C8B-B14F-4D97-AF65-F5344CB8AC3E}">
        <p14:creationId xmlns:p14="http://schemas.microsoft.com/office/powerpoint/2010/main" val="1583406232"/>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7" name="Rectangle 1">
            <a:extLst>
              <a:ext uri="{FF2B5EF4-FFF2-40B4-BE49-F238E27FC236}">
                <a16:creationId xmlns:a16="http://schemas.microsoft.com/office/drawing/2014/main" id="{56C455F3-C791-4027-A942-A20CF3E3C82B}"/>
              </a:ext>
            </a:extLst>
          </p:cNvPr>
          <p:cNvSpPr>
            <a:spLocks noGrp="1" noChangeArrowheads="1"/>
          </p:cNvSpPr>
          <p:nvPr>
            <p:ph type="title"/>
          </p:nvPr>
        </p:nvSpPr>
        <p:spPr>
          <a:xfrm>
            <a:off x="1980049" y="273629"/>
            <a:ext cx="8229024" cy="1144921"/>
          </a:xfrm>
          <a:ln/>
        </p:spPr>
        <p:txBody>
          <a:bodyPr tIns="19269"/>
          <a:lstStyle/>
          <a:p>
            <a:pPr>
              <a:buClrTx/>
              <a:buFontTx/>
              <a:buNone/>
              <a:tabLst>
                <a:tab pos="0"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r>
              <a:rPr lang="cs-CZ" altLang="cs-CZ" sz="2177" dirty="0"/>
              <a:t>* 1889  </a:t>
            </a:r>
            <a:r>
              <a:rPr lang="cs-CZ" altLang="cs-CZ" sz="2177" i="1" dirty="0" err="1"/>
              <a:t>Schaffa</a:t>
            </a:r>
            <a:r>
              <a:rPr lang="cs-CZ" altLang="cs-CZ" sz="2177" i="1" dirty="0"/>
              <a:t>/Šafov</a:t>
            </a:r>
            <a:r>
              <a:rPr lang="cs-CZ" altLang="cs-CZ" sz="2177" dirty="0"/>
              <a:t>, † 1946 </a:t>
            </a:r>
            <a:r>
              <a:rPr lang="cs-CZ" altLang="cs-CZ" sz="2177" i="1" dirty="0" err="1"/>
              <a:t>Baldock</a:t>
            </a:r>
            <a:r>
              <a:rPr lang="cs-CZ" altLang="cs-CZ" sz="2177" i="1" dirty="0"/>
              <a:t> </a:t>
            </a:r>
            <a:r>
              <a:rPr lang="cs-CZ" altLang="cs-CZ" sz="2177" i="1" dirty="0" err="1"/>
              <a:t>bei</a:t>
            </a:r>
            <a:r>
              <a:rPr lang="cs-CZ" altLang="cs-CZ" sz="2177" i="1" dirty="0"/>
              <a:t> London</a:t>
            </a:r>
            <a:r>
              <a:rPr lang="cs-CZ" altLang="cs-CZ" sz="2177" dirty="0"/>
              <a:t>.</a:t>
            </a:r>
          </a:p>
        </p:txBody>
      </p:sp>
      <p:sp>
        <p:nvSpPr>
          <p:cNvPr id="4098" name="Rectangle 2">
            <a:extLst>
              <a:ext uri="{FF2B5EF4-FFF2-40B4-BE49-F238E27FC236}">
                <a16:creationId xmlns:a16="http://schemas.microsoft.com/office/drawing/2014/main" id="{4F7E5F9A-5CF2-40DA-9C39-4E3D2C0D3A20}"/>
              </a:ext>
            </a:extLst>
          </p:cNvPr>
          <p:cNvSpPr>
            <a:spLocks noGrp="1" noChangeArrowheads="1"/>
          </p:cNvSpPr>
          <p:nvPr>
            <p:ph type="body" idx="1"/>
          </p:nvPr>
        </p:nvSpPr>
        <p:spPr>
          <a:xfrm>
            <a:off x="1980049" y="1604329"/>
            <a:ext cx="8229024" cy="4526396"/>
          </a:xfrm>
          <a:ln/>
        </p:spPr>
        <p:txBody>
          <a:bodyPr/>
          <a:lstStyle/>
          <a:p>
            <a:pPr indent="-309639">
              <a:tabLst>
                <a:tab pos="311079"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r>
              <a:rPr lang="cs-CZ" altLang="cs-CZ" sz="2800" dirty="0"/>
              <a:t>Žurnalistou v Pilsner </a:t>
            </a:r>
            <a:r>
              <a:rPr lang="cs-CZ" altLang="cs-CZ" sz="2800" dirty="0" err="1"/>
              <a:t>Tagblatt</a:t>
            </a:r>
            <a:r>
              <a:rPr lang="cs-CZ" altLang="cs-CZ" sz="2800" dirty="0"/>
              <a:t>, ale i soukromým tajemníkem hraběte </a:t>
            </a:r>
            <a:r>
              <a:rPr lang="cs-CZ" altLang="cs-CZ" sz="2800" dirty="0" err="1"/>
              <a:t>Königsegg</a:t>
            </a:r>
            <a:r>
              <a:rPr lang="cs-CZ" altLang="cs-CZ" sz="2800" dirty="0"/>
              <a:t>.</a:t>
            </a:r>
          </a:p>
          <a:p>
            <a:pPr indent="-309639">
              <a:buClrTx/>
              <a:buFontTx/>
              <a:buNone/>
              <a:tabLst>
                <a:tab pos="311079"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r>
              <a:rPr lang="cs-CZ" altLang="cs-CZ" dirty="0"/>
              <a:t>Od r. 1914 do zániku listu 31. 12. 1938 vedl kulturní rubriku </a:t>
            </a:r>
            <a:r>
              <a:rPr lang="cs-CZ" altLang="cs-CZ" dirty="0" err="1"/>
              <a:t>Prager</a:t>
            </a:r>
            <a:r>
              <a:rPr lang="cs-CZ" altLang="cs-CZ" dirty="0"/>
              <a:t> </a:t>
            </a:r>
            <a:r>
              <a:rPr lang="cs-CZ" altLang="cs-CZ" dirty="0" err="1"/>
              <a:t>Zeitungt</a:t>
            </a:r>
            <a:r>
              <a:rPr lang="cs-CZ" altLang="cs-CZ" dirty="0"/>
              <a:t> »Bohemia« </a:t>
            </a:r>
          </a:p>
          <a:p>
            <a:pPr indent="-309639">
              <a:buClrTx/>
              <a:buSzTx/>
              <a:buFontTx/>
              <a:buNone/>
              <a:tabLst>
                <a:tab pos="311079"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r>
              <a:rPr lang="cs-CZ" altLang="cs-CZ" dirty="0"/>
              <a:t>Na Komunistické straně si cenil, že byla multinacionální. Mluvil </a:t>
            </a:r>
            <a:r>
              <a:rPr lang="de-DE" altLang="cs-CZ" dirty="0"/>
              <a:t>i </a:t>
            </a:r>
            <a:r>
              <a:rPr lang="cs-CZ" altLang="cs-CZ" dirty="0"/>
              <a:t>česky a byl zednář.</a:t>
            </a:r>
          </a:p>
          <a:p>
            <a:pPr indent="-309639">
              <a:buClrTx/>
              <a:buFontTx/>
              <a:buNone/>
              <a:tabLst>
                <a:tab pos="311079"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endParaRPr lang="cs-CZ" altLang="cs-CZ" dirty="0"/>
          </a:p>
        </p:txBody>
      </p:sp>
    </p:spTree>
    <p:extLst>
      <p:ext uri="{BB962C8B-B14F-4D97-AF65-F5344CB8AC3E}">
        <p14:creationId xmlns:p14="http://schemas.microsoft.com/office/powerpoint/2010/main" val="1795650381"/>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1" name="Rectangle 1">
            <a:extLst>
              <a:ext uri="{FF2B5EF4-FFF2-40B4-BE49-F238E27FC236}">
                <a16:creationId xmlns:a16="http://schemas.microsoft.com/office/drawing/2014/main" id="{353D187F-3C78-478D-9185-EAE31CB9FD46}"/>
              </a:ext>
            </a:extLst>
          </p:cNvPr>
          <p:cNvSpPr>
            <a:spLocks noGrp="1" noChangeArrowheads="1"/>
          </p:cNvSpPr>
          <p:nvPr>
            <p:ph type="title"/>
          </p:nvPr>
        </p:nvSpPr>
        <p:spPr>
          <a:xfrm>
            <a:off x="1980049" y="273629"/>
            <a:ext cx="8229024" cy="1144921"/>
          </a:xfrm>
          <a:ln/>
        </p:spPr>
        <p:txBody>
          <a:bodyPr tIns="22534"/>
          <a:lstStyle/>
          <a:p>
            <a:pPr>
              <a:buClrTx/>
              <a:buFontTx/>
              <a:buNone/>
              <a:tabLst>
                <a:tab pos="0"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br>
              <a:rPr lang="cs-CZ" altLang="cs-CZ" sz="2540"/>
            </a:br>
            <a:r>
              <a:rPr lang="cs-CZ" altLang="cs-CZ" sz="2540"/>
              <a:t>Die jüdische Orgel (1922, später Olten/Freib.</a:t>
            </a:r>
            <a:br>
              <a:rPr lang="cs-CZ" altLang="cs-CZ" sz="2540"/>
            </a:br>
            <a:r>
              <a:rPr lang="cs-CZ" altLang="cs-CZ" sz="2540"/>
              <a:t>i. Br. 1983) </a:t>
            </a:r>
          </a:p>
        </p:txBody>
      </p:sp>
      <p:sp>
        <p:nvSpPr>
          <p:cNvPr id="5122" name="Rectangle 2">
            <a:extLst>
              <a:ext uri="{FF2B5EF4-FFF2-40B4-BE49-F238E27FC236}">
                <a16:creationId xmlns:a16="http://schemas.microsoft.com/office/drawing/2014/main" id="{77283EE3-6A5E-4A3A-946E-90F2748AE345}"/>
              </a:ext>
            </a:extLst>
          </p:cNvPr>
          <p:cNvSpPr>
            <a:spLocks noGrp="1" noChangeArrowheads="1"/>
          </p:cNvSpPr>
          <p:nvPr>
            <p:ph type="body" idx="1"/>
          </p:nvPr>
        </p:nvSpPr>
        <p:spPr>
          <a:xfrm>
            <a:off x="1980049" y="1604329"/>
            <a:ext cx="4015142" cy="4810105"/>
          </a:xfrm>
          <a:ln/>
        </p:spPr>
        <p:txBody>
          <a:bodyPr tIns="19269"/>
          <a:lstStyle/>
          <a:p>
            <a:pPr marL="391729" indent="-292357">
              <a:buClrTx/>
              <a:buSzPct val="45000"/>
              <a:buFontTx/>
              <a:buNone/>
              <a:tabLst>
                <a:tab pos="391729" algn="l"/>
                <a:tab pos="486781" algn="l"/>
                <a:tab pos="894352" algn="l"/>
                <a:tab pos="1301923" algn="l"/>
                <a:tab pos="1709494" algn="l"/>
                <a:tab pos="2117065" algn="l"/>
                <a:tab pos="2524636" algn="l"/>
                <a:tab pos="2932206" algn="l"/>
                <a:tab pos="3339778" algn="l"/>
                <a:tab pos="3747348" algn="l"/>
                <a:tab pos="4154920" algn="l"/>
                <a:tab pos="4562490" algn="l"/>
                <a:tab pos="4970062" algn="l"/>
                <a:tab pos="5377632" algn="l"/>
                <a:tab pos="5785204" algn="l"/>
                <a:tab pos="6192774" algn="l"/>
                <a:tab pos="6600345" algn="l"/>
                <a:tab pos="7007916" algn="l"/>
                <a:tab pos="7415487" algn="l"/>
                <a:tab pos="7823058" algn="l"/>
                <a:tab pos="8230629" algn="l"/>
              </a:tabLst>
            </a:pPr>
            <a:r>
              <a:rPr lang="cs-CZ" altLang="cs-CZ" sz="1814" dirty="0"/>
              <a:t> </a:t>
            </a:r>
            <a:r>
              <a:rPr lang="de-DE" altLang="cs-CZ" sz="1814" dirty="0" err="1"/>
              <a:t>Doslov</a:t>
            </a:r>
            <a:r>
              <a:rPr lang="de-DE" altLang="cs-CZ" sz="1814" dirty="0"/>
              <a:t> </a:t>
            </a:r>
            <a:r>
              <a:rPr lang="cs-CZ" altLang="cs-CZ" sz="1814" dirty="0"/>
              <a:t>Růžena Grebeníčková</a:t>
            </a:r>
          </a:p>
          <a:p>
            <a:pPr marL="391729" indent="-292357">
              <a:buClrTx/>
              <a:buSzTx/>
              <a:buFontTx/>
              <a:buNone/>
              <a:tabLst>
                <a:tab pos="391729" algn="l"/>
                <a:tab pos="486781" algn="l"/>
                <a:tab pos="894352" algn="l"/>
                <a:tab pos="1301923" algn="l"/>
                <a:tab pos="1709494" algn="l"/>
                <a:tab pos="2117065" algn="l"/>
                <a:tab pos="2524636" algn="l"/>
                <a:tab pos="2932206" algn="l"/>
                <a:tab pos="3339778" algn="l"/>
                <a:tab pos="3747348" algn="l"/>
                <a:tab pos="4154920" algn="l"/>
                <a:tab pos="4562490" algn="l"/>
                <a:tab pos="4970062" algn="l"/>
                <a:tab pos="5377632" algn="l"/>
                <a:tab pos="5785204" algn="l"/>
                <a:tab pos="6192774" algn="l"/>
                <a:tab pos="6600345" algn="l"/>
                <a:tab pos="7007916" algn="l"/>
                <a:tab pos="7415487" algn="l"/>
                <a:tab pos="7823058" algn="l"/>
                <a:tab pos="8230629" algn="l"/>
              </a:tabLst>
            </a:pPr>
            <a:r>
              <a:rPr lang="de-DE" altLang="cs-CZ" sz="1814" dirty="0"/>
              <a:t>D</a:t>
            </a:r>
            <a:r>
              <a:rPr lang="cs-CZ" altLang="cs-CZ" sz="1814" dirty="0"/>
              <a:t>ě</a:t>
            </a:r>
            <a:r>
              <a:rPr lang="de-DE" altLang="cs-CZ" sz="1814" dirty="0"/>
              <a:t>de</a:t>
            </a:r>
            <a:r>
              <a:rPr lang="cs-CZ" altLang="cs-CZ" sz="1814" dirty="0"/>
              <a:t>č</a:t>
            </a:r>
            <a:r>
              <a:rPr lang="de-DE" altLang="cs-CZ" sz="1814" dirty="0" err="1"/>
              <a:t>ek</a:t>
            </a:r>
            <a:r>
              <a:rPr lang="de-DE" altLang="cs-CZ" sz="1814" dirty="0"/>
              <a:t> u</a:t>
            </a:r>
            <a:r>
              <a:rPr lang="cs-CZ" altLang="cs-CZ" sz="1814" dirty="0"/>
              <a:t>č</a:t>
            </a:r>
            <a:r>
              <a:rPr lang="de-DE" altLang="cs-CZ" sz="1814" dirty="0" err="1"/>
              <a:t>itelem</a:t>
            </a:r>
            <a:r>
              <a:rPr lang="de-DE" altLang="cs-CZ" sz="1814" dirty="0"/>
              <a:t> n</a:t>
            </a:r>
            <a:r>
              <a:rPr lang="cs-CZ" altLang="cs-CZ" sz="1814" dirty="0"/>
              <a:t>á</a:t>
            </a:r>
            <a:r>
              <a:rPr lang="de-DE" altLang="cs-CZ" sz="1814" dirty="0" err="1"/>
              <a:t>bo</a:t>
            </a:r>
            <a:r>
              <a:rPr lang="cs-CZ" altLang="cs-CZ" sz="1814" dirty="0"/>
              <a:t>ž</a:t>
            </a:r>
            <a:r>
              <a:rPr lang="de-DE" altLang="cs-CZ" sz="1814" dirty="0" err="1"/>
              <a:t>enstv</a:t>
            </a:r>
            <a:r>
              <a:rPr lang="cs-CZ" altLang="cs-CZ" sz="1814" dirty="0"/>
              <a:t>í</a:t>
            </a:r>
            <a:r>
              <a:rPr lang="de-DE" altLang="cs-CZ" sz="1814" dirty="0"/>
              <a:t> v Kol</a:t>
            </a:r>
            <a:r>
              <a:rPr lang="cs-CZ" altLang="cs-CZ" sz="1814" dirty="0"/>
              <a:t>í</a:t>
            </a:r>
            <a:r>
              <a:rPr lang="de-DE" altLang="cs-CZ" sz="1814" dirty="0"/>
              <a:t>n</a:t>
            </a:r>
            <a:r>
              <a:rPr lang="cs-CZ" altLang="cs-CZ" sz="1814" dirty="0"/>
              <a:t>ě, </a:t>
            </a:r>
            <a:r>
              <a:rPr lang="cs-CZ" altLang="cs-CZ" sz="1814" dirty="0" err="1"/>
              <a:t>Winderův</a:t>
            </a:r>
            <a:r>
              <a:rPr lang="cs-CZ" altLang="cs-CZ" sz="1814" dirty="0"/>
              <a:t> otec jen tak tak unikl povolání rabína. Stal se učitelem němčiny na německojazyčné židovské škole v Holešově. Zde začal chodit Ludwig </a:t>
            </a:r>
            <a:r>
              <a:rPr lang="cs-CZ" altLang="cs-CZ" sz="1814" dirty="0" err="1"/>
              <a:t>Winder</a:t>
            </a:r>
            <a:r>
              <a:rPr lang="cs-CZ" altLang="cs-CZ" sz="1814" dirty="0"/>
              <a:t> do školy. Na obchodní akademii odešel do Olomouce</a:t>
            </a:r>
            <a:r>
              <a:rPr lang="cs-CZ" altLang="cs-CZ" sz="1814" i="1" dirty="0"/>
              <a:t>. </a:t>
            </a:r>
            <a:r>
              <a:rPr lang="cs-CZ" altLang="cs-CZ" sz="1814" dirty="0"/>
              <a:t>Po maturitě sesral </a:t>
            </a:r>
            <a:r>
              <a:rPr lang="cs-CZ" altLang="cs-CZ" sz="1814" dirty="0" err="1"/>
              <a:t>lé,lokákářem</a:t>
            </a:r>
            <a:r>
              <a:rPr lang="cs-CZ" altLang="cs-CZ" sz="1814" dirty="0"/>
              <a:t> v liberálně levicovém týdeníku </a:t>
            </a:r>
            <a:r>
              <a:rPr lang="cs-CZ" altLang="cs-CZ" sz="1814" i="1" dirty="0"/>
              <a:t>Die </a:t>
            </a:r>
            <a:r>
              <a:rPr lang="cs-CZ" altLang="cs-CZ" sz="1814" i="1" dirty="0" err="1"/>
              <a:t>Zeit</a:t>
            </a:r>
            <a:r>
              <a:rPr lang="cs-CZ" altLang="cs-CZ" sz="1814" i="1" dirty="0"/>
              <a:t>. </a:t>
            </a:r>
            <a:r>
              <a:rPr lang="cs-CZ" altLang="cs-CZ" sz="1814" dirty="0"/>
              <a:t>Jako redaktor teplických novin poznal averz Čech svou ženu i divadelníka </a:t>
            </a:r>
            <a:r>
              <a:rPr lang="cs-CZ" altLang="cs-CZ" sz="1814" dirty="0" err="1"/>
              <a:t>Melchiora</a:t>
            </a:r>
            <a:r>
              <a:rPr lang="cs-CZ" altLang="cs-CZ" sz="1814" dirty="0"/>
              <a:t> </a:t>
            </a:r>
            <a:r>
              <a:rPr lang="cs-CZ" altLang="cs-CZ" sz="1814" dirty="0" err="1"/>
              <a:t>Vischera</a:t>
            </a:r>
            <a:r>
              <a:rPr lang="cs-CZ" altLang="cs-CZ" sz="1814" i="1" dirty="0"/>
              <a:t>.</a:t>
            </a:r>
          </a:p>
        </p:txBody>
      </p:sp>
      <p:pic>
        <p:nvPicPr>
          <p:cNvPr id="5123" name="Picture 3">
            <a:extLst>
              <a:ext uri="{FF2B5EF4-FFF2-40B4-BE49-F238E27FC236}">
                <a16:creationId xmlns:a16="http://schemas.microsoft.com/office/drawing/2014/main" id="{F4A599F1-DB5C-44C7-91D3-0CD8083BFCD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54150" y="1604329"/>
            <a:ext cx="2901905" cy="4526396"/>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2657952667"/>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a:extLst>
              <a:ext uri="{FF2B5EF4-FFF2-40B4-BE49-F238E27FC236}">
                <a16:creationId xmlns:a16="http://schemas.microsoft.com/office/drawing/2014/main" id="{E331B26A-A288-4FA1-9D09-F7F5F2C11D0C}"/>
              </a:ext>
            </a:extLst>
          </p:cNvPr>
          <p:cNvSpPr>
            <a:spLocks noGrp="1"/>
          </p:cNvSpPr>
          <p:nvPr>
            <p:ph type="title"/>
          </p:nvPr>
        </p:nvSpPr>
        <p:spPr/>
        <p:txBody>
          <a:bodyPr>
            <a:normAutofit fontScale="90000"/>
          </a:bodyPr>
          <a:lstStyle/>
          <a:p>
            <a:r>
              <a:rPr lang="cs-CZ" dirty="0"/>
              <a:t>12 firem z českých zemí s největším podílem na válečných dodávkách (nad 100 mil. rak. korun)</a:t>
            </a:r>
          </a:p>
        </p:txBody>
      </p:sp>
      <p:sp>
        <p:nvSpPr>
          <p:cNvPr id="6" name="Zástupný obsah 5">
            <a:extLst>
              <a:ext uri="{FF2B5EF4-FFF2-40B4-BE49-F238E27FC236}">
                <a16:creationId xmlns:a16="http://schemas.microsoft.com/office/drawing/2014/main" id="{A6D6224F-D5FC-44BB-9424-3758FA885BC6}"/>
              </a:ext>
            </a:extLst>
          </p:cNvPr>
          <p:cNvSpPr>
            <a:spLocks noGrp="1"/>
          </p:cNvSpPr>
          <p:nvPr>
            <p:ph idx="1"/>
          </p:nvPr>
        </p:nvSpPr>
        <p:spPr/>
        <p:txBody>
          <a:bodyPr/>
          <a:lstStyle/>
          <a:p>
            <a:r>
              <a:rPr lang="cs-CZ" dirty="0"/>
              <a:t>Škodovy závody, Poldi Kladno</a:t>
            </a:r>
          </a:p>
          <a:p>
            <a:r>
              <a:rPr lang="en-US" dirty="0" err="1"/>
              <a:t>Österreichische</a:t>
            </a:r>
            <a:r>
              <a:rPr lang="en-US" dirty="0"/>
              <a:t> </a:t>
            </a:r>
            <a:r>
              <a:rPr lang="en-US" dirty="0" err="1"/>
              <a:t>Lederindustriegesellschaft</a:t>
            </a:r>
            <a:r>
              <a:rPr lang="en-US" dirty="0"/>
              <a:t> </a:t>
            </a:r>
            <a:r>
              <a:rPr lang="en-US" dirty="0" err="1"/>
              <a:t>für</a:t>
            </a:r>
            <a:r>
              <a:rPr lang="en-US" dirty="0"/>
              <a:t> </a:t>
            </a:r>
            <a:r>
              <a:rPr lang="en-US" dirty="0" err="1"/>
              <a:t>Heeresausrüstung</a:t>
            </a:r>
            <a:r>
              <a:rPr lang="en-US" dirty="0"/>
              <a:t> von </a:t>
            </a:r>
            <a:r>
              <a:rPr lang="en-US" dirty="0" err="1"/>
              <a:t>Budischowsky</a:t>
            </a:r>
            <a:r>
              <a:rPr lang="en-US" dirty="0"/>
              <a:t>, </a:t>
            </a:r>
            <a:r>
              <a:rPr lang="cs-CZ" dirty="0"/>
              <a:t>B</a:t>
            </a:r>
            <a:r>
              <a:rPr lang="en-US" dirty="0"/>
              <a:t>loch, </a:t>
            </a:r>
            <a:r>
              <a:rPr lang="cs-CZ" dirty="0" err="1"/>
              <a:t>Ri</a:t>
            </a:r>
            <a:r>
              <a:rPr lang="en-US" dirty="0" err="1"/>
              <a:t>eckh</a:t>
            </a:r>
            <a:r>
              <a:rPr lang="en-US" dirty="0"/>
              <a:t> und Co.</a:t>
            </a:r>
          </a:p>
          <a:p>
            <a:r>
              <a:rPr lang="en-US" dirty="0" err="1"/>
              <a:t>Budischowsky</a:t>
            </a:r>
            <a:r>
              <a:rPr lang="en-US" dirty="0"/>
              <a:t> und </a:t>
            </a:r>
            <a:r>
              <a:rPr lang="en-US" dirty="0" err="1"/>
              <a:t>Söhne</a:t>
            </a:r>
            <a:r>
              <a:rPr lang="en-US" dirty="0"/>
              <a:t>, </a:t>
            </a:r>
            <a:r>
              <a:rPr lang="en-US" dirty="0" err="1"/>
              <a:t>Lederfabrik</a:t>
            </a:r>
            <a:r>
              <a:rPr lang="en-US" dirty="0"/>
              <a:t>, T</a:t>
            </a:r>
            <a:r>
              <a:rPr lang="cs-CZ" dirty="0" err="1"/>
              <a:t>řebíč</a:t>
            </a:r>
            <a:endParaRPr lang="cs-CZ" dirty="0"/>
          </a:p>
          <a:p>
            <a:r>
              <a:rPr lang="cs-CZ" dirty="0"/>
              <a:t>T. </a:t>
            </a:r>
            <a:r>
              <a:rPr lang="en-US" dirty="0"/>
              <a:t>&amp; A. Ba</a:t>
            </a:r>
            <a:r>
              <a:rPr lang="cs-CZ" dirty="0" err="1"/>
              <a:t>ťa</a:t>
            </a:r>
            <a:r>
              <a:rPr lang="cs-CZ" dirty="0"/>
              <a:t>, továrna na obuv, Zlín</a:t>
            </a:r>
          </a:p>
          <a:p>
            <a:r>
              <a:rPr lang="cs-CZ" dirty="0"/>
              <a:t>Baťova výroba: před válkou 350 párů civilní obuvi denně, 400 zaměstnanců</a:t>
            </a:r>
          </a:p>
          <a:p>
            <a:r>
              <a:rPr lang="cs-CZ" dirty="0"/>
              <a:t>1917: 10.000 párů obuvi a 3.900 zaměstnanců</a:t>
            </a:r>
            <a:endParaRPr lang="en-US" dirty="0"/>
          </a:p>
          <a:p>
            <a:r>
              <a:rPr lang="en-US" dirty="0"/>
              <a:t>1938</a:t>
            </a:r>
            <a:r>
              <a:rPr lang="de-DE" dirty="0"/>
              <a:t>: </a:t>
            </a:r>
            <a:r>
              <a:rPr lang="cs-CZ" dirty="0"/>
              <a:t>65 064</a:t>
            </a:r>
            <a:r>
              <a:rPr lang="de-DE" dirty="0"/>
              <a:t> </a:t>
            </a:r>
            <a:r>
              <a:rPr lang="de-DE" dirty="0" err="1"/>
              <a:t>zam</a:t>
            </a:r>
            <a:r>
              <a:rPr lang="cs-CZ" dirty="0" err="1"/>
              <a:t>ěstnanců</a:t>
            </a:r>
            <a:endParaRPr lang="cs-CZ" dirty="0"/>
          </a:p>
        </p:txBody>
      </p:sp>
    </p:spTree>
    <p:extLst>
      <p:ext uri="{BB962C8B-B14F-4D97-AF65-F5344CB8AC3E}">
        <p14:creationId xmlns:p14="http://schemas.microsoft.com/office/powerpoint/2010/main" val="153438720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a:extLst>
              <a:ext uri="{FF2B5EF4-FFF2-40B4-BE49-F238E27FC236}">
                <a16:creationId xmlns:a16="http://schemas.microsoft.com/office/drawing/2014/main" id="{306BFE6C-24C8-4E51-81A6-4905EAA363A2}"/>
              </a:ext>
            </a:extLst>
          </p:cNvPr>
          <p:cNvSpPr>
            <a:spLocks noGrp="1" noChangeArrowheads="1"/>
          </p:cNvSpPr>
          <p:nvPr>
            <p:ph type="title"/>
          </p:nvPr>
        </p:nvSpPr>
        <p:spPr>
          <a:xfrm>
            <a:off x="1980049" y="273630"/>
            <a:ext cx="8227583" cy="1143480"/>
          </a:xfrm>
          <a:ln/>
        </p:spPr>
        <p:txBody>
          <a:bodyPr/>
          <a:lstStyle/>
          <a:p>
            <a:pPr>
              <a:tabLst>
                <a:tab pos="0"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r>
              <a:rPr lang="cs-CZ" altLang="cs-CZ"/>
              <a:t>Bibliographie</a:t>
            </a:r>
          </a:p>
        </p:txBody>
      </p:sp>
      <p:sp>
        <p:nvSpPr>
          <p:cNvPr id="6146" name="Rectangle 2">
            <a:extLst>
              <a:ext uri="{FF2B5EF4-FFF2-40B4-BE49-F238E27FC236}">
                <a16:creationId xmlns:a16="http://schemas.microsoft.com/office/drawing/2014/main" id="{A8F82CC5-4A1D-4588-9D99-B7CC7F4B3E3F}"/>
              </a:ext>
            </a:extLst>
          </p:cNvPr>
          <p:cNvSpPr>
            <a:spLocks noGrp="1" noChangeArrowheads="1"/>
          </p:cNvSpPr>
          <p:nvPr>
            <p:ph type="body" idx="1"/>
          </p:nvPr>
        </p:nvSpPr>
        <p:spPr>
          <a:xfrm>
            <a:off x="1980049" y="1604329"/>
            <a:ext cx="8227583" cy="4140863"/>
          </a:xfrm>
          <a:ln/>
        </p:spPr>
        <p:txBody>
          <a:bodyPr/>
          <a:lstStyle/>
          <a:p>
            <a:pPr indent="-309639">
              <a:buClrTx/>
              <a:buFontTx/>
              <a:buNone/>
              <a:tabLst>
                <a:tab pos="311079"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r>
              <a:rPr lang="cs-CZ" altLang="cs-CZ" sz="2800" dirty="0"/>
              <a:t>Die </a:t>
            </a:r>
            <a:r>
              <a:rPr lang="cs-CZ" altLang="cs-CZ" sz="2800" dirty="0" err="1"/>
              <a:t>jüdische</a:t>
            </a:r>
            <a:r>
              <a:rPr lang="cs-CZ" altLang="cs-CZ" sz="2800" dirty="0"/>
              <a:t> </a:t>
            </a:r>
            <a:r>
              <a:rPr lang="cs-CZ" altLang="cs-CZ" sz="2800" dirty="0" err="1"/>
              <a:t>Orgel</a:t>
            </a:r>
            <a:r>
              <a:rPr lang="cs-CZ" altLang="cs-CZ" sz="2800" dirty="0"/>
              <a:t>. St. </a:t>
            </a:r>
            <a:r>
              <a:rPr lang="cs-CZ" altLang="cs-CZ" sz="2800" dirty="0" err="1"/>
              <a:t>Pölten</a:t>
            </a:r>
            <a:r>
              <a:rPr lang="cs-CZ" altLang="cs-CZ" sz="2800" dirty="0"/>
              <a:t>, </a:t>
            </a:r>
            <a:r>
              <a:rPr lang="cs-CZ" altLang="cs-CZ" sz="2800" dirty="0" err="1"/>
              <a:t>Residenz</a:t>
            </a:r>
            <a:r>
              <a:rPr lang="cs-CZ" altLang="cs-CZ" sz="2800" dirty="0"/>
              <a:t> </a:t>
            </a:r>
            <a:r>
              <a:rPr lang="cs-CZ" altLang="cs-CZ" sz="2800" dirty="0" err="1"/>
              <a:t>Verlag</a:t>
            </a:r>
            <a:r>
              <a:rPr lang="cs-CZ" altLang="cs-CZ" sz="2800" dirty="0"/>
              <a:t> 1999</a:t>
            </a:r>
          </a:p>
          <a:p>
            <a:pPr indent="-309639">
              <a:buClrTx/>
              <a:buFontTx/>
              <a:buNone/>
              <a:tabLst>
                <a:tab pos="311079"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r>
              <a:rPr lang="cs-CZ" altLang="cs-CZ" sz="2800" dirty="0"/>
              <a:t>Die </a:t>
            </a:r>
            <a:r>
              <a:rPr lang="cs-CZ" altLang="cs-CZ" sz="2800" dirty="0" err="1"/>
              <a:t>nachgeholten</a:t>
            </a:r>
            <a:r>
              <a:rPr lang="cs-CZ" altLang="cs-CZ" sz="2800" dirty="0"/>
              <a:t> </a:t>
            </a:r>
            <a:r>
              <a:rPr lang="cs-CZ" altLang="cs-CZ" sz="2800" dirty="0" err="1"/>
              <a:t>Freuden</a:t>
            </a:r>
            <a:r>
              <a:rPr lang="cs-CZ" altLang="cs-CZ" sz="2800" dirty="0"/>
              <a:t>. </a:t>
            </a:r>
            <a:r>
              <a:rPr lang="cs-CZ" altLang="cs-CZ" sz="2800" dirty="0" err="1"/>
              <a:t>München</a:t>
            </a:r>
            <a:r>
              <a:rPr lang="cs-CZ" altLang="cs-CZ" sz="2800" dirty="0"/>
              <a:t>, Carl </a:t>
            </a:r>
            <a:r>
              <a:rPr lang="cs-CZ" altLang="cs-CZ" sz="2800" dirty="0" err="1"/>
              <a:t>Hanser</a:t>
            </a:r>
            <a:r>
              <a:rPr lang="cs-CZ" altLang="cs-CZ" sz="2800" dirty="0"/>
              <a:t> </a:t>
            </a:r>
            <a:r>
              <a:rPr lang="cs-CZ" altLang="cs-CZ" sz="2800" dirty="0" err="1"/>
              <a:t>Verlag</a:t>
            </a:r>
            <a:r>
              <a:rPr lang="cs-CZ" altLang="cs-CZ" sz="2800" dirty="0"/>
              <a:t> 1997</a:t>
            </a:r>
          </a:p>
          <a:p>
            <a:pPr indent="-309639">
              <a:buClrTx/>
              <a:buFontTx/>
              <a:buNone/>
              <a:tabLst>
                <a:tab pos="311079"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r>
              <a:rPr lang="cs-CZ" altLang="cs-CZ" sz="2800" dirty="0"/>
              <a:t>Die </a:t>
            </a:r>
            <a:r>
              <a:rPr lang="cs-CZ" altLang="cs-CZ" sz="2800" dirty="0" err="1"/>
              <a:t>Pflicht</a:t>
            </a:r>
            <a:r>
              <a:rPr lang="cs-CZ" altLang="cs-CZ" sz="2800" dirty="0"/>
              <a:t>. </a:t>
            </a:r>
            <a:r>
              <a:rPr lang="cs-CZ" altLang="cs-CZ" sz="2800" dirty="0" err="1"/>
              <a:t>Wuppertal</a:t>
            </a:r>
            <a:r>
              <a:rPr lang="cs-CZ" altLang="cs-CZ" sz="2800" dirty="0"/>
              <a:t>, </a:t>
            </a:r>
            <a:r>
              <a:rPr lang="cs-CZ" altLang="cs-CZ" sz="2800" dirty="0" err="1"/>
              <a:t>Arco</a:t>
            </a:r>
            <a:r>
              <a:rPr lang="cs-CZ" altLang="cs-CZ" sz="2800" dirty="0"/>
              <a:t> </a:t>
            </a:r>
            <a:r>
              <a:rPr lang="cs-CZ" altLang="cs-CZ" sz="2800" dirty="0" err="1"/>
              <a:t>Verlag</a:t>
            </a:r>
            <a:r>
              <a:rPr lang="cs-CZ" altLang="cs-CZ" sz="2800" dirty="0"/>
              <a:t> 2003</a:t>
            </a:r>
          </a:p>
          <a:p>
            <a:pPr indent="-309639">
              <a:buClrTx/>
              <a:buFontTx/>
              <a:buNone/>
              <a:tabLst>
                <a:tab pos="311079"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r>
              <a:rPr lang="cs-CZ" altLang="cs-CZ" sz="2800" dirty="0"/>
              <a:t>Doktor </a:t>
            </a:r>
            <a:r>
              <a:rPr lang="cs-CZ" altLang="cs-CZ" sz="2800" dirty="0" err="1"/>
              <a:t>Muff</a:t>
            </a:r>
            <a:r>
              <a:rPr lang="cs-CZ" altLang="cs-CZ" sz="2800" dirty="0"/>
              <a:t>. </a:t>
            </a:r>
            <a:r>
              <a:rPr lang="cs-CZ" altLang="cs-CZ" sz="2800" dirty="0" err="1"/>
              <a:t>Wien</a:t>
            </a:r>
            <a:r>
              <a:rPr lang="cs-CZ" altLang="cs-CZ" sz="2800" dirty="0"/>
              <a:t>, </a:t>
            </a:r>
            <a:r>
              <a:rPr lang="cs-CZ" altLang="cs-CZ" sz="2800" dirty="0" err="1"/>
              <a:t>Zsolnay</a:t>
            </a:r>
            <a:r>
              <a:rPr lang="cs-CZ" altLang="cs-CZ" sz="2800" dirty="0"/>
              <a:t> 1990</a:t>
            </a:r>
          </a:p>
          <a:p>
            <a:pPr indent="-309639">
              <a:buClrTx/>
              <a:buFontTx/>
              <a:buNone/>
              <a:tabLst>
                <a:tab pos="311079"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r>
              <a:rPr lang="cs-CZ" altLang="cs-CZ" sz="2800" dirty="0" err="1"/>
              <a:t>Geschichte</a:t>
            </a:r>
            <a:r>
              <a:rPr lang="cs-CZ" altLang="cs-CZ" sz="2800" dirty="0"/>
              <a:t> </a:t>
            </a:r>
            <a:r>
              <a:rPr lang="cs-CZ" altLang="cs-CZ" sz="2800" dirty="0" err="1"/>
              <a:t>meines</a:t>
            </a:r>
            <a:r>
              <a:rPr lang="cs-CZ" altLang="cs-CZ" sz="2800" dirty="0"/>
              <a:t> </a:t>
            </a:r>
            <a:r>
              <a:rPr lang="cs-CZ" altLang="cs-CZ" sz="2800" dirty="0" err="1"/>
              <a:t>Vaters</a:t>
            </a:r>
            <a:r>
              <a:rPr lang="cs-CZ" altLang="cs-CZ" sz="2800" dirty="0"/>
              <a:t>. Oldenburg, </a:t>
            </a:r>
            <a:r>
              <a:rPr lang="cs-CZ" altLang="cs-CZ" sz="2800" dirty="0" err="1"/>
              <a:t>Igel</a:t>
            </a:r>
            <a:r>
              <a:rPr lang="cs-CZ" altLang="cs-CZ" sz="2800" dirty="0"/>
              <a:t> </a:t>
            </a:r>
            <a:r>
              <a:rPr lang="cs-CZ" altLang="cs-CZ" sz="2800" dirty="0" err="1"/>
              <a:t>Verlag</a:t>
            </a:r>
            <a:r>
              <a:rPr lang="cs-CZ" altLang="cs-CZ" sz="2800" dirty="0"/>
              <a:t> 2002</a:t>
            </a:r>
          </a:p>
          <a:p>
            <a:pPr indent="-309639">
              <a:buClrTx/>
              <a:buFontTx/>
              <a:buNone/>
              <a:tabLst>
                <a:tab pos="311079"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endParaRPr lang="cs-CZ" altLang="cs-CZ" dirty="0"/>
          </a:p>
        </p:txBody>
      </p:sp>
    </p:spTree>
    <p:extLst>
      <p:ext uri="{BB962C8B-B14F-4D97-AF65-F5344CB8AC3E}">
        <p14:creationId xmlns:p14="http://schemas.microsoft.com/office/powerpoint/2010/main" val="349696801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a:extLst>
              <a:ext uri="{FF2B5EF4-FFF2-40B4-BE49-F238E27FC236}">
                <a16:creationId xmlns:a16="http://schemas.microsoft.com/office/drawing/2014/main" id="{8D948C40-7E05-495A-A9AB-B99A7A1D7EAD}"/>
              </a:ext>
            </a:extLst>
          </p:cNvPr>
          <p:cNvSpPr>
            <a:spLocks noGrp="1" noChangeArrowheads="1"/>
          </p:cNvSpPr>
          <p:nvPr>
            <p:ph type="title"/>
          </p:nvPr>
        </p:nvSpPr>
        <p:spPr>
          <a:xfrm>
            <a:off x="1980049" y="273630"/>
            <a:ext cx="8227583" cy="1143480"/>
          </a:xfrm>
          <a:ln/>
        </p:spPr>
        <p:txBody>
          <a:bodyPr/>
          <a:lstStyle/>
          <a:p>
            <a:pPr>
              <a:tabLst>
                <a:tab pos="0"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r>
              <a:rPr lang="cs-CZ" altLang="cs-CZ"/>
              <a:t>über Ludwig Winder</a:t>
            </a:r>
          </a:p>
        </p:txBody>
      </p:sp>
      <p:sp>
        <p:nvSpPr>
          <p:cNvPr id="7170" name="Rectangle 2">
            <a:extLst>
              <a:ext uri="{FF2B5EF4-FFF2-40B4-BE49-F238E27FC236}">
                <a16:creationId xmlns:a16="http://schemas.microsoft.com/office/drawing/2014/main" id="{7B703BBA-82BA-4A88-BBC2-63A2834A9E07}"/>
              </a:ext>
            </a:extLst>
          </p:cNvPr>
          <p:cNvSpPr>
            <a:spLocks noGrp="1" noChangeArrowheads="1"/>
          </p:cNvSpPr>
          <p:nvPr>
            <p:ph type="body" idx="1"/>
          </p:nvPr>
        </p:nvSpPr>
        <p:spPr>
          <a:xfrm>
            <a:off x="1980049" y="1604329"/>
            <a:ext cx="8227583" cy="4792823"/>
          </a:xfrm>
          <a:ln/>
        </p:spPr>
        <p:txBody>
          <a:bodyPr/>
          <a:lstStyle/>
          <a:p>
            <a:pPr indent="-309639">
              <a:buClrTx/>
              <a:buFontTx/>
              <a:buNone/>
              <a:tabLst>
                <a:tab pos="311079"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r>
              <a:rPr lang="cs-CZ" altLang="cs-CZ" sz="2800" dirty="0"/>
              <a:t>J. von </a:t>
            </a:r>
            <a:r>
              <a:rPr lang="cs-CZ" altLang="cs-CZ" sz="2800" dirty="0" err="1"/>
              <a:t>Sternburg</a:t>
            </a:r>
            <a:r>
              <a:rPr lang="cs-CZ" altLang="cs-CZ" sz="2800" dirty="0"/>
              <a:t>: </a:t>
            </a:r>
            <a:r>
              <a:rPr lang="cs-CZ" altLang="cs-CZ" sz="2800" dirty="0" err="1"/>
              <a:t>Gottes</a:t>
            </a:r>
            <a:r>
              <a:rPr lang="cs-CZ" altLang="cs-CZ" sz="2800" dirty="0"/>
              <a:t> </a:t>
            </a:r>
            <a:r>
              <a:rPr lang="cs-CZ" altLang="cs-CZ" sz="2800" dirty="0" err="1"/>
              <a:t>böse</a:t>
            </a:r>
            <a:r>
              <a:rPr lang="cs-CZ" altLang="cs-CZ" sz="2800" dirty="0"/>
              <a:t> </a:t>
            </a:r>
            <a:r>
              <a:rPr lang="cs-CZ" altLang="cs-CZ" sz="2800" dirty="0" err="1"/>
              <a:t>Träume</a:t>
            </a:r>
            <a:r>
              <a:rPr lang="cs-CZ" altLang="cs-CZ" sz="2800" dirty="0"/>
              <a:t>. Die Romane Ludwig </a:t>
            </a:r>
            <a:r>
              <a:rPr lang="cs-CZ" altLang="cs-CZ" sz="2800" dirty="0" err="1"/>
              <a:t>Winders</a:t>
            </a:r>
            <a:r>
              <a:rPr lang="cs-CZ" altLang="cs-CZ" sz="2800" dirty="0"/>
              <a:t>. </a:t>
            </a:r>
            <a:r>
              <a:rPr lang="cs-CZ" altLang="cs-CZ" sz="2800" dirty="0" err="1"/>
              <a:t>Mit</a:t>
            </a:r>
            <a:r>
              <a:rPr lang="cs-CZ" altLang="cs-CZ" sz="2800" dirty="0"/>
              <a:t> </a:t>
            </a:r>
            <a:r>
              <a:rPr lang="cs-CZ" altLang="cs-CZ" sz="2800" dirty="0" err="1"/>
              <a:t>umfassender</a:t>
            </a:r>
            <a:r>
              <a:rPr lang="cs-CZ" altLang="cs-CZ" sz="2800" dirty="0"/>
              <a:t> </a:t>
            </a:r>
            <a:r>
              <a:rPr lang="cs-CZ" altLang="cs-CZ" sz="2800" dirty="0" err="1"/>
              <a:t>Bibliographie</a:t>
            </a:r>
            <a:r>
              <a:rPr lang="cs-CZ" altLang="cs-CZ" sz="2800" dirty="0"/>
              <a:t> der </a:t>
            </a:r>
            <a:r>
              <a:rPr lang="cs-CZ" altLang="cs-CZ" sz="2800" dirty="0" err="1"/>
              <a:t>Primär</a:t>
            </a:r>
            <a:r>
              <a:rPr lang="cs-CZ" altLang="cs-CZ" sz="2800" dirty="0"/>
              <a:t>- </a:t>
            </a:r>
            <a:r>
              <a:rPr lang="cs-CZ" altLang="cs-CZ" sz="2800" dirty="0" err="1"/>
              <a:t>und</a:t>
            </a:r>
            <a:r>
              <a:rPr lang="cs-CZ" altLang="cs-CZ" sz="2800" dirty="0"/>
              <a:t> </a:t>
            </a:r>
            <a:r>
              <a:rPr lang="cs-CZ" altLang="cs-CZ" sz="2800" dirty="0" err="1"/>
              <a:t>Sekundärliteratur</a:t>
            </a:r>
            <a:r>
              <a:rPr lang="cs-CZ" altLang="cs-CZ" sz="2800" dirty="0"/>
              <a:t>. Oldenburg, </a:t>
            </a:r>
            <a:r>
              <a:rPr lang="cs-CZ" altLang="cs-CZ" sz="2800" dirty="0" err="1"/>
              <a:t>Igel</a:t>
            </a:r>
            <a:r>
              <a:rPr lang="cs-CZ" altLang="cs-CZ" sz="2800" dirty="0"/>
              <a:t> </a:t>
            </a:r>
            <a:r>
              <a:rPr lang="cs-CZ" altLang="cs-CZ" sz="2800" dirty="0" err="1"/>
              <a:t>Verlag</a:t>
            </a:r>
            <a:r>
              <a:rPr lang="cs-CZ" altLang="cs-CZ" sz="2800" dirty="0"/>
              <a:t> 1994, ISBN: 978-3927104693 </a:t>
            </a:r>
          </a:p>
          <a:p>
            <a:pPr indent="-309639">
              <a:buClrTx/>
              <a:buFontTx/>
              <a:buNone/>
              <a:tabLst>
                <a:tab pos="311079"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r>
              <a:rPr lang="cs-CZ" altLang="cs-CZ" sz="2800" dirty="0"/>
              <a:t>K. </a:t>
            </a:r>
            <a:r>
              <a:rPr lang="cs-CZ" altLang="cs-CZ" sz="2800" dirty="0" err="1"/>
              <a:t>Krolop</a:t>
            </a:r>
            <a:r>
              <a:rPr lang="cs-CZ" altLang="cs-CZ" sz="2800" dirty="0"/>
              <a:t>, Ludwig </a:t>
            </a:r>
            <a:r>
              <a:rPr lang="cs-CZ" altLang="cs-CZ" sz="2800" dirty="0" err="1"/>
              <a:t>Winder</a:t>
            </a:r>
            <a:r>
              <a:rPr lang="cs-CZ" altLang="cs-CZ" sz="2800" dirty="0"/>
              <a:t> (1889 – 1946) (1967);</a:t>
            </a:r>
          </a:p>
          <a:p>
            <a:pPr indent="-309639">
              <a:buClrTx/>
              <a:buFontTx/>
              <a:buNone/>
              <a:tabLst>
                <a:tab pos="311079"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r>
              <a:rPr lang="cs-CZ" altLang="cs-CZ" sz="2800" dirty="0"/>
              <a:t>M. </a:t>
            </a:r>
            <a:r>
              <a:rPr lang="cs-CZ" altLang="cs-CZ" sz="2800" dirty="0" err="1"/>
              <a:t>Pazi</a:t>
            </a:r>
            <a:r>
              <a:rPr lang="cs-CZ" altLang="cs-CZ" sz="2800" dirty="0"/>
              <a:t>, in: German </a:t>
            </a:r>
            <a:r>
              <a:rPr lang="cs-CZ" altLang="cs-CZ" sz="2800" dirty="0" err="1"/>
              <a:t>Quarterly</a:t>
            </a:r>
            <a:r>
              <a:rPr lang="cs-CZ" altLang="cs-CZ" sz="2800" dirty="0"/>
              <a:t>, 63 (1990), 211–21; </a:t>
            </a:r>
          </a:p>
          <a:p>
            <a:pPr indent="-309639">
              <a:buClrTx/>
              <a:buFontTx/>
              <a:buNone/>
              <a:tabLst>
                <a:tab pos="311079"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r>
              <a:rPr lang="cs-CZ" altLang="cs-CZ" sz="2800" dirty="0"/>
              <a:t>A.A. </a:t>
            </a:r>
            <a:r>
              <a:rPr lang="cs-CZ" altLang="cs-CZ" sz="2800" dirty="0" err="1"/>
              <a:t>Gassmann</a:t>
            </a:r>
            <a:r>
              <a:rPr lang="cs-CZ" altLang="cs-CZ" sz="2800" dirty="0"/>
              <a:t>, </a:t>
            </a:r>
            <a:r>
              <a:rPr lang="cs-CZ" altLang="cs-CZ" sz="2800" dirty="0" err="1"/>
              <a:t>Lieber</a:t>
            </a:r>
            <a:r>
              <a:rPr lang="cs-CZ" altLang="cs-CZ" sz="2800" dirty="0"/>
              <a:t> Vater, </a:t>
            </a:r>
            <a:r>
              <a:rPr lang="cs-CZ" altLang="cs-CZ" sz="2800" dirty="0" err="1"/>
              <a:t>lieber</a:t>
            </a:r>
            <a:r>
              <a:rPr lang="cs-CZ" altLang="cs-CZ" sz="2800" dirty="0"/>
              <a:t> Gott?… (2002).</a:t>
            </a:r>
          </a:p>
          <a:p>
            <a:pPr indent="-309639">
              <a:buClrTx/>
              <a:buFontTx/>
              <a:buNone/>
              <a:tabLst>
                <a:tab pos="311079"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endParaRPr lang="cs-CZ" altLang="cs-CZ" dirty="0"/>
          </a:p>
        </p:txBody>
      </p:sp>
    </p:spTree>
    <p:extLst>
      <p:ext uri="{BB962C8B-B14F-4D97-AF65-F5344CB8AC3E}">
        <p14:creationId xmlns:p14="http://schemas.microsoft.com/office/powerpoint/2010/main" val="137350335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9CBD6F6-1A71-497B-9B44-7091CCFB80EB}"/>
              </a:ext>
            </a:extLst>
          </p:cNvPr>
          <p:cNvSpPr>
            <a:spLocks noGrp="1"/>
          </p:cNvSpPr>
          <p:nvPr>
            <p:ph type="title"/>
          </p:nvPr>
        </p:nvSpPr>
        <p:spPr/>
        <p:txBody>
          <a:bodyPr/>
          <a:lstStyle/>
          <a:p>
            <a:r>
              <a:rPr lang="cs-CZ" dirty="0" err="1"/>
              <a:t>Garbansche</a:t>
            </a:r>
            <a:r>
              <a:rPr lang="cs-CZ" dirty="0"/>
              <a:t> </a:t>
            </a:r>
            <a:r>
              <a:rPr lang="cs-CZ" dirty="0" err="1"/>
              <a:t>Stahlmöbelfabrik</a:t>
            </a:r>
            <a:r>
              <a:rPr lang="cs-CZ" dirty="0"/>
              <a:t> </a:t>
            </a:r>
          </a:p>
        </p:txBody>
      </p:sp>
      <p:sp>
        <p:nvSpPr>
          <p:cNvPr id="3" name="Zástupný obsah 2">
            <a:extLst>
              <a:ext uri="{FF2B5EF4-FFF2-40B4-BE49-F238E27FC236}">
                <a16:creationId xmlns:a16="http://schemas.microsoft.com/office/drawing/2014/main" id="{A1F097C9-54A6-4A42-B798-19085B639C55}"/>
              </a:ext>
            </a:extLst>
          </p:cNvPr>
          <p:cNvSpPr>
            <a:spLocks noGrp="1"/>
          </p:cNvSpPr>
          <p:nvPr>
            <p:ph idx="1"/>
          </p:nvPr>
        </p:nvSpPr>
        <p:spPr/>
        <p:txBody>
          <a:bodyPr/>
          <a:lstStyle/>
          <a:p>
            <a:r>
              <a:rPr lang="de-DE" dirty="0"/>
              <a:t>W. </a:t>
            </a:r>
            <a:r>
              <a:rPr lang="de-DE" dirty="0" err="1"/>
              <a:t>Garban</a:t>
            </a:r>
            <a:r>
              <a:rPr lang="de-DE" dirty="0"/>
              <a:t>, </a:t>
            </a:r>
            <a:r>
              <a:rPr lang="de-DE" dirty="0" err="1"/>
              <a:t>Kirstadt</a:t>
            </a:r>
            <a:r>
              <a:rPr lang="de-DE" dirty="0"/>
              <a:t>. Er las noch einmal die ausgeschnittene Zeitungsannonce, die er in dem Briefumschlag aufbewahrt hatte: „Wir suchen für unsere neu zu errichtende Privatschule mehrere akademisch gebildete, aber in erster Linie mit den Bedürfnissen der Arbeiterschaft vertraute Lehrer. Auf Lebenserfahrung wird mehr Wert gelegt als auf alles übrige. Beträchtliches Einkommen. Angebote an W. </a:t>
            </a:r>
            <a:r>
              <a:rPr lang="de-DE" dirty="0" err="1"/>
              <a:t>Garban</a:t>
            </a:r>
            <a:r>
              <a:rPr lang="de-DE" dirty="0"/>
              <a:t>, Stahlmöbelfabrikation, </a:t>
            </a:r>
            <a:r>
              <a:rPr lang="de-DE" dirty="0" err="1"/>
              <a:t>Kirstadt</a:t>
            </a:r>
            <a:r>
              <a:rPr lang="de-DE" dirty="0"/>
              <a:t>."</a:t>
            </a:r>
            <a:endParaRPr lang="cs-CZ" dirty="0"/>
          </a:p>
        </p:txBody>
      </p:sp>
    </p:spTree>
    <p:extLst>
      <p:ext uri="{BB962C8B-B14F-4D97-AF65-F5344CB8AC3E}">
        <p14:creationId xmlns:p14="http://schemas.microsoft.com/office/powerpoint/2010/main" val="366038427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ED913BC-70A2-404B-8B53-4818C6321A8E}"/>
              </a:ext>
            </a:extLst>
          </p:cNvPr>
          <p:cNvSpPr>
            <a:spLocks noGrp="1"/>
          </p:cNvSpPr>
          <p:nvPr>
            <p:ph type="title"/>
          </p:nvPr>
        </p:nvSpPr>
        <p:spPr/>
        <p:txBody>
          <a:bodyPr/>
          <a:lstStyle/>
          <a:p>
            <a:r>
              <a:rPr lang="cs-CZ" dirty="0" err="1"/>
              <a:t>Garbanova</a:t>
            </a:r>
            <a:r>
              <a:rPr lang="cs-CZ" dirty="0"/>
              <a:t> továrna na </a:t>
            </a:r>
            <a:r>
              <a:rPr lang="de-DE" dirty="0" err="1"/>
              <a:t>ocel</a:t>
            </a:r>
            <a:r>
              <a:rPr lang="cs-CZ" dirty="0" err="1"/>
              <a:t>ový</a:t>
            </a:r>
            <a:r>
              <a:rPr lang="de-DE" dirty="0"/>
              <a:t> n</a:t>
            </a:r>
            <a:r>
              <a:rPr lang="cs-CZ" dirty="0"/>
              <a:t>á</a:t>
            </a:r>
            <a:r>
              <a:rPr lang="de-DE" dirty="0" err="1"/>
              <a:t>bytek</a:t>
            </a:r>
            <a:endParaRPr lang="cs-CZ" dirty="0"/>
          </a:p>
        </p:txBody>
      </p:sp>
      <p:sp>
        <p:nvSpPr>
          <p:cNvPr id="3" name="Zástupný obsah 2">
            <a:extLst>
              <a:ext uri="{FF2B5EF4-FFF2-40B4-BE49-F238E27FC236}">
                <a16:creationId xmlns:a16="http://schemas.microsoft.com/office/drawing/2014/main" id="{004A2C63-DA9F-4EF4-B550-8F1CA4CC31CB}"/>
              </a:ext>
            </a:extLst>
          </p:cNvPr>
          <p:cNvSpPr>
            <a:spLocks noGrp="1"/>
          </p:cNvSpPr>
          <p:nvPr>
            <p:ph idx="1"/>
          </p:nvPr>
        </p:nvSpPr>
        <p:spPr/>
        <p:txBody>
          <a:bodyPr/>
          <a:lstStyle/>
          <a:p>
            <a:r>
              <a:rPr lang="cs-CZ" dirty="0"/>
              <a:t>Inzerát:</a:t>
            </a:r>
          </a:p>
          <a:p>
            <a:r>
              <a:rPr lang="de-DE" dirty="0"/>
              <a:t>„</a:t>
            </a:r>
            <a:r>
              <a:rPr lang="cs-CZ" dirty="0"/>
              <a:t>Pro naši nově zřizovanou soukromou školu hledáme větší počet </a:t>
            </a:r>
            <a:r>
              <a:rPr lang="en-US" dirty="0"/>
              <a:t>v</a:t>
            </a:r>
            <a:r>
              <a:rPr lang="de-DE" dirty="0"/>
              <a:t>y</a:t>
            </a:r>
            <a:r>
              <a:rPr lang="en-US" dirty="0" err="1"/>
              <a:t>soko</a:t>
            </a:r>
            <a:r>
              <a:rPr lang="cs-CZ" dirty="0"/>
              <a:t>š</a:t>
            </a:r>
            <a:r>
              <a:rPr lang="en-US" dirty="0" err="1"/>
              <a:t>kolsk</a:t>
            </a:r>
            <a:r>
              <a:rPr lang="cs-CZ" dirty="0"/>
              <a:t>y vzdělaných učitelů, především však pedagogů obeznámených s potřebami dělnictva. Větší důraz než na cokoli jiného je kladen na životní zkušenost. Nabídky posílejte </a:t>
            </a:r>
            <a:r>
              <a:rPr lang="de-DE" dirty="0"/>
              <a:t>W. </a:t>
            </a:r>
            <a:r>
              <a:rPr lang="de-DE" dirty="0" err="1"/>
              <a:t>Garban</a:t>
            </a:r>
            <a:r>
              <a:rPr lang="cs-CZ" dirty="0" err="1"/>
              <a:t>ovi</a:t>
            </a:r>
            <a:r>
              <a:rPr lang="cs-CZ" dirty="0"/>
              <a:t>, Továrna na ocelový nábytek </a:t>
            </a:r>
            <a:r>
              <a:rPr lang="de-DE" dirty="0" err="1"/>
              <a:t>Kirstadt</a:t>
            </a:r>
            <a:r>
              <a:rPr lang="de-DE" dirty="0"/>
              <a:t>.</a:t>
            </a:r>
            <a:r>
              <a:rPr lang="cs-CZ" dirty="0"/>
              <a:t>“</a:t>
            </a:r>
          </a:p>
        </p:txBody>
      </p:sp>
    </p:spTree>
    <p:extLst>
      <p:ext uri="{BB962C8B-B14F-4D97-AF65-F5344CB8AC3E}">
        <p14:creationId xmlns:p14="http://schemas.microsoft.com/office/powerpoint/2010/main" val="382794252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70AE55E-5130-4785-AEDC-B97A2FF352D0}"/>
              </a:ext>
            </a:extLst>
          </p:cNvPr>
          <p:cNvSpPr>
            <a:spLocks noGrp="1"/>
          </p:cNvSpPr>
          <p:nvPr>
            <p:ph type="title"/>
          </p:nvPr>
        </p:nvSpPr>
        <p:spPr/>
        <p:txBody>
          <a:bodyPr/>
          <a:lstStyle/>
          <a:p>
            <a:r>
              <a:rPr lang="cs-CZ" dirty="0"/>
              <a:t>Podpis na pozvánce</a:t>
            </a:r>
          </a:p>
        </p:txBody>
      </p:sp>
      <p:sp>
        <p:nvSpPr>
          <p:cNvPr id="3" name="Zástupný obsah 2">
            <a:extLst>
              <a:ext uri="{FF2B5EF4-FFF2-40B4-BE49-F238E27FC236}">
                <a16:creationId xmlns:a16="http://schemas.microsoft.com/office/drawing/2014/main" id="{7F67CD92-7007-41C6-9322-727793F8A5F1}"/>
              </a:ext>
            </a:extLst>
          </p:cNvPr>
          <p:cNvSpPr>
            <a:spLocks noGrp="1"/>
          </p:cNvSpPr>
          <p:nvPr>
            <p:ph idx="1"/>
          </p:nvPr>
        </p:nvSpPr>
        <p:spPr/>
        <p:txBody>
          <a:bodyPr/>
          <a:lstStyle/>
          <a:p>
            <a:r>
              <a:rPr lang="cs-CZ" i="1" dirty="0"/>
              <a:t>Tímto velkým kostrbatým písmem psával poddůstojník </a:t>
            </a:r>
            <a:r>
              <a:rPr lang="cs-CZ" i="1" dirty="0" err="1"/>
              <a:t>Garban</a:t>
            </a:r>
            <a:r>
              <a:rPr lang="cs-CZ" i="1" dirty="0"/>
              <a:t> ve třetím a čtvrtém válečném roce nesčetná hlášení, která  předkládal svému veliteli čety poručíkovi </a:t>
            </a:r>
            <a:r>
              <a:rPr lang="cs-CZ" i="1" dirty="0" err="1"/>
              <a:t>Muffovi</a:t>
            </a:r>
            <a:r>
              <a:rPr lang="cs-CZ" i="1" dirty="0"/>
              <a:t> k podpisu.</a:t>
            </a:r>
          </a:p>
          <a:p>
            <a:r>
              <a:rPr lang="de-DE" dirty="0"/>
              <a:t>Mit diesen großen ungeschlachten Buchstaben hatte der Unteroffizier </a:t>
            </a:r>
            <a:r>
              <a:rPr lang="de-DE" dirty="0" err="1"/>
              <a:t>Garban</a:t>
            </a:r>
            <a:r>
              <a:rPr lang="de-DE" dirty="0"/>
              <a:t> im dritten und im vierten Kriegsjahr unzählige Dienstzettel ausgefüllt, die dem Leutnant und </a:t>
            </a:r>
            <a:r>
              <a:rPr lang="de-DE" dirty="0" err="1"/>
              <a:t>Kompagnieführer</a:t>
            </a:r>
            <a:r>
              <a:rPr lang="de-DE" dirty="0"/>
              <a:t> Muff zur Unterschrift vorgelegt worden waren.</a:t>
            </a:r>
            <a:endParaRPr lang="cs-CZ" dirty="0"/>
          </a:p>
          <a:p>
            <a:r>
              <a:rPr lang="cs-CZ" dirty="0"/>
              <a:t>V mírových dobách se hierarchie změnila. Nezaměstnaný </a:t>
            </a:r>
            <a:r>
              <a:rPr lang="cs-CZ" dirty="0" err="1"/>
              <a:t>Muff</a:t>
            </a:r>
            <a:r>
              <a:rPr lang="cs-CZ" dirty="0"/>
              <a:t> byl na zaměstnavateli </a:t>
            </a:r>
            <a:r>
              <a:rPr lang="cs-CZ" dirty="0" err="1"/>
              <a:t>Garbanovi</a:t>
            </a:r>
            <a:r>
              <a:rPr lang="cs-CZ" dirty="0"/>
              <a:t> závislý.  Objevení inzerátu považuje za znamení osudu.</a:t>
            </a:r>
          </a:p>
        </p:txBody>
      </p:sp>
    </p:spTree>
    <p:extLst>
      <p:ext uri="{BB962C8B-B14F-4D97-AF65-F5344CB8AC3E}">
        <p14:creationId xmlns:p14="http://schemas.microsoft.com/office/powerpoint/2010/main" val="232489778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926BCAB-29D4-4124-BE5A-F1C42AF2A486}"/>
              </a:ext>
            </a:extLst>
          </p:cNvPr>
          <p:cNvSpPr>
            <a:spLocks noGrp="1"/>
          </p:cNvSpPr>
          <p:nvPr>
            <p:ph type="title"/>
          </p:nvPr>
        </p:nvSpPr>
        <p:spPr/>
        <p:txBody>
          <a:bodyPr/>
          <a:lstStyle/>
          <a:p>
            <a:r>
              <a:rPr lang="cs-CZ" dirty="0" err="1"/>
              <a:t>Garban</a:t>
            </a:r>
            <a:r>
              <a:rPr lang="cs-CZ" dirty="0"/>
              <a:t> ztělesněním nezdolného optimismu </a:t>
            </a:r>
          </a:p>
        </p:txBody>
      </p:sp>
      <p:sp>
        <p:nvSpPr>
          <p:cNvPr id="3" name="Zástupný obsah 2">
            <a:extLst>
              <a:ext uri="{FF2B5EF4-FFF2-40B4-BE49-F238E27FC236}">
                <a16:creationId xmlns:a16="http://schemas.microsoft.com/office/drawing/2014/main" id="{6678DB33-8DD6-48C1-8FA1-F03BE3372E19}"/>
              </a:ext>
            </a:extLst>
          </p:cNvPr>
          <p:cNvSpPr>
            <a:spLocks noGrp="1"/>
          </p:cNvSpPr>
          <p:nvPr>
            <p:ph idx="1"/>
          </p:nvPr>
        </p:nvSpPr>
        <p:spPr/>
        <p:txBody>
          <a:bodyPr>
            <a:normAutofit fontScale="92500"/>
          </a:bodyPr>
          <a:lstStyle/>
          <a:p>
            <a:pPr marL="0" indent="0">
              <a:buNone/>
            </a:pPr>
            <a:r>
              <a:rPr lang="de-DE" dirty="0"/>
              <a:t>„</a:t>
            </a:r>
            <a:r>
              <a:rPr lang="cs-CZ" dirty="0"/>
              <a:t>Pane poručíku, není to tak zlé</a:t>
            </a:r>
            <a:r>
              <a:rPr lang="de-DE" dirty="0"/>
              <a:t>.</a:t>
            </a:r>
            <a:r>
              <a:rPr lang="cs-CZ" dirty="0"/>
              <a:t>“ Ta slova a jméno si zapamatoval. Nevěděl už, jak poddůstojník </a:t>
            </a:r>
            <a:r>
              <a:rPr lang="cs-CZ" dirty="0" err="1"/>
              <a:t>Garban</a:t>
            </a:r>
            <a:r>
              <a:rPr lang="cs-CZ" dirty="0"/>
              <a:t> vypadal, ale to jméno a tu větu si pamatoval.</a:t>
            </a:r>
          </a:p>
          <a:p>
            <a:pPr marL="0" indent="0">
              <a:buNone/>
            </a:pPr>
            <a:endParaRPr lang="cs-CZ" dirty="0"/>
          </a:p>
          <a:p>
            <a:r>
              <a:rPr lang="de-DE" dirty="0"/>
              <a:t>„Herr Leutnant, die Sache ist nicht halb so schlimm." Diese Worte und den Namen </a:t>
            </a:r>
            <a:r>
              <a:rPr lang="de-DE" dirty="0" err="1"/>
              <a:t>Garban</a:t>
            </a:r>
            <a:r>
              <a:rPr lang="de-DE" dirty="0"/>
              <a:t> hatte Muff sich gemerkt. Er </a:t>
            </a:r>
            <a:r>
              <a:rPr lang="de-DE" dirty="0" err="1"/>
              <a:t>wußte</a:t>
            </a:r>
            <a:r>
              <a:rPr lang="de-DE" dirty="0"/>
              <a:t> nicht mehr, wie der Unteroffizier </a:t>
            </a:r>
            <a:r>
              <a:rPr lang="de-DE" dirty="0" err="1"/>
              <a:t>Garban</a:t>
            </a:r>
            <a:r>
              <a:rPr lang="de-DE" dirty="0"/>
              <a:t> ausgesehen hatte, aber den Namen und den einen Satz hatte er sich gemerkt.</a:t>
            </a:r>
            <a:endParaRPr lang="cs-CZ" dirty="0"/>
          </a:p>
          <a:p>
            <a:endParaRPr lang="cs-CZ" dirty="0"/>
          </a:p>
          <a:p>
            <a:r>
              <a:rPr lang="cs-CZ" dirty="0"/>
              <a:t>Důvodem opakování je posun od </a:t>
            </a:r>
            <a:r>
              <a:rPr lang="cs-CZ" dirty="0" err="1"/>
              <a:t>auktoriálního</a:t>
            </a:r>
            <a:r>
              <a:rPr lang="cs-CZ" dirty="0"/>
              <a:t> vypravěče k personálnímu.</a:t>
            </a:r>
          </a:p>
        </p:txBody>
      </p:sp>
    </p:spTree>
    <p:extLst>
      <p:ext uri="{BB962C8B-B14F-4D97-AF65-F5344CB8AC3E}">
        <p14:creationId xmlns:p14="http://schemas.microsoft.com/office/powerpoint/2010/main" val="398880645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B3B6C26-3C73-448A-8404-CF016E325C5E}"/>
              </a:ext>
            </a:extLst>
          </p:cNvPr>
          <p:cNvSpPr>
            <a:spLocks noGrp="1"/>
          </p:cNvSpPr>
          <p:nvPr>
            <p:ph type="title"/>
          </p:nvPr>
        </p:nvSpPr>
        <p:spPr/>
        <p:txBody>
          <a:bodyPr/>
          <a:lstStyle/>
          <a:p>
            <a:r>
              <a:rPr lang="cs-CZ" dirty="0" err="1"/>
              <a:t>Muffa</a:t>
            </a:r>
            <a:r>
              <a:rPr lang="cs-CZ" dirty="0"/>
              <a:t> čeká řada ponížení</a:t>
            </a:r>
          </a:p>
        </p:txBody>
      </p:sp>
      <p:sp>
        <p:nvSpPr>
          <p:cNvPr id="3" name="Zástupný obsah 2">
            <a:extLst>
              <a:ext uri="{FF2B5EF4-FFF2-40B4-BE49-F238E27FC236}">
                <a16:creationId xmlns:a16="http://schemas.microsoft.com/office/drawing/2014/main" id="{7364675C-F606-4EE1-A556-E435CD487E23}"/>
              </a:ext>
            </a:extLst>
          </p:cNvPr>
          <p:cNvSpPr>
            <a:spLocks noGrp="1"/>
          </p:cNvSpPr>
          <p:nvPr>
            <p:ph idx="1"/>
          </p:nvPr>
        </p:nvSpPr>
        <p:spPr/>
        <p:txBody>
          <a:bodyPr/>
          <a:lstStyle/>
          <a:p>
            <a:r>
              <a:rPr lang="cs-CZ" dirty="0"/>
              <a:t>„Připadám-li pro nabízené místo v úvahu, žádám o zaslání peněz na cestu.“ Taková prosba neudělá dobrý dojem.</a:t>
            </a:r>
          </a:p>
          <a:p>
            <a:endParaRPr lang="cs-CZ" dirty="0"/>
          </a:p>
          <a:p>
            <a:r>
              <a:rPr lang="de-DE" dirty="0"/>
              <a:t>„Falls ich für den Posten in Betracht komme, ersuche ich um Zusendung des Reisegeldes." Eine solche Bitte macht keinen guten Eindruck.</a:t>
            </a:r>
            <a:endParaRPr lang="cs-CZ" dirty="0"/>
          </a:p>
        </p:txBody>
      </p:sp>
    </p:spTree>
    <p:extLst>
      <p:ext uri="{BB962C8B-B14F-4D97-AF65-F5344CB8AC3E}">
        <p14:creationId xmlns:p14="http://schemas.microsoft.com/office/powerpoint/2010/main" val="188258648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FFEDD72-9A05-43FD-A669-5467A2BAF41F}"/>
              </a:ext>
            </a:extLst>
          </p:cNvPr>
          <p:cNvSpPr>
            <a:spLocks noGrp="1"/>
          </p:cNvSpPr>
          <p:nvPr>
            <p:ph type="title"/>
          </p:nvPr>
        </p:nvSpPr>
        <p:spPr/>
        <p:txBody>
          <a:bodyPr/>
          <a:lstStyle/>
          <a:p>
            <a:r>
              <a:rPr lang="cs-CZ" dirty="0"/>
              <a:t>Opakování informací</a:t>
            </a:r>
          </a:p>
        </p:txBody>
      </p:sp>
      <p:sp>
        <p:nvSpPr>
          <p:cNvPr id="3" name="Zástupný obsah 2">
            <a:extLst>
              <a:ext uri="{FF2B5EF4-FFF2-40B4-BE49-F238E27FC236}">
                <a16:creationId xmlns:a16="http://schemas.microsoft.com/office/drawing/2014/main" id="{FC4DF9B0-DDA4-4960-86C7-AF1D4C912A00}"/>
              </a:ext>
            </a:extLst>
          </p:cNvPr>
          <p:cNvSpPr>
            <a:spLocks noGrp="1"/>
          </p:cNvSpPr>
          <p:nvPr>
            <p:ph idx="1"/>
          </p:nvPr>
        </p:nvSpPr>
        <p:spPr/>
        <p:txBody>
          <a:bodyPr/>
          <a:lstStyle/>
          <a:p>
            <a:r>
              <a:rPr lang="cs-CZ" dirty="0"/>
              <a:t>Teď věděl, že poddůstojníkovi </a:t>
            </a:r>
            <a:r>
              <a:rPr lang="cs-CZ" dirty="0" err="1"/>
              <a:t>Garbanovi</a:t>
            </a:r>
            <a:r>
              <a:rPr lang="cs-CZ" dirty="0"/>
              <a:t> říkával Říman s </a:t>
            </a:r>
            <a:r>
              <a:rPr lang="cs-CZ" i="1" dirty="0"/>
              <a:t>černošskými pysky</a:t>
            </a:r>
            <a:r>
              <a:rPr lang="cs-CZ" dirty="0"/>
              <a:t>. Tuto hlavu římského válečníka s odulými pysky černocha si po dva roky denně zvědavě prohlížel.</a:t>
            </a:r>
          </a:p>
          <a:p>
            <a:endParaRPr lang="cs-CZ" dirty="0"/>
          </a:p>
          <a:p>
            <a:r>
              <a:rPr lang="de-DE" dirty="0"/>
              <a:t>Er </a:t>
            </a:r>
            <a:r>
              <a:rPr lang="de-DE" dirty="0" err="1"/>
              <a:t>wußte</a:t>
            </a:r>
            <a:r>
              <a:rPr lang="de-DE" dirty="0"/>
              <a:t> nun, </a:t>
            </a:r>
            <a:r>
              <a:rPr lang="de-DE" dirty="0" err="1"/>
              <a:t>daß</a:t>
            </a:r>
            <a:r>
              <a:rPr lang="de-DE" dirty="0"/>
              <a:t> er den Unteroffizier </a:t>
            </a:r>
            <a:r>
              <a:rPr lang="de-DE" dirty="0" err="1"/>
              <a:t>Garban</a:t>
            </a:r>
            <a:r>
              <a:rPr lang="de-DE" dirty="0"/>
              <a:t> den „Römer mit den Ne­gerlippen" genannt hatte. Diesen Kopf eines römi­schen Kriegers mit den wulstigen Lippen eines Ne­gers hatte er zwei Jahre lang täglich mit Neugier be­trachtet.</a:t>
            </a:r>
            <a:endParaRPr lang="cs-CZ" dirty="0"/>
          </a:p>
        </p:txBody>
      </p:sp>
    </p:spTree>
    <p:extLst>
      <p:ext uri="{BB962C8B-B14F-4D97-AF65-F5344CB8AC3E}">
        <p14:creationId xmlns:p14="http://schemas.microsoft.com/office/powerpoint/2010/main" val="137633820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E4C665B-E748-4F2E-84A8-41848956C6A8}"/>
              </a:ext>
            </a:extLst>
          </p:cNvPr>
          <p:cNvSpPr>
            <a:spLocks noGrp="1"/>
          </p:cNvSpPr>
          <p:nvPr>
            <p:ph type="title"/>
          </p:nvPr>
        </p:nvSpPr>
        <p:spPr/>
        <p:txBody>
          <a:bodyPr/>
          <a:lstStyle/>
          <a:p>
            <a:r>
              <a:rPr lang="cs-CZ" dirty="0" err="1"/>
              <a:t>Garban</a:t>
            </a:r>
            <a:r>
              <a:rPr lang="cs-CZ" dirty="0"/>
              <a:t> si vychutnává změněnou hierarchii</a:t>
            </a:r>
          </a:p>
        </p:txBody>
      </p:sp>
      <p:sp>
        <p:nvSpPr>
          <p:cNvPr id="3" name="Zástupný obsah 2">
            <a:extLst>
              <a:ext uri="{FF2B5EF4-FFF2-40B4-BE49-F238E27FC236}">
                <a16:creationId xmlns:a16="http://schemas.microsoft.com/office/drawing/2014/main" id="{BDDE7BAA-A609-4344-AF73-627613F85D02}"/>
              </a:ext>
            </a:extLst>
          </p:cNvPr>
          <p:cNvSpPr>
            <a:spLocks noGrp="1"/>
          </p:cNvSpPr>
          <p:nvPr>
            <p:ph idx="1"/>
          </p:nvPr>
        </p:nvSpPr>
        <p:spPr/>
        <p:txBody>
          <a:bodyPr>
            <a:normAutofit/>
          </a:bodyPr>
          <a:lstStyle/>
          <a:p>
            <a:r>
              <a:rPr lang="cs-CZ" dirty="0"/>
              <a:t>„Pojďte dál, poručíku!“ a podal </a:t>
            </a:r>
            <a:r>
              <a:rPr lang="cs-CZ" b="1" dirty="0"/>
              <a:t>návštěvníkovi</a:t>
            </a:r>
            <a:r>
              <a:rPr lang="cs-CZ" dirty="0"/>
              <a:t> ruku.</a:t>
            </a:r>
          </a:p>
          <a:p>
            <a:r>
              <a:rPr lang="cs-CZ" dirty="0"/>
              <a:t>Teď řekl. „poručíku“, už ne „pane poručíku“.</a:t>
            </a:r>
          </a:p>
          <a:p>
            <a:r>
              <a:rPr lang="cs-CZ" dirty="0"/>
              <a:t>„Jo, to byla bídná doba, tehdy před 7 lety.“ </a:t>
            </a:r>
          </a:p>
          <a:p>
            <a:pPr marL="0" indent="0">
              <a:buNone/>
            </a:pPr>
            <a:r>
              <a:rPr lang="cs-CZ" sz="2000" dirty="0"/>
              <a:t>Zpátky k vnější perspektivě, případně jako náznak odtažitého vztahu k bývalému nadřízenému.</a:t>
            </a:r>
          </a:p>
          <a:p>
            <a:pPr marL="0" indent="0">
              <a:buNone/>
            </a:pPr>
            <a:endParaRPr lang="cs-CZ" dirty="0"/>
          </a:p>
          <a:p>
            <a:r>
              <a:rPr lang="de-DE" dirty="0"/>
              <a:t>„Kommen Sie, Leutnant!" und reichte dem Besu­cher die Hand.</a:t>
            </a:r>
            <a:endParaRPr lang="cs-CZ" dirty="0"/>
          </a:p>
          <a:p>
            <a:r>
              <a:rPr lang="de-DE" dirty="0"/>
              <a:t>." Jetzt sagte er: „Leutnant", nicht mehr „Herr Leutnant".</a:t>
            </a:r>
            <a:endParaRPr lang="cs-CZ" dirty="0"/>
          </a:p>
          <a:p>
            <a:r>
              <a:rPr lang="de-DE" dirty="0"/>
              <a:t>„Ja, das waren dreckige Zeiten, damals vor sieben Jahren."</a:t>
            </a:r>
            <a:endParaRPr lang="cs-CZ" dirty="0"/>
          </a:p>
          <a:p>
            <a:endParaRPr lang="cs-CZ" dirty="0"/>
          </a:p>
          <a:p>
            <a:endParaRPr lang="cs-CZ" dirty="0"/>
          </a:p>
        </p:txBody>
      </p:sp>
    </p:spTree>
    <p:extLst>
      <p:ext uri="{BB962C8B-B14F-4D97-AF65-F5344CB8AC3E}">
        <p14:creationId xmlns:p14="http://schemas.microsoft.com/office/powerpoint/2010/main" val="335946895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0E199C9-160C-405C-ACD9-8469B44B3BEB}"/>
              </a:ext>
            </a:extLst>
          </p:cNvPr>
          <p:cNvSpPr>
            <a:spLocks noGrp="1"/>
          </p:cNvSpPr>
          <p:nvPr>
            <p:ph type="title"/>
          </p:nvPr>
        </p:nvSpPr>
        <p:spPr/>
        <p:txBody>
          <a:bodyPr>
            <a:normAutofit/>
          </a:bodyPr>
          <a:lstStyle/>
          <a:p>
            <a:r>
              <a:rPr lang="cs-CZ" sz="2800" dirty="0"/>
              <a:t>To není svět pro lidi, uskočí před auty do příkopu s vodou.</a:t>
            </a:r>
          </a:p>
        </p:txBody>
      </p:sp>
      <p:sp>
        <p:nvSpPr>
          <p:cNvPr id="3" name="Zástupný obsah 2">
            <a:extLst>
              <a:ext uri="{FF2B5EF4-FFF2-40B4-BE49-F238E27FC236}">
                <a16:creationId xmlns:a16="http://schemas.microsoft.com/office/drawing/2014/main" id="{9C5EE1FD-EFCC-463A-9330-42E0C97F755A}"/>
              </a:ext>
            </a:extLst>
          </p:cNvPr>
          <p:cNvSpPr>
            <a:spLocks noGrp="1"/>
          </p:cNvSpPr>
          <p:nvPr>
            <p:ph idx="1"/>
          </p:nvPr>
        </p:nvSpPr>
        <p:spPr/>
        <p:txBody>
          <a:bodyPr/>
          <a:lstStyle/>
          <a:p>
            <a:r>
              <a:rPr lang="cs-CZ" dirty="0" err="1"/>
              <a:t>Garban</a:t>
            </a:r>
            <a:r>
              <a:rPr lang="cs-CZ" dirty="0"/>
              <a:t>: „Od deseti do půl dvanácté patří každý den silnice vozům. Ještě nejste obeznámen s naší organizací.“</a:t>
            </a:r>
          </a:p>
          <a:p>
            <a:r>
              <a:rPr lang="de-DE" dirty="0"/>
              <a:t>„Von zehn bis halb zwölf gehört die Straße täg­lich den Fuhrwerken. Sie kennen noch nicht unsere Organisation.</a:t>
            </a:r>
            <a:endParaRPr lang="cs-CZ" dirty="0"/>
          </a:p>
          <a:p>
            <a:endParaRPr lang="cs-CZ" dirty="0"/>
          </a:p>
        </p:txBody>
      </p:sp>
    </p:spTree>
    <p:extLst>
      <p:ext uri="{BB962C8B-B14F-4D97-AF65-F5344CB8AC3E}">
        <p14:creationId xmlns:p14="http://schemas.microsoft.com/office/powerpoint/2010/main" val="4531943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B9BC864-301C-4178-8062-1D59E918AAA6}"/>
              </a:ext>
            </a:extLst>
          </p:cNvPr>
          <p:cNvSpPr>
            <a:spLocks noGrp="1"/>
          </p:cNvSpPr>
          <p:nvPr>
            <p:ph type="title"/>
          </p:nvPr>
        </p:nvSpPr>
        <p:spPr/>
        <p:txBody>
          <a:bodyPr/>
          <a:lstStyle/>
          <a:p>
            <a:r>
              <a:rPr lang="de-DE" b="1" dirty="0" err="1"/>
              <a:t>Desatero</a:t>
            </a:r>
            <a:r>
              <a:rPr lang="de-DE" dirty="0"/>
              <a:t> </a:t>
            </a:r>
            <a:r>
              <a:rPr lang="cs-CZ" b="1" dirty="0"/>
              <a:t>mladých Baťovců:</a:t>
            </a:r>
            <a:endParaRPr lang="cs-CZ" dirty="0"/>
          </a:p>
        </p:txBody>
      </p:sp>
      <p:pic>
        <p:nvPicPr>
          <p:cNvPr id="6" name="Zástupný obsah 5" descr="Obsah obrázku text&#10;&#10;Popis byl vytvořen automaticky">
            <a:extLst>
              <a:ext uri="{FF2B5EF4-FFF2-40B4-BE49-F238E27FC236}">
                <a16:creationId xmlns:a16="http://schemas.microsoft.com/office/drawing/2014/main" id="{26255373-D701-4038-BD62-8DC27CFA519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183188" y="1144381"/>
            <a:ext cx="6172200" cy="4559712"/>
          </a:xfrm>
        </p:spPr>
      </p:pic>
      <p:sp>
        <p:nvSpPr>
          <p:cNvPr id="4" name="Zástupný text 3">
            <a:extLst>
              <a:ext uri="{FF2B5EF4-FFF2-40B4-BE49-F238E27FC236}">
                <a16:creationId xmlns:a16="http://schemas.microsoft.com/office/drawing/2014/main" id="{8F8D78E0-B4ED-4BD2-81FF-87AC933C8C01}"/>
              </a:ext>
            </a:extLst>
          </p:cNvPr>
          <p:cNvSpPr>
            <a:spLocks noGrp="1"/>
          </p:cNvSpPr>
          <p:nvPr>
            <p:ph type="body" sz="half" idx="2"/>
          </p:nvPr>
        </p:nvSpPr>
        <p:spPr/>
        <p:txBody>
          <a:bodyPr/>
          <a:lstStyle/>
          <a:p>
            <a:pPr marL="342900" indent="-342900">
              <a:buAutoNum type="arabicPeriod"/>
            </a:pPr>
            <a:r>
              <a:rPr lang="cs-CZ" b="1" dirty="0"/>
              <a:t>Jedině v práci věřit budeš. </a:t>
            </a:r>
            <a:endParaRPr lang="de-DE" b="1" dirty="0"/>
          </a:p>
          <a:p>
            <a:pPr marL="342900" indent="-342900">
              <a:buAutoNum type="arabicPeriod"/>
            </a:pPr>
            <a:r>
              <a:rPr lang="cs-CZ" b="1" dirty="0"/>
              <a:t>Nevyhneš se jí a nezanedbáš. </a:t>
            </a:r>
            <a:endParaRPr lang="de-DE" b="1" dirty="0"/>
          </a:p>
          <a:p>
            <a:pPr marL="342900" indent="-342900">
              <a:buAutoNum type="arabicPeriod"/>
            </a:pPr>
            <a:r>
              <a:rPr lang="cs-CZ" b="1" dirty="0"/>
              <a:t>Pracuješ </a:t>
            </a:r>
            <a:r>
              <a:rPr lang="cs-CZ" b="1" dirty="0">
                <a:highlight>
                  <a:srgbClr val="FFFF00"/>
                </a:highlight>
              </a:rPr>
              <a:t>myslivě</a:t>
            </a:r>
            <a:r>
              <a:rPr lang="cs-CZ" b="1" dirty="0"/>
              <a:t>. </a:t>
            </a:r>
            <a:endParaRPr lang="de-DE" b="1" dirty="0"/>
          </a:p>
          <a:p>
            <a:pPr marL="342900" indent="-342900">
              <a:buAutoNum type="arabicPeriod"/>
            </a:pPr>
            <a:r>
              <a:rPr lang="cs-CZ" b="1" dirty="0"/>
              <a:t>Nevěříš v nezměnitelnost poznaného. </a:t>
            </a:r>
            <a:endParaRPr lang="de-DE" b="1" dirty="0"/>
          </a:p>
          <a:p>
            <a:pPr marL="342900" indent="-342900">
              <a:buAutoNum type="arabicPeriod"/>
            </a:pPr>
            <a:r>
              <a:rPr lang="cs-CZ" b="1" dirty="0"/>
              <a:t>Jsi ctižádostivý. </a:t>
            </a:r>
            <a:endParaRPr lang="de-DE" b="1" dirty="0"/>
          </a:p>
          <a:p>
            <a:pPr marL="342900" indent="-342900">
              <a:buAutoNum type="arabicPeriod"/>
            </a:pPr>
            <a:r>
              <a:rPr lang="cs-CZ" b="1" dirty="0"/>
              <a:t>Neutrácíš čas nadarmo. </a:t>
            </a:r>
            <a:endParaRPr lang="de-DE" b="1" dirty="0"/>
          </a:p>
          <a:p>
            <a:pPr marL="342900" indent="-342900">
              <a:buAutoNum type="arabicPeriod"/>
            </a:pPr>
            <a:r>
              <a:rPr lang="cs-CZ" b="1" dirty="0"/>
              <a:t>Nevydáš více než vyděláš. </a:t>
            </a:r>
            <a:endParaRPr lang="de-DE" b="1" dirty="0"/>
          </a:p>
          <a:p>
            <a:pPr marL="342900" indent="-342900">
              <a:buAutoNum type="arabicPeriod"/>
            </a:pPr>
            <a:r>
              <a:rPr lang="cs-CZ" b="1" dirty="0"/>
              <a:t>Pomáháš schopným. </a:t>
            </a:r>
            <a:endParaRPr lang="de-DE" b="1" dirty="0"/>
          </a:p>
          <a:p>
            <a:pPr marL="342900" indent="-342900">
              <a:buAutoNum type="arabicPeriod"/>
            </a:pPr>
            <a:r>
              <a:rPr lang="cs-CZ" b="1" dirty="0"/>
              <a:t>Jsi věrný</a:t>
            </a:r>
            <a:endParaRPr lang="de-DE" b="1" dirty="0"/>
          </a:p>
          <a:p>
            <a:pPr marL="342900" indent="-342900">
              <a:buAutoNum type="arabicPeriod"/>
            </a:pPr>
            <a:r>
              <a:rPr lang="cs-CZ" b="1" dirty="0"/>
              <a:t>Dbáš, aby po tobě zůstala stopa celého člověka.</a:t>
            </a:r>
            <a:endParaRPr lang="cs-CZ" dirty="0"/>
          </a:p>
          <a:p>
            <a:endParaRPr lang="cs-CZ" dirty="0"/>
          </a:p>
        </p:txBody>
      </p:sp>
    </p:spTree>
    <p:extLst>
      <p:ext uri="{BB962C8B-B14F-4D97-AF65-F5344CB8AC3E}">
        <p14:creationId xmlns:p14="http://schemas.microsoft.com/office/powerpoint/2010/main" val="256001302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8784012-BDE5-467C-985C-FF58CE41103A}"/>
              </a:ext>
            </a:extLst>
          </p:cNvPr>
          <p:cNvSpPr>
            <a:spLocks noGrp="1"/>
          </p:cNvSpPr>
          <p:nvPr>
            <p:ph type="title"/>
          </p:nvPr>
        </p:nvSpPr>
        <p:spPr/>
        <p:txBody>
          <a:bodyPr/>
          <a:lstStyle/>
          <a:p>
            <a:r>
              <a:rPr lang="cs-CZ" dirty="0"/>
              <a:t>básník realistické vise  (47)</a:t>
            </a:r>
          </a:p>
        </p:txBody>
      </p:sp>
      <p:sp>
        <p:nvSpPr>
          <p:cNvPr id="3" name="Zástupný obsah 2">
            <a:extLst>
              <a:ext uri="{FF2B5EF4-FFF2-40B4-BE49-F238E27FC236}">
                <a16:creationId xmlns:a16="http://schemas.microsoft.com/office/drawing/2014/main" id="{74341229-73B4-46BC-8280-8EC5A776D12E}"/>
              </a:ext>
            </a:extLst>
          </p:cNvPr>
          <p:cNvSpPr>
            <a:spLocks noGrp="1"/>
          </p:cNvSpPr>
          <p:nvPr>
            <p:ph idx="1"/>
          </p:nvPr>
        </p:nvSpPr>
        <p:spPr/>
        <p:txBody>
          <a:bodyPr/>
          <a:lstStyle/>
          <a:p>
            <a:r>
              <a:rPr lang="cs-CZ" dirty="0" err="1"/>
              <a:t>Garban</a:t>
            </a:r>
            <a:r>
              <a:rPr lang="cs-CZ" dirty="0"/>
              <a:t> k </a:t>
            </a:r>
            <a:r>
              <a:rPr lang="cs-CZ" dirty="0" err="1"/>
              <a:t>Muffovi</a:t>
            </a:r>
            <a:r>
              <a:rPr lang="cs-CZ" dirty="0"/>
              <a:t>: „Především jste mi vnukl ten grandiózní nápad, který jste nazval „realitou snu“.</a:t>
            </a:r>
            <a:r>
              <a:rPr lang="en-US" dirty="0"/>
              <a:t> […] Sen, </a:t>
            </a:r>
            <a:r>
              <a:rPr lang="en-US" dirty="0" err="1"/>
              <a:t>kter</a:t>
            </a:r>
            <a:r>
              <a:rPr lang="cs-CZ" dirty="0"/>
              <a:t>ý</a:t>
            </a:r>
            <a:r>
              <a:rPr lang="en-US" dirty="0"/>
              <a:t> se </a:t>
            </a:r>
            <a:r>
              <a:rPr lang="en-US" dirty="0" err="1"/>
              <a:t>stal</a:t>
            </a:r>
            <a:r>
              <a:rPr lang="en-US" dirty="0"/>
              <a:t> </a:t>
            </a:r>
            <a:r>
              <a:rPr lang="en-US" dirty="0" err="1"/>
              <a:t>skute</a:t>
            </a:r>
            <a:r>
              <a:rPr lang="cs-CZ" dirty="0"/>
              <a:t>č</a:t>
            </a:r>
            <a:r>
              <a:rPr lang="en-US" dirty="0" err="1"/>
              <a:t>nost</a:t>
            </a:r>
            <a:r>
              <a:rPr lang="cs-CZ" dirty="0"/>
              <a:t>í</a:t>
            </a:r>
            <a:r>
              <a:rPr lang="en-US" dirty="0"/>
              <a:t>, je </a:t>
            </a:r>
            <a:r>
              <a:rPr lang="de-DE" dirty="0"/>
              <a:t>t</a:t>
            </a:r>
            <a:r>
              <a:rPr lang="cs-CZ" dirty="0" err="1"/>
              <a:t>řeba</a:t>
            </a:r>
            <a:r>
              <a:rPr lang="cs-CZ" dirty="0"/>
              <a:t> krmit, krmit jako mastodonta.“</a:t>
            </a:r>
          </a:p>
          <a:p>
            <a:r>
              <a:rPr lang="de-DE" dirty="0"/>
              <a:t>Vor allem aber haben Sie mir Ihre grandiose Idee beigebracht, die Sie die ,Wirklichkeit des Traums' nannten.</a:t>
            </a:r>
            <a:r>
              <a:rPr lang="en-US" dirty="0"/>
              <a:t>[…] </a:t>
            </a:r>
            <a:r>
              <a:rPr lang="de-DE" dirty="0"/>
              <a:t>„Seinen Wirklichkeit gewordenen Traum </a:t>
            </a:r>
            <a:r>
              <a:rPr lang="de-DE" dirty="0" err="1"/>
              <a:t>muß</a:t>
            </a:r>
            <a:r>
              <a:rPr lang="de-DE" dirty="0"/>
              <a:t> man füttern, füttern wie ein Mastodon!"</a:t>
            </a:r>
            <a:endParaRPr lang="cs-CZ" dirty="0"/>
          </a:p>
          <a:p>
            <a:r>
              <a:rPr lang="cs-CZ" dirty="0"/>
              <a:t> </a:t>
            </a:r>
          </a:p>
        </p:txBody>
      </p:sp>
    </p:spTree>
    <p:extLst>
      <p:ext uri="{BB962C8B-B14F-4D97-AF65-F5344CB8AC3E}">
        <p14:creationId xmlns:p14="http://schemas.microsoft.com/office/powerpoint/2010/main" val="352615512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558D455-A18E-4FA3-8793-F5360B514318}"/>
              </a:ext>
            </a:extLst>
          </p:cNvPr>
          <p:cNvSpPr>
            <a:spLocks noGrp="1"/>
          </p:cNvSpPr>
          <p:nvPr>
            <p:ph type="title"/>
          </p:nvPr>
        </p:nvSpPr>
        <p:spPr/>
        <p:txBody>
          <a:bodyPr/>
          <a:lstStyle/>
          <a:p>
            <a:r>
              <a:rPr lang="cs-CZ" dirty="0"/>
              <a:t>Systém Baťa</a:t>
            </a:r>
          </a:p>
        </p:txBody>
      </p:sp>
      <p:sp>
        <p:nvSpPr>
          <p:cNvPr id="3" name="Zástupný obsah 2">
            <a:extLst>
              <a:ext uri="{FF2B5EF4-FFF2-40B4-BE49-F238E27FC236}">
                <a16:creationId xmlns:a16="http://schemas.microsoft.com/office/drawing/2014/main" id="{115F5867-5E67-4344-B8C4-2318D5464C4B}"/>
              </a:ext>
            </a:extLst>
          </p:cNvPr>
          <p:cNvSpPr>
            <a:spLocks noGrp="1"/>
          </p:cNvSpPr>
          <p:nvPr>
            <p:ph idx="1"/>
          </p:nvPr>
        </p:nvSpPr>
        <p:spPr/>
        <p:txBody>
          <a:bodyPr>
            <a:normAutofit/>
          </a:bodyPr>
          <a:lstStyle/>
          <a:p>
            <a:r>
              <a:rPr lang="de-DE" dirty="0"/>
              <a:t>Wir haben natürlich unsere eigenen Ärzte. Wir haben unser eigenes Hotel, unser eigenes Kino, Warenhaus, Krankenhaus, Gebäranstalt, Badeanstalt, Kinderheim, Turnhalle, Restaurant, </a:t>
            </a:r>
            <a:r>
              <a:rPr lang="de-DE" dirty="0" err="1"/>
              <a:t>Cafe</a:t>
            </a:r>
            <a:r>
              <a:rPr lang="de-DE" dirty="0"/>
              <a:t> und Bar, jetzt eröffnen wir unsere eigene Schule, in zwei, drei Jahren vielleicht schon unser eigenes Theater. Meine Arbeiter sind die bestgestellten Arbeiter in der ganzen Welt. Ich beteilige sie am Reingewinn. Den dürfen sie natür­lich nicht beheben, sonst könnte ich sie nicht zur Sparsamkeit erziehen, aber ich verzinse jedem sein Guthaben besser als jede Bank. Das hat übrigens auch den Vorteil, </a:t>
            </a:r>
            <a:r>
              <a:rPr lang="de-DE" dirty="0" err="1"/>
              <a:t>daß</a:t>
            </a:r>
            <a:r>
              <a:rPr lang="de-DE" dirty="0"/>
              <a:t> ich es nie nötig haben werde,</a:t>
            </a:r>
            <a:r>
              <a:rPr lang="cs-CZ" dirty="0"/>
              <a:t> </a:t>
            </a:r>
            <a:r>
              <a:rPr lang="de-DE" dirty="0"/>
              <a:t>Bankkapital in Anspruch zu nehmen.</a:t>
            </a:r>
            <a:endParaRPr lang="cs-CZ" dirty="0"/>
          </a:p>
        </p:txBody>
      </p:sp>
    </p:spTree>
    <p:extLst>
      <p:ext uri="{BB962C8B-B14F-4D97-AF65-F5344CB8AC3E}">
        <p14:creationId xmlns:p14="http://schemas.microsoft.com/office/powerpoint/2010/main" val="887492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4A5574F-7957-4FDF-9A5A-A1E2AE5BAD00}"/>
              </a:ext>
            </a:extLst>
          </p:cNvPr>
          <p:cNvSpPr>
            <a:spLocks noGrp="1"/>
          </p:cNvSpPr>
          <p:nvPr>
            <p:ph type="title"/>
          </p:nvPr>
        </p:nvSpPr>
        <p:spPr/>
        <p:txBody>
          <a:bodyPr/>
          <a:lstStyle/>
          <a:p>
            <a:r>
              <a:rPr lang="cs-CZ" dirty="0"/>
              <a:t>Systém Baťa</a:t>
            </a:r>
          </a:p>
        </p:txBody>
      </p:sp>
      <p:sp>
        <p:nvSpPr>
          <p:cNvPr id="3" name="Zástupný obsah 2">
            <a:extLst>
              <a:ext uri="{FF2B5EF4-FFF2-40B4-BE49-F238E27FC236}">
                <a16:creationId xmlns:a16="http://schemas.microsoft.com/office/drawing/2014/main" id="{65E9FE66-5A2B-440E-BE30-E6499CB9D5EF}"/>
              </a:ext>
            </a:extLst>
          </p:cNvPr>
          <p:cNvSpPr>
            <a:spLocks noGrp="1"/>
          </p:cNvSpPr>
          <p:nvPr>
            <p:ph idx="1"/>
          </p:nvPr>
        </p:nvSpPr>
        <p:spPr/>
        <p:txBody>
          <a:bodyPr>
            <a:normAutofit/>
          </a:bodyPr>
          <a:lstStyle/>
          <a:p>
            <a:r>
              <a:rPr lang="cs-CZ" dirty="0"/>
              <a:t>Máme samozřejmě své vlastní lékaře. Máme svůj vlastní h</a:t>
            </a:r>
            <a:r>
              <a:rPr lang="de-DE" dirty="0" err="1"/>
              <a:t>otel</a:t>
            </a:r>
            <a:r>
              <a:rPr lang="de-DE" dirty="0"/>
              <a:t>, </a:t>
            </a:r>
            <a:r>
              <a:rPr lang="cs-CZ" dirty="0"/>
              <a:t>své vlastní kino, obchodní dům, nemocnici, porodnici, koupaliště, dětský domov, tělocvičnu, res</a:t>
            </a:r>
            <a:r>
              <a:rPr lang="de-DE" dirty="0" err="1"/>
              <a:t>taura</a:t>
            </a:r>
            <a:r>
              <a:rPr lang="cs-CZ" dirty="0" err="1"/>
              <a:t>ci</a:t>
            </a:r>
            <a:r>
              <a:rPr lang="cs-CZ" dirty="0"/>
              <a:t>, kavárnu a bar, teď otevíráme vlastní školu </a:t>
            </a:r>
            <a:r>
              <a:rPr lang="en-US" dirty="0"/>
              <a:t>[…] M</a:t>
            </a:r>
            <a:r>
              <a:rPr lang="cs-CZ" dirty="0"/>
              <a:t>í</a:t>
            </a:r>
            <a:r>
              <a:rPr lang="en-US" dirty="0"/>
              <a:t> d</a:t>
            </a:r>
            <a:r>
              <a:rPr lang="cs-CZ" dirty="0"/>
              <a:t>ě</a:t>
            </a:r>
            <a:r>
              <a:rPr lang="en-US" dirty="0" err="1"/>
              <a:t>lnici</a:t>
            </a:r>
            <a:r>
              <a:rPr lang="en-US" dirty="0"/>
              <a:t> </a:t>
            </a:r>
            <a:r>
              <a:rPr lang="en-US" dirty="0" err="1"/>
              <a:t>maj</a:t>
            </a:r>
            <a:r>
              <a:rPr lang="cs-CZ" dirty="0"/>
              <a:t>í</a:t>
            </a:r>
            <a:r>
              <a:rPr lang="en-US" dirty="0"/>
              <a:t> pod</a:t>
            </a:r>
            <a:r>
              <a:rPr lang="cs-CZ" dirty="0"/>
              <a:t>í</a:t>
            </a:r>
            <a:r>
              <a:rPr lang="en-US" dirty="0"/>
              <a:t>l </a:t>
            </a:r>
            <a:r>
              <a:rPr lang="en-US" dirty="0" err="1"/>
              <a:t>na</a:t>
            </a:r>
            <a:r>
              <a:rPr lang="en-US" dirty="0"/>
              <a:t> </a:t>
            </a:r>
            <a:r>
              <a:rPr lang="cs-CZ" dirty="0"/>
              <a:t>čistém z</a:t>
            </a:r>
            <a:r>
              <a:rPr lang="en-US" dirty="0" err="1"/>
              <a:t>isku</a:t>
            </a:r>
            <a:r>
              <a:rPr lang="cs-CZ" dirty="0"/>
              <a:t>. Ten si samozřejmě nemohou vybrat, jinak bych je nevychovával k šetrnosti, ale úročím jejich konto lépe než jakákoli banka. Má to další výhodu, že si nikdy nebudu muset brát u bank půjčky .</a:t>
            </a:r>
          </a:p>
        </p:txBody>
      </p:sp>
    </p:spTree>
    <p:extLst>
      <p:ext uri="{BB962C8B-B14F-4D97-AF65-F5344CB8AC3E}">
        <p14:creationId xmlns:p14="http://schemas.microsoft.com/office/powerpoint/2010/main" val="101118124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C9F6580-C34A-4728-9314-849C6140A49E}"/>
              </a:ext>
            </a:extLst>
          </p:cNvPr>
          <p:cNvSpPr>
            <a:spLocks noGrp="1"/>
          </p:cNvSpPr>
          <p:nvPr>
            <p:ph type="title"/>
          </p:nvPr>
        </p:nvSpPr>
        <p:spPr/>
        <p:txBody>
          <a:bodyPr>
            <a:normAutofit/>
          </a:bodyPr>
          <a:lstStyle/>
          <a:p>
            <a:r>
              <a:rPr lang="cs-CZ" sz="3200" dirty="0"/>
              <a:t>Pít se u Bati ovšem </a:t>
            </a:r>
            <a:r>
              <a:rPr lang="cs-CZ" sz="3200" dirty="0" err="1"/>
              <a:t>nesmělom</a:t>
            </a:r>
            <a:r>
              <a:rPr lang="cs-CZ" sz="3200" dirty="0"/>
              <a:t> Seidl to ví, </a:t>
            </a:r>
            <a:r>
              <a:rPr lang="cs-CZ" sz="3200" dirty="0" err="1"/>
              <a:t>Winder</a:t>
            </a:r>
            <a:r>
              <a:rPr lang="cs-CZ" sz="3200" dirty="0"/>
              <a:t> ne.</a:t>
            </a:r>
          </a:p>
        </p:txBody>
      </p:sp>
      <p:sp>
        <p:nvSpPr>
          <p:cNvPr id="3" name="Zástupný obsah 2">
            <a:extLst>
              <a:ext uri="{FF2B5EF4-FFF2-40B4-BE49-F238E27FC236}">
                <a16:creationId xmlns:a16="http://schemas.microsoft.com/office/drawing/2014/main" id="{57A36A69-8603-4FAB-839A-6B2B99F97AB4}"/>
              </a:ext>
            </a:extLst>
          </p:cNvPr>
          <p:cNvSpPr>
            <a:spLocks noGrp="1"/>
          </p:cNvSpPr>
          <p:nvPr>
            <p:ph idx="1"/>
          </p:nvPr>
        </p:nvSpPr>
        <p:spPr/>
        <p:txBody>
          <a:bodyPr/>
          <a:lstStyle/>
          <a:p>
            <a:r>
              <a:rPr lang="cs-CZ" dirty="0"/>
              <a:t>Kdo chce pít, dostane u </a:t>
            </a:r>
            <a:r>
              <a:rPr lang="cs-CZ" dirty="0" err="1"/>
              <a:t>Garbana</a:t>
            </a:r>
            <a:r>
              <a:rPr lang="cs-CZ" dirty="0"/>
              <a:t> napít , kdo che jíst, dostane u </a:t>
            </a:r>
            <a:r>
              <a:rPr lang="cs-CZ" dirty="0" err="1"/>
              <a:t>Garbana</a:t>
            </a:r>
            <a:r>
              <a:rPr lang="cs-CZ" dirty="0"/>
              <a:t> najíst, kdo se che bavit, jde do </a:t>
            </a:r>
            <a:r>
              <a:rPr lang="cs-CZ" dirty="0" err="1"/>
              <a:t>Garbanova</a:t>
            </a:r>
            <a:r>
              <a:rPr lang="cs-CZ" dirty="0"/>
              <a:t> kina. Ani </a:t>
            </a:r>
            <a:r>
              <a:rPr lang="cs-CZ" b="1" dirty="0"/>
              <a:t>fenik</a:t>
            </a:r>
            <a:r>
              <a:rPr lang="cs-CZ" dirty="0"/>
              <a:t> se nedostane do cizích rukou.</a:t>
            </a:r>
          </a:p>
          <a:p>
            <a:r>
              <a:rPr lang="de-DE" dirty="0"/>
              <a:t>Wer trinken will, bekommt bei </a:t>
            </a:r>
            <a:r>
              <a:rPr lang="de-DE" dirty="0" err="1"/>
              <a:t>Garban</a:t>
            </a:r>
            <a:r>
              <a:rPr lang="de-DE" dirty="0"/>
              <a:t> zu trinken, wer essen will, bekommt bei </a:t>
            </a:r>
            <a:r>
              <a:rPr lang="de-DE" dirty="0" err="1"/>
              <a:t>Garban</a:t>
            </a:r>
            <a:r>
              <a:rPr lang="de-DE" dirty="0"/>
              <a:t> zu essen, wer sich zerstreuen will, geht in </a:t>
            </a:r>
            <a:r>
              <a:rPr lang="de-DE" dirty="0" err="1"/>
              <a:t>Garbans</a:t>
            </a:r>
            <a:r>
              <a:rPr lang="de-DE" dirty="0"/>
              <a:t> Kino. Kein Pfennig gerät in fremde Hände. </a:t>
            </a:r>
            <a:endParaRPr lang="cs-CZ" dirty="0"/>
          </a:p>
        </p:txBody>
      </p:sp>
    </p:spTree>
    <p:extLst>
      <p:ext uri="{BB962C8B-B14F-4D97-AF65-F5344CB8AC3E}">
        <p14:creationId xmlns:p14="http://schemas.microsoft.com/office/powerpoint/2010/main" val="314786351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6B0B4A8-E1DD-4F6E-8E5A-F76FCB41655C}"/>
              </a:ext>
            </a:extLst>
          </p:cNvPr>
          <p:cNvSpPr>
            <a:spLocks noGrp="1"/>
          </p:cNvSpPr>
          <p:nvPr>
            <p:ph type="title"/>
          </p:nvPr>
        </p:nvSpPr>
        <p:spPr/>
        <p:txBody>
          <a:bodyPr/>
          <a:lstStyle/>
          <a:p>
            <a:r>
              <a:rPr lang="cs-CZ" dirty="0"/>
              <a:t>Šéf i starosta</a:t>
            </a:r>
          </a:p>
        </p:txBody>
      </p:sp>
      <p:sp>
        <p:nvSpPr>
          <p:cNvPr id="3" name="Zástupný obsah 2">
            <a:extLst>
              <a:ext uri="{FF2B5EF4-FFF2-40B4-BE49-F238E27FC236}">
                <a16:creationId xmlns:a16="http://schemas.microsoft.com/office/drawing/2014/main" id="{B4D7BF78-E483-47D1-842C-217C5D46389E}"/>
              </a:ext>
            </a:extLst>
          </p:cNvPr>
          <p:cNvSpPr>
            <a:spLocks noGrp="1"/>
          </p:cNvSpPr>
          <p:nvPr>
            <p:ph idx="1"/>
          </p:nvPr>
        </p:nvSpPr>
        <p:spPr/>
        <p:txBody>
          <a:bodyPr>
            <a:normAutofit lnSpcReduction="10000"/>
          </a:bodyPr>
          <a:lstStyle/>
          <a:p>
            <a:pPr marL="0" indent="0">
              <a:buNone/>
            </a:pPr>
            <a:r>
              <a:rPr lang="cs-CZ" dirty="0"/>
              <a:t>Samozřejmě patřím k té straně, ke které se hlásí většina mých dělníků, také. Jsem jejich starosta, poslanec, poradce, jejich bratr, jejich chůva. Jsme stát ve státě </a:t>
            </a:r>
            <a:r>
              <a:rPr lang="cs-CZ" b="1" dirty="0"/>
              <a:t>nebo snad velká rodina</a:t>
            </a:r>
            <a:r>
              <a:rPr lang="cs-CZ" dirty="0"/>
              <a:t>, kde se všichni řídí domácím řádem. Do jiné organizace nikdo vstoupit nesmí. Jak se Vám to všechno líbí, poručíku?</a:t>
            </a:r>
          </a:p>
          <a:p>
            <a:pPr marL="0" indent="0">
              <a:buNone/>
            </a:pPr>
            <a:r>
              <a:rPr lang="de-DE" dirty="0"/>
              <a:t>Selbstverständ­lich gehöre ich auch der politischen Partei an, zu der sich die Mehrzahl meiner Arbeiter bekennt. Ich bin ihr Bürgermeister, ihr Abgeordneter, ihr Ratgeber, ihr Bruder, ihre Amme. Wir bilden einen Staat im Staate oder vielleicht eine große Familie, eine Familienorganisation, die dem Hausgesetz gehorcht. Einer anderen Organisation darf nie­mand beitreten. Wie gefällt Ihnen das alles, Leut­nant?'</a:t>
            </a:r>
            <a:endParaRPr lang="cs-CZ" dirty="0"/>
          </a:p>
        </p:txBody>
      </p:sp>
    </p:spTree>
    <p:extLst>
      <p:ext uri="{BB962C8B-B14F-4D97-AF65-F5344CB8AC3E}">
        <p14:creationId xmlns:p14="http://schemas.microsoft.com/office/powerpoint/2010/main" val="342436794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08ED2E2-7215-43FB-BFC2-3E954A2B9793}"/>
              </a:ext>
            </a:extLst>
          </p:cNvPr>
          <p:cNvSpPr>
            <a:spLocks noGrp="1"/>
          </p:cNvSpPr>
          <p:nvPr>
            <p:ph type="title"/>
          </p:nvPr>
        </p:nvSpPr>
        <p:spPr/>
        <p:txBody>
          <a:bodyPr>
            <a:normAutofit/>
          </a:bodyPr>
          <a:lstStyle/>
          <a:p>
            <a:r>
              <a:rPr lang="cs-CZ" sz="3200" dirty="0"/>
              <a:t>Tomáš Baťa: Výchova k blahobytu (1932, vyd. </a:t>
            </a:r>
            <a:r>
              <a:rPr lang="cs-CZ" sz="3200" dirty="0" err="1"/>
              <a:t>Cekota</a:t>
            </a:r>
            <a:r>
              <a:rPr lang="cs-CZ" sz="3200" dirty="0"/>
              <a:t>)</a:t>
            </a:r>
          </a:p>
        </p:txBody>
      </p:sp>
      <p:sp>
        <p:nvSpPr>
          <p:cNvPr id="3" name="Zástupný obsah 2">
            <a:extLst>
              <a:ext uri="{FF2B5EF4-FFF2-40B4-BE49-F238E27FC236}">
                <a16:creationId xmlns:a16="http://schemas.microsoft.com/office/drawing/2014/main" id="{C817F7FE-8BCB-4B01-B0B3-FAD5FCC0C998}"/>
              </a:ext>
            </a:extLst>
          </p:cNvPr>
          <p:cNvSpPr>
            <a:spLocks noGrp="1"/>
          </p:cNvSpPr>
          <p:nvPr>
            <p:ph idx="1"/>
          </p:nvPr>
        </p:nvSpPr>
        <p:spPr/>
        <p:txBody>
          <a:bodyPr/>
          <a:lstStyle/>
          <a:p>
            <a:r>
              <a:rPr lang="pl-PL" dirty="0"/>
              <a:t>DÍLNA, PRACUJÍCÍ LEVNĚ A DOKONALE, má býti podobna rodině a </a:t>
            </a:r>
            <a:r>
              <a:rPr lang="cs-CZ" dirty="0"/>
              <a:t>mistr jí má býti středem. Její členové by měli bydleti i poblíže sebe, aby si mohli nejen v dílně, ale i v životě navzájem vypomáhati.</a:t>
            </a:r>
          </a:p>
        </p:txBody>
      </p:sp>
    </p:spTree>
    <p:extLst>
      <p:ext uri="{BB962C8B-B14F-4D97-AF65-F5344CB8AC3E}">
        <p14:creationId xmlns:p14="http://schemas.microsoft.com/office/powerpoint/2010/main" val="182179051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1AB9464-F824-4BBD-90BF-2D375C236670}"/>
              </a:ext>
            </a:extLst>
          </p:cNvPr>
          <p:cNvSpPr>
            <a:spLocks noGrp="1"/>
          </p:cNvSpPr>
          <p:nvPr>
            <p:ph type="title"/>
          </p:nvPr>
        </p:nvSpPr>
        <p:spPr/>
        <p:txBody>
          <a:bodyPr/>
          <a:lstStyle/>
          <a:p>
            <a:r>
              <a:rPr lang="cs-CZ" dirty="0" err="1"/>
              <a:t>Pocítitu</a:t>
            </a:r>
            <a:r>
              <a:rPr lang="cs-CZ" dirty="0"/>
              <a:t> ponížení ho </a:t>
            </a:r>
            <a:r>
              <a:rPr lang="cs-CZ" dirty="0" err="1"/>
              <a:t>Garban</a:t>
            </a:r>
            <a:r>
              <a:rPr lang="cs-CZ" dirty="0"/>
              <a:t> neušetří</a:t>
            </a:r>
          </a:p>
        </p:txBody>
      </p:sp>
      <p:sp>
        <p:nvSpPr>
          <p:cNvPr id="3" name="Zástupný obsah 2">
            <a:extLst>
              <a:ext uri="{FF2B5EF4-FFF2-40B4-BE49-F238E27FC236}">
                <a16:creationId xmlns:a16="http://schemas.microsoft.com/office/drawing/2014/main" id="{2C7B88CE-E153-4422-8056-A3A732BB4DBE}"/>
              </a:ext>
            </a:extLst>
          </p:cNvPr>
          <p:cNvSpPr>
            <a:spLocks noGrp="1"/>
          </p:cNvSpPr>
          <p:nvPr>
            <p:ph idx="1"/>
          </p:nvPr>
        </p:nvSpPr>
        <p:spPr/>
        <p:txBody>
          <a:bodyPr>
            <a:normAutofit lnSpcReduction="10000"/>
          </a:bodyPr>
          <a:lstStyle/>
          <a:p>
            <a:r>
              <a:rPr lang="de-DE" dirty="0"/>
              <a:t>„Wo waren Sie zuletzt in Stellung?"</a:t>
            </a:r>
            <a:endParaRPr lang="cs-CZ" dirty="0"/>
          </a:p>
          <a:p>
            <a:r>
              <a:rPr lang="de-DE" dirty="0"/>
              <a:t>Muff erhob sich, fuhr mit der Hand über die Stirn und sagte leise: „Ich nehme an</a:t>
            </a:r>
            <a:r>
              <a:rPr lang="de-DE" b="1" dirty="0"/>
              <a:t>, </a:t>
            </a:r>
            <a:r>
              <a:rPr lang="de-DE" b="1" dirty="0" err="1"/>
              <a:t>daß</a:t>
            </a:r>
            <a:r>
              <a:rPr lang="de-DE" b="1" dirty="0"/>
              <a:t> Sie Erkundigungen eingezogen haben."</a:t>
            </a:r>
            <a:endParaRPr lang="cs-CZ" b="1" dirty="0"/>
          </a:p>
          <a:p>
            <a:r>
              <a:rPr lang="de-DE" dirty="0"/>
              <a:t>„Nun, Leutnant. . ."</a:t>
            </a:r>
            <a:endParaRPr lang="cs-CZ" dirty="0"/>
          </a:p>
          <a:p>
            <a:r>
              <a:rPr lang="de-DE" dirty="0"/>
              <a:t>„Bitte, nennen Sie mich nicht Leutnant."</a:t>
            </a:r>
            <a:endParaRPr lang="cs-CZ" dirty="0"/>
          </a:p>
          <a:p>
            <a:r>
              <a:rPr lang="de-DE" dirty="0"/>
              <a:t>„Warum? Glauben Sie, ich würde hier mit Ihnen meine kostbare Zeit verschwenden, wenn Sie nicht mein Leutnant wären? Aber wie Sie wollen. Ich kann Sie auch bei Ihrem Namen nennen, wenn Ihnen das besser gefällt. Also sagen Sie, </a:t>
            </a:r>
            <a:r>
              <a:rPr lang="de-DE" b="1" dirty="0"/>
              <a:t>Muff, sagen Sie, lieber Muff: </a:t>
            </a:r>
            <a:r>
              <a:rPr lang="de-DE" dirty="0"/>
              <a:t>weshalb haben Sie vor zwei Jahren Ihren Posten verloren?"</a:t>
            </a:r>
            <a:endParaRPr lang="cs-CZ" dirty="0"/>
          </a:p>
          <a:p>
            <a:endParaRPr lang="cs-CZ" dirty="0"/>
          </a:p>
        </p:txBody>
      </p:sp>
    </p:spTree>
    <p:extLst>
      <p:ext uri="{BB962C8B-B14F-4D97-AF65-F5344CB8AC3E}">
        <p14:creationId xmlns:p14="http://schemas.microsoft.com/office/powerpoint/2010/main" val="428151766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957D8E5-C3E0-4638-B99E-B746FFDBD13D}"/>
              </a:ext>
            </a:extLst>
          </p:cNvPr>
          <p:cNvSpPr>
            <a:spLocks noGrp="1"/>
          </p:cNvSpPr>
          <p:nvPr>
            <p:ph type="title"/>
          </p:nvPr>
        </p:nvSpPr>
        <p:spPr/>
        <p:txBody>
          <a:bodyPr/>
          <a:lstStyle/>
          <a:p>
            <a:r>
              <a:rPr lang="cs-CZ" dirty="0" err="1"/>
              <a:t>Pocítitu</a:t>
            </a:r>
            <a:r>
              <a:rPr lang="cs-CZ" dirty="0"/>
              <a:t> ponížení ho </a:t>
            </a:r>
            <a:r>
              <a:rPr lang="cs-CZ" dirty="0" err="1"/>
              <a:t>Garban</a:t>
            </a:r>
            <a:r>
              <a:rPr lang="cs-CZ" dirty="0"/>
              <a:t> neušetří</a:t>
            </a:r>
          </a:p>
        </p:txBody>
      </p:sp>
      <p:sp>
        <p:nvSpPr>
          <p:cNvPr id="3" name="Zástupný obsah 2">
            <a:extLst>
              <a:ext uri="{FF2B5EF4-FFF2-40B4-BE49-F238E27FC236}">
                <a16:creationId xmlns:a16="http://schemas.microsoft.com/office/drawing/2014/main" id="{17E1F5C8-8B6B-4E6B-87B0-45C03DADE81B}"/>
              </a:ext>
            </a:extLst>
          </p:cNvPr>
          <p:cNvSpPr>
            <a:spLocks noGrp="1"/>
          </p:cNvSpPr>
          <p:nvPr>
            <p:ph idx="1"/>
          </p:nvPr>
        </p:nvSpPr>
        <p:spPr/>
        <p:txBody>
          <a:bodyPr>
            <a:normAutofit/>
          </a:bodyPr>
          <a:lstStyle/>
          <a:p>
            <a:r>
              <a:rPr lang="de-DE" dirty="0"/>
              <a:t>„</a:t>
            </a:r>
            <a:r>
              <a:rPr lang="cs-CZ" dirty="0"/>
              <a:t>Kde jste byl naposledy zaměstnán</a:t>
            </a:r>
            <a:r>
              <a:rPr lang="de-DE" dirty="0"/>
              <a:t>?"</a:t>
            </a:r>
            <a:endParaRPr lang="cs-CZ" dirty="0"/>
          </a:p>
          <a:p>
            <a:r>
              <a:rPr lang="de-DE" dirty="0"/>
              <a:t>Muff </a:t>
            </a:r>
            <a:r>
              <a:rPr lang="cs-CZ" dirty="0"/>
              <a:t>řekl tiše</a:t>
            </a:r>
            <a:r>
              <a:rPr lang="de-DE" dirty="0"/>
              <a:t>: „</a:t>
            </a:r>
            <a:r>
              <a:rPr lang="cs-CZ" dirty="0"/>
              <a:t>Předpokládám, že jste se tam na mě informoval</a:t>
            </a:r>
            <a:r>
              <a:rPr lang="de-DE" b="1" dirty="0"/>
              <a:t>."</a:t>
            </a:r>
            <a:endParaRPr lang="cs-CZ" b="1" dirty="0"/>
          </a:p>
          <a:p>
            <a:r>
              <a:rPr lang="de-DE" dirty="0"/>
              <a:t>„</a:t>
            </a:r>
            <a:r>
              <a:rPr lang="cs-CZ" dirty="0"/>
              <a:t>Tak</a:t>
            </a:r>
            <a:r>
              <a:rPr lang="de-DE" dirty="0"/>
              <a:t>, </a:t>
            </a:r>
            <a:r>
              <a:rPr lang="cs-CZ" dirty="0"/>
              <a:t>poručíku</a:t>
            </a:r>
            <a:r>
              <a:rPr lang="de-DE" dirty="0"/>
              <a:t>. . ."</a:t>
            </a:r>
            <a:endParaRPr lang="cs-CZ" dirty="0"/>
          </a:p>
          <a:p>
            <a:r>
              <a:rPr lang="de-DE" dirty="0"/>
              <a:t>„</a:t>
            </a:r>
            <a:r>
              <a:rPr lang="cs-CZ" dirty="0"/>
              <a:t>Neříkejte mi „poručíku“</a:t>
            </a:r>
            <a:r>
              <a:rPr lang="de-DE" dirty="0"/>
              <a:t>."</a:t>
            </a:r>
            <a:endParaRPr lang="cs-CZ" dirty="0"/>
          </a:p>
          <a:p>
            <a:r>
              <a:rPr lang="de-DE" dirty="0"/>
              <a:t>„</a:t>
            </a:r>
            <a:r>
              <a:rPr lang="cs-CZ" dirty="0"/>
              <a:t>Proč</a:t>
            </a:r>
            <a:r>
              <a:rPr lang="de-DE" dirty="0"/>
              <a:t>? </a:t>
            </a:r>
            <a:r>
              <a:rPr lang="cs-CZ" dirty="0"/>
              <a:t>Myslíte, že bych s Vámi ztrácel svůj drahocenný čas, kdybyste nebyl  mým poručíkem</a:t>
            </a:r>
            <a:r>
              <a:rPr lang="de-DE" dirty="0"/>
              <a:t>? </a:t>
            </a:r>
            <a:r>
              <a:rPr lang="cs-CZ" dirty="0"/>
              <a:t>Ale jak chcete. Můžu vás oslovovat i jménem, pokud se vám to líbí víc</a:t>
            </a:r>
            <a:r>
              <a:rPr lang="de-DE" dirty="0"/>
              <a:t>. </a:t>
            </a:r>
            <a:r>
              <a:rPr lang="cs-CZ" dirty="0"/>
              <a:t>Tedy řekněte, </a:t>
            </a:r>
            <a:r>
              <a:rPr lang="cs-CZ" dirty="0" err="1"/>
              <a:t>Muffe</a:t>
            </a:r>
            <a:r>
              <a:rPr lang="cs-CZ" dirty="0"/>
              <a:t>, </a:t>
            </a:r>
            <a:r>
              <a:rPr lang="cs-CZ" dirty="0" err="1"/>
              <a:t>řekně</a:t>
            </a:r>
            <a:r>
              <a:rPr lang="cs-CZ" dirty="0"/>
              <a:t>, milý </a:t>
            </a:r>
            <a:r>
              <a:rPr lang="cs-CZ" dirty="0" err="1"/>
              <a:t>Muffe</a:t>
            </a:r>
            <a:r>
              <a:rPr lang="cs-CZ" dirty="0"/>
              <a:t>: proč Vás odsud vyhodili</a:t>
            </a:r>
            <a:r>
              <a:rPr lang="de-DE" dirty="0"/>
              <a:t>?"</a:t>
            </a:r>
            <a:endParaRPr lang="cs-CZ" dirty="0"/>
          </a:p>
          <a:p>
            <a:endParaRPr lang="cs-CZ" dirty="0"/>
          </a:p>
          <a:p>
            <a:endParaRPr lang="cs-CZ" dirty="0"/>
          </a:p>
          <a:p>
            <a:endParaRPr lang="cs-CZ" dirty="0"/>
          </a:p>
        </p:txBody>
      </p:sp>
    </p:spTree>
    <p:extLst>
      <p:ext uri="{BB962C8B-B14F-4D97-AF65-F5344CB8AC3E}">
        <p14:creationId xmlns:p14="http://schemas.microsoft.com/office/powerpoint/2010/main" val="256322928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5A7F2D2-F9DD-4FD5-B415-50B170944005}"/>
              </a:ext>
            </a:extLst>
          </p:cNvPr>
          <p:cNvSpPr>
            <a:spLocks noGrp="1"/>
          </p:cNvSpPr>
          <p:nvPr>
            <p:ph type="title"/>
          </p:nvPr>
        </p:nvSpPr>
        <p:spPr/>
        <p:txBody>
          <a:bodyPr/>
          <a:lstStyle/>
          <a:p>
            <a:r>
              <a:rPr lang="cs-CZ" dirty="0"/>
              <a:t>Právě tato scéna otištěna v </a:t>
            </a:r>
            <a:r>
              <a:rPr lang="cs-CZ" dirty="0" err="1"/>
              <a:t>Prager</a:t>
            </a:r>
            <a:r>
              <a:rPr lang="cs-CZ" dirty="0"/>
              <a:t> </a:t>
            </a:r>
            <a:r>
              <a:rPr lang="cs-CZ" dirty="0" err="1"/>
              <a:t>Tagblatt</a:t>
            </a:r>
            <a:endParaRPr lang="cs-CZ" dirty="0"/>
          </a:p>
        </p:txBody>
      </p:sp>
      <p:sp>
        <p:nvSpPr>
          <p:cNvPr id="3" name="Zástupný obsah 2">
            <a:extLst>
              <a:ext uri="{FF2B5EF4-FFF2-40B4-BE49-F238E27FC236}">
                <a16:creationId xmlns:a16="http://schemas.microsoft.com/office/drawing/2014/main" id="{4F2E8F59-1BB1-409E-AA7F-7E65F90D676B}"/>
              </a:ext>
            </a:extLst>
          </p:cNvPr>
          <p:cNvSpPr>
            <a:spLocks noGrp="1"/>
          </p:cNvSpPr>
          <p:nvPr>
            <p:ph idx="1"/>
          </p:nvPr>
        </p:nvSpPr>
        <p:spPr/>
        <p:txBody>
          <a:bodyPr/>
          <a:lstStyle/>
          <a:p>
            <a:r>
              <a:rPr lang="cs-CZ" dirty="0"/>
              <a:t>Dr. </a:t>
            </a:r>
            <a:r>
              <a:rPr lang="cs-CZ" dirty="0" err="1"/>
              <a:t>Muff</a:t>
            </a:r>
            <a:r>
              <a:rPr lang="cs-CZ" dirty="0"/>
              <a:t> </a:t>
            </a:r>
            <a:r>
              <a:rPr lang="cs-CZ" dirty="0" err="1"/>
              <a:t>und</a:t>
            </a:r>
            <a:r>
              <a:rPr lang="cs-CZ" dirty="0"/>
              <a:t> </a:t>
            </a:r>
            <a:r>
              <a:rPr lang="cs-CZ" dirty="0" err="1"/>
              <a:t>Frau</a:t>
            </a:r>
            <a:r>
              <a:rPr lang="cs-CZ" dirty="0"/>
              <a:t> Blum</a:t>
            </a:r>
          </a:p>
          <a:p>
            <a:r>
              <a:rPr lang="cs-CZ" dirty="0" err="1"/>
              <a:t>Prager</a:t>
            </a:r>
            <a:r>
              <a:rPr lang="cs-CZ" dirty="0"/>
              <a:t> </a:t>
            </a:r>
            <a:r>
              <a:rPr lang="cs-CZ" dirty="0" err="1"/>
              <a:t>Tagblatt</a:t>
            </a:r>
            <a:r>
              <a:rPr lang="cs-CZ" dirty="0"/>
              <a:t>, </a:t>
            </a:r>
            <a:r>
              <a:rPr lang="cs-CZ" dirty="0" err="1"/>
              <a:t>Nr</a:t>
            </a:r>
            <a:r>
              <a:rPr lang="cs-CZ" dirty="0"/>
              <a:t>. 245, Mi, den 21. </a:t>
            </a:r>
            <a:r>
              <a:rPr lang="cs-CZ" dirty="0" err="1"/>
              <a:t>Oktober</a:t>
            </a:r>
            <a:r>
              <a:rPr lang="cs-CZ" dirty="0"/>
              <a:t> 1931, S. 2.</a:t>
            </a:r>
          </a:p>
          <a:p>
            <a:endParaRPr lang="cs-CZ" dirty="0"/>
          </a:p>
          <a:p>
            <a:r>
              <a:rPr lang="cs-CZ" dirty="0"/>
              <a:t>27. X. 1931: </a:t>
            </a:r>
            <a:r>
              <a:rPr lang="cs-CZ" b="1" dirty="0"/>
              <a:t>Max Brod: </a:t>
            </a:r>
            <a:r>
              <a:rPr lang="cs-CZ" b="1" dirty="0" err="1"/>
              <a:t>Industrieromane</a:t>
            </a:r>
            <a:endParaRPr lang="cs-CZ" b="1" dirty="0"/>
          </a:p>
          <a:p>
            <a:r>
              <a:rPr lang="cs-CZ" dirty="0"/>
              <a:t>Der </a:t>
            </a:r>
            <a:r>
              <a:rPr lang="cs-CZ" dirty="0" err="1"/>
              <a:t>brennende</a:t>
            </a:r>
            <a:r>
              <a:rPr lang="cs-CZ" dirty="0"/>
              <a:t> </a:t>
            </a:r>
            <a:r>
              <a:rPr lang="cs-CZ" dirty="0" err="1"/>
              <a:t>Wille</a:t>
            </a:r>
            <a:r>
              <a:rPr lang="cs-CZ" dirty="0"/>
              <a:t> </a:t>
            </a:r>
            <a:r>
              <a:rPr lang="cs-CZ" dirty="0" err="1"/>
              <a:t>zur</a:t>
            </a:r>
            <a:r>
              <a:rPr lang="cs-CZ" dirty="0"/>
              <a:t> </a:t>
            </a:r>
            <a:r>
              <a:rPr lang="cs-CZ" dirty="0" err="1"/>
              <a:t>Reinheit</a:t>
            </a:r>
            <a:r>
              <a:rPr lang="cs-CZ" dirty="0"/>
              <a:t>, </a:t>
            </a:r>
            <a:r>
              <a:rPr lang="cs-CZ" dirty="0" err="1"/>
              <a:t>die</a:t>
            </a:r>
            <a:r>
              <a:rPr lang="cs-CZ" dirty="0"/>
              <a:t> </a:t>
            </a:r>
            <a:r>
              <a:rPr lang="cs-CZ" dirty="0" err="1"/>
              <a:t>Trag</a:t>
            </a:r>
            <a:r>
              <a:rPr lang="de-DE" dirty="0"/>
              <a:t>ö</a:t>
            </a:r>
            <a:r>
              <a:rPr lang="cs-CZ" dirty="0" err="1"/>
              <a:t>die</a:t>
            </a:r>
            <a:r>
              <a:rPr lang="cs-CZ" dirty="0"/>
              <a:t> des </a:t>
            </a:r>
            <a:r>
              <a:rPr lang="cs-CZ" dirty="0" err="1"/>
              <a:t>anst</a:t>
            </a:r>
            <a:r>
              <a:rPr lang="de-DE" dirty="0"/>
              <a:t>ä</a:t>
            </a:r>
            <a:r>
              <a:rPr lang="cs-CZ" dirty="0" err="1"/>
              <a:t>ndigen</a:t>
            </a:r>
            <a:r>
              <a:rPr lang="cs-CZ" dirty="0"/>
              <a:t> </a:t>
            </a:r>
            <a:r>
              <a:rPr lang="cs-CZ" dirty="0" err="1"/>
              <a:t>Menschen</a:t>
            </a:r>
            <a:endParaRPr lang="cs-CZ" dirty="0"/>
          </a:p>
          <a:p>
            <a:r>
              <a:rPr lang="cs-CZ" dirty="0"/>
              <a:t>22.XI. 1931, NFP, S. </a:t>
            </a:r>
            <a:r>
              <a:rPr lang="cs-CZ" b="1" dirty="0"/>
              <a:t>Walter Angel </a:t>
            </a:r>
            <a:r>
              <a:rPr lang="cs-CZ" b="1" dirty="0" err="1"/>
              <a:t>im</a:t>
            </a:r>
            <a:r>
              <a:rPr lang="cs-CZ" b="1" dirty="0"/>
              <a:t> </a:t>
            </a:r>
            <a:r>
              <a:rPr lang="cs-CZ" b="1" dirty="0" err="1"/>
              <a:t>Literaturblatt</a:t>
            </a:r>
            <a:endParaRPr lang="cs-CZ" b="1" dirty="0"/>
          </a:p>
          <a:p>
            <a:r>
              <a:rPr lang="cs-CZ" dirty="0" err="1"/>
              <a:t>Zeitgeist</a:t>
            </a:r>
            <a:r>
              <a:rPr lang="cs-CZ" dirty="0"/>
              <a:t> </a:t>
            </a:r>
            <a:r>
              <a:rPr lang="cs-CZ" dirty="0" err="1"/>
              <a:t>und</a:t>
            </a:r>
            <a:r>
              <a:rPr lang="cs-CZ" dirty="0"/>
              <a:t> </a:t>
            </a:r>
            <a:r>
              <a:rPr lang="cs-CZ" dirty="0" err="1"/>
              <a:t>ewiger</a:t>
            </a:r>
            <a:r>
              <a:rPr lang="cs-CZ" dirty="0"/>
              <a:t> </a:t>
            </a:r>
            <a:r>
              <a:rPr lang="cs-CZ" dirty="0" err="1"/>
              <a:t>Geist</a:t>
            </a:r>
            <a:r>
              <a:rPr lang="cs-CZ" dirty="0"/>
              <a:t>: </a:t>
            </a:r>
            <a:r>
              <a:rPr lang="cs-CZ" dirty="0" err="1"/>
              <a:t>Garbann</a:t>
            </a:r>
            <a:r>
              <a:rPr lang="cs-CZ" dirty="0"/>
              <a:t> </a:t>
            </a:r>
            <a:r>
              <a:rPr lang="cs-CZ" dirty="0" err="1"/>
              <a:t>und</a:t>
            </a:r>
            <a:r>
              <a:rPr lang="cs-CZ" dirty="0"/>
              <a:t> </a:t>
            </a:r>
            <a:r>
              <a:rPr lang="cs-CZ" dirty="0" err="1"/>
              <a:t>Muff</a:t>
            </a:r>
            <a:endParaRPr lang="cs-CZ" dirty="0"/>
          </a:p>
        </p:txBody>
      </p:sp>
    </p:spTree>
    <p:extLst>
      <p:ext uri="{BB962C8B-B14F-4D97-AF65-F5344CB8AC3E}">
        <p14:creationId xmlns:p14="http://schemas.microsoft.com/office/powerpoint/2010/main" val="234239599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7238C57-705D-4901-8CC0-234191251C08}"/>
              </a:ext>
            </a:extLst>
          </p:cNvPr>
          <p:cNvSpPr>
            <a:spLocks noGrp="1"/>
          </p:cNvSpPr>
          <p:nvPr>
            <p:ph type="title"/>
          </p:nvPr>
        </p:nvSpPr>
        <p:spPr/>
        <p:txBody>
          <a:bodyPr>
            <a:normAutofit fontScale="90000"/>
          </a:bodyPr>
          <a:lstStyle/>
          <a:p>
            <a:r>
              <a:rPr lang="cs-CZ" sz="3200" dirty="0"/>
              <a:t>Dr. </a:t>
            </a:r>
            <a:r>
              <a:rPr lang="cs-CZ" sz="3200" dirty="0" err="1"/>
              <a:t>Muff</a:t>
            </a:r>
            <a:r>
              <a:rPr lang="cs-CZ" sz="3200" dirty="0"/>
              <a:t> se marně pokouší uchovat si trochu nezávislosti</a:t>
            </a:r>
            <a:r>
              <a:rPr lang="de-DE" sz="3200" dirty="0"/>
              <a:t>. </a:t>
            </a:r>
            <a:r>
              <a:rPr lang="de-DE" sz="3200" dirty="0" err="1"/>
              <a:t>Nakonec</a:t>
            </a:r>
            <a:r>
              <a:rPr lang="de-DE" sz="3200" dirty="0"/>
              <a:t> </a:t>
            </a:r>
            <a:r>
              <a:rPr lang="cs-CZ" sz="3200" dirty="0"/>
              <a:t>spáchá sebevraždu (kvůli opovržení, které vycítí u </a:t>
            </a:r>
            <a:r>
              <a:rPr lang="cs-CZ" sz="3200" dirty="0" err="1"/>
              <a:t>Garbanovy</a:t>
            </a:r>
            <a:r>
              <a:rPr lang="cs-CZ" sz="3200" dirty="0"/>
              <a:t> ženy)</a:t>
            </a:r>
          </a:p>
        </p:txBody>
      </p:sp>
      <p:sp>
        <p:nvSpPr>
          <p:cNvPr id="3" name="Zástupný obsah 2">
            <a:extLst>
              <a:ext uri="{FF2B5EF4-FFF2-40B4-BE49-F238E27FC236}">
                <a16:creationId xmlns:a16="http://schemas.microsoft.com/office/drawing/2014/main" id="{A1978DC4-F897-42DE-9ABD-BBE986225E6F}"/>
              </a:ext>
            </a:extLst>
          </p:cNvPr>
          <p:cNvSpPr>
            <a:spLocks noGrp="1"/>
          </p:cNvSpPr>
          <p:nvPr>
            <p:ph idx="1"/>
          </p:nvPr>
        </p:nvSpPr>
        <p:spPr/>
        <p:txBody>
          <a:bodyPr/>
          <a:lstStyle/>
          <a:p>
            <a:r>
              <a:rPr lang="de-DE" dirty="0" err="1"/>
              <a:t>Kdy</a:t>
            </a:r>
            <a:r>
              <a:rPr lang="cs-CZ" dirty="0"/>
              <a:t>ž </a:t>
            </a:r>
            <a:r>
              <a:rPr lang="de-DE" dirty="0" err="1"/>
              <a:t>nebudu</a:t>
            </a:r>
            <a:r>
              <a:rPr lang="de-DE" dirty="0"/>
              <a:t> </a:t>
            </a:r>
            <a:r>
              <a:rPr lang="de-DE" dirty="0" err="1"/>
              <a:t>respektovat</a:t>
            </a:r>
            <a:r>
              <a:rPr lang="de-DE" dirty="0"/>
              <a:t> s</a:t>
            </a:r>
            <a:r>
              <a:rPr lang="cs-CZ" dirty="0"/>
              <a:t>měrnice budu děti Vašich dělníků učit, že ještě není velký muž, kdy vyrobil  stovky nebo tisíce ocelových skříní? A když jsem pevně rozhodnutý , zvěstovat dětem nebezpečné pravdy?</a:t>
            </a:r>
            <a:endParaRPr lang="de-DE" dirty="0"/>
          </a:p>
          <a:p>
            <a:r>
              <a:rPr lang="de-DE" dirty="0"/>
              <a:t>„Und wenn ich keine Richtlinien anerkenne und den Kindern Ihrer Arbeiter beibringe, </a:t>
            </a:r>
            <a:r>
              <a:rPr lang="de-DE" dirty="0" err="1"/>
              <a:t>daß</a:t>
            </a:r>
            <a:r>
              <a:rPr lang="de-DE" dirty="0"/>
              <a:t> man noch lange kein großer Mann ist, wenn man jeden Tag Hunderte oder Tausende Stahlschränke erzeugt? Und wenn ich fest entschlossen bin, den Kindern gefährliche Wahrheiten zu verkünden?"</a:t>
            </a:r>
            <a:endParaRPr lang="cs-CZ" dirty="0"/>
          </a:p>
          <a:p>
            <a:endParaRPr lang="cs-CZ" dirty="0"/>
          </a:p>
        </p:txBody>
      </p:sp>
    </p:spTree>
    <p:extLst>
      <p:ext uri="{BB962C8B-B14F-4D97-AF65-F5344CB8AC3E}">
        <p14:creationId xmlns:p14="http://schemas.microsoft.com/office/powerpoint/2010/main" val="28352543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a:extLst>
              <a:ext uri="{FF2B5EF4-FFF2-40B4-BE49-F238E27FC236}">
                <a16:creationId xmlns:a16="http://schemas.microsoft.com/office/drawing/2014/main" id="{8BBB7201-D12C-42C4-8720-F92DA41B3F32}"/>
              </a:ext>
            </a:extLst>
          </p:cNvPr>
          <p:cNvSpPr>
            <a:spLocks noGrp="1"/>
          </p:cNvSpPr>
          <p:nvPr>
            <p:ph type="title"/>
          </p:nvPr>
        </p:nvSpPr>
        <p:spPr/>
        <p:txBody>
          <a:bodyPr/>
          <a:lstStyle/>
          <a:p>
            <a:r>
              <a:rPr lang="cs-CZ" dirty="0"/>
              <a:t>Oslavné konference</a:t>
            </a:r>
          </a:p>
        </p:txBody>
      </p:sp>
      <p:sp>
        <p:nvSpPr>
          <p:cNvPr id="6" name="Zástupný obsah 5">
            <a:extLst>
              <a:ext uri="{FF2B5EF4-FFF2-40B4-BE49-F238E27FC236}">
                <a16:creationId xmlns:a16="http://schemas.microsoft.com/office/drawing/2014/main" id="{57D46826-F08B-4038-A466-BC648495F898}"/>
              </a:ext>
            </a:extLst>
          </p:cNvPr>
          <p:cNvSpPr>
            <a:spLocks noGrp="1"/>
          </p:cNvSpPr>
          <p:nvPr>
            <p:ph idx="1"/>
          </p:nvPr>
        </p:nvSpPr>
        <p:spPr/>
        <p:txBody>
          <a:bodyPr/>
          <a:lstStyle/>
          <a:p>
            <a:r>
              <a:rPr lang="cs-CZ" i="1" dirty="0"/>
              <a:t>Tvůrčí odkaz Tomáše Bati a současné podnikatelské metody </a:t>
            </a:r>
            <a:r>
              <a:rPr lang="cs-CZ" dirty="0"/>
              <a:t>(2001) </a:t>
            </a:r>
          </a:p>
          <a:p>
            <a:r>
              <a:rPr lang="pl-PL" i="1" dirty="0"/>
              <a:t>Tomáš Baťa – doba a společnost </a:t>
            </a:r>
            <a:r>
              <a:rPr lang="pl-PL" dirty="0"/>
              <a:t>(2006)</a:t>
            </a:r>
          </a:p>
          <a:p>
            <a:r>
              <a:rPr lang="es-ES" i="1" dirty="0"/>
              <a:t>Jan Antonín Baťa – </a:t>
            </a:r>
            <a:r>
              <a:rPr lang="cs-CZ" i="1" dirty="0"/>
              <a:t>ž</a:t>
            </a:r>
            <a:r>
              <a:rPr lang="es-ES" i="1" dirty="0"/>
              <a:t>ivot a dílo</a:t>
            </a:r>
            <a:r>
              <a:rPr lang="cs-CZ" i="1" dirty="0"/>
              <a:t>.</a:t>
            </a:r>
            <a:r>
              <a:rPr lang="es-ES" i="1" dirty="0"/>
              <a:t> </a:t>
            </a:r>
            <a:r>
              <a:rPr lang="cs-CZ" i="1" dirty="0"/>
              <a:t>P</a:t>
            </a:r>
            <a:r>
              <a:rPr lang="es-ES" i="1" dirty="0"/>
              <a:t>okračovatel práce Tomáše Bati </a:t>
            </a:r>
            <a:r>
              <a:rPr lang="cs-CZ" dirty="0"/>
              <a:t>(</a:t>
            </a:r>
            <a:r>
              <a:rPr lang="es-ES" dirty="0"/>
              <a:t>2007</a:t>
            </a:r>
            <a:r>
              <a:rPr lang="cs-CZ" dirty="0"/>
              <a:t>)</a:t>
            </a:r>
          </a:p>
          <a:p>
            <a:endParaRPr lang="cs-CZ" dirty="0"/>
          </a:p>
        </p:txBody>
      </p:sp>
    </p:spTree>
    <p:extLst>
      <p:ext uri="{BB962C8B-B14F-4D97-AF65-F5344CB8AC3E}">
        <p14:creationId xmlns:p14="http://schemas.microsoft.com/office/powerpoint/2010/main" val="117881318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A41B658-48BB-4658-87C9-493347E8F036}"/>
              </a:ext>
            </a:extLst>
          </p:cNvPr>
          <p:cNvSpPr>
            <a:spLocks noGrp="1"/>
          </p:cNvSpPr>
          <p:nvPr>
            <p:ph type="title"/>
          </p:nvPr>
        </p:nvSpPr>
        <p:spPr/>
        <p:txBody>
          <a:bodyPr/>
          <a:lstStyle/>
          <a:p>
            <a:r>
              <a:rPr lang="cs-CZ" dirty="0"/>
              <a:t>uchovat si trochu nezávislosti</a:t>
            </a:r>
          </a:p>
        </p:txBody>
      </p:sp>
      <p:sp>
        <p:nvSpPr>
          <p:cNvPr id="3" name="Zástupný obsah 2">
            <a:extLst>
              <a:ext uri="{FF2B5EF4-FFF2-40B4-BE49-F238E27FC236}">
                <a16:creationId xmlns:a16="http://schemas.microsoft.com/office/drawing/2014/main" id="{7B6DB4E9-9E89-4DB8-A1D1-EC9F97C8223A}"/>
              </a:ext>
            </a:extLst>
          </p:cNvPr>
          <p:cNvSpPr>
            <a:spLocks noGrp="1"/>
          </p:cNvSpPr>
          <p:nvPr>
            <p:ph idx="1"/>
          </p:nvPr>
        </p:nvSpPr>
        <p:spPr/>
        <p:txBody>
          <a:bodyPr/>
          <a:lstStyle/>
          <a:p>
            <a:r>
              <a:rPr lang="cs-CZ" dirty="0"/>
              <a:t>„Bravo, poručíku! To právě chci. Takového učitele hledám!“ rozzářil se </a:t>
            </a:r>
            <a:r>
              <a:rPr lang="cs-CZ" dirty="0" err="1"/>
              <a:t>Garban</a:t>
            </a:r>
            <a:r>
              <a:rPr lang="cs-CZ" dirty="0"/>
              <a:t>.  Dal </a:t>
            </a:r>
            <a:r>
              <a:rPr lang="cs-CZ" dirty="0" err="1"/>
              <a:t>Muffovi</a:t>
            </a:r>
            <a:r>
              <a:rPr lang="cs-CZ" dirty="0"/>
              <a:t> vyplněnou smlouvu </a:t>
            </a:r>
            <a:r>
              <a:rPr lang="en-US" dirty="0"/>
              <a:t>[…] </a:t>
            </a:r>
            <a:r>
              <a:rPr lang="en-US" dirty="0" err="1"/>
              <a:t>Upi</a:t>
            </a:r>
            <a:r>
              <a:rPr lang="cs-CZ" dirty="0"/>
              <a:t>š</a:t>
            </a:r>
            <a:r>
              <a:rPr lang="en-US" dirty="0" err="1"/>
              <a:t>te</a:t>
            </a:r>
            <a:r>
              <a:rPr lang="en-US" dirty="0"/>
              <a:t> </a:t>
            </a:r>
            <a:r>
              <a:rPr lang="en-US" dirty="0" err="1"/>
              <a:t>svou</a:t>
            </a:r>
            <a:r>
              <a:rPr lang="en-US" dirty="0"/>
              <a:t> </a:t>
            </a:r>
            <a:r>
              <a:rPr lang="cs-CZ" dirty="0"/>
              <a:t>něžnou </a:t>
            </a:r>
            <a:r>
              <a:rPr lang="en-US" dirty="0"/>
              <a:t>du</a:t>
            </a:r>
            <a:r>
              <a:rPr lang="cs-CZ" dirty="0" err="1"/>
              <a:t>ši</a:t>
            </a:r>
            <a:r>
              <a:rPr lang="cs-CZ" dirty="0"/>
              <a:t> </a:t>
            </a:r>
            <a:r>
              <a:rPr lang="cs-CZ" dirty="0" err="1"/>
              <a:t>ďá</a:t>
            </a:r>
            <a:r>
              <a:rPr lang="en-US" dirty="0" err="1"/>
              <a:t>blu</a:t>
            </a:r>
            <a:r>
              <a:rPr lang="en-US" dirty="0"/>
              <a:t>”!</a:t>
            </a:r>
            <a:endParaRPr lang="cs-CZ" dirty="0"/>
          </a:p>
          <a:p>
            <a:r>
              <a:rPr lang="de-DE" dirty="0"/>
              <a:t>„Bravo, Leutnant! Das will ich eben. So einen Lehrer suche ich!" </a:t>
            </a:r>
            <a:r>
              <a:rPr lang="de-DE" dirty="0" err="1"/>
              <a:t>Garban</a:t>
            </a:r>
            <a:r>
              <a:rPr lang="de-DE" dirty="0"/>
              <a:t> strahlte. Er reichte Muff einen ausgefüllten Vertrag und eine Füllfeder und lachte: „Mir scheint, Sie halten mich für den Teufel! Unterschreiben Sie, Leutnant! Verschreiben Sie Ihre zarte Seele dem Teufel!"</a:t>
            </a:r>
            <a:endParaRPr lang="cs-CZ" dirty="0"/>
          </a:p>
          <a:p>
            <a:endParaRPr lang="cs-CZ" dirty="0"/>
          </a:p>
        </p:txBody>
      </p:sp>
    </p:spTree>
    <p:extLst>
      <p:ext uri="{BB962C8B-B14F-4D97-AF65-F5344CB8AC3E}">
        <p14:creationId xmlns:p14="http://schemas.microsoft.com/office/powerpoint/2010/main" val="307148562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D6468B2-25E1-49E8-A915-C7CD6C523DB4}"/>
              </a:ext>
            </a:extLst>
          </p:cNvPr>
          <p:cNvSpPr>
            <a:spLocks noGrp="1"/>
          </p:cNvSpPr>
          <p:nvPr>
            <p:ph type="title"/>
          </p:nvPr>
        </p:nvSpPr>
        <p:spPr/>
        <p:txBody>
          <a:bodyPr>
            <a:normAutofit/>
          </a:bodyPr>
          <a:lstStyle/>
          <a:p>
            <a:r>
              <a:rPr lang="cs-CZ" sz="2800" dirty="0"/>
              <a:t>Proti prázdnému patosu </a:t>
            </a:r>
            <a:r>
              <a:rPr lang="cs-CZ" sz="2800" dirty="0" err="1"/>
              <a:t>Cekotovu</a:t>
            </a:r>
            <a:r>
              <a:rPr lang="cs-CZ" sz="2800" dirty="0"/>
              <a:t> nepřesvědčivý patos </a:t>
            </a:r>
            <a:r>
              <a:rPr lang="cs-CZ" sz="2800" dirty="0" err="1"/>
              <a:t>Winderův</a:t>
            </a:r>
            <a:endParaRPr lang="cs-CZ" sz="2800" dirty="0"/>
          </a:p>
        </p:txBody>
      </p:sp>
      <p:sp>
        <p:nvSpPr>
          <p:cNvPr id="3" name="Zástupný obsah 2">
            <a:extLst>
              <a:ext uri="{FF2B5EF4-FFF2-40B4-BE49-F238E27FC236}">
                <a16:creationId xmlns:a16="http://schemas.microsoft.com/office/drawing/2014/main" id="{911ACA68-C90D-4EF2-A858-57A059625731}"/>
              </a:ext>
            </a:extLst>
          </p:cNvPr>
          <p:cNvSpPr>
            <a:spLocks noGrp="1"/>
          </p:cNvSpPr>
          <p:nvPr>
            <p:ph idx="1"/>
          </p:nvPr>
        </p:nvSpPr>
        <p:spPr/>
        <p:txBody>
          <a:bodyPr/>
          <a:lstStyle/>
          <a:p>
            <a:r>
              <a:rPr lang="cs-CZ" dirty="0"/>
              <a:t>Ani </a:t>
            </a:r>
            <a:r>
              <a:rPr lang="cs-CZ" dirty="0" err="1"/>
              <a:t>Serkeho</a:t>
            </a:r>
            <a:r>
              <a:rPr lang="cs-CZ" dirty="0"/>
              <a:t> srovnání s </a:t>
            </a:r>
            <a:r>
              <a:rPr lang="cs-CZ" dirty="0" err="1"/>
              <a:t>Brochovými</a:t>
            </a:r>
            <a:r>
              <a:rPr lang="cs-CZ" dirty="0"/>
              <a:t> </a:t>
            </a:r>
            <a:r>
              <a:rPr lang="cs-CZ" i="1" dirty="0"/>
              <a:t>Náměsíčníky </a:t>
            </a:r>
            <a:r>
              <a:rPr lang="cs-CZ" dirty="0"/>
              <a:t>román nezachrání:</a:t>
            </a:r>
          </a:p>
          <a:p>
            <a:r>
              <a:rPr lang="cs-CZ" dirty="0" err="1"/>
              <a:t>Muff</a:t>
            </a:r>
            <a:r>
              <a:rPr lang="cs-CZ" dirty="0"/>
              <a:t> je podle </a:t>
            </a:r>
            <a:r>
              <a:rPr lang="cs-CZ" dirty="0" err="1"/>
              <a:t>Serkeho</a:t>
            </a:r>
            <a:r>
              <a:rPr lang="cs-CZ" dirty="0"/>
              <a:t> postava, jež v upadajících hodnotách světa postaveného na víře v pokrok chápe tragiku touhy po vykoupení.</a:t>
            </a:r>
          </a:p>
          <a:p>
            <a:r>
              <a:rPr lang="cs-CZ" dirty="0"/>
              <a:t>Nebo jen jsme my čtenáři ztratili smysl </a:t>
            </a:r>
            <a:r>
              <a:rPr lang="de-DE" dirty="0"/>
              <a:t>p</a:t>
            </a:r>
            <a:r>
              <a:rPr lang="cs-CZ" dirty="0"/>
              <a:t>r</a:t>
            </a:r>
            <a:r>
              <a:rPr lang="de-DE" dirty="0"/>
              <a:t>o</a:t>
            </a:r>
            <a:r>
              <a:rPr lang="cs-CZ" dirty="0"/>
              <a:t> agapé, lásku pečující</a:t>
            </a:r>
            <a:r>
              <a:rPr lang="de-DE" dirty="0"/>
              <a:t> a </a:t>
            </a:r>
            <a:r>
              <a:rPr lang="de-DE" dirty="0" err="1"/>
              <a:t>nedok</a:t>
            </a:r>
            <a:r>
              <a:rPr lang="cs-CZ" dirty="0" err="1"/>
              <a:t>áž</a:t>
            </a:r>
            <a:r>
              <a:rPr lang="de-DE" dirty="0" err="1"/>
              <a:t>eme</a:t>
            </a:r>
            <a:r>
              <a:rPr lang="de-DE" dirty="0"/>
              <a:t> </a:t>
            </a:r>
            <a:r>
              <a:rPr lang="de-DE" dirty="0" err="1"/>
              <a:t>ji</a:t>
            </a:r>
            <a:r>
              <a:rPr lang="de-DE" dirty="0"/>
              <a:t> </a:t>
            </a:r>
            <a:r>
              <a:rPr lang="de-DE" dirty="0" err="1"/>
              <a:t>ocenit</a:t>
            </a:r>
            <a:r>
              <a:rPr lang="cs-CZ" dirty="0"/>
              <a:t>?</a:t>
            </a:r>
          </a:p>
          <a:p>
            <a:r>
              <a:rPr lang="cs-CZ" dirty="0"/>
              <a:t>Sebevražda jako způsob, jak vyřešit problém s hrdinou, jenž do tohoto světa již nepatří. Nejsilnější je román, když vypráví o příjezdu do </a:t>
            </a:r>
            <a:r>
              <a:rPr lang="cs-CZ" dirty="0" err="1"/>
              <a:t>Garbanova</a:t>
            </a:r>
            <a:r>
              <a:rPr lang="cs-CZ" dirty="0"/>
              <a:t> industriálního ráje. </a:t>
            </a:r>
          </a:p>
          <a:p>
            <a:endParaRPr lang="cs-CZ" dirty="0"/>
          </a:p>
          <a:p>
            <a:endParaRPr lang="cs-CZ" dirty="0"/>
          </a:p>
        </p:txBody>
      </p:sp>
    </p:spTree>
    <p:extLst>
      <p:ext uri="{BB962C8B-B14F-4D97-AF65-F5344CB8AC3E}">
        <p14:creationId xmlns:p14="http://schemas.microsoft.com/office/powerpoint/2010/main" val="381576442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a:extLst>
              <a:ext uri="{FF2B5EF4-FFF2-40B4-BE49-F238E27FC236}">
                <a16:creationId xmlns:a16="http://schemas.microsoft.com/office/drawing/2014/main" id="{2EA1272F-A511-4D37-BA1B-CE1362F23C43}"/>
              </a:ext>
            </a:extLst>
          </p:cNvPr>
          <p:cNvSpPr>
            <a:spLocks noGrp="1"/>
          </p:cNvSpPr>
          <p:nvPr>
            <p:ph type="title"/>
          </p:nvPr>
        </p:nvSpPr>
        <p:spPr/>
        <p:txBody>
          <a:bodyPr/>
          <a:lstStyle/>
          <a:p>
            <a:r>
              <a:rPr lang="cs-CZ" dirty="0"/>
              <a:t>Walter Seidl (1905-1937)</a:t>
            </a:r>
          </a:p>
        </p:txBody>
      </p:sp>
      <p:pic>
        <p:nvPicPr>
          <p:cNvPr id="4" name="Picture 2">
            <a:extLst>
              <a:ext uri="{FF2B5EF4-FFF2-40B4-BE49-F238E27FC236}">
                <a16:creationId xmlns:a16="http://schemas.microsoft.com/office/drawing/2014/main" id="{1B68D32B-3519-4CF7-AA49-BD86DBDC1ED4}"/>
              </a:ext>
            </a:extLst>
          </p:cNvPr>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tretch>
            <a:fillRect/>
          </a:stretch>
        </p:blipFill>
        <p:spPr bwMode="auto">
          <a:xfrm>
            <a:off x="1739622" y="1825625"/>
            <a:ext cx="3378755" cy="4351338"/>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6" name="Zástupný obsah 5">
            <a:extLst>
              <a:ext uri="{FF2B5EF4-FFF2-40B4-BE49-F238E27FC236}">
                <a16:creationId xmlns:a16="http://schemas.microsoft.com/office/drawing/2014/main" id="{4DA6E8B6-A6B3-44C5-9E96-FBDCFD021EAD}"/>
              </a:ext>
            </a:extLst>
          </p:cNvPr>
          <p:cNvSpPr>
            <a:spLocks noGrp="1"/>
          </p:cNvSpPr>
          <p:nvPr>
            <p:ph sz="half" idx="2"/>
          </p:nvPr>
        </p:nvSpPr>
        <p:spPr/>
        <p:txBody>
          <a:bodyPr>
            <a:normAutofit lnSpcReduction="10000"/>
          </a:bodyPr>
          <a:lstStyle/>
          <a:p>
            <a:r>
              <a:rPr lang="cs-CZ" dirty="0"/>
              <a:t>1930: </a:t>
            </a:r>
            <a:r>
              <a:rPr lang="cs-CZ" dirty="0" err="1"/>
              <a:t>Anasthase</a:t>
            </a:r>
            <a:r>
              <a:rPr lang="cs-CZ" dirty="0"/>
              <a:t> </a:t>
            </a:r>
            <a:r>
              <a:rPr lang="cs-CZ" dirty="0" err="1"/>
              <a:t>und</a:t>
            </a:r>
            <a:r>
              <a:rPr lang="cs-CZ" dirty="0"/>
              <a:t> </a:t>
            </a:r>
            <a:r>
              <a:rPr lang="cs-CZ" dirty="0" err="1"/>
              <a:t>das</a:t>
            </a:r>
            <a:r>
              <a:rPr lang="cs-CZ" dirty="0"/>
              <a:t> </a:t>
            </a:r>
            <a:r>
              <a:rPr lang="cs-CZ" dirty="0" err="1"/>
              <a:t>Untier</a:t>
            </a:r>
            <a:r>
              <a:rPr lang="cs-CZ" dirty="0"/>
              <a:t> Richard Wagner</a:t>
            </a:r>
          </a:p>
          <a:p>
            <a:r>
              <a:rPr lang="cs-CZ" dirty="0"/>
              <a:t>1932. Romeo </a:t>
            </a:r>
            <a:r>
              <a:rPr lang="cs-CZ" dirty="0" err="1"/>
              <a:t>im</a:t>
            </a:r>
            <a:r>
              <a:rPr lang="cs-CZ" dirty="0"/>
              <a:t> </a:t>
            </a:r>
            <a:r>
              <a:rPr lang="cs-CZ" dirty="0" err="1"/>
              <a:t>Fegefeuer</a:t>
            </a:r>
            <a:endParaRPr lang="cs-CZ" dirty="0"/>
          </a:p>
          <a:p>
            <a:r>
              <a:rPr lang="cs-CZ" dirty="0"/>
              <a:t>1933: </a:t>
            </a:r>
            <a:r>
              <a:rPr lang="cs-CZ" dirty="0" err="1"/>
              <a:t>Erlebnis</a:t>
            </a:r>
            <a:r>
              <a:rPr lang="cs-CZ" dirty="0"/>
              <a:t> </a:t>
            </a:r>
            <a:r>
              <a:rPr lang="cs-CZ" dirty="0" err="1"/>
              <a:t>im</a:t>
            </a:r>
            <a:r>
              <a:rPr lang="cs-CZ" dirty="0"/>
              <a:t> </a:t>
            </a:r>
            <a:r>
              <a:rPr lang="cs-CZ" dirty="0" err="1"/>
              <a:t>Hause</a:t>
            </a:r>
            <a:r>
              <a:rPr lang="cs-CZ" dirty="0"/>
              <a:t> </a:t>
            </a:r>
            <a:r>
              <a:rPr lang="cs-CZ" dirty="0" err="1"/>
              <a:t>Knut</a:t>
            </a:r>
            <a:r>
              <a:rPr lang="cs-CZ" dirty="0"/>
              <a:t> </a:t>
            </a:r>
            <a:r>
              <a:rPr lang="cs-CZ" dirty="0" err="1"/>
              <a:t>Hamsuns</a:t>
            </a:r>
            <a:endParaRPr lang="cs-CZ" dirty="0"/>
          </a:p>
          <a:p>
            <a:r>
              <a:rPr lang="cs-CZ" dirty="0"/>
              <a:t>1935: </a:t>
            </a:r>
            <a:r>
              <a:rPr lang="cs-CZ" dirty="0" err="1"/>
              <a:t>Spiel</a:t>
            </a:r>
            <a:r>
              <a:rPr lang="cs-CZ" dirty="0"/>
              <a:t> um </a:t>
            </a:r>
            <a:r>
              <a:rPr lang="cs-CZ" dirty="0" err="1"/>
              <a:t>die</a:t>
            </a:r>
            <a:r>
              <a:rPr lang="cs-CZ" dirty="0"/>
              <a:t> Welt (</a:t>
            </a:r>
            <a:r>
              <a:rPr lang="cs-CZ" dirty="0" err="1"/>
              <a:t>Regie</a:t>
            </a:r>
            <a:r>
              <a:rPr lang="cs-CZ" dirty="0"/>
              <a:t> Carl </a:t>
            </a:r>
            <a:r>
              <a:rPr lang="cs-CZ" dirty="0" err="1"/>
              <a:t>Meinhard</a:t>
            </a:r>
            <a:r>
              <a:rPr lang="cs-CZ" dirty="0"/>
              <a:t>, </a:t>
            </a:r>
            <a:r>
              <a:rPr lang="cs-CZ" dirty="0" err="1"/>
              <a:t>Musik</a:t>
            </a:r>
            <a:r>
              <a:rPr lang="cs-CZ" dirty="0"/>
              <a:t> Kurt Seidl)</a:t>
            </a:r>
          </a:p>
          <a:p>
            <a:r>
              <a:rPr lang="cs-CZ" dirty="0"/>
              <a:t>1937: </a:t>
            </a:r>
            <a:r>
              <a:rPr lang="cs-CZ" dirty="0" err="1"/>
              <a:t>Tagebuch</a:t>
            </a:r>
            <a:r>
              <a:rPr lang="cs-CZ" dirty="0"/>
              <a:t> </a:t>
            </a:r>
            <a:r>
              <a:rPr lang="cs-CZ" dirty="0" err="1"/>
              <a:t>einer</a:t>
            </a:r>
            <a:r>
              <a:rPr lang="cs-CZ" dirty="0"/>
              <a:t> </a:t>
            </a:r>
            <a:r>
              <a:rPr lang="cs-CZ" dirty="0" err="1"/>
              <a:t>Deutschlandreise</a:t>
            </a:r>
            <a:r>
              <a:rPr lang="cs-CZ" dirty="0"/>
              <a:t> (Mai-Juni </a:t>
            </a:r>
            <a:r>
              <a:rPr lang="cs-CZ" dirty="0" err="1"/>
              <a:t>im</a:t>
            </a:r>
            <a:r>
              <a:rPr lang="cs-CZ" dirty="0"/>
              <a:t> PT)</a:t>
            </a:r>
          </a:p>
        </p:txBody>
      </p:sp>
    </p:spTree>
    <p:extLst>
      <p:ext uri="{BB962C8B-B14F-4D97-AF65-F5344CB8AC3E}">
        <p14:creationId xmlns:p14="http://schemas.microsoft.com/office/powerpoint/2010/main" val="279353998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B107274-83BC-4F7E-9EFA-808163A6395D}"/>
              </a:ext>
            </a:extLst>
          </p:cNvPr>
          <p:cNvSpPr>
            <a:spLocks noGrp="1"/>
          </p:cNvSpPr>
          <p:nvPr>
            <p:ph type="title"/>
          </p:nvPr>
        </p:nvSpPr>
        <p:spPr/>
        <p:txBody>
          <a:bodyPr/>
          <a:lstStyle/>
          <a:p>
            <a:r>
              <a:rPr lang="cs-CZ" dirty="0"/>
              <a:t>Walter Seidl: Der </a:t>
            </a:r>
            <a:r>
              <a:rPr lang="cs-CZ" dirty="0" err="1"/>
              <a:t>Berg</a:t>
            </a:r>
            <a:r>
              <a:rPr lang="cs-CZ" dirty="0"/>
              <a:t> der </a:t>
            </a:r>
            <a:r>
              <a:rPr lang="cs-CZ" dirty="0" err="1"/>
              <a:t>Liebenden</a:t>
            </a:r>
            <a:r>
              <a:rPr lang="cs-CZ" dirty="0"/>
              <a:t>. 1936</a:t>
            </a:r>
          </a:p>
        </p:txBody>
      </p:sp>
      <p:sp>
        <p:nvSpPr>
          <p:cNvPr id="3" name="Zástupný obsah 2">
            <a:extLst>
              <a:ext uri="{FF2B5EF4-FFF2-40B4-BE49-F238E27FC236}">
                <a16:creationId xmlns:a16="http://schemas.microsoft.com/office/drawing/2014/main" id="{39349038-7972-46FE-8F7E-787DE5D594AC}"/>
              </a:ext>
            </a:extLst>
          </p:cNvPr>
          <p:cNvSpPr>
            <a:spLocks noGrp="1"/>
          </p:cNvSpPr>
          <p:nvPr>
            <p:ph idx="1"/>
          </p:nvPr>
        </p:nvSpPr>
        <p:spPr/>
        <p:txBody>
          <a:bodyPr/>
          <a:lstStyle/>
          <a:p>
            <a:r>
              <a:rPr lang="cs-CZ" dirty="0"/>
              <a:t>Náhodná smrt Hermanna </a:t>
            </a:r>
            <a:r>
              <a:rPr lang="cs-CZ" dirty="0" err="1"/>
              <a:t>Kesslera</a:t>
            </a:r>
            <a:r>
              <a:rPr lang="cs-CZ" dirty="0"/>
              <a:t>, který se smlouvu od firmy Baťa v kapse se chystá starat o dítě s francouzskou přítelkyní, bretaňskou šlechtičnou </a:t>
            </a:r>
            <a:r>
              <a:rPr lang="cs-CZ" dirty="0" err="1"/>
              <a:t>Germaine</a:t>
            </a:r>
            <a:r>
              <a:rPr lang="cs-CZ" dirty="0"/>
              <a:t>, kterou poznal na studiích v Grenoblu.</a:t>
            </a:r>
          </a:p>
          <a:p>
            <a:endParaRPr lang="cs-CZ" dirty="0"/>
          </a:p>
          <a:p>
            <a:r>
              <a:rPr lang="cs-CZ" dirty="0"/>
              <a:t>Zlín </a:t>
            </a:r>
            <a:r>
              <a:rPr lang="cs-CZ" dirty="0" err="1"/>
              <a:t>als</a:t>
            </a:r>
            <a:r>
              <a:rPr lang="cs-CZ" dirty="0"/>
              <a:t> </a:t>
            </a:r>
            <a:r>
              <a:rPr lang="cs-CZ" i="1" dirty="0"/>
              <a:t>Die </a:t>
            </a:r>
            <a:r>
              <a:rPr lang="cs-CZ" i="1" dirty="0" err="1"/>
              <a:t>Stadt</a:t>
            </a:r>
            <a:r>
              <a:rPr lang="cs-CZ" i="1" dirty="0"/>
              <a:t> des </a:t>
            </a:r>
            <a:r>
              <a:rPr lang="cs-CZ" i="1" dirty="0" err="1"/>
              <a:t>Kommenden</a:t>
            </a:r>
            <a:r>
              <a:rPr lang="cs-CZ" i="1" dirty="0"/>
              <a:t> / jako Město </a:t>
            </a:r>
            <a:r>
              <a:rPr lang="cs-CZ" i="1" dirty="0" err="1"/>
              <a:t>budounosti</a:t>
            </a:r>
            <a:endParaRPr lang="cs-CZ" i="1" dirty="0"/>
          </a:p>
          <a:p>
            <a:r>
              <a:rPr lang="cs-CZ" i="1" dirty="0"/>
              <a:t>Franz, student Baťovy školy práce</a:t>
            </a:r>
          </a:p>
          <a:p>
            <a:r>
              <a:rPr lang="cs-CZ" i="1" dirty="0"/>
              <a:t>348: uprostřed města nové Ameriky nebo Sovětského Ruska.</a:t>
            </a:r>
          </a:p>
          <a:p>
            <a:r>
              <a:rPr lang="cs-CZ" i="1" dirty="0"/>
              <a:t>Prohibice</a:t>
            </a:r>
          </a:p>
          <a:p>
            <a:r>
              <a:rPr lang="cs-CZ" i="1" dirty="0"/>
              <a:t>Davy proudí do práce a čtou  Baťovy noviny</a:t>
            </a:r>
            <a:endParaRPr lang="cs-CZ" dirty="0"/>
          </a:p>
        </p:txBody>
      </p:sp>
    </p:spTree>
    <p:extLst>
      <p:ext uri="{BB962C8B-B14F-4D97-AF65-F5344CB8AC3E}">
        <p14:creationId xmlns:p14="http://schemas.microsoft.com/office/powerpoint/2010/main" val="405794985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C2FD030-DE0C-403A-90A2-39F22DA8493E}"/>
              </a:ext>
            </a:extLst>
          </p:cNvPr>
          <p:cNvSpPr>
            <a:spLocks noGrp="1"/>
          </p:cNvSpPr>
          <p:nvPr>
            <p:ph type="title"/>
          </p:nvPr>
        </p:nvSpPr>
        <p:spPr/>
        <p:txBody>
          <a:bodyPr/>
          <a:lstStyle/>
          <a:p>
            <a:r>
              <a:rPr lang="cs-CZ" dirty="0"/>
              <a:t>Der </a:t>
            </a:r>
            <a:r>
              <a:rPr lang="cs-CZ" dirty="0" err="1"/>
              <a:t>Berg</a:t>
            </a:r>
            <a:r>
              <a:rPr lang="cs-CZ" dirty="0"/>
              <a:t> der </a:t>
            </a:r>
            <a:r>
              <a:rPr lang="cs-CZ" dirty="0" err="1"/>
              <a:t>Liebenden</a:t>
            </a:r>
            <a:endParaRPr lang="cs-CZ" dirty="0"/>
          </a:p>
        </p:txBody>
      </p:sp>
      <p:sp>
        <p:nvSpPr>
          <p:cNvPr id="3" name="Zástupný obsah 2">
            <a:extLst>
              <a:ext uri="{FF2B5EF4-FFF2-40B4-BE49-F238E27FC236}">
                <a16:creationId xmlns:a16="http://schemas.microsoft.com/office/drawing/2014/main" id="{FDCFF09B-AF9B-418E-9BFC-F6DB19585356}"/>
              </a:ext>
            </a:extLst>
          </p:cNvPr>
          <p:cNvSpPr>
            <a:spLocks noGrp="1"/>
          </p:cNvSpPr>
          <p:nvPr>
            <p:ph idx="1"/>
          </p:nvPr>
        </p:nvSpPr>
        <p:spPr/>
        <p:txBody>
          <a:bodyPr>
            <a:normAutofit fontScale="92500"/>
          </a:bodyPr>
          <a:lstStyle/>
          <a:p>
            <a:r>
              <a:rPr lang="cs-CZ" dirty="0"/>
              <a:t>350: Na první pohled vypadala ta obytná čtvrť s plochými střechami jako orientální města, při pozornějším pohledu spíš jako organizace blahobytu, jemuž chyběla duše. Na továrních zdech čte: </a:t>
            </a:r>
            <a:r>
              <a:rPr lang="cs-CZ" i="1" dirty="0"/>
              <a:t>Tam se svět hne, kam se síla napře.</a:t>
            </a:r>
          </a:p>
          <a:p>
            <a:r>
              <a:rPr lang="cs-CZ" dirty="0"/>
              <a:t>351:</a:t>
            </a:r>
            <a:r>
              <a:rPr lang="cs-CZ" i="1" dirty="0"/>
              <a:t> Lidem chybí miliarda bot. </a:t>
            </a:r>
          </a:p>
          <a:p>
            <a:r>
              <a:rPr lang="cs-CZ" i="1" dirty="0"/>
              <a:t>Den má 86000 vteřin.</a:t>
            </a:r>
          </a:p>
          <a:p>
            <a:r>
              <a:rPr lang="cs-CZ" dirty="0"/>
              <a:t>Kdyby tu nestál před očima důkaz, co lze takto dokázat – tyhle  morální silácké apely na poslušných továrních zdech my mu přišly směšné.</a:t>
            </a:r>
          </a:p>
          <a:p>
            <a:r>
              <a:rPr lang="cs-CZ" dirty="0"/>
              <a:t>Má strach, že podpisem smlouvy obětuje to nejlepší ze své osobnosti a vzdá se své skutečné vůle.</a:t>
            </a:r>
          </a:p>
        </p:txBody>
      </p:sp>
    </p:spTree>
    <p:extLst>
      <p:ext uri="{BB962C8B-B14F-4D97-AF65-F5344CB8AC3E}">
        <p14:creationId xmlns:p14="http://schemas.microsoft.com/office/powerpoint/2010/main" val="11148896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0F62710-150C-4351-9BE1-12877AD3D979}"/>
              </a:ext>
            </a:extLst>
          </p:cNvPr>
          <p:cNvSpPr>
            <a:spLocks noGrp="1"/>
          </p:cNvSpPr>
          <p:nvPr>
            <p:ph type="title"/>
          </p:nvPr>
        </p:nvSpPr>
        <p:spPr/>
        <p:txBody>
          <a:bodyPr/>
          <a:lstStyle/>
          <a:p>
            <a:r>
              <a:rPr lang="cs-CZ" dirty="0"/>
              <a:t>Der </a:t>
            </a:r>
            <a:r>
              <a:rPr lang="cs-CZ" dirty="0" err="1"/>
              <a:t>Berg</a:t>
            </a:r>
            <a:r>
              <a:rPr lang="cs-CZ" dirty="0"/>
              <a:t> der </a:t>
            </a:r>
            <a:r>
              <a:rPr lang="cs-CZ" dirty="0" err="1"/>
              <a:t>Liebenden</a:t>
            </a:r>
            <a:endParaRPr lang="cs-CZ" dirty="0"/>
          </a:p>
        </p:txBody>
      </p:sp>
      <p:sp>
        <p:nvSpPr>
          <p:cNvPr id="3" name="Zástupný obsah 2">
            <a:extLst>
              <a:ext uri="{FF2B5EF4-FFF2-40B4-BE49-F238E27FC236}">
                <a16:creationId xmlns:a16="http://schemas.microsoft.com/office/drawing/2014/main" id="{54DBCBCE-1060-439A-B85A-39247068407A}"/>
              </a:ext>
            </a:extLst>
          </p:cNvPr>
          <p:cNvSpPr>
            <a:spLocks noGrp="1"/>
          </p:cNvSpPr>
          <p:nvPr>
            <p:ph idx="1"/>
          </p:nvPr>
        </p:nvSpPr>
        <p:spPr/>
        <p:txBody>
          <a:bodyPr>
            <a:normAutofit fontScale="92500" lnSpcReduction="10000"/>
          </a:bodyPr>
          <a:lstStyle/>
          <a:p>
            <a:r>
              <a:rPr lang="cs-CZ" dirty="0"/>
              <a:t>351. Zda bylo toto město prvním uskutečněním osvobození </a:t>
            </a:r>
            <a:r>
              <a:rPr lang="cs-CZ" dirty="0" err="1"/>
              <a:t>prácujícího</a:t>
            </a:r>
            <a:r>
              <a:rPr lang="cs-CZ" dirty="0"/>
              <a:t> člověka, </a:t>
            </a:r>
            <a:r>
              <a:rPr lang="cs-CZ" dirty="0" err="1"/>
              <a:t>neo</a:t>
            </a:r>
            <a:r>
              <a:rPr lang="cs-CZ" dirty="0"/>
              <a:t> naopak zvláště sofistikovaný systém jeho zotročení </a:t>
            </a:r>
            <a:r>
              <a:rPr lang="de-DE" dirty="0"/>
              <a:t>‒ na </a:t>
            </a:r>
            <a:r>
              <a:rPr lang="de-DE" dirty="0" err="1"/>
              <a:t>ka</a:t>
            </a:r>
            <a:r>
              <a:rPr lang="cs-CZ" dirty="0" err="1"/>
              <a:t>ždý</a:t>
            </a:r>
            <a:r>
              <a:rPr lang="cs-CZ" dirty="0"/>
              <a:t> pád tu vznikalo něco ohromného. Pokud by ho vzali, </a:t>
            </a:r>
            <a:r>
              <a:rPr lang="cs-CZ" dirty="0" err="1"/>
              <a:t>nebide</a:t>
            </a:r>
            <a:r>
              <a:rPr lang="cs-CZ" dirty="0"/>
              <a:t> se déle rozmýšlet a podepíše.</a:t>
            </a:r>
          </a:p>
          <a:p>
            <a:r>
              <a:rPr lang="cs-CZ" dirty="0"/>
              <a:t>353. Sebral odvahu a vstoupil </a:t>
            </a:r>
            <a:r>
              <a:rPr lang="cs-CZ" dirty="0" err="1"/>
              <a:t>ldo</a:t>
            </a:r>
            <a:r>
              <a:rPr lang="cs-CZ" dirty="0"/>
              <a:t> dílny. Jako by někoho hledal, procházel mezi </a:t>
            </a:r>
            <a:r>
              <a:rPr lang="cs-CZ" dirty="0" err="1"/>
              <a:t>prscijícími</a:t>
            </a:r>
            <a:r>
              <a:rPr lang="cs-CZ" dirty="0"/>
              <a:t>. Téměř </a:t>
            </a:r>
            <a:r>
              <a:rPr lang="cs-CZ" dirty="0" err="1"/>
              <a:t>níkdo</a:t>
            </a:r>
            <a:r>
              <a:rPr lang="cs-CZ" dirty="0"/>
              <a:t> neobětoval čas, abych vzhlédl od práce- tady se věta o 86000 vteřinách ukázala svůj střízlivá smysl. Brusky, připevněné v nekonečných řadách, dělaly hrozný rámus.  Světlé oči lidí z venkova byly napjatě pozorné </a:t>
            </a:r>
            <a:r>
              <a:rPr lang="en-US" dirty="0"/>
              <a:t>[…]</a:t>
            </a:r>
            <a:r>
              <a:rPr lang="de-DE" dirty="0"/>
              <a:t>  </a:t>
            </a:r>
            <a:r>
              <a:rPr lang="de-DE" dirty="0" err="1"/>
              <a:t>uv</a:t>
            </a:r>
            <a:r>
              <a:rPr lang="cs-CZ" dirty="0"/>
              <a:t>ě</a:t>
            </a:r>
            <a:r>
              <a:rPr lang="de-DE" dirty="0" err="1"/>
              <a:t>domil</a:t>
            </a:r>
            <a:r>
              <a:rPr lang="de-DE" dirty="0"/>
              <a:t> si, </a:t>
            </a:r>
            <a:r>
              <a:rPr lang="cs-CZ" dirty="0"/>
              <a:t>ž</a:t>
            </a:r>
            <a:r>
              <a:rPr lang="de-DE" dirty="0"/>
              <a:t>e v </a:t>
            </a:r>
            <a:r>
              <a:rPr lang="de-DE" dirty="0" err="1"/>
              <a:t>cel</a:t>
            </a:r>
            <a:r>
              <a:rPr lang="cs-CZ" dirty="0"/>
              <a:t>é</a:t>
            </a:r>
            <a:r>
              <a:rPr lang="de-DE" dirty="0"/>
              <a:t> </a:t>
            </a:r>
            <a:r>
              <a:rPr lang="de-DE" dirty="0" err="1"/>
              <a:t>tov</a:t>
            </a:r>
            <a:r>
              <a:rPr lang="cs-CZ" dirty="0"/>
              <a:t>á</a:t>
            </a:r>
            <a:r>
              <a:rPr lang="de-DE" dirty="0" err="1"/>
              <a:t>rn</a:t>
            </a:r>
            <a:r>
              <a:rPr lang="cs-CZ" dirty="0"/>
              <a:t>ě</a:t>
            </a:r>
            <a:r>
              <a:rPr lang="de-DE" dirty="0"/>
              <a:t> </a:t>
            </a:r>
            <a:r>
              <a:rPr lang="de-DE" dirty="0" err="1"/>
              <a:t>Herm</a:t>
            </a:r>
            <a:r>
              <a:rPr lang="cs-CZ" dirty="0"/>
              <a:t>a</a:t>
            </a:r>
            <a:r>
              <a:rPr lang="de-DE" dirty="0" err="1"/>
              <a:t>nn</a:t>
            </a:r>
            <a:r>
              <a:rPr lang="de-DE" dirty="0"/>
              <a:t> </a:t>
            </a:r>
            <a:r>
              <a:rPr lang="de-DE" dirty="0" err="1"/>
              <a:t>potkal</a:t>
            </a:r>
            <a:r>
              <a:rPr lang="de-DE" dirty="0"/>
              <a:t> </a:t>
            </a:r>
            <a:r>
              <a:rPr lang="de-DE" dirty="0" err="1"/>
              <a:t>jen</a:t>
            </a:r>
            <a:r>
              <a:rPr lang="de-DE" dirty="0"/>
              <a:t> sam</a:t>
            </a:r>
            <a:r>
              <a:rPr lang="cs-CZ" dirty="0"/>
              <a:t>é</a:t>
            </a:r>
            <a:r>
              <a:rPr lang="de-DE" dirty="0"/>
              <a:t> </a:t>
            </a:r>
            <a:r>
              <a:rPr lang="de-DE" dirty="0" err="1"/>
              <a:t>mlad</a:t>
            </a:r>
            <a:r>
              <a:rPr lang="cs-CZ" dirty="0"/>
              <a:t>é</a:t>
            </a:r>
            <a:r>
              <a:rPr lang="de-DE" dirty="0"/>
              <a:t> </a:t>
            </a:r>
            <a:r>
              <a:rPr lang="de-DE" dirty="0" err="1"/>
              <a:t>lid</a:t>
            </a:r>
            <a:r>
              <a:rPr lang="cs-CZ" dirty="0"/>
              <a:t>i. Tato práce vyžadovala neopotřebovanou sílu z venkova. To byla cena, kterou Zlín </a:t>
            </a:r>
            <a:r>
              <a:rPr lang="de-DE" dirty="0"/>
              <a:t> </a:t>
            </a:r>
            <a:r>
              <a:rPr lang="cs-CZ" dirty="0"/>
              <a:t>tento zázrak platil.  V skrytu se otřásl strachem z té novodobé modly „pásová výroba</a:t>
            </a:r>
            <a:r>
              <a:rPr lang="en-US" dirty="0"/>
              <a:t>”.  </a:t>
            </a:r>
            <a:r>
              <a:rPr lang="en-US" dirty="0" err="1"/>
              <a:t>Nes</a:t>
            </a:r>
            <a:r>
              <a:rPr lang="cs-CZ" dirty="0"/>
              <a:t>četná dívčí záda se úslužně skláněla před tímto mechanismem.</a:t>
            </a:r>
            <a:r>
              <a:rPr lang="en-US" dirty="0"/>
              <a:t>[…] </a:t>
            </a:r>
            <a:r>
              <a:rPr lang="de-DE" dirty="0"/>
              <a:t>Z</a:t>
            </a:r>
            <a:r>
              <a:rPr lang="cs-CZ" dirty="0" err="1"/>
              <a:t>áhy</a:t>
            </a:r>
            <a:r>
              <a:rPr lang="cs-CZ" dirty="0"/>
              <a:t> při dozorce a vykázal ho z haly.</a:t>
            </a:r>
            <a:endParaRPr lang="de-DE" dirty="0"/>
          </a:p>
        </p:txBody>
      </p:sp>
    </p:spTree>
    <p:extLst>
      <p:ext uri="{BB962C8B-B14F-4D97-AF65-F5344CB8AC3E}">
        <p14:creationId xmlns:p14="http://schemas.microsoft.com/office/powerpoint/2010/main" val="9947911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A2E9E03-BC29-4CEC-8FB3-B1A5D925D550}"/>
              </a:ext>
            </a:extLst>
          </p:cNvPr>
          <p:cNvSpPr>
            <a:spLocks noGrp="1"/>
          </p:cNvSpPr>
          <p:nvPr>
            <p:ph type="title"/>
          </p:nvPr>
        </p:nvSpPr>
        <p:spPr/>
        <p:txBody>
          <a:bodyPr/>
          <a:lstStyle/>
          <a:p>
            <a:r>
              <a:rPr lang="cs-CZ" dirty="0"/>
              <a:t>Odkud je tenhle záběr? Jsou múzičtí synové dobří obchodníci?</a:t>
            </a:r>
          </a:p>
        </p:txBody>
      </p:sp>
      <p:pic>
        <p:nvPicPr>
          <p:cNvPr id="5" name="Zástupný obsah 4" descr="Obsah obrázku silnice, strom, exteriér, obloha&#10;&#10;Popis byl vytvořen automaticky">
            <a:extLst>
              <a:ext uri="{FF2B5EF4-FFF2-40B4-BE49-F238E27FC236}">
                <a16:creationId xmlns:a16="http://schemas.microsoft.com/office/drawing/2014/main" id="{6C7C1CFB-1A67-4486-84ED-8ABD8ED9A9E8}"/>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195108" y="1825625"/>
            <a:ext cx="5801784" cy="4351338"/>
          </a:xfrm>
        </p:spPr>
      </p:pic>
    </p:spTree>
    <p:extLst>
      <p:ext uri="{BB962C8B-B14F-4D97-AF65-F5344CB8AC3E}">
        <p14:creationId xmlns:p14="http://schemas.microsoft.com/office/powerpoint/2010/main" val="315462417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707FECF-9639-4DFD-86BA-4E263C14702E}"/>
              </a:ext>
            </a:extLst>
          </p:cNvPr>
          <p:cNvSpPr>
            <a:spLocks noGrp="1"/>
          </p:cNvSpPr>
          <p:nvPr>
            <p:ph type="title"/>
          </p:nvPr>
        </p:nvSpPr>
        <p:spPr/>
        <p:txBody>
          <a:bodyPr>
            <a:normAutofit/>
          </a:bodyPr>
          <a:lstStyle/>
          <a:p>
            <a:r>
              <a:rPr lang="de-DE" sz="3200" dirty="0" err="1"/>
              <a:t>Při</a:t>
            </a:r>
            <a:r>
              <a:rPr lang="de-DE" sz="3200" dirty="0"/>
              <a:t> </a:t>
            </a:r>
            <a:r>
              <a:rPr lang="de-DE" sz="3200" dirty="0" err="1"/>
              <a:t>studiu</a:t>
            </a:r>
            <a:r>
              <a:rPr lang="de-DE" sz="3200" dirty="0"/>
              <a:t> </a:t>
            </a:r>
            <a:r>
              <a:rPr lang="de-DE" sz="3200" dirty="0" err="1"/>
              <a:t>nejen</a:t>
            </a:r>
            <a:r>
              <a:rPr lang="de-DE" sz="3200" dirty="0"/>
              <a:t> </a:t>
            </a:r>
            <a:r>
              <a:rPr lang="de-DE" sz="3200" dirty="0" err="1"/>
              <a:t>česko-německých</a:t>
            </a:r>
            <a:r>
              <a:rPr lang="de-DE" sz="3200" dirty="0"/>
              <a:t>, </a:t>
            </a:r>
            <a:r>
              <a:rPr lang="de-DE" sz="3200" dirty="0" err="1"/>
              <a:t>ale</a:t>
            </a:r>
            <a:r>
              <a:rPr lang="de-DE" sz="3200" dirty="0"/>
              <a:t> i </a:t>
            </a:r>
            <a:r>
              <a:rPr lang="de-DE" sz="3200" dirty="0" err="1"/>
              <a:t>česko-slovenských</a:t>
            </a:r>
            <a:r>
              <a:rPr lang="de-DE" sz="3200" dirty="0"/>
              <a:t> </a:t>
            </a:r>
            <a:r>
              <a:rPr lang="de-DE" sz="3200" dirty="0" err="1"/>
              <a:t>vztahů</a:t>
            </a:r>
            <a:r>
              <a:rPr lang="de-DE" sz="3200" dirty="0"/>
              <a:t> </a:t>
            </a:r>
            <a:r>
              <a:rPr lang="de-DE" sz="3200" dirty="0" err="1"/>
              <a:t>proto</a:t>
            </a:r>
            <a:r>
              <a:rPr lang="de-DE" sz="3200" dirty="0"/>
              <a:t> </a:t>
            </a:r>
            <a:r>
              <a:rPr lang="de-DE" sz="3200" dirty="0" err="1"/>
              <a:t>doporučuje</a:t>
            </a:r>
            <a:r>
              <a:rPr lang="de-DE" sz="3200" dirty="0"/>
              <a:t> </a:t>
            </a:r>
            <a:r>
              <a:rPr lang="de-DE" sz="3200" dirty="0" err="1"/>
              <a:t>koncept</a:t>
            </a:r>
            <a:r>
              <a:rPr lang="de-DE" sz="3200" dirty="0"/>
              <a:t> </a:t>
            </a:r>
            <a:r>
              <a:rPr lang="de-DE" sz="3200" dirty="0" err="1"/>
              <a:t>dvojí</a:t>
            </a:r>
            <a:r>
              <a:rPr lang="de-DE" sz="3200" dirty="0"/>
              <a:t> </a:t>
            </a:r>
            <a:r>
              <a:rPr lang="de-DE" sz="3200" dirty="0" err="1"/>
              <a:t>paměti</a:t>
            </a:r>
            <a:endParaRPr lang="cs-CZ" sz="3200" dirty="0"/>
          </a:p>
        </p:txBody>
      </p:sp>
      <p:sp>
        <p:nvSpPr>
          <p:cNvPr id="3" name="Zástupný obsah 2">
            <a:extLst>
              <a:ext uri="{FF2B5EF4-FFF2-40B4-BE49-F238E27FC236}">
                <a16:creationId xmlns:a16="http://schemas.microsoft.com/office/drawing/2014/main" id="{29032FAC-256D-489C-AD0C-D1B8B5DF5E89}"/>
              </a:ext>
            </a:extLst>
          </p:cNvPr>
          <p:cNvSpPr>
            <a:spLocks noGrp="1"/>
          </p:cNvSpPr>
          <p:nvPr>
            <p:ph idx="1"/>
          </p:nvPr>
        </p:nvSpPr>
        <p:spPr/>
        <p:txBody>
          <a:bodyPr/>
          <a:lstStyle/>
          <a:p>
            <a:pPr marL="0" indent="0">
              <a:buNone/>
            </a:pPr>
            <a:r>
              <a:rPr lang="cs-CZ" dirty="0"/>
              <a:t>Co bylo Československo? Kulturní konstrukce státní a národní identity</a:t>
            </a:r>
          </a:p>
          <a:p>
            <a:pPr marL="0" indent="0">
              <a:buNone/>
            </a:pPr>
            <a:r>
              <a:rPr lang="cs-CZ" dirty="0"/>
              <a:t>Milena Bartlová (</a:t>
            </a:r>
            <a:r>
              <a:rPr lang="cs-CZ" dirty="0" err="1"/>
              <a:t>ed</a:t>
            </a:r>
            <a:r>
              <a:rPr lang="cs-CZ" dirty="0"/>
              <a:t>.), kol.</a:t>
            </a:r>
          </a:p>
          <a:p>
            <a:pPr marL="0" indent="0">
              <a:buNone/>
            </a:pPr>
            <a:r>
              <a:rPr lang="cs-CZ" dirty="0"/>
              <a:t>Nakladatel:  UMPRUM 2017</a:t>
            </a:r>
          </a:p>
          <a:p>
            <a:pPr marL="0" indent="0">
              <a:buNone/>
            </a:pPr>
            <a:endParaRPr lang="cs-CZ" dirty="0"/>
          </a:p>
        </p:txBody>
      </p:sp>
    </p:spTree>
    <p:extLst>
      <p:ext uri="{BB962C8B-B14F-4D97-AF65-F5344CB8AC3E}">
        <p14:creationId xmlns:p14="http://schemas.microsoft.com/office/powerpoint/2010/main" val="42922802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F3C6737-0058-4CAF-9671-2013FF5B2E3D}"/>
              </a:ext>
            </a:extLst>
          </p:cNvPr>
          <p:cNvSpPr>
            <a:spLocks noGrp="1"/>
          </p:cNvSpPr>
          <p:nvPr>
            <p:ph type="title"/>
          </p:nvPr>
        </p:nvSpPr>
        <p:spPr/>
        <p:txBody>
          <a:bodyPr/>
          <a:lstStyle/>
          <a:p>
            <a:r>
              <a:rPr lang="cs-CZ" dirty="0"/>
              <a:t>Mariusz </a:t>
            </a:r>
            <a:r>
              <a:rPr lang="cs-CZ" dirty="0" err="1"/>
              <a:t>Szczygiel</a:t>
            </a:r>
            <a:endParaRPr lang="cs-CZ" dirty="0"/>
          </a:p>
        </p:txBody>
      </p:sp>
      <p:sp>
        <p:nvSpPr>
          <p:cNvPr id="3" name="Zástupný obsah 2">
            <a:extLst>
              <a:ext uri="{FF2B5EF4-FFF2-40B4-BE49-F238E27FC236}">
                <a16:creationId xmlns:a16="http://schemas.microsoft.com/office/drawing/2014/main" id="{301F441F-352F-4090-9DA3-F25BD3E99EB3}"/>
              </a:ext>
            </a:extLst>
          </p:cNvPr>
          <p:cNvSpPr>
            <a:spLocks noGrp="1"/>
          </p:cNvSpPr>
          <p:nvPr>
            <p:ph idx="1"/>
          </p:nvPr>
        </p:nvSpPr>
        <p:spPr/>
        <p:txBody>
          <a:bodyPr/>
          <a:lstStyle/>
          <a:p>
            <a:r>
              <a:rPr lang="cs-CZ" dirty="0"/>
              <a:t>Rok 1925: / </a:t>
            </a:r>
            <a:r>
              <a:rPr lang="cs-CZ" dirty="0" err="1"/>
              <a:t>Baťaman</a:t>
            </a:r>
            <a:r>
              <a:rPr lang="cs-CZ" dirty="0"/>
              <a:t> </a:t>
            </a:r>
            <a:br>
              <a:rPr lang="cs-CZ" dirty="0"/>
            </a:br>
            <a:r>
              <a:rPr lang="cs-CZ" dirty="0"/>
              <a:t>Tomáš Baťa zakládá svou první školu. Dělá to z nezbytnosti. …  tak vzniká jeho škola Mladých mužů. Každý žák studuje za vlastní peníze. Osm hodin denně si v továrně vydělává na jídlo, internát a ošacení a čtyři hodiny se učí. Jakákoli finanční pomoc od rodičů je zakázána. Týdně dostává žák 120 korun, utratí 70, zbytek si ukládá na svůj účet. Všechno je promyšleno tak, že když se Mladý muž ve svých 24 letech vrátí z vojenské služby k Baťovi, bude mít na svém kontě 100 000 korun. …Každý Baťův žák je </a:t>
            </a:r>
            <a:r>
              <a:rPr lang="cs-CZ" dirty="0" err="1"/>
              <a:t>Baťaman</a:t>
            </a:r>
            <a:r>
              <a:rPr lang="cs-CZ" dirty="0"/>
              <a:t>. </a:t>
            </a:r>
            <a:r>
              <a:rPr lang="cs-CZ" dirty="0" err="1"/>
              <a:t>Baťamanem</a:t>
            </a:r>
            <a:r>
              <a:rPr lang="cs-CZ" dirty="0"/>
              <a:t> se lze stát poslušností a prací.</a:t>
            </a:r>
          </a:p>
        </p:txBody>
      </p:sp>
    </p:spTree>
    <p:extLst>
      <p:ext uri="{BB962C8B-B14F-4D97-AF65-F5344CB8AC3E}">
        <p14:creationId xmlns:p14="http://schemas.microsoft.com/office/powerpoint/2010/main" val="4932128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a:extLst>
              <a:ext uri="{FF2B5EF4-FFF2-40B4-BE49-F238E27FC236}">
                <a16:creationId xmlns:a16="http://schemas.microsoft.com/office/drawing/2014/main" id="{68278F36-EDCA-4CF6-825B-260905D2C38F}"/>
              </a:ext>
            </a:extLst>
          </p:cNvPr>
          <p:cNvSpPr>
            <a:spLocks noGrp="1"/>
          </p:cNvSpPr>
          <p:nvPr>
            <p:ph type="title"/>
          </p:nvPr>
        </p:nvSpPr>
        <p:spPr/>
        <p:txBody>
          <a:bodyPr/>
          <a:lstStyle/>
          <a:p>
            <a:r>
              <a:rPr lang="de-DE" dirty="0"/>
              <a:t>M</a:t>
            </a:r>
            <a:r>
              <a:rPr lang="cs-CZ" dirty="0" err="1"/>
              <a:t>ýtus</a:t>
            </a:r>
            <a:r>
              <a:rPr lang="cs-CZ" dirty="0"/>
              <a:t> Baťa</a:t>
            </a:r>
          </a:p>
        </p:txBody>
      </p:sp>
      <p:sp>
        <p:nvSpPr>
          <p:cNvPr id="6" name="Zástupný obsah 5">
            <a:extLst>
              <a:ext uri="{FF2B5EF4-FFF2-40B4-BE49-F238E27FC236}">
                <a16:creationId xmlns:a16="http://schemas.microsoft.com/office/drawing/2014/main" id="{68BACEDE-184C-4E0A-B45C-59E349FAD175}"/>
              </a:ext>
            </a:extLst>
          </p:cNvPr>
          <p:cNvSpPr>
            <a:spLocks noGrp="1"/>
          </p:cNvSpPr>
          <p:nvPr>
            <p:ph idx="1"/>
          </p:nvPr>
        </p:nvSpPr>
        <p:spPr/>
        <p:txBody>
          <a:bodyPr>
            <a:normAutofit fontScale="92500" lnSpcReduction="10000"/>
          </a:bodyPr>
          <a:lstStyle/>
          <a:p>
            <a:r>
              <a:rPr lang="cs-CZ" dirty="0"/>
              <a:t>Ivanov, Miroslav: </a:t>
            </a:r>
            <a:r>
              <a:rPr lang="cs-CZ" i="1" dirty="0"/>
              <a:t>Sága o životě a smrti Jana Bati a jeho bratra Tomáše. </a:t>
            </a:r>
            <a:r>
              <a:rPr lang="cs-CZ" dirty="0"/>
              <a:t>Miroslav Ivanov. Vizovice : Lípa, 1998</a:t>
            </a:r>
          </a:p>
          <a:p>
            <a:r>
              <a:rPr lang="cs-CZ" dirty="0" err="1"/>
              <a:t>Cekota</a:t>
            </a:r>
            <a:r>
              <a:rPr lang="cs-CZ" dirty="0"/>
              <a:t>, A., </a:t>
            </a:r>
            <a:r>
              <a:rPr lang="cs-CZ" dirty="0" err="1"/>
              <a:t>Entrepreneur</a:t>
            </a:r>
            <a:r>
              <a:rPr lang="cs-CZ" dirty="0"/>
              <a:t> </a:t>
            </a:r>
            <a:r>
              <a:rPr lang="cs-CZ" dirty="0" err="1"/>
              <a:t>Extraordinary</a:t>
            </a:r>
            <a:r>
              <a:rPr lang="cs-CZ" dirty="0"/>
              <a:t> - Tomas </a:t>
            </a:r>
            <a:r>
              <a:rPr lang="cs-CZ" dirty="0" err="1"/>
              <a:t>Bata</a:t>
            </a:r>
            <a:r>
              <a:rPr lang="cs-CZ" dirty="0"/>
              <a:t>, </a:t>
            </a:r>
            <a:r>
              <a:rPr lang="cs-CZ" dirty="0" err="1"/>
              <a:t>Edizioni</a:t>
            </a:r>
            <a:r>
              <a:rPr lang="cs-CZ" dirty="0"/>
              <a:t> </a:t>
            </a:r>
            <a:r>
              <a:rPr lang="cs-CZ" dirty="0" err="1"/>
              <a:t>Internazionali</a:t>
            </a:r>
            <a:r>
              <a:rPr lang="cs-CZ" dirty="0"/>
              <a:t> </a:t>
            </a:r>
            <a:r>
              <a:rPr lang="cs-CZ" dirty="0" err="1"/>
              <a:t>Soziali</a:t>
            </a:r>
            <a:r>
              <a:rPr lang="cs-CZ" dirty="0"/>
              <a:t>, Roma, 1968, 383p (Česky: Geniální podnikatel Tomáš Baťa, Sixty-</a:t>
            </a:r>
            <a:r>
              <a:rPr lang="cs-CZ" dirty="0" err="1"/>
              <a:t>Eight</a:t>
            </a:r>
            <a:r>
              <a:rPr lang="cs-CZ" dirty="0"/>
              <a:t> </a:t>
            </a:r>
            <a:r>
              <a:rPr lang="cs-CZ" dirty="0" err="1"/>
              <a:t>Publishers</a:t>
            </a:r>
            <a:r>
              <a:rPr lang="cs-CZ" dirty="0"/>
              <a:t>, Toronto, 1981, 371p. Universita Tomáše Bati, Zlín, 2004)</a:t>
            </a:r>
          </a:p>
          <a:p>
            <a:r>
              <a:rPr lang="cs-CZ" dirty="0" err="1"/>
              <a:t>Erdély</a:t>
            </a:r>
            <a:r>
              <a:rPr lang="cs-CZ" dirty="0"/>
              <a:t>, Evžen, Baťa - švec, který dobyl světa, předmluva Hugo Vavrečka, A. </a:t>
            </a:r>
            <a:r>
              <a:rPr lang="cs-CZ" dirty="0" err="1"/>
              <a:t>Kähler</a:t>
            </a:r>
            <a:r>
              <a:rPr lang="cs-CZ" dirty="0"/>
              <a:t>-Orbis, Praha, 1932 (2.vydání, </a:t>
            </a:r>
            <a:r>
              <a:rPr lang="cs-CZ" dirty="0" err="1"/>
              <a:t>Corinex</a:t>
            </a:r>
            <a:r>
              <a:rPr lang="cs-CZ" dirty="0"/>
              <a:t>, Bratislava, 1990)</a:t>
            </a:r>
          </a:p>
          <a:p>
            <a:r>
              <a:rPr lang="cs-CZ" dirty="0"/>
              <a:t>Milan Zelený: </a:t>
            </a:r>
            <a:r>
              <a:rPr lang="en-US" dirty="0"/>
              <a:t>“</a:t>
            </a:r>
            <a:r>
              <a:rPr lang="en-US" dirty="0" err="1"/>
              <a:t>Bat’a</a:t>
            </a:r>
            <a:r>
              <a:rPr lang="en-US" dirty="0"/>
              <a:t> System of Management: Managerial Excellence Found,” Human Systems Management, 7(1988) 3, pp. 213-219.</a:t>
            </a:r>
          </a:p>
          <a:p>
            <a:r>
              <a:rPr lang="cs-CZ" dirty="0"/>
              <a:t>Týž.: </a:t>
            </a:r>
            <a:r>
              <a:rPr lang="en-US" dirty="0"/>
              <a:t>“Bata, Thomas (1876-1932),” in: IEBM Handbook of Management Thinking, Thomson, London, 1997, pp. 49-52</a:t>
            </a:r>
            <a:endParaRPr lang="cs-CZ" dirty="0"/>
          </a:p>
          <a:p>
            <a:endParaRPr lang="cs-CZ" dirty="0"/>
          </a:p>
        </p:txBody>
      </p:sp>
    </p:spTree>
    <p:extLst>
      <p:ext uri="{BB962C8B-B14F-4D97-AF65-F5344CB8AC3E}">
        <p14:creationId xmlns:p14="http://schemas.microsoft.com/office/powerpoint/2010/main" val="4163739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B9FD560-054D-4A23-94CC-914E24175A77}"/>
              </a:ext>
            </a:extLst>
          </p:cNvPr>
          <p:cNvSpPr>
            <a:spLocks noGrp="1"/>
          </p:cNvSpPr>
          <p:nvPr>
            <p:ph type="title"/>
          </p:nvPr>
        </p:nvSpPr>
        <p:spPr/>
        <p:txBody>
          <a:bodyPr>
            <a:normAutofit/>
          </a:bodyPr>
          <a:lstStyle/>
          <a:p>
            <a:r>
              <a:rPr lang="cs-CZ" dirty="0"/>
              <a:t>Tomáš Baťa: Úvahy a projevy. </a:t>
            </a:r>
            <a:br>
              <a:rPr lang="cs-CZ" dirty="0"/>
            </a:br>
            <a:r>
              <a:rPr lang="cs-CZ" sz="2700" dirty="0"/>
              <a:t>Zlín, 1932. Uspořádal A. </a:t>
            </a:r>
            <a:r>
              <a:rPr lang="cs-CZ" sz="2700" dirty="0" err="1"/>
              <a:t>Cekota</a:t>
            </a:r>
            <a:r>
              <a:rPr lang="cs-CZ" sz="2700" dirty="0"/>
              <a:t>. </a:t>
            </a:r>
          </a:p>
        </p:txBody>
      </p:sp>
      <p:sp>
        <p:nvSpPr>
          <p:cNvPr id="3" name="Zástupný obsah 2">
            <a:extLst>
              <a:ext uri="{FF2B5EF4-FFF2-40B4-BE49-F238E27FC236}">
                <a16:creationId xmlns:a16="http://schemas.microsoft.com/office/drawing/2014/main" id="{CDE0C772-19EC-4991-8200-339748AA9EB7}"/>
              </a:ext>
            </a:extLst>
          </p:cNvPr>
          <p:cNvSpPr>
            <a:spLocks noGrp="1"/>
          </p:cNvSpPr>
          <p:nvPr>
            <p:ph idx="1"/>
          </p:nvPr>
        </p:nvSpPr>
        <p:spPr/>
        <p:txBody>
          <a:bodyPr/>
          <a:lstStyle/>
          <a:p>
            <a:pPr marL="0" indent="0">
              <a:buNone/>
            </a:pPr>
            <a:r>
              <a:rPr lang="cs-CZ" dirty="0"/>
              <a:t>Bylo něco apoštolského v tomto muži, který stoje na rozhraní věků</a:t>
            </a:r>
            <a:r>
              <a:rPr lang="de-DE" dirty="0"/>
              <a:t> </a:t>
            </a:r>
            <a:r>
              <a:rPr lang="cs-CZ" dirty="0"/>
              <a:t>se vší urputností a ctižádostí mužné inteligence, neuhnul nikdy před</a:t>
            </a:r>
            <a:r>
              <a:rPr lang="de-DE" dirty="0"/>
              <a:t> </a:t>
            </a:r>
            <a:r>
              <a:rPr lang="cs-CZ" dirty="0"/>
              <a:t>problémem, hledaje svou odměnu a rozkoš v jeho rozřešení.</a:t>
            </a:r>
          </a:p>
          <a:p>
            <a:pPr marL="0" indent="0">
              <a:buNone/>
            </a:pPr>
            <a:r>
              <a:rPr lang="cs-CZ" dirty="0"/>
              <a:t>Jeho víra v člověka - v prostý, svobodný lidský rozum – byla strhující a proto i jeho slova při vší své prostotě nebo právě pro svou prostotu byla strhující,</a:t>
            </a:r>
            <a:r>
              <a:rPr lang="de-DE" dirty="0"/>
              <a:t> …</a:t>
            </a:r>
            <a:endParaRPr lang="cs-CZ" dirty="0"/>
          </a:p>
        </p:txBody>
      </p:sp>
    </p:spTree>
    <p:extLst>
      <p:ext uri="{BB962C8B-B14F-4D97-AF65-F5344CB8AC3E}">
        <p14:creationId xmlns:p14="http://schemas.microsoft.com/office/powerpoint/2010/main" val="5316613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2BA6F07-25A5-4163-8995-4012599A07A4}"/>
              </a:ext>
            </a:extLst>
          </p:cNvPr>
          <p:cNvSpPr>
            <a:spLocks noGrp="1"/>
          </p:cNvSpPr>
          <p:nvPr>
            <p:ph type="title"/>
          </p:nvPr>
        </p:nvSpPr>
        <p:spPr/>
        <p:txBody>
          <a:bodyPr/>
          <a:lstStyle/>
          <a:p>
            <a:r>
              <a:rPr lang="cs-CZ" dirty="0"/>
              <a:t>Tomáš Baťa: Úvahy a projevy.</a:t>
            </a:r>
          </a:p>
        </p:txBody>
      </p:sp>
      <p:sp>
        <p:nvSpPr>
          <p:cNvPr id="3" name="Zástupný obsah 2">
            <a:extLst>
              <a:ext uri="{FF2B5EF4-FFF2-40B4-BE49-F238E27FC236}">
                <a16:creationId xmlns:a16="http://schemas.microsoft.com/office/drawing/2014/main" id="{ADBE034E-2F01-40FF-B156-53C8ABA2335C}"/>
              </a:ext>
            </a:extLst>
          </p:cNvPr>
          <p:cNvSpPr>
            <a:spLocks noGrp="1"/>
          </p:cNvSpPr>
          <p:nvPr>
            <p:ph idx="1"/>
          </p:nvPr>
        </p:nvSpPr>
        <p:spPr/>
        <p:txBody>
          <a:bodyPr>
            <a:normAutofit/>
          </a:bodyPr>
          <a:lstStyle/>
          <a:p>
            <a:r>
              <a:rPr lang="cs-CZ" dirty="0"/>
              <a:t>ROZHODLI JSME SE pro udržení výroby v plném rozsahu, avšak snížiti výrobní náklady tak, abychom ihned mohli obuv prodávati průměrně o polovinu levněji než jsme prodávali tohoto jara. Toto velké snížení obuvi nelze již ušetřiti na režiích a bylo nutno sáhnouti ke snížení mezd zřízencům a pracujícím na čas o 40 procent a sazby úkolové této redukci přizpůsobiti.</a:t>
            </a:r>
          </a:p>
          <a:p>
            <a:r>
              <a:rPr lang="cs-CZ" dirty="0"/>
              <a:t>Naproti tomu budeme až do té doby, pokud hladina cen neklesne alespoň o polovinu, opatřovati všem našim zaměstnancům potraviny, oděv a ostatní běžné životní potřeby za polovinu té ceny, která byla na trhu v květnu tohoto roku požadována.</a:t>
            </a:r>
          </a:p>
        </p:txBody>
      </p:sp>
    </p:spTree>
    <p:extLst>
      <p:ext uri="{BB962C8B-B14F-4D97-AF65-F5344CB8AC3E}">
        <p14:creationId xmlns:p14="http://schemas.microsoft.com/office/powerpoint/2010/main" val="4027773178"/>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Motiv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Motiv Office">
      <a:majorFont>
        <a:latin typeface="Arial"/>
        <a:ea typeface=""/>
        <a:cs typeface="Lucida Sans Unicode"/>
      </a:majorFont>
      <a:minorFont>
        <a:latin typeface="Arial"/>
        <a:ea typeface=""/>
        <a:cs typeface="Lucida Sans Unicod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panose="02020603050405020304" pitchFamily="18" charset="0"/>
          <a:buNone/>
          <a:tabLst/>
          <a:defRPr kumimoji="0" lang="en-GB" altLang="cs-CZ" sz="1800" b="0" i="0" u="none" strike="noStrike" cap="none" normalizeH="0" baseline="0" smtClean="0">
            <a:ln>
              <a:noFill/>
            </a:ln>
            <a:solidFill>
              <a:schemeClr val="bg1"/>
            </a:solidFill>
            <a:effectLst/>
            <a:latin typeface="Arial" panose="020B0604020202020204" pitchFamily="34" charset="0"/>
            <a:cs typeface="Lucida Sans Unicode" panose="020B0602030504020204" pitchFamily="34"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panose="02020603050405020304" pitchFamily="18" charset="0"/>
          <a:buNone/>
          <a:tabLst/>
          <a:defRPr kumimoji="0" lang="en-GB" altLang="cs-CZ" sz="1800" b="0" i="0" u="none" strike="noStrike" cap="none" normalizeH="0" baseline="0" smtClean="0">
            <a:ln>
              <a:noFill/>
            </a:ln>
            <a:solidFill>
              <a:schemeClr val="bg1"/>
            </a:solidFill>
            <a:effectLst/>
            <a:latin typeface="Arial" panose="020B0604020202020204" pitchFamily="34" charset="0"/>
            <a:cs typeface="Lucida Sans Unicode" panose="020B0602030504020204" pitchFamily="34" charset="0"/>
          </a:defRPr>
        </a:defPPr>
      </a:lstStyle>
    </a:lnDef>
  </a:objectDefaults>
  <a:extraClrSchemeLst>
    <a:extraClrScheme>
      <a:clrScheme name="Motiv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Motiv 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Motiv 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Motiv 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Motiv 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Motiv 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Motiv 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iv Office">
  <a:themeElements>
    <a:clrScheme name="Motiv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Motiv Office">
      <a:majorFont>
        <a:latin typeface="Arial"/>
        <a:ea typeface=""/>
        <a:cs typeface="Lucida Sans Unicode"/>
      </a:majorFont>
      <a:minorFont>
        <a:latin typeface="Arial"/>
        <a:ea typeface=""/>
        <a:cs typeface="Lucida Sans Unicod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panose="02020603050405020304" pitchFamily="18" charset="0"/>
          <a:buNone/>
          <a:tabLst/>
          <a:defRPr kumimoji="0" lang="en-GB" altLang="cs-CZ" sz="1800" b="0" i="0" u="none" strike="noStrike" cap="none" normalizeH="0" baseline="0" smtClean="0">
            <a:ln>
              <a:noFill/>
            </a:ln>
            <a:solidFill>
              <a:schemeClr val="bg1"/>
            </a:solidFill>
            <a:effectLst/>
            <a:latin typeface="Arial" panose="020B0604020202020204" pitchFamily="34" charset="0"/>
            <a:cs typeface="Lucida Sans Unicode" panose="020B0602030504020204" pitchFamily="34"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panose="02020603050405020304" pitchFamily="18" charset="0"/>
          <a:buNone/>
          <a:tabLst/>
          <a:defRPr kumimoji="0" lang="en-GB" altLang="cs-CZ" sz="1800" b="0" i="0" u="none" strike="noStrike" cap="none" normalizeH="0" baseline="0" smtClean="0">
            <a:ln>
              <a:noFill/>
            </a:ln>
            <a:solidFill>
              <a:schemeClr val="bg1"/>
            </a:solidFill>
            <a:effectLst/>
            <a:latin typeface="Arial" panose="020B0604020202020204" pitchFamily="34" charset="0"/>
            <a:cs typeface="Lucida Sans Unicode" panose="020B0602030504020204" pitchFamily="34" charset="0"/>
          </a:defRPr>
        </a:defPPr>
      </a:lstStyle>
    </a:lnDef>
  </a:objectDefaults>
  <a:extraClrSchemeLst>
    <a:extraClrScheme>
      <a:clrScheme name="Motiv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Motiv 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Motiv 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Motiv 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Motiv 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Motiv 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Motiv 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Motiv Office">
  <a:themeElements>
    <a:clrScheme name="Motiv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Motiv Office">
      <a:majorFont>
        <a:latin typeface="Arial"/>
        <a:ea typeface=""/>
        <a:cs typeface="Lucida Sans Unicode"/>
      </a:majorFont>
      <a:minorFont>
        <a:latin typeface="Arial"/>
        <a:ea typeface=""/>
        <a:cs typeface="Lucida Sans Unicod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panose="02020603050405020304" pitchFamily="18" charset="0"/>
          <a:buNone/>
          <a:tabLst/>
          <a:defRPr kumimoji="0" lang="en-GB" altLang="cs-CZ" sz="1800" b="0" i="0" u="none" strike="noStrike" cap="none" normalizeH="0" baseline="0" smtClean="0">
            <a:ln>
              <a:noFill/>
            </a:ln>
            <a:solidFill>
              <a:schemeClr val="bg1"/>
            </a:solidFill>
            <a:effectLst/>
            <a:latin typeface="Arial" panose="020B0604020202020204" pitchFamily="34" charset="0"/>
            <a:cs typeface="Lucida Sans Unicode" panose="020B0602030504020204" pitchFamily="34"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panose="02020603050405020304" pitchFamily="18" charset="0"/>
          <a:buNone/>
          <a:tabLst/>
          <a:defRPr kumimoji="0" lang="en-GB" altLang="cs-CZ" sz="1800" b="0" i="0" u="none" strike="noStrike" cap="none" normalizeH="0" baseline="0" smtClean="0">
            <a:ln>
              <a:noFill/>
            </a:ln>
            <a:solidFill>
              <a:schemeClr val="bg1"/>
            </a:solidFill>
            <a:effectLst/>
            <a:latin typeface="Arial" panose="020B0604020202020204" pitchFamily="34" charset="0"/>
            <a:cs typeface="Lucida Sans Unicode" panose="020B0602030504020204" pitchFamily="34" charset="0"/>
          </a:defRPr>
        </a:defPPr>
      </a:lstStyle>
    </a:lnDef>
  </a:objectDefaults>
  <a:extraClrSchemeLst>
    <a:extraClrScheme>
      <a:clrScheme name="Motiv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Motiv 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Motiv 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Motiv 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Motiv 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Motiv 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Motiv 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Motiv Office">
  <a:themeElements>
    <a:clrScheme name="Motiv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Motiv Office">
      <a:majorFont>
        <a:latin typeface="Arial"/>
        <a:ea typeface=""/>
        <a:cs typeface="Lucida Sans Unicode"/>
      </a:majorFont>
      <a:minorFont>
        <a:latin typeface="Arial"/>
        <a:ea typeface=""/>
        <a:cs typeface="Lucida Sans Unicod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panose="02020603050405020304" pitchFamily="18" charset="0"/>
          <a:buNone/>
          <a:tabLst/>
          <a:defRPr kumimoji="0" lang="en-GB" altLang="cs-CZ" sz="1800" b="0" i="0" u="none" strike="noStrike" cap="none" normalizeH="0" baseline="0" smtClean="0">
            <a:ln>
              <a:noFill/>
            </a:ln>
            <a:solidFill>
              <a:schemeClr val="bg1"/>
            </a:solidFill>
            <a:effectLst/>
            <a:latin typeface="Arial" panose="020B0604020202020204" pitchFamily="34" charset="0"/>
            <a:cs typeface="Lucida Sans Unicode" panose="020B0602030504020204" pitchFamily="34"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panose="02020603050405020304" pitchFamily="18" charset="0"/>
          <a:buNone/>
          <a:tabLst/>
          <a:defRPr kumimoji="0" lang="en-GB" altLang="cs-CZ" sz="1800" b="0" i="0" u="none" strike="noStrike" cap="none" normalizeH="0" baseline="0" smtClean="0">
            <a:ln>
              <a:noFill/>
            </a:ln>
            <a:solidFill>
              <a:schemeClr val="bg1"/>
            </a:solidFill>
            <a:effectLst/>
            <a:latin typeface="Arial" panose="020B0604020202020204" pitchFamily="34" charset="0"/>
            <a:cs typeface="Lucida Sans Unicode" panose="020B0602030504020204" pitchFamily="34" charset="0"/>
          </a:defRPr>
        </a:defPPr>
      </a:lstStyle>
    </a:lnDef>
  </a:objectDefaults>
  <a:extraClrSchemeLst>
    <a:extraClrScheme>
      <a:clrScheme name="Motiv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Motiv 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Motiv 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Motiv 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Motiv 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Motiv 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Motiv 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1173</TotalTime>
  <Words>4452</Words>
  <Application>Microsoft Office PowerPoint</Application>
  <PresentationFormat>Širokoúhlá obrazovka</PresentationFormat>
  <Paragraphs>247</Paragraphs>
  <Slides>57</Slides>
  <Notes>5</Notes>
  <HiddenSlides>0</HiddenSlides>
  <MMClips>0</MMClips>
  <ScaleCrop>false</ScaleCrop>
  <HeadingPairs>
    <vt:vector size="6" baseType="variant">
      <vt:variant>
        <vt:lpstr>Použitá písma</vt:lpstr>
      </vt:variant>
      <vt:variant>
        <vt:i4>4</vt:i4>
      </vt:variant>
      <vt:variant>
        <vt:lpstr>Motiv</vt:lpstr>
      </vt:variant>
      <vt:variant>
        <vt:i4>5</vt:i4>
      </vt:variant>
      <vt:variant>
        <vt:lpstr>Nadpisy snímků</vt:lpstr>
      </vt:variant>
      <vt:variant>
        <vt:i4>57</vt:i4>
      </vt:variant>
    </vt:vector>
  </HeadingPairs>
  <TitlesOfParts>
    <vt:vector size="66" baseType="lpstr">
      <vt:lpstr>Arial</vt:lpstr>
      <vt:lpstr>Calibri</vt:lpstr>
      <vt:lpstr>Calibri Light</vt:lpstr>
      <vt:lpstr>Times New Roman</vt:lpstr>
      <vt:lpstr>Motiv Office</vt:lpstr>
      <vt:lpstr>Motiv Office</vt:lpstr>
      <vt:lpstr>Motiv Office</vt:lpstr>
      <vt:lpstr>Motiv Office</vt:lpstr>
      <vt:lpstr>Motiv Office</vt:lpstr>
      <vt:lpstr>Tam se svět hne, kam síla (se) napře ! Český mýtus o Baťově systému z pohledu dvou pražských německy píšících autorů Waltera Seidla und Ludwiga Windera. </vt:lpstr>
      <vt:lpstr>Osudy sokolských hesel</vt:lpstr>
      <vt:lpstr>12 firem z českých zemí s největším podílem na válečných dodávkách (nad 100 mil. rak. korun)</vt:lpstr>
      <vt:lpstr>Desatero mladých Baťovců:</vt:lpstr>
      <vt:lpstr>Oslavné konference</vt:lpstr>
      <vt:lpstr>Mariusz Szczygiel</vt:lpstr>
      <vt:lpstr>Mýtus Baťa</vt:lpstr>
      <vt:lpstr>Tomáš Baťa: Úvahy a projevy.  Zlín, 1932. Uspořádal A. Cekota. </vt:lpstr>
      <vt:lpstr>Tomáš Baťa: Úvahy a projevy.</vt:lpstr>
      <vt:lpstr>„Kdyby nebylo Zlína, musel by se utvořit.“.</vt:lpstr>
      <vt:lpstr>Company Town </vt:lpstr>
      <vt:lpstr>Kritika baťismu</vt:lpstr>
      <vt:lpstr>Rudolph Philipp </vt:lpstr>
      <vt:lpstr>Rozsudek v procesu Bata contra Philipp, 1929</vt:lpstr>
      <vt:lpstr>Rudolph Philipp</vt:lpstr>
      <vt:lpstr>Rudolph Philipp</vt:lpstr>
      <vt:lpstr>Mariusz Szczygiel</vt:lpstr>
      <vt:lpstr>Rosálie Hajníková (*1874), roz. Lébrová</vt:lpstr>
      <vt:lpstr>E. E. Kisch: Zakladatel dynastie Baťa (1949)</vt:lpstr>
      <vt:lpstr>sešvagřeny</vt:lpstr>
      <vt:lpstr>Ilja Erenburg: Čtyři písmena (1932)</vt:lpstr>
      <vt:lpstr>GA409/09/0516 Řízené přesuny zaměstnanců Baťova koncernu do zahraničí v letech 1938–1939 </vt:lpstr>
      <vt:lpstr>Jan Antonín Baťa: Těžké časy. Česká Lípa 2008</vt:lpstr>
      <vt:lpstr>Ondřej Ševeček </vt:lpstr>
      <vt:lpstr>Annett Steinführer: Cukr a bič</vt:lpstr>
      <vt:lpstr>Annett Steinführer: Cukr a bič</vt:lpstr>
      <vt:lpstr>Ludwig Winder</vt:lpstr>
      <vt:lpstr>* 1889  Schaffa/Šafov, † 1946 Baldock bei London.</vt:lpstr>
      <vt:lpstr> Die jüdische Orgel (1922, später Olten/Freib. i. Br. 1983) </vt:lpstr>
      <vt:lpstr>Bibliographie</vt:lpstr>
      <vt:lpstr>über Ludwig Winder</vt:lpstr>
      <vt:lpstr>Garbansche Stahlmöbelfabrik </vt:lpstr>
      <vt:lpstr>Garbanova továrna na ocelový nábytek</vt:lpstr>
      <vt:lpstr>Podpis na pozvánce</vt:lpstr>
      <vt:lpstr>Garban ztělesněním nezdolného optimismu </vt:lpstr>
      <vt:lpstr>Muffa čeká řada ponížení</vt:lpstr>
      <vt:lpstr>Opakování informací</vt:lpstr>
      <vt:lpstr>Garban si vychutnává změněnou hierarchii</vt:lpstr>
      <vt:lpstr>To není svět pro lidi, uskočí před auty do příkopu s vodou.</vt:lpstr>
      <vt:lpstr>básník realistické vise  (47)</vt:lpstr>
      <vt:lpstr>Systém Baťa</vt:lpstr>
      <vt:lpstr>Systém Baťa</vt:lpstr>
      <vt:lpstr>Pít se u Bati ovšem nesmělom Seidl to ví, Winder ne.</vt:lpstr>
      <vt:lpstr>Šéf i starosta</vt:lpstr>
      <vt:lpstr>Tomáš Baťa: Výchova k blahobytu (1932, vyd. Cekota)</vt:lpstr>
      <vt:lpstr>Pocítitu ponížení ho Garban neušetří</vt:lpstr>
      <vt:lpstr>Pocítitu ponížení ho Garban neušetří</vt:lpstr>
      <vt:lpstr>Právě tato scéna otištěna v Prager Tagblatt</vt:lpstr>
      <vt:lpstr>Dr. Muff se marně pokouší uchovat si trochu nezávislosti. Nakonec spáchá sebevraždu (kvůli opovržení, které vycítí u Garbanovy ženy)</vt:lpstr>
      <vt:lpstr>uchovat si trochu nezávislosti</vt:lpstr>
      <vt:lpstr>Proti prázdnému patosu Cekotovu nepřesvědčivý patos Winderův</vt:lpstr>
      <vt:lpstr>Walter Seidl (1905-1937)</vt:lpstr>
      <vt:lpstr>Walter Seidl: Der Berg der Liebenden. 1936</vt:lpstr>
      <vt:lpstr>Der Berg der Liebenden</vt:lpstr>
      <vt:lpstr>Der Berg der Liebenden</vt:lpstr>
      <vt:lpstr>Odkud je tenhle záběr? Jsou múzičtí synové dobří obchodníci?</vt:lpstr>
      <vt:lpstr>Při studiu nejen česko-německých, ale i česko-slovenských vztahů proto doporučuje koncept dvojí paměti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Tam se svět hne, kam síla (se) napře ! Český mýtus o Baťově systému z pohledu dvou pražských německy píšících autorů Waltera Seidla und Ludwiga Windera. </dc:title>
  <dc:creator>Zdeněk Mareček</dc:creator>
  <cp:lastModifiedBy>Zdeněk Mareček</cp:lastModifiedBy>
  <cp:revision>81</cp:revision>
  <dcterms:created xsi:type="dcterms:W3CDTF">2019-06-04T15:08:09Z</dcterms:created>
  <dcterms:modified xsi:type="dcterms:W3CDTF">2019-06-05T10:41:55Z</dcterms:modified>
</cp:coreProperties>
</file>