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60" r:id="rId2"/>
    <p:sldId id="293" r:id="rId3"/>
    <p:sldId id="294" r:id="rId4"/>
    <p:sldId id="295" r:id="rId5"/>
    <p:sldId id="296" r:id="rId6"/>
    <p:sldId id="297" r:id="rId7"/>
    <p:sldId id="298" r:id="rId8"/>
    <p:sldId id="299" r:id="rId9"/>
    <p:sldId id="300" r:id="rId10"/>
    <p:sldId id="301" r:id="rId11"/>
    <p:sldId id="302" r:id="rId12"/>
    <p:sldId id="303" r:id="rId13"/>
    <p:sldId id="305" r:id="rId14"/>
    <p:sldId id="262" r:id="rId15"/>
    <p:sldId id="263" r:id="rId16"/>
    <p:sldId id="264" r:id="rId17"/>
    <p:sldId id="265" r:id="rId18"/>
    <p:sldId id="266" r:id="rId19"/>
    <p:sldId id="304" r:id="rId20"/>
    <p:sldId id="271" r:id="rId21"/>
    <p:sldId id="274" r:id="rId22"/>
    <p:sldId id="275" r:id="rId23"/>
    <p:sldId id="276" r:id="rId24"/>
    <p:sldId id="277" r:id="rId25"/>
    <p:sldId id="278" r:id="rId26"/>
    <p:sldId id="279" r:id="rId27"/>
    <p:sldId id="280"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cs-CZ" smtClean="0"/>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845FBDF9-35F7-4B45-8448-E26EC2418794}" type="datetimeFigureOut">
              <a:rPr lang="cs-CZ" smtClean="0"/>
              <a:t>25.09.2019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5F5180F-29A6-4959-B82E-C108569D218F}" type="slidenum">
              <a:rPr lang="cs-CZ" smtClean="0"/>
              <a:t>‹#›</a:t>
            </a:fld>
            <a:endParaRPr lang="cs-CZ"/>
          </a:p>
        </p:txBody>
      </p:sp>
    </p:spTree>
    <p:extLst>
      <p:ext uri="{BB962C8B-B14F-4D97-AF65-F5344CB8AC3E}">
        <p14:creationId xmlns:p14="http://schemas.microsoft.com/office/powerpoint/2010/main" val="39533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45FBDF9-35F7-4B45-8448-E26EC2418794}" type="datetimeFigureOut">
              <a:rPr lang="cs-CZ" smtClean="0"/>
              <a:t>25.09.2019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5F5180F-29A6-4959-B82E-C108569D218F}" type="slidenum">
              <a:rPr lang="cs-CZ" smtClean="0"/>
              <a:t>‹#›</a:t>
            </a:fld>
            <a:endParaRPr lang="cs-CZ"/>
          </a:p>
        </p:txBody>
      </p:sp>
    </p:spTree>
    <p:extLst>
      <p:ext uri="{BB962C8B-B14F-4D97-AF65-F5344CB8AC3E}">
        <p14:creationId xmlns:p14="http://schemas.microsoft.com/office/powerpoint/2010/main" val="87152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45FBDF9-35F7-4B45-8448-E26EC2418794}" type="datetimeFigureOut">
              <a:rPr lang="cs-CZ" smtClean="0"/>
              <a:t>25.09.2019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5F5180F-29A6-4959-B82E-C108569D218F}" type="slidenum">
              <a:rPr lang="cs-CZ" smtClean="0"/>
              <a:t>‹#›</a:t>
            </a:fld>
            <a:endParaRPr lang="cs-CZ"/>
          </a:p>
        </p:txBody>
      </p:sp>
    </p:spTree>
    <p:extLst>
      <p:ext uri="{BB962C8B-B14F-4D97-AF65-F5344CB8AC3E}">
        <p14:creationId xmlns:p14="http://schemas.microsoft.com/office/powerpoint/2010/main" val="61754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45FBDF9-35F7-4B45-8448-E26EC2418794}" type="datetimeFigureOut">
              <a:rPr lang="cs-CZ" smtClean="0"/>
              <a:t>25.09.2019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5F5180F-29A6-4959-B82E-C108569D218F}" type="slidenum">
              <a:rPr lang="cs-CZ" smtClean="0"/>
              <a:t>‹#›</a:t>
            </a:fld>
            <a:endParaRPr lang="cs-CZ"/>
          </a:p>
        </p:txBody>
      </p:sp>
    </p:spTree>
    <p:extLst>
      <p:ext uri="{BB962C8B-B14F-4D97-AF65-F5344CB8AC3E}">
        <p14:creationId xmlns:p14="http://schemas.microsoft.com/office/powerpoint/2010/main" val="54385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cs-CZ" smtClean="0"/>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a:xfrm>
            <a:off x="8593667" y="6272784"/>
            <a:ext cx="2644309" cy="365125"/>
          </a:xfrm>
        </p:spPr>
        <p:txBody>
          <a:bodyPr/>
          <a:lstStyle/>
          <a:p>
            <a:fld id="{845FBDF9-35F7-4B45-8448-E26EC2418794}" type="datetimeFigureOut">
              <a:rPr lang="cs-CZ" smtClean="0"/>
              <a:t>25.09.2019</a:t>
            </a:fld>
            <a:endParaRPr lang="cs-CZ"/>
          </a:p>
        </p:txBody>
      </p:sp>
      <p:sp>
        <p:nvSpPr>
          <p:cNvPr id="5" name="Footer Placeholder 4"/>
          <p:cNvSpPr>
            <a:spLocks noGrp="1"/>
          </p:cNvSpPr>
          <p:nvPr>
            <p:ph type="ftr" sz="quarter" idx="11"/>
          </p:nvPr>
        </p:nvSpPr>
        <p:spPr>
          <a:xfrm>
            <a:off x="2182708" y="6272784"/>
            <a:ext cx="6327648" cy="365125"/>
          </a:xfrm>
        </p:spPr>
        <p:txBody>
          <a:bodyPr/>
          <a:lstStyle/>
          <a:p>
            <a:endParaRPr lang="cs-CZ"/>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5F5180F-29A6-4959-B82E-C108569D218F}" type="slidenum">
              <a:rPr lang="cs-CZ" smtClean="0"/>
              <a:t>‹#›</a:t>
            </a:fld>
            <a:endParaRPr lang="cs-CZ"/>
          </a:p>
        </p:txBody>
      </p:sp>
    </p:spTree>
    <p:extLst>
      <p:ext uri="{BB962C8B-B14F-4D97-AF65-F5344CB8AC3E}">
        <p14:creationId xmlns:p14="http://schemas.microsoft.com/office/powerpoint/2010/main" val="220323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845FBDF9-35F7-4B45-8448-E26EC2418794}" type="datetimeFigureOut">
              <a:rPr lang="cs-CZ" smtClean="0"/>
              <a:t>25.09.2019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5F5180F-29A6-4959-B82E-C108569D218F}" type="slidenum">
              <a:rPr lang="cs-CZ" smtClean="0"/>
              <a:t>‹#›</a:t>
            </a:fld>
            <a:endParaRPr lang="cs-CZ"/>
          </a:p>
        </p:txBody>
      </p:sp>
    </p:spTree>
    <p:extLst>
      <p:ext uri="{BB962C8B-B14F-4D97-AF65-F5344CB8AC3E}">
        <p14:creationId xmlns:p14="http://schemas.microsoft.com/office/powerpoint/2010/main" val="379623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45FBDF9-35F7-4B45-8448-E26EC2418794}" type="datetimeFigureOut">
              <a:rPr lang="cs-CZ" smtClean="0"/>
              <a:t>25.09.2019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5F5180F-29A6-4959-B82E-C108569D218F}" type="slidenum">
              <a:rPr lang="cs-CZ" smtClean="0"/>
              <a:t>‹#›</a:t>
            </a:fld>
            <a:endParaRPr lang="cs-CZ"/>
          </a:p>
        </p:txBody>
      </p:sp>
    </p:spTree>
    <p:extLst>
      <p:ext uri="{BB962C8B-B14F-4D97-AF65-F5344CB8AC3E}">
        <p14:creationId xmlns:p14="http://schemas.microsoft.com/office/powerpoint/2010/main" val="305168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845FBDF9-35F7-4B45-8448-E26EC2418794}" type="datetimeFigureOut">
              <a:rPr lang="cs-CZ" smtClean="0"/>
              <a:t>25.09.2019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5F5180F-29A6-4959-B82E-C108569D218F}" type="slidenum">
              <a:rPr lang="cs-CZ" smtClean="0"/>
              <a:t>‹#›</a:t>
            </a:fld>
            <a:endParaRPr lang="cs-CZ"/>
          </a:p>
        </p:txBody>
      </p:sp>
    </p:spTree>
    <p:extLst>
      <p:ext uri="{BB962C8B-B14F-4D97-AF65-F5344CB8AC3E}">
        <p14:creationId xmlns:p14="http://schemas.microsoft.com/office/powerpoint/2010/main" val="240839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FBDF9-35F7-4B45-8448-E26EC2418794}" type="datetimeFigureOut">
              <a:rPr lang="cs-CZ" smtClean="0"/>
              <a:t>25.09.2019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5F5180F-29A6-4959-B82E-C108569D218F}" type="slidenum">
              <a:rPr lang="cs-CZ" smtClean="0"/>
              <a:t>‹#›</a:t>
            </a:fld>
            <a:endParaRPr lang="cs-CZ"/>
          </a:p>
        </p:txBody>
      </p:sp>
    </p:spTree>
    <p:extLst>
      <p:ext uri="{BB962C8B-B14F-4D97-AF65-F5344CB8AC3E}">
        <p14:creationId xmlns:p14="http://schemas.microsoft.com/office/powerpoint/2010/main" val="177864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smtClean="0"/>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845FBDF9-35F7-4B45-8448-E26EC2418794}" type="datetimeFigureOut">
              <a:rPr lang="cs-CZ" smtClean="0"/>
              <a:t>25.09.2019</a:t>
            </a:fld>
            <a:endParaRPr lang="cs-CZ"/>
          </a:p>
        </p:txBody>
      </p:sp>
      <p:sp>
        <p:nvSpPr>
          <p:cNvPr id="6" name="Footer Placeholder 5"/>
          <p:cNvSpPr>
            <a:spLocks noGrp="1"/>
          </p:cNvSpPr>
          <p:nvPr>
            <p:ph type="ftr" sz="quarter" idx="11"/>
          </p:nvPr>
        </p:nvSpPr>
        <p:spPr/>
        <p:txBody>
          <a:bodyPr/>
          <a:lstStyle/>
          <a:p>
            <a:endParaRPr lang="cs-CZ"/>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5F5180F-29A6-4959-B82E-C108569D218F}" type="slidenum">
              <a:rPr lang="cs-CZ" smtClean="0"/>
              <a:t>‹#›</a:t>
            </a:fld>
            <a:endParaRPr lang="cs-CZ"/>
          </a:p>
        </p:txBody>
      </p:sp>
    </p:spTree>
    <p:extLst>
      <p:ext uri="{BB962C8B-B14F-4D97-AF65-F5344CB8AC3E}">
        <p14:creationId xmlns:p14="http://schemas.microsoft.com/office/powerpoint/2010/main" val="336843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845FBDF9-35F7-4B45-8448-E26EC2418794}" type="datetimeFigureOut">
              <a:rPr lang="cs-CZ" smtClean="0"/>
              <a:t>25.09.2019</a:t>
            </a:fld>
            <a:endParaRPr lang="cs-CZ"/>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5F5180F-29A6-4959-B82E-C108569D218F}" type="slidenum">
              <a:rPr lang="cs-CZ" smtClean="0"/>
              <a:t>‹#›</a:t>
            </a:fld>
            <a:endParaRPr lang="cs-CZ"/>
          </a:p>
        </p:txBody>
      </p:sp>
    </p:spTree>
    <p:extLst>
      <p:ext uri="{BB962C8B-B14F-4D97-AF65-F5344CB8AC3E}">
        <p14:creationId xmlns:p14="http://schemas.microsoft.com/office/powerpoint/2010/main" val="50125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45FBDF9-35F7-4B45-8448-E26EC2418794}" type="datetimeFigureOut">
              <a:rPr lang="cs-CZ" smtClean="0"/>
              <a:t>25.09.2019</a:t>
            </a:fld>
            <a:endParaRPr lang="cs-CZ"/>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cs-CZ"/>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5F5180F-29A6-4959-B82E-C108569D218F}" type="slidenum">
              <a:rPr lang="cs-CZ" smtClean="0"/>
              <a:t>‹#›</a:t>
            </a:fld>
            <a:endParaRPr lang="cs-CZ"/>
          </a:p>
        </p:txBody>
      </p:sp>
    </p:spTree>
    <p:extLst>
      <p:ext uri="{BB962C8B-B14F-4D97-AF65-F5344CB8AC3E}">
        <p14:creationId xmlns:p14="http://schemas.microsoft.com/office/powerpoint/2010/main" val="3025915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1072342"/>
            <a:ext cx="4588423" cy="3374967"/>
          </a:xfrm>
        </p:spPr>
        <p:txBody>
          <a:bodyPr>
            <a:normAutofit/>
          </a:bodyPr>
          <a:lstStyle/>
          <a:p>
            <a:pPr algn="ctr"/>
            <a:r>
              <a:rPr lang="cs-CZ" sz="4800" b="1" dirty="0" smtClean="0">
                <a:solidFill>
                  <a:srgbClr val="002060"/>
                </a:solidFill>
              </a:rPr>
              <a:t>1945 </a:t>
            </a:r>
            <a:r>
              <a:rPr lang="cs-CZ" sz="4800" b="1" dirty="0" err="1" smtClean="0">
                <a:solidFill>
                  <a:srgbClr val="002060"/>
                </a:solidFill>
              </a:rPr>
              <a:t>als</a:t>
            </a:r>
            <a:r>
              <a:rPr lang="cs-CZ" sz="4800" b="1" dirty="0" smtClean="0">
                <a:solidFill>
                  <a:srgbClr val="002060"/>
                </a:solidFill>
              </a:rPr>
              <a:t> Z</a:t>
            </a:r>
            <a:r>
              <a:rPr lang="de-DE" sz="4800" b="1" dirty="0" err="1" smtClean="0">
                <a:solidFill>
                  <a:srgbClr val="002060"/>
                </a:solidFill>
              </a:rPr>
              <a:t>äsur</a:t>
            </a:r>
            <a:r>
              <a:rPr lang="de-DE" sz="4800" dirty="0" smtClean="0">
                <a:solidFill>
                  <a:srgbClr val="002060"/>
                </a:solidFill>
              </a:rPr>
              <a:t>? Einführendes und der Fall </a:t>
            </a:r>
            <a:r>
              <a:rPr lang="de-DE" sz="4800" i="1" dirty="0" smtClean="0">
                <a:solidFill>
                  <a:srgbClr val="002060"/>
                </a:solidFill>
              </a:rPr>
              <a:t>Merkur</a:t>
            </a:r>
            <a:endParaRPr lang="cs-CZ" sz="4800" b="1" dirty="0">
              <a:solidFill>
                <a:srgbClr val="002060"/>
              </a:solidFill>
            </a:endParaRPr>
          </a:p>
        </p:txBody>
      </p:sp>
      <p:pic>
        <p:nvPicPr>
          <p:cNvPr id="6" name="Zástupný symbol pro obrázek 5"/>
          <p:cNvPicPr>
            <a:picLocks noGrp="1" noChangeAspect="1"/>
          </p:cNvPicPr>
          <p:nvPr>
            <p:ph type="pic" idx="1"/>
          </p:nvPr>
        </p:nvPicPr>
        <p:blipFill>
          <a:blip r:embed="rId2">
            <a:extLst>
              <a:ext uri="{28A0092B-C50C-407E-A947-70E740481C1C}">
                <a14:useLocalDpi xmlns:a14="http://schemas.microsoft.com/office/drawing/2010/main" val="0"/>
              </a:ext>
            </a:extLst>
          </a:blip>
          <a:srcRect t="22089" b="22089"/>
          <a:stretch>
            <a:fillRect/>
          </a:stretch>
        </p:blipFill>
        <p:spPr>
          <a:xfrm>
            <a:off x="12801599" y="1072342"/>
            <a:ext cx="849086" cy="5602778"/>
          </a:xfrm>
        </p:spPr>
      </p:pic>
      <p:sp>
        <p:nvSpPr>
          <p:cNvPr id="4" name="Zástupný symbol pro text 3"/>
          <p:cNvSpPr>
            <a:spLocks noGrp="1"/>
          </p:cNvSpPr>
          <p:nvPr>
            <p:ph type="body" sz="half" idx="2"/>
          </p:nvPr>
        </p:nvSpPr>
        <p:spPr>
          <a:xfrm>
            <a:off x="839788" y="4705004"/>
            <a:ext cx="3932237" cy="1163984"/>
          </a:xfrm>
        </p:spPr>
        <p:txBody>
          <a:bodyPr>
            <a:normAutofit fontScale="92500" lnSpcReduction="10000"/>
          </a:bodyPr>
          <a:lstStyle/>
          <a:p>
            <a:r>
              <a:rPr lang="cs-CZ" sz="2800" dirty="0" smtClean="0">
                <a:solidFill>
                  <a:srgbClr val="C00000"/>
                </a:solidFill>
              </a:rPr>
              <a:t>Aleš Urválek</a:t>
            </a:r>
            <a:br>
              <a:rPr lang="cs-CZ" sz="2800" dirty="0" smtClean="0">
                <a:solidFill>
                  <a:srgbClr val="C00000"/>
                </a:solidFill>
              </a:rPr>
            </a:br>
            <a:r>
              <a:rPr lang="cs-CZ" sz="2800" dirty="0" smtClean="0">
                <a:solidFill>
                  <a:srgbClr val="C00000"/>
                </a:solidFill>
              </a:rPr>
              <a:t>Masaryk </a:t>
            </a:r>
            <a:r>
              <a:rPr lang="de-DE" sz="2800" dirty="0" smtClean="0">
                <a:solidFill>
                  <a:srgbClr val="C00000"/>
                </a:solidFill>
              </a:rPr>
              <a:t> - </a:t>
            </a:r>
            <a:r>
              <a:rPr lang="cs-CZ" sz="2800" dirty="0" smtClean="0">
                <a:solidFill>
                  <a:srgbClr val="C00000"/>
                </a:solidFill>
              </a:rPr>
              <a:t>Univers</a:t>
            </a:r>
            <a:r>
              <a:rPr lang="de-DE" sz="2800" dirty="0" err="1" smtClean="0">
                <a:solidFill>
                  <a:srgbClr val="C00000"/>
                </a:solidFill>
              </a:rPr>
              <a:t>ität</a:t>
            </a:r>
            <a:r>
              <a:rPr lang="de-DE" sz="2800" dirty="0" smtClean="0">
                <a:solidFill>
                  <a:srgbClr val="C00000"/>
                </a:solidFill>
              </a:rPr>
              <a:t> Brno </a:t>
            </a:r>
            <a:endParaRPr lang="cs-CZ" sz="2800" dirty="0">
              <a:solidFill>
                <a:srgbClr val="C00000"/>
              </a:solidFill>
            </a:endParaRPr>
          </a:p>
          <a:p>
            <a:endParaRPr lang="cs-CZ" sz="2800" dirty="0"/>
          </a:p>
        </p:txBody>
      </p:sp>
    </p:spTree>
    <p:extLst>
      <p:ext uri="{BB962C8B-B14F-4D97-AF65-F5344CB8AC3E}">
        <p14:creationId xmlns:p14="http://schemas.microsoft.com/office/powerpoint/2010/main" val="1034571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de-DE" dirty="0" smtClean="0"/>
              <a:t>Das prägende Narrativ der </a:t>
            </a:r>
            <a:r>
              <a:rPr lang="de-DE" dirty="0"/>
              <a:t>Geschichte </a:t>
            </a:r>
            <a:r>
              <a:rPr lang="de-DE" dirty="0" smtClean="0"/>
              <a:t>der </a:t>
            </a:r>
            <a:r>
              <a:rPr lang="de-DE" dirty="0" err="1" smtClean="0"/>
              <a:t>NachkriegszeitGeschichte</a:t>
            </a:r>
            <a:r>
              <a:rPr lang="de-DE" dirty="0" smtClean="0"/>
              <a:t> </a:t>
            </a:r>
            <a:endParaRPr lang="cs-CZ" dirty="0"/>
          </a:p>
        </p:txBody>
      </p:sp>
      <p:sp>
        <p:nvSpPr>
          <p:cNvPr id="3" name="Zástupný symbol pro obsah 2"/>
          <p:cNvSpPr>
            <a:spLocks noGrp="1"/>
          </p:cNvSpPr>
          <p:nvPr>
            <p:ph idx="1"/>
          </p:nvPr>
        </p:nvSpPr>
        <p:spPr/>
        <p:txBody>
          <a:bodyPr>
            <a:normAutofit/>
          </a:bodyPr>
          <a:lstStyle/>
          <a:p>
            <a:r>
              <a:rPr lang="de-DE" dirty="0" smtClean="0"/>
              <a:t>Zunächst Aufbruch </a:t>
            </a:r>
            <a:r>
              <a:rPr lang="de-DE" dirty="0"/>
              <a:t>der </a:t>
            </a:r>
            <a:r>
              <a:rPr lang="de-DE" dirty="0" smtClean="0"/>
              <a:t>Aktivität, große Hoffnungen („</a:t>
            </a:r>
            <a:r>
              <a:rPr lang="de-DE" dirty="0"/>
              <a:t>Stunde Null“, Zäsur). </a:t>
            </a:r>
            <a:endParaRPr lang="de-DE" dirty="0" smtClean="0"/>
          </a:p>
          <a:p>
            <a:r>
              <a:rPr lang="de-DE" dirty="0" smtClean="0"/>
              <a:t>Erwartungen </a:t>
            </a:r>
            <a:r>
              <a:rPr lang="de-DE" dirty="0"/>
              <a:t>werden </a:t>
            </a:r>
            <a:r>
              <a:rPr lang="de-DE" dirty="0" smtClean="0"/>
              <a:t>enttäuscht</a:t>
            </a:r>
            <a:r>
              <a:rPr lang="de-DE" dirty="0"/>
              <a:t>, </a:t>
            </a:r>
            <a:r>
              <a:rPr lang="de-DE" dirty="0" smtClean="0"/>
              <a:t>darum </a:t>
            </a:r>
            <a:r>
              <a:rPr lang="de-DE" dirty="0"/>
              <a:t>die langen „bleiernen“ 1950er Jahre, </a:t>
            </a:r>
            <a:r>
              <a:rPr lang="de-DE" dirty="0" smtClean="0"/>
              <a:t>eine Restauration. </a:t>
            </a:r>
          </a:p>
          <a:p>
            <a:r>
              <a:rPr lang="de-DE" dirty="0" smtClean="0"/>
              <a:t>Nach </a:t>
            </a:r>
            <a:r>
              <a:rPr lang="de-DE" dirty="0"/>
              <a:t>der moralischen Finsternis der 1950er </a:t>
            </a:r>
            <a:r>
              <a:rPr lang="de-DE" dirty="0" smtClean="0"/>
              <a:t>dann die </a:t>
            </a:r>
            <a:r>
              <a:rPr lang="de-DE" dirty="0"/>
              <a:t>aufklärerische Lichtphase der späteren 1960er Jahre </a:t>
            </a:r>
            <a:r>
              <a:rPr lang="de-DE" dirty="0" smtClean="0"/>
              <a:t>…eine erfolgreiche </a:t>
            </a:r>
            <a:r>
              <a:rPr lang="de-DE" dirty="0"/>
              <a:t>Wiedergeburt dessen, was man schon 1945 hätte machen müssen, was man aber versäumt hatte. </a:t>
            </a:r>
            <a:endParaRPr lang="de-DE" dirty="0" smtClean="0"/>
          </a:p>
          <a:p>
            <a:r>
              <a:rPr lang="de-DE" dirty="0"/>
              <a:t>D</a:t>
            </a:r>
            <a:r>
              <a:rPr lang="de-DE" dirty="0" smtClean="0"/>
              <a:t>ie </a:t>
            </a:r>
            <a:r>
              <a:rPr lang="de-DE" dirty="0"/>
              <a:t>1970er und 1980er </a:t>
            </a:r>
            <a:r>
              <a:rPr lang="de-DE" dirty="0" smtClean="0"/>
              <a:t>Jahre:  </a:t>
            </a:r>
            <a:r>
              <a:rPr lang="de-DE" dirty="0"/>
              <a:t>unselige Zeit der „konservativen Tendenzwende</a:t>
            </a:r>
            <a:r>
              <a:rPr lang="de-DE" dirty="0" smtClean="0"/>
              <a:t>“,  </a:t>
            </a:r>
            <a:r>
              <a:rPr lang="de-DE" dirty="0"/>
              <a:t>staatspolitisch </a:t>
            </a:r>
            <a:r>
              <a:rPr lang="de-DE" dirty="0" smtClean="0"/>
              <a:t>unterstützter </a:t>
            </a:r>
            <a:r>
              <a:rPr lang="de-DE" dirty="0"/>
              <a:t>Nationalismus</a:t>
            </a:r>
            <a:r>
              <a:rPr lang="de-DE" dirty="0" smtClean="0"/>
              <a:t>. Deutschland wird wieder stark, versucht aus dem Schatten der Vergangenheit herauszukommen. </a:t>
            </a:r>
            <a:endParaRPr lang="cs-CZ" dirty="0"/>
          </a:p>
          <a:p>
            <a:endParaRPr lang="cs-CZ" dirty="0"/>
          </a:p>
        </p:txBody>
      </p:sp>
    </p:spTree>
    <p:extLst>
      <p:ext uri="{BB962C8B-B14F-4D97-AF65-F5344CB8AC3E}">
        <p14:creationId xmlns:p14="http://schemas.microsoft.com/office/powerpoint/2010/main" val="224973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Dieses Narrativ ist ein Produkt</a:t>
            </a:r>
            <a:endParaRPr lang="cs-CZ" dirty="0"/>
          </a:p>
        </p:txBody>
      </p:sp>
      <p:sp>
        <p:nvSpPr>
          <p:cNvPr id="3" name="Zástupný symbol pro obsah 2"/>
          <p:cNvSpPr>
            <a:spLocks noGrp="1"/>
          </p:cNvSpPr>
          <p:nvPr>
            <p:ph idx="1"/>
          </p:nvPr>
        </p:nvSpPr>
        <p:spPr>
          <a:xfrm>
            <a:off x="1069848" y="1763486"/>
            <a:ext cx="10058400" cy="4408714"/>
          </a:xfrm>
        </p:spPr>
        <p:txBody>
          <a:bodyPr>
            <a:normAutofit fontScale="92500" lnSpcReduction="20000"/>
          </a:bodyPr>
          <a:lstStyle/>
          <a:p>
            <a:r>
              <a:rPr lang="de-DE" dirty="0" smtClean="0"/>
              <a:t>Nötige Korrekturen??</a:t>
            </a:r>
          </a:p>
          <a:p>
            <a:r>
              <a:rPr lang="de-DE" dirty="0" smtClean="0"/>
              <a:t>Explosivität </a:t>
            </a:r>
            <a:r>
              <a:rPr lang="de-DE" dirty="0"/>
              <a:t>der „Stunde Null“ </a:t>
            </a:r>
            <a:r>
              <a:rPr lang="de-DE" dirty="0" smtClean="0"/>
              <a:t>wird relativiert („…nur </a:t>
            </a:r>
            <a:r>
              <a:rPr lang="de-DE" dirty="0"/>
              <a:t>die Stunde äußersten physischen und ideologischen Elends, die Stunde der Unfähigkeit zu kritischem Denken, die Stunde der Anfälligkeit für die geringsten Tröstungen war. Es konnten sich in ihr weder eine neue Gesellschaft noch eine neue Literatur </a:t>
            </a:r>
            <a:r>
              <a:rPr lang="de-DE" dirty="0" smtClean="0"/>
              <a:t>konstituieren“.)</a:t>
            </a:r>
          </a:p>
          <a:p>
            <a:r>
              <a:rPr lang="de-DE" dirty="0" smtClean="0"/>
              <a:t>Die Sprache in DER </a:t>
            </a:r>
            <a:r>
              <a:rPr lang="de-DE" dirty="0"/>
              <a:t>Ruf nach wie vor </a:t>
            </a:r>
            <a:r>
              <a:rPr lang="de-DE" dirty="0" smtClean="0"/>
              <a:t>nationalsozialistisch geprägt…</a:t>
            </a:r>
          </a:p>
          <a:p>
            <a:r>
              <a:rPr lang="de-DE" dirty="0" smtClean="0"/>
              <a:t>Also: </a:t>
            </a:r>
            <a:r>
              <a:rPr lang="de-DE" dirty="0"/>
              <a:t>Stunde </a:t>
            </a:r>
            <a:r>
              <a:rPr lang="de-DE" dirty="0" smtClean="0"/>
              <a:t>Null: </a:t>
            </a:r>
            <a:r>
              <a:rPr lang="de-DE" dirty="0"/>
              <a:t>eine </a:t>
            </a:r>
            <a:r>
              <a:rPr lang="de-DE" dirty="0" smtClean="0"/>
              <a:t>Autosuggestion.</a:t>
            </a:r>
          </a:p>
          <a:p>
            <a:r>
              <a:rPr lang="de-DE" dirty="0"/>
              <a:t>1950er Jahre </a:t>
            </a:r>
            <a:r>
              <a:rPr lang="de-DE" dirty="0" smtClean="0"/>
              <a:t>nicht </a:t>
            </a:r>
            <a:r>
              <a:rPr lang="de-DE" dirty="0"/>
              <a:t>mehr als (nur) restaurativ und „bleiern“, sondern in manchen Aspekten als überraschend </a:t>
            </a:r>
            <a:r>
              <a:rPr lang="de-DE" dirty="0" smtClean="0"/>
              <a:t>modern…Janusköpfigkeit der 1950er Jahre (</a:t>
            </a:r>
            <a:r>
              <a:rPr lang="de-DE" dirty="0"/>
              <a:t>Koexistenz der Traditions- und Modernitätsbegriffe, der Restaurations- und </a:t>
            </a:r>
            <a:r>
              <a:rPr lang="de-DE" dirty="0" smtClean="0"/>
              <a:t>Revolutionsaspekte)</a:t>
            </a:r>
          </a:p>
          <a:p>
            <a:r>
              <a:rPr lang="de-DE" dirty="0" smtClean="0"/>
              <a:t>Bereitschaft </a:t>
            </a:r>
            <a:r>
              <a:rPr lang="de-DE" dirty="0"/>
              <a:t>zum Aufbruch in eine neue westliche Moderne […] und </a:t>
            </a:r>
            <a:r>
              <a:rPr lang="de-DE" dirty="0" smtClean="0"/>
              <a:t>zugleich Festhalten </a:t>
            </a:r>
            <a:r>
              <a:rPr lang="de-DE" dirty="0"/>
              <a:t>an überkommenen </a:t>
            </a:r>
            <a:r>
              <a:rPr lang="de-DE" dirty="0" smtClean="0"/>
              <a:t>Deutungsmustern“</a:t>
            </a:r>
          </a:p>
          <a:p>
            <a:r>
              <a:rPr lang="de-DE" dirty="0" smtClean="0"/>
              <a:t>Einige Projekte</a:t>
            </a:r>
            <a:r>
              <a:rPr lang="de-DE" dirty="0"/>
              <a:t>, durch die das Nachkriegsdeutschland seine  - nicht nur, aber vor allem – durch die 12 Nazijahre verschuldete Verspätung nachholt, um sich modernisieren und internationalisieren zu können, </a:t>
            </a:r>
            <a:r>
              <a:rPr lang="de-DE" dirty="0" smtClean="0"/>
              <a:t>gab es schon in </a:t>
            </a:r>
            <a:r>
              <a:rPr lang="de-DE" dirty="0"/>
              <a:t>der zweiten Hälfte der 1950er </a:t>
            </a:r>
            <a:r>
              <a:rPr lang="de-DE" dirty="0" smtClean="0"/>
              <a:t>Jahre!!</a:t>
            </a:r>
            <a:endParaRPr lang="cs-CZ" dirty="0"/>
          </a:p>
          <a:p>
            <a:endParaRPr lang="cs-CZ" dirty="0"/>
          </a:p>
        </p:txBody>
      </p:sp>
    </p:spTree>
    <p:extLst>
      <p:ext uri="{BB962C8B-B14F-4D97-AF65-F5344CB8AC3E}">
        <p14:creationId xmlns:p14="http://schemas.microsoft.com/office/powerpoint/2010/main" val="453238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848" y="484632"/>
            <a:ext cx="10058400" cy="886968"/>
          </a:xfrm>
        </p:spPr>
        <p:txBody>
          <a:bodyPr/>
          <a:lstStyle/>
          <a:p>
            <a:r>
              <a:rPr lang="de-DE" dirty="0" smtClean="0"/>
              <a:t>Motivation, Fragestellung?</a:t>
            </a:r>
            <a:endParaRPr lang="cs-CZ" dirty="0"/>
          </a:p>
        </p:txBody>
      </p:sp>
      <p:sp>
        <p:nvSpPr>
          <p:cNvPr id="3" name="Zástupný symbol pro obsah 2"/>
          <p:cNvSpPr>
            <a:spLocks noGrp="1"/>
          </p:cNvSpPr>
          <p:nvPr>
            <p:ph idx="1"/>
          </p:nvPr>
        </p:nvSpPr>
        <p:spPr>
          <a:xfrm>
            <a:off x="1069848" y="1371600"/>
            <a:ext cx="10058400" cy="4800600"/>
          </a:xfrm>
        </p:spPr>
        <p:txBody>
          <a:bodyPr>
            <a:normAutofit lnSpcReduction="10000"/>
          </a:bodyPr>
          <a:lstStyle/>
          <a:p>
            <a:r>
              <a:rPr lang="de-DE" dirty="0" smtClean="0"/>
              <a:t>Der </a:t>
            </a:r>
            <a:r>
              <a:rPr lang="de-DE" dirty="0"/>
              <a:t>Blick auf das Jahr 1945 und die Jahre </a:t>
            </a:r>
            <a:r>
              <a:rPr lang="de-DE" dirty="0" smtClean="0"/>
              <a:t>danach: weg von allzu einfachen </a:t>
            </a:r>
            <a:r>
              <a:rPr lang="de-DE" dirty="0"/>
              <a:t>Alternativen Bruch, Stunde Null, Zäsur versus Kontinuität, Fortsetzung des </a:t>
            </a:r>
            <a:r>
              <a:rPr lang="de-DE" dirty="0" smtClean="0"/>
              <a:t>Alten. </a:t>
            </a:r>
          </a:p>
          <a:p>
            <a:r>
              <a:rPr lang="de-DE" dirty="0" smtClean="0"/>
              <a:t>Eher: Spannung</a:t>
            </a:r>
            <a:r>
              <a:rPr lang="de-DE" dirty="0"/>
              <a:t>, </a:t>
            </a:r>
            <a:r>
              <a:rPr lang="de-DE" dirty="0" smtClean="0"/>
              <a:t>Wechselspiel </a:t>
            </a:r>
            <a:r>
              <a:rPr lang="de-DE" dirty="0"/>
              <a:t>von Neuanfang und </a:t>
            </a:r>
            <a:r>
              <a:rPr lang="de-DE" dirty="0" smtClean="0"/>
              <a:t>Kontinuität. Weg von ideologisch </a:t>
            </a:r>
            <a:r>
              <a:rPr lang="de-DE" dirty="0"/>
              <a:t>bedingten und generationell verfestigten </a:t>
            </a:r>
            <a:r>
              <a:rPr lang="de-DE" dirty="0" smtClean="0"/>
              <a:t>Schemata, hin zu deren </a:t>
            </a:r>
            <a:r>
              <a:rPr lang="de-DE" dirty="0"/>
              <a:t>Überlappungen und </a:t>
            </a:r>
            <a:r>
              <a:rPr lang="de-DE" dirty="0" smtClean="0"/>
              <a:t>Kreuzschnitten. </a:t>
            </a:r>
          </a:p>
          <a:p>
            <a:r>
              <a:rPr lang="de-DE" dirty="0" smtClean="0"/>
              <a:t>Aufgaben für die Germanistik: „Vielzahl </a:t>
            </a:r>
            <a:r>
              <a:rPr lang="de-DE" dirty="0"/>
              <a:t>der Stränge, die zum Beispiel aus der Zeit um 1930 in die Bundesrepublik führen, weiter </a:t>
            </a:r>
            <a:r>
              <a:rPr lang="de-DE" dirty="0" smtClean="0"/>
              <a:t>herauszuarbeiten“; „der </a:t>
            </a:r>
            <a:r>
              <a:rPr lang="de-DE" dirty="0"/>
              <a:t>Spannung und Dynamik zwischen den Generationen und den Zwischengenerationen nachzugehen, insbesondere der lange im Schatten stehenden Generation der zwischen 1900 und 1915 </a:t>
            </a:r>
            <a:r>
              <a:rPr lang="de-DE" dirty="0" smtClean="0"/>
              <a:t>Geborenen“.  „Nicht </a:t>
            </a:r>
            <a:r>
              <a:rPr lang="de-DE" dirty="0"/>
              <a:t>die notorisch untersuchten Jahre 1918 und 1945, sondern eher die Jahre 1930 und 1950 in den Blick zu nehmen mit dem einleuchtenden Argument, nicht 1945, sondern erst 1950 hätte sich  der Nebel der </a:t>
            </a:r>
            <a:r>
              <a:rPr lang="de-DE" dirty="0" smtClean="0"/>
              <a:t>Nachkriegsunübersichtlichkeit </a:t>
            </a:r>
            <a:r>
              <a:rPr lang="de-DE" dirty="0"/>
              <a:t>weitgehend gelichtet. Jetzt erst, um 1950, wurde die Dimension generationeller, gruppenbiographischer Kontinuitäten, befördert durch weit zurückreichende Netzwerke und nützliche Freundschaften in kirchlichen, konservativen oder liberalen </a:t>
            </a:r>
            <a:r>
              <a:rPr lang="de-DE" dirty="0" smtClean="0"/>
              <a:t>Milieus</a:t>
            </a:r>
            <a:r>
              <a:rPr lang="de-DE" dirty="0"/>
              <a:t>, auch in Universitätsorten, so recht deutlich.“  </a:t>
            </a:r>
            <a:endParaRPr lang="cs-CZ" dirty="0"/>
          </a:p>
          <a:p>
            <a:endParaRPr lang="cs-CZ" dirty="0"/>
          </a:p>
        </p:txBody>
      </p:sp>
    </p:spTree>
    <p:extLst>
      <p:ext uri="{BB962C8B-B14F-4D97-AF65-F5344CB8AC3E}">
        <p14:creationId xmlns:p14="http://schemas.microsoft.com/office/powerpoint/2010/main" val="2682601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Programm</a:t>
            </a:r>
            <a:endParaRPr lang="cs-CZ" dirty="0"/>
          </a:p>
        </p:txBody>
      </p:sp>
      <p:sp>
        <p:nvSpPr>
          <p:cNvPr id="3" name="Zástupný symbol pro obsah 2"/>
          <p:cNvSpPr>
            <a:spLocks noGrp="1"/>
          </p:cNvSpPr>
          <p:nvPr>
            <p:ph idx="1"/>
          </p:nvPr>
        </p:nvSpPr>
        <p:spPr>
          <a:xfrm>
            <a:off x="1069848" y="1388225"/>
            <a:ext cx="10058400" cy="4783975"/>
          </a:xfrm>
        </p:spPr>
        <p:txBody>
          <a:bodyPr>
            <a:normAutofit fontScale="55000" lnSpcReduction="20000"/>
          </a:bodyPr>
          <a:lstStyle/>
          <a:p>
            <a:pPr marL="0" indent="0">
              <a:buNone/>
            </a:pPr>
            <a:endParaRPr lang="cs-CZ" dirty="0"/>
          </a:p>
          <a:p>
            <a:r>
              <a:rPr lang="de-DE" dirty="0"/>
              <a:t> </a:t>
            </a:r>
            <a:endParaRPr lang="cs-CZ" dirty="0"/>
          </a:p>
          <a:p>
            <a:r>
              <a:rPr lang="de-DE" dirty="0"/>
              <a:t>25. 9.  Aleš Urválek (Brno): Zäsuren. Kontinuität und Diskontinuität anhand einiger Nachkriegszeitschriften: Der Fall „Merkur</a:t>
            </a:r>
            <a:r>
              <a:rPr lang="de-DE" dirty="0" smtClean="0"/>
              <a:t>“</a:t>
            </a:r>
            <a:endParaRPr lang="cs-CZ" dirty="0"/>
          </a:p>
          <a:p>
            <a:r>
              <a:rPr lang="de-DE" dirty="0"/>
              <a:t>2. 10.  Christian Adam (Potsdam): „Wir begannen nicht im Jahre Null!“</a:t>
            </a:r>
            <a:br>
              <a:rPr lang="de-DE" dirty="0"/>
            </a:br>
            <a:r>
              <a:rPr lang="de-DE" dirty="0"/>
              <a:t>Bestseller, Autoren, Leser in Deutschland vor und nach </a:t>
            </a:r>
            <a:r>
              <a:rPr lang="de-DE" dirty="0" smtClean="0"/>
              <a:t>1945</a:t>
            </a:r>
            <a:endParaRPr lang="cs-CZ" dirty="0"/>
          </a:p>
          <a:p>
            <a:r>
              <a:rPr lang="de-DE" dirty="0"/>
              <a:t>9. 10. Jörg Döring (Siegen): Bestseller im wissenschaftlichen Taschenbuch der westdeutschen 1950er Jahre: </a:t>
            </a:r>
            <a:r>
              <a:rPr lang="de-DE" i="1" dirty="0" err="1"/>
              <a:t>rowohlts</a:t>
            </a:r>
            <a:r>
              <a:rPr lang="de-DE" i="1" dirty="0"/>
              <a:t> deutsche </a:t>
            </a:r>
            <a:r>
              <a:rPr lang="de-DE" i="1" dirty="0" err="1"/>
              <a:t>enzyklopädie</a:t>
            </a:r>
            <a:endParaRPr lang="cs-CZ" dirty="0"/>
          </a:p>
          <a:p>
            <a:r>
              <a:rPr lang="de-DE" dirty="0"/>
              <a:t/>
            </a:r>
            <a:br>
              <a:rPr lang="de-DE" dirty="0"/>
            </a:br>
            <a:r>
              <a:rPr lang="de-DE" dirty="0"/>
              <a:t>16. 10.  Veronika </a:t>
            </a:r>
            <a:r>
              <a:rPr lang="de-DE" dirty="0" err="1"/>
              <a:t>Králová</a:t>
            </a:r>
            <a:r>
              <a:rPr lang="de-DE" dirty="0"/>
              <a:t> (Brno): "Kunstgeschichtliche Diskurse zur Urbanistik und der modernen Kunst am Beispiel von </a:t>
            </a:r>
            <a:r>
              <a:rPr lang="de-DE" i="1" dirty="0" err="1"/>
              <a:t>rowohlts</a:t>
            </a:r>
            <a:r>
              <a:rPr lang="de-DE" i="1" dirty="0"/>
              <a:t> deutsche </a:t>
            </a:r>
            <a:r>
              <a:rPr lang="de-DE" i="1" dirty="0" err="1"/>
              <a:t>enzyklopädie</a:t>
            </a:r>
            <a:r>
              <a:rPr lang="de-DE" dirty="0"/>
              <a:t> und </a:t>
            </a:r>
            <a:r>
              <a:rPr lang="de-DE" i="1" dirty="0"/>
              <a:t>Merkur</a:t>
            </a:r>
            <a:r>
              <a:rPr lang="de-DE" dirty="0"/>
              <a:t>" </a:t>
            </a:r>
            <a:br>
              <a:rPr lang="de-DE" dirty="0"/>
            </a:br>
            <a:endParaRPr lang="cs-CZ" dirty="0"/>
          </a:p>
          <a:p>
            <a:r>
              <a:rPr lang="de-DE" dirty="0"/>
              <a:t>23. 10.  Juliane Werner (Wien): Kontinuität als/statt Neuanfang: Österreichische Literatur nach 1945</a:t>
            </a:r>
            <a:br>
              <a:rPr lang="de-DE" dirty="0"/>
            </a:br>
            <a:endParaRPr lang="cs-CZ" dirty="0"/>
          </a:p>
          <a:p>
            <a:r>
              <a:rPr lang="de-DE" dirty="0"/>
              <a:t>30. 10. Stefan Maurer (Graz): Literatur in Österreich und der Kalte Krieg</a:t>
            </a:r>
            <a:br>
              <a:rPr lang="de-DE" dirty="0"/>
            </a:br>
            <a:endParaRPr lang="cs-CZ" dirty="0"/>
          </a:p>
          <a:p>
            <a:r>
              <a:rPr lang="de-DE" dirty="0"/>
              <a:t>6.  11. </a:t>
            </a:r>
            <a:r>
              <a:rPr lang="de-DE" dirty="0" err="1"/>
              <a:t>Ján</a:t>
            </a:r>
            <a:r>
              <a:rPr lang="de-DE" dirty="0"/>
              <a:t> </a:t>
            </a:r>
            <a:r>
              <a:rPr lang="de-DE" dirty="0" err="1"/>
              <a:t>Jambor</a:t>
            </a:r>
            <a:r>
              <a:rPr lang="de-DE" dirty="0"/>
              <a:t> (Prešov): Max Frisch und Friedrich Dürrenmatt zwischen Bruch und Tradition. Die literarischen Anfänge aus den 1940er und den frühen 1950er </a:t>
            </a:r>
            <a:r>
              <a:rPr lang="de-DE" dirty="0" smtClean="0"/>
              <a:t>Jahren </a:t>
            </a:r>
            <a:endParaRPr lang="cs-CZ" dirty="0"/>
          </a:p>
          <a:p>
            <a:r>
              <a:rPr lang="de-DE" dirty="0"/>
              <a:t>13. 11. Jana </a:t>
            </a:r>
            <a:r>
              <a:rPr lang="de-DE" dirty="0" err="1"/>
              <a:t>Hrdličková</a:t>
            </a:r>
            <a:r>
              <a:rPr lang="de-DE" dirty="0"/>
              <a:t> (</a:t>
            </a:r>
            <a:r>
              <a:rPr lang="de-DE" dirty="0" err="1"/>
              <a:t>Ústí</a:t>
            </a:r>
            <a:r>
              <a:rPr lang="de-DE" dirty="0"/>
              <a:t> </a:t>
            </a:r>
            <a:r>
              <a:rPr lang="de-DE" dirty="0" err="1"/>
              <a:t>nad</a:t>
            </a:r>
            <a:r>
              <a:rPr lang="de-DE" dirty="0"/>
              <a:t> </a:t>
            </a:r>
            <a:r>
              <a:rPr lang="de-DE" dirty="0" err="1"/>
              <a:t>Labem</a:t>
            </a:r>
            <a:r>
              <a:rPr lang="de-DE" dirty="0"/>
              <a:t>): "Die deutschsprachige Lyrik und die ,Stunde Null' 1945</a:t>
            </a:r>
            <a:r>
              <a:rPr lang="de-DE" dirty="0" smtClean="0"/>
              <a:t>?"</a:t>
            </a:r>
            <a:endParaRPr lang="cs-CZ" dirty="0"/>
          </a:p>
          <a:p>
            <a:r>
              <a:rPr lang="de-DE" dirty="0"/>
              <a:t>20. 11. Manfred Weinberg (Praha): Die Große Kontroverse wiedergelesen</a:t>
            </a:r>
            <a:br>
              <a:rPr lang="de-DE" dirty="0"/>
            </a:br>
            <a:endParaRPr lang="cs-CZ" dirty="0"/>
          </a:p>
          <a:p>
            <a:r>
              <a:rPr lang="de-DE" dirty="0"/>
              <a:t>27. 11.  Jörg Krappmann (Olomouc): "Die erste große Hoffnung der deutschen Nachkriegsliteratur" </a:t>
            </a:r>
            <a:br>
              <a:rPr lang="de-DE" dirty="0"/>
            </a:br>
            <a:endParaRPr lang="cs-CZ" dirty="0"/>
          </a:p>
          <a:p>
            <a:r>
              <a:rPr lang="de-DE" dirty="0"/>
              <a:t>4. 12.  Wolfgang Riedel (Würzburg): Germanistik nach 45 (und vor 68),</a:t>
            </a:r>
            <a:br>
              <a:rPr lang="de-DE" dirty="0"/>
            </a:br>
            <a:r>
              <a:rPr lang="de-DE" dirty="0"/>
              <a:t>zwischen Kontinuität und Neuansatz/Neuansätzen/Öffnungen</a:t>
            </a:r>
            <a:endParaRPr lang="cs-CZ" dirty="0"/>
          </a:p>
          <a:p>
            <a:endParaRPr lang="cs-CZ" dirty="0"/>
          </a:p>
        </p:txBody>
      </p:sp>
    </p:spTree>
    <p:extLst>
      <p:ext uri="{BB962C8B-B14F-4D97-AF65-F5344CB8AC3E}">
        <p14:creationId xmlns:p14="http://schemas.microsoft.com/office/powerpoint/2010/main" val="1601827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36350" y="426443"/>
            <a:ext cx="10058400" cy="3771484"/>
          </a:xfrm>
        </p:spPr>
        <p:txBody>
          <a:bodyPr>
            <a:normAutofit fontScale="90000"/>
          </a:bodyPr>
          <a:lstStyle/>
          <a:p>
            <a:r>
              <a:rPr lang="cs-CZ" dirty="0" smtClean="0"/>
              <a:t>Merkur</a:t>
            </a:r>
            <a:br>
              <a:rPr lang="cs-CZ" dirty="0" smtClean="0"/>
            </a:br>
            <a:r>
              <a:rPr lang="cs-CZ" dirty="0" err="1" smtClean="0"/>
              <a:t>seit</a:t>
            </a:r>
            <a:r>
              <a:rPr lang="cs-CZ" dirty="0" smtClean="0"/>
              <a:t> 1947</a:t>
            </a:r>
            <a:br>
              <a:rPr lang="cs-CZ" dirty="0" smtClean="0"/>
            </a:br>
            <a:r>
              <a:rPr lang="cs-CZ" dirty="0" smtClean="0"/>
              <a:t>J. </a:t>
            </a:r>
            <a:r>
              <a:rPr lang="cs-CZ" dirty="0" err="1" smtClean="0"/>
              <a:t>Moras</a:t>
            </a:r>
            <a:r>
              <a:rPr lang="cs-CZ" dirty="0" smtClean="0"/>
              <a:t/>
            </a:r>
            <a:br>
              <a:rPr lang="cs-CZ" dirty="0" smtClean="0"/>
            </a:br>
            <a:r>
              <a:rPr lang="cs-CZ" dirty="0" smtClean="0"/>
              <a:t>H. </a:t>
            </a:r>
            <a:r>
              <a:rPr lang="cs-CZ" dirty="0" err="1" smtClean="0"/>
              <a:t>Paeschke</a:t>
            </a:r>
            <a:r>
              <a:rPr lang="cs-CZ" dirty="0"/>
              <a:t/>
            </a:r>
            <a:br>
              <a:rPr lang="cs-CZ" dirty="0"/>
            </a:b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7105" y="282633"/>
            <a:ext cx="7539644" cy="6276109"/>
          </a:xfrm>
        </p:spPr>
      </p:pic>
    </p:spTree>
    <p:extLst>
      <p:ext uri="{BB962C8B-B14F-4D97-AF65-F5344CB8AC3E}">
        <p14:creationId xmlns:p14="http://schemas.microsoft.com/office/powerpoint/2010/main" val="3629759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Merkur</a:t>
            </a:r>
            <a:r>
              <a:rPr lang="de-DE" dirty="0" smtClean="0"/>
              <a:t>. Deutsche Zeitschrift für europäisches Denken</a:t>
            </a:r>
            <a:r>
              <a:rPr lang="cs-CZ" dirty="0" smtClean="0"/>
              <a:t>            </a:t>
            </a:r>
            <a:endParaRPr lang="cs-CZ" dirty="0"/>
          </a:p>
        </p:txBody>
      </p:sp>
      <p:sp>
        <p:nvSpPr>
          <p:cNvPr id="3" name="Zástupný symbol pro text 2"/>
          <p:cNvSpPr>
            <a:spLocks noGrp="1"/>
          </p:cNvSpPr>
          <p:nvPr>
            <p:ph type="body" idx="1"/>
          </p:nvPr>
        </p:nvSpPr>
        <p:spPr>
          <a:xfrm>
            <a:off x="1066800" y="2048256"/>
            <a:ext cx="4754880" cy="45720"/>
          </a:xfrm>
        </p:spPr>
        <p:txBody>
          <a:bodyPr>
            <a:normAutofit fontScale="25000" lnSpcReduction="20000"/>
          </a:bodyPr>
          <a:lstStyle/>
          <a:p>
            <a:endParaRPr lang="cs-CZ" dirty="0"/>
          </a:p>
        </p:txBody>
      </p:sp>
      <p:sp>
        <p:nvSpPr>
          <p:cNvPr id="4" name="Zástupný symbol pro obsah 3"/>
          <p:cNvSpPr>
            <a:spLocks noGrp="1"/>
          </p:cNvSpPr>
          <p:nvPr>
            <p:ph sz="half" idx="2"/>
          </p:nvPr>
        </p:nvSpPr>
        <p:spPr>
          <a:xfrm>
            <a:off x="1069847" y="2586446"/>
            <a:ext cx="9759261" cy="3448594"/>
          </a:xfrm>
        </p:spPr>
        <p:txBody>
          <a:bodyPr/>
          <a:lstStyle/>
          <a:p>
            <a:pPr marL="0" indent="0">
              <a:buNone/>
            </a:pPr>
            <a:r>
              <a:rPr lang="cs-CZ" dirty="0"/>
              <a:t>„</a:t>
            </a:r>
            <a:r>
              <a:rPr lang="cs-CZ" dirty="0" err="1"/>
              <a:t>deutsch</a:t>
            </a:r>
            <a:r>
              <a:rPr lang="cs-CZ" dirty="0"/>
              <a:t> </a:t>
            </a:r>
            <a:r>
              <a:rPr lang="cs-CZ" dirty="0" err="1"/>
              <a:t>und</a:t>
            </a:r>
            <a:r>
              <a:rPr lang="cs-CZ" dirty="0"/>
              <a:t> </a:t>
            </a:r>
            <a:r>
              <a:rPr lang="cs-CZ" dirty="0" err="1"/>
              <a:t>zugleich</a:t>
            </a:r>
            <a:r>
              <a:rPr lang="cs-CZ" dirty="0"/>
              <a:t> </a:t>
            </a:r>
            <a:r>
              <a:rPr lang="cs-CZ" dirty="0" err="1"/>
              <a:t>europäisch</a:t>
            </a:r>
            <a:r>
              <a:rPr lang="cs-CZ" dirty="0" smtClean="0"/>
              <a:t>“</a:t>
            </a:r>
          </a:p>
          <a:p>
            <a:pPr marL="0" indent="0">
              <a:buNone/>
            </a:pPr>
            <a:r>
              <a:rPr lang="cs-CZ" dirty="0" smtClean="0"/>
              <a:t>(</a:t>
            </a:r>
            <a:r>
              <a:rPr lang="cs-CZ" dirty="0"/>
              <a:t>„</a:t>
            </a:r>
            <a:r>
              <a:rPr lang="cs-CZ" dirty="0" err="1" smtClean="0"/>
              <a:t>gutes</a:t>
            </a:r>
            <a:r>
              <a:rPr lang="cs-CZ" dirty="0" smtClean="0"/>
              <a:t> </a:t>
            </a:r>
            <a:r>
              <a:rPr lang="cs-CZ" dirty="0" err="1"/>
              <a:t>Europäertum</a:t>
            </a:r>
            <a:r>
              <a:rPr lang="cs-CZ" dirty="0"/>
              <a:t>, </a:t>
            </a:r>
            <a:r>
              <a:rPr lang="cs-CZ" dirty="0" err="1"/>
              <a:t>das</a:t>
            </a:r>
            <a:r>
              <a:rPr lang="cs-CZ" dirty="0"/>
              <a:t> in </a:t>
            </a:r>
            <a:r>
              <a:rPr lang="cs-CZ" dirty="0" err="1"/>
              <a:t>Deutschland</a:t>
            </a:r>
            <a:r>
              <a:rPr lang="cs-CZ" dirty="0"/>
              <a:t> </a:t>
            </a:r>
            <a:r>
              <a:rPr lang="cs-CZ" dirty="0" err="1"/>
              <a:t>noch</a:t>
            </a:r>
            <a:r>
              <a:rPr lang="cs-CZ" dirty="0"/>
              <a:t> </a:t>
            </a:r>
            <a:r>
              <a:rPr lang="cs-CZ" dirty="0" err="1"/>
              <a:t>lebt</a:t>
            </a:r>
            <a:r>
              <a:rPr lang="cs-CZ" dirty="0"/>
              <a:t>, vor Europa </a:t>
            </a:r>
            <a:r>
              <a:rPr lang="cs-CZ" dirty="0" err="1"/>
              <a:t>nochmal</a:t>
            </a:r>
            <a:r>
              <a:rPr lang="cs-CZ" dirty="0"/>
              <a:t> </a:t>
            </a:r>
            <a:r>
              <a:rPr lang="cs-CZ" dirty="0" err="1"/>
              <a:t>zu</a:t>
            </a:r>
            <a:r>
              <a:rPr lang="cs-CZ" dirty="0"/>
              <a:t> </a:t>
            </a:r>
            <a:r>
              <a:rPr lang="cs-CZ" dirty="0" err="1" smtClean="0"/>
              <a:t>dokumentieren</a:t>
            </a:r>
            <a:r>
              <a:rPr lang="cs-CZ" dirty="0" smtClean="0"/>
              <a:t>.“)</a:t>
            </a:r>
          </a:p>
          <a:p>
            <a:pPr marL="0" indent="0">
              <a:buNone/>
            </a:pPr>
            <a:r>
              <a:rPr lang="cs-CZ" sz="1200" dirty="0" smtClean="0"/>
              <a:t>H. </a:t>
            </a:r>
            <a:r>
              <a:rPr lang="cs-CZ" sz="1200" dirty="0" err="1" smtClean="0"/>
              <a:t>Paeschke</a:t>
            </a:r>
            <a:r>
              <a:rPr lang="cs-CZ" sz="1200" dirty="0" smtClean="0"/>
              <a:t> </a:t>
            </a:r>
            <a:r>
              <a:rPr lang="cs-CZ" sz="1200" dirty="0" err="1" smtClean="0"/>
              <a:t>an</a:t>
            </a:r>
            <a:r>
              <a:rPr lang="cs-CZ" sz="1200" dirty="0" smtClean="0"/>
              <a:t> Ernesto Grassi, </a:t>
            </a:r>
            <a:r>
              <a:rPr lang="cs-CZ" sz="1200" dirty="0"/>
              <a:t>15. 1. </a:t>
            </a:r>
            <a:r>
              <a:rPr lang="cs-CZ" sz="1200" dirty="0" smtClean="0"/>
              <a:t>47)  </a:t>
            </a:r>
          </a:p>
          <a:p>
            <a:pPr marL="0" indent="0">
              <a:buNone/>
            </a:pPr>
            <a:r>
              <a:rPr lang="cs-CZ" dirty="0" err="1"/>
              <a:t>jenseits</a:t>
            </a:r>
            <a:r>
              <a:rPr lang="cs-CZ" dirty="0"/>
              <a:t> der </a:t>
            </a:r>
            <a:r>
              <a:rPr lang="cs-CZ" dirty="0" err="1" smtClean="0"/>
              <a:t>Ideologien</a:t>
            </a:r>
            <a:r>
              <a:rPr lang="cs-CZ" dirty="0" smtClean="0"/>
              <a:t>, </a:t>
            </a:r>
            <a:r>
              <a:rPr lang="cs-CZ" dirty="0" err="1" smtClean="0"/>
              <a:t>kein</a:t>
            </a:r>
            <a:r>
              <a:rPr lang="cs-CZ" dirty="0" smtClean="0"/>
              <a:t> </a:t>
            </a:r>
            <a:r>
              <a:rPr lang="cs-CZ" dirty="0"/>
              <a:t>Dogma, </a:t>
            </a:r>
            <a:r>
              <a:rPr lang="cs-CZ" dirty="0" err="1" smtClean="0"/>
              <a:t>keine</a:t>
            </a:r>
            <a:r>
              <a:rPr lang="cs-CZ" dirty="0" smtClean="0"/>
              <a:t> </a:t>
            </a:r>
            <a:r>
              <a:rPr lang="cs-CZ" dirty="0" err="1" smtClean="0"/>
              <a:t>Doktrin</a:t>
            </a:r>
            <a:r>
              <a:rPr lang="cs-CZ" dirty="0" smtClean="0"/>
              <a:t>, </a:t>
            </a:r>
            <a:r>
              <a:rPr lang="cs-CZ" dirty="0" err="1" smtClean="0"/>
              <a:t>vielmehr</a:t>
            </a:r>
            <a:r>
              <a:rPr lang="cs-CZ" dirty="0" smtClean="0"/>
              <a:t> </a:t>
            </a:r>
            <a:r>
              <a:rPr lang="cs-CZ" dirty="0" err="1"/>
              <a:t>eine</a:t>
            </a:r>
            <a:r>
              <a:rPr lang="cs-CZ" dirty="0"/>
              <a:t> </a:t>
            </a:r>
            <a:r>
              <a:rPr lang="cs-CZ" dirty="0" err="1" smtClean="0"/>
              <a:t>Haltung</a:t>
            </a:r>
            <a:endParaRPr lang="cs-CZ" dirty="0" smtClean="0"/>
          </a:p>
          <a:p>
            <a:pPr marL="0" indent="0">
              <a:buNone/>
            </a:pPr>
            <a:endParaRPr lang="cs-CZ" sz="1200" dirty="0"/>
          </a:p>
          <a:p>
            <a:pPr marL="0" indent="0">
              <a:buNone/>
            </a:pPr>
            <a:r>
              <a:rPr lang="cs-CZ" dirty="0" err="1"/>
              <a:t>Austauschdiskurse</a:t>
            </a:r>
            <a:r>
              <a:rPr lang="cs-CZ" dirty="0"/>
              <a:t> </a:t>
            </a:r>
            <a:r>
              <a:rPr lang="cs-CZ" dirty="0" err="1"/>
              <a:t>über</a:t>
            </a:r>
            <a:r>
              <a:rPr lang="cs-CZ" dirty="0"/>
              <a:t> </a:t>
            </a:r>
            <a:r>
              <a:rPr lang="cs-CZ" dirty="0" err="1"/>
              <a:t>die</a:t>
            </a:r>
            <a:r>
              <a:rPr lang="cs-CZ" dirty="0"/>
              <a:t> </a:t>
            </a:r>
            <a:r>
              <a:rPr lang="cs-CZ" dirty="0" err="1" smtClean="0"/>
              <a:t>Lagergrenzen</a:t>
            </a:r>
            <a:r>
              <a:rPr lang="cs-CZ" dirty="0" smtClean="0"/>
              <a:t> </a:t>
            </a:r>
            <a:r>
              <a:rPr lang="cs-CZ" dirty="0" err="1"/>
              <a:t>hinweg</a:t>
            </a:r>
            <a:endParaRPr lang="cs-CZ" sz="1200" dirty="0" smtClean="0"/>
          </a:p>
        </p:txBody>
      </p:sp>
      <p:sp>
        <p:nvSpPr>
          <p:cNvPr id="5" name="Zástupný symbol pro text 4"/>
          <p:cNvSpPr>
            <a:spLocks noGrp="1"/>
          </p:cNvSpPr>
          <p:nvPr>
            <p:ph type="body" sz="quarter" idx="3"/>
          </p:nvPr>
        </p:nvSpPr>
        <p:spPr/>
        <p:txBody>
          <a:bodyPr/>
          <a:lstStyle/>
          <a:p>
            <a:endParaRPr lang="cs-CZ" dirty="0"/>
          </a:p>
        </p:txBody>
      </p:sp>
    </p:spTree>
    <p:extLst>
      <p:ext uri="{BB962C8B-B14F-4D97-AF65-F5344CB8AC3E}">
        <p14:creationId xmlns:p14="http://schemas.microsoft.com/office/powerpoint/2010/main" val="2585098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Merkur          </a:t>
            </a:r>
            <a:r>
              <a:rPr lang="cs-CZ" sz="2000" dirty="0" smtClean="0"/>
              <a:t>versus       </a:t>
            </a:r>
            <a:r>
              <a:rPr lang="de-DE" dirty="0" smtClean="0"/>
              <a:t>Ruf</a:t>
            </a:r>
            <a:endParaRPr lang="cs-CZ" dirty="0"/>
          </a:p>
        </p:txBody>
      </p:sp>
      <p:sp>
        <p:nvSpPr>
          <p:cNvPr id="3" name="Zástupný symbol pro text 2"/>
          <p:cNvSpPr>
            <a:spLocks noGrp="1"/>
          </p:cNvSpPr>
          <p:nvPr>
            <p:ph type="body" idx="1"/>
          </p:nvPr>
        </p:nvSpPr>
        <p:spPr/>
        <p:txBody>
          <a:bodyPr/>
          <a:lstStyle/>
          <a:p>
            <a:endParaRPr lang="cs-CZ"/>
          </a:p>
        </p:txBody>
      </p:sp>
      <p:sp>
        <p:nvSpPr>
          <p:cNvPr id="4" name="Zástupný symbol pro obsah 3"/>
          <p:cNvSpPr>
            <a:spLocks noGrp="1"/>
          </p:cNvSpPr>
          <p:nvPr>
            <p:ph sz="half" idx="2"/>
          </p:nvPr>
        </p:nvSpPr>
        <p:spPr>
          <a:xfrm>
            <a:off x="1069848" y="1928553"/>
            <a:ext cx="4754880" cy="4106487"/>
          </a:xfrm>
        </p:spPr>
        <p:txBody>
          <a:bodyPr>
            <a:normAutofit/>
          </a:bodyPr>
          <a:lstStyle/>
          <a:p>
            <a:r>
              <a:rPr lang="cs-CZ" dirty="0" err="1"/>
              <a:t>die</a:t>
            </a:r>
            <a:r>
              <a:rPr lang="cs-CZ" dirty="0"/>
              <a:t> </a:t>
            </a:r>
            <a:r>
              <a:rPr lang="cs-CZ" dirty="0" err="1"/>
              <a:t>verschiedenen</a:t>
            </a:r>
            <a:r>
              <a:rPr lang="cs-CZ" dirty="0"/>
              <a:t> </a:t>
            </a:r>
            <a:r>
              <a:rPr lang="cs-CZ" dirty="0" err="1"/>
              <a:t>geistigen</a:t>
            </a:r>
            <a:r>
              <a:rPr lang="cs-CZ" dirty="0"/>
              <a:t> </a:t>
            </a:r>
            <a:r>
              <a:rPr lang="cs-CZ" dirty="0" err="1"/>
              <a:t>Positionen</a:t>
            </a:r>
            <a:r>
              <a:rPr lang="cs-CZ" dirty="0"/>
              <a:t> </a:t>
            </a:r>
            <a:r>
              <a:rPr lang="cs-CZ" dirty="0" err="1"/>
              <a:t>ebenso</a:t>
            </a:r>
            <a:r>
              <a:rPr lang="cs-CZ" dirty="0"/>
              <a:t> </a:t>
            </a:r>
            <a:r>
              <a:rPr lang="cs-CZ" dirty="0" err="1"/>
              <a:t>wie</a:t>
            </a:r>
            <a:r>
              <a:rPr lang="cs-CZ" dirty="0"/>
              <a:t> </a:t>
            </a:r>
            <a:r>
              <a:rPr lang="cs-CZ" dirty="0" err="1"/>
              <a:t>die</a:t>
            </a:r>
            <a:r>
              <a:rPr lang="cs-CZ" dirty="0"/>
              <a:t> </a:t>
            </a:r>
            <a:r>
              <a:rPr lang="cs-CZ" dirty="0" err="1"/>
              <a:t>Generationen</a:t>
            </a:r>
            <a:r>
              <a:rPr lang="cs-CZ" dirty="0"/>
              <a:t> </a:t>
            </a:r>
            <a:r>
              <a:rPr lang="cs-CZ" dirty="0" err="1"/>
              <a:t>und</a:t>
            </a:r>
            <a:r>
              <a:rPr lang="cs-CZ" dirty="0"/>
              <a:t> </a:t>
            </a:r>
            <a:r>
              <a:rPr lang="cs-CZ" dirty="0" err="1"/>
              <a:t>die</a:t>
            </a:r>
            <a:r>
              <a:rPr lang="cs-CZ" dirty="0"/>
              <a:t> </a:t>
            </a:r>
            <a:r>
              <a:rPr lang="cs-CZ" dirty="0" err="1"/>
              <a:t>Nationen</a:t>
            </a:r>
            <a:r>
              <a:rPr lang="cs-CZ" dirty="0"/>
              <a:t> in </a:t>
            </a:r>
            <a:r>
              <a:rPr lang="cs-CZ" dirty="0" err="1"/>
              <a:t>die</a:t>
            </a:r>
            <a:r>
              <a:rPr lang="cs-CZ" dirty="0"/>
              <a:t> </a:t>
            </a:r>
            <a:r>
              <a:rPr lang="cs-CZ" dirty="0" err="1"/>
              <a:t>Begegnung</a:t>
            </a:r>
            <a:r>
              <a:rPr lang="cs-CZ" dirty="0"/>
              <a:t>, </a:t>
            </a:r>
            <a:r>
              <a:rPr lang="cs-CZ" dirty="0" err="1"/>
              <a:t>und</a:t>
            </a:r>
            <a:r>
              <a:rPr lang="cs-CZ" dirty="0"/>
              <a:t> </a:t>
            </a:r>
            <a:r>
              <a:rPr lang="cs-CZ" dirty="0" err="1"/>
              <a:t>wenn</a:t>
            </a:r>
            <a:r>
              <a:rPr lang="cs-CZ" dirty="0"/>
              <a:t> </a:t>
            </a:r>
            <a:r>
              <a:rPr lang="cs-CZ" dirty="0" err="1"/>
              <a:t>möglich</a:t>
            </a:r>
            <a:r>
              <a:rPr lang="cs-CZ" dirty="0"/>
              <a:t>, </a:t>
            </a:r>
            <a:r>
              <a:rPr lang="cs-CZ" dirty="0" err="1"/>
              <a:t>ins</a:t>
            </a:r>
            <a:r>
              <a:rPr lang="cs-CZ" dirty="0"/>
              <a:t> </a:t>
            </a:r>
            <a:r>
              <a:rPr lang="cs-CZ" dirty="0" err="1"/>
              <a:t>Gespräch</a:t>
            </a:r>
            <a:r>
              <a:rPr lang="cs-CZ" dirty="0"/>
              <a:t> </a:t>
            </a:r>
            <a:r>
              <a:rPr lang="cs-CZ" dirty="0" err="1"/>
              <a:t>zu</a:t>
            </a:r>
            <a:r>
              <a:rPr lang="cs-CZ" dirty="0"/>
              <a:t> </a:t>
            </a:r>
            <a:r>
              <a:rPr lang="cs-CZ" dirty="0" err="1" smtClean="0"/>
              <a:t>führen</a:t>
            </a:r>
            <a:endParaRPr lang="cs-CZ" dirty="0" smtClean="0"/>
          </a:p>
          <a:p>
            <a:endParaRPr lang="cs-CZ" dirty="0"/>
          </a:p>
          <a:p>
            <a:r>
              <a:rPr lang="cs-CZ" dirty="0" err="1"/>
              <a:t>Brücken</a:t>
            </a:r>
            <a:r>
              <a:rPr lang="cs-CZ" dirty="0"/>
              <a:t> </a:t>
            </a:r>
            <a:r>
              <a:rPr lang="cs-CZ" dirty="0" err="1"/>
              <a:t>nicht</a:t>
            </a:r>
            <a:r>
              <a:rPr lang="cs-CZ" dirty="0"/>
              <a:t> so </a:t>
            </a:r>
            <a:r>
              <a:rPr lang="cs-CZ" dirty="0" err="1"/>
              <a:t>sehr</a:t>
            </a:r>
            <a:r>
              <a:rPr lang="cs-CZ" dirty="0"/>
              <a:t> </a:t>
            </a:r>
            <a:r>
              <a:rPr lang="cs-CZ" dirty="0" err="1"/>
              <a:t>zwischen</a:t>
            </a:r>
            <a:r>
              <a:rPr lang="cs-CZ" dirty="0"/>
              <a:t> </a:t>
            </a:r>
            <a:r>
              <a:rPr lang="cs-CZ" dirty="0" err="1"/>
              <a:t>jeweils</a:t>
            </a:r>
            <a:r>
              <a:rPr lang="cs-CZ" dirty="0"/>
              <a:t> der </a:t>
            </a:r>
            <a:r>
              <a:rPr lang="cs-CZ" dirty="0" err="1"/>
              <a:t>jungen</a:t>
            </a:r>
            <a:r>
              <a:rPr lang="cs-CZ" dirty="0"/>
              <a:t> </a:t>
            </a:r>
            <a:r>
              <a:rPr lang="cs-CZ" dirty="0" err="1"/>
              <a:t>Kriegsgeneration</a:t>
            </a:r>
            <a:r>
              <a:rPr lang="cs-CZ" dirty="0"/>
              <a:t> </a:t>
            </a:r>
            <a:r>
              <a:rPr lang="cs-CZ" dirty="0" err="1"/>
              <a:t>Deutschlands</a:t>
            </a:r>
            <a:r>
              <a:rPr lang="cs-CZ" dirty="0"/>
              <a:t> </a:t>
            </a:r>
            <a:r>
              <a:rPr lang="cs-CZ" dirty="0" err="1"/>
              <a:t>und</a:t>
            </a:r>
            <a:r>
              <a:rPr lang="cs-CZ" dirty="0"/>
              <a:t> </a:t>
            </a:r>
            <a:r>
              <a:rPr lang="cs-CZ" dirty="0" err="1" smtClean="0"/>
              <a:t>Europas</a:t>
            </a:r>
            <a:r>
              <a:rPr lang="cs-CZ" dirty="0" smtClean="0"/>
              <a:t>, </a:t>
            </a:r>
            <a:r>
              <a:rPr lang="cs-CZ" dirty="0" err="1" smtClean="0"/>
              <a:t>sondern</a:t>
            </a:r>
            <a:r>
              <a:rPr lang="cs-CZ" dirty="0"/>
              <a:t>, in- </a:t>
            </a:r>
            <a:r>
              <a:rPr lang="cs-CZ" dirty="0" err="1"/>
              <a:t>und</a:t>
            </a:r>
            <a:r>
              <a:rPr lang="cs-CZ" dirty="0"/>
              <a:t> </a:t>
            </a:r>
            <a:r>
              <a:rPr lang="cs-CZ" dirty="0" err="1"/>
              <a:t>extensiver</a:t>
            </a:r>
            <a:r>
              <a:rPr lang="cs-CZ" dirty="0"/>
              <a:t>, </a:t>
            </a:r>
            <a:r>
              <a:rPr lang="cs-CZ" dirty="0" err="1"/>
              <a:t>zwischen</a:t>
            </a:r>
            <a:r>
              <a:rPr lang="cs-CZ" dirty="0"/>
              <a:t> den </a:t>
            </a:r>
            <a:r>
              <a:rPr lang="cs-CZ" dirty="0" err="1"/>
              <a:t>einzelnen</a:t>
            </a:r>
            <a:r>
              <a:rPr lang="cs-CZ" dirty="0"/>
              <a:t> </a:t>
            </a:r>
            <a:r>
              <a:rPr lang="cs-CZ" dirty="0" err="1"/>
              <a:t>Generationen</a:t>
            </a:r>
            <a:r>
              <a:rPr lang="cs-CZ" dirty="0"/>
              <a:t>, </a:t>
            </a:r>
            <a:r>
              <a:rPr lang="cs-CZ" dirty="0" err="1"/>
              <a:t>zwischen</a:t>
            </a:r>
            <a:r>
              <a:rPr lang="cs-CZ" dirty="0"/>
              <a:t> den </a:t>
            </a:r>
            <a:r>
              <a:rPr lang="cs-CZ" dirty="0" err="1"/>
              <a:t>Nationen</a:t>
            </a:r>
            <a:r>
              <a:rPr lang="cs-CZ" dirty="0"/>
              <a:t> </a:t>
            </a:r>
            <a:r>
              <a:rPr lang="cs-CZ" dirty="0" err="1"/>
              <a:t>und</a:t>
            </a:r>
            <a:r>
              <a:rPr lang="cs-CZ" dirty="0"/>
              <a:t> </a:t>
            </a:r>
            <a:r>
              <a:rPr lang="cs-CZ" dirty="0" err="1"/>
              <a:t>zwischen</a:t>
            </a:r>
            <a:r>
              <a:rPr lang="cs-CZ" dirty="0"/>
              <a:t> den </a:t>
            </a:r>
            <a:r>
              <a:rPr lang="cs-CZ" dirty="0" err="1" smtClean="0"/>
              <a:t>Wissenschaftsdisziplinen</a:t>
            </a:r>
            <a:r>
              <a:rPr lang="cs-CZ" dirty="0" smtClean="0"/>
              <a:t>  </a:t>
            </a:r>
            <a:endParaRPr lang="cs-CZ" dirty="0"/>
          </a:p>
        </p:txBody>
      </p:sp>
      <p:sp>
        <p:nvSpPr>
          <p:cNvPr id="5" name="Zástupný symbol pro text 4"/>
          <p:cNvSpPr>
            <a:spLocks noGrp="1"/>
          </p:cNvSpPr>
          <p:nvPr>
            <p:ph type="body" sz="quarter" idx="3"/>
          </p:nvPr>
        </p:nvSpPr>
        <p:spPr>
          <a:xfrm flipV="1">
            <a:off x="6364224" y="1928553"/>
            <a:ext cx="4754880" cy="119703"/>
          </a:xfrm>
        </p:spPr>
        <p:txBody>
          <a:bodyPr>
            <a:normAutofit fontScale="25000" lnSpcReduction="20000"/>
          </a:bodyPr>
          <a:lstStyle/>
          <a:p>
            <a:endParaRPr lang="cs-CZ" dirty="0"/>
          </a:p>
        </p:txBody>
      </p:sp>
      <p:sp>
        <p:nvSpPr>
          <p:cNvPr id="6" name="Zástupný symbol pro obsah 5"/>
          <p:cNvSpPr>
            <a:spLocks noGrp="1"/>
          </p:cNvSpPr>
          <p:nvPr>
            <p:ph sz="quarter" idx="4"/>
          </p:nvPr>
        </p:nvSpPr>
        <p:spPr>
          <a:xfrm>
            <a:off x="6364224" y="1928553"/>
            <a:ext cx="4754880" cy="4106487"/>
          </a:xfrm>
        </p:spPr>
        <p:txBody>
          <a:bodyPr/>
          <a:lstStyle/>
          <a:p>
            <a:endParaRPr lang="cs-CZ" dirty="0" smtClean="0"/>
          </a:p>
          <a:p>
            <a:endParaRPr lang="cs-CZ" dirty="0"/>
          </a:p>
          <a:p>
            <a:endParaRPr lang="cs-CZ" dirty="0" smtClean="0"/>
          </a:p>
          <a:p>
            <a:r>
              <a:rPr lang="cs-CZ" dirty="0" err="1"/>
              <a:t>Brücken</a:t>
            </a:r>
            <a:r>
              <a:rPr lang="cs-CZ" dirty="0"/>
              <a:t> </a:t>
            </a:r>
            <a:r>
              <a:rPr lang="cs-CZ" dirty="0" err="1" smtClean="0"/>
              <a:t>haupts</a:t>
            </a:r>
            <a:r>
              <a:rPr lang="de-DE" dirty="0" err="1" smtClean="0"/>
              <a:t>ächlich</a:t>
            </a:r>
            <a:r>
              <a:rPr lang="de-DE" dirty="0" smtClean="0"/>
              <a:t> </a:t>
            </a:r>
            <a:r>
              <a:rPr lang="cs-CZ" dirty="0" err="1" smtClean="0"/>
              <a:t>zwischen</a:t>
            </a:r>
            <a:r>
              <a:rPr lang="cs-CZ" dirty="0" smtClean="0"/>
              <a:t> </a:t>
            </a:r>
            <a:r>
              <a:rPr lang="cs-CZ" dirty="0" err="1"/>
              <a:t>jeweils</a:t>
            </a:r>
            <a:r>
              <a:rPr lang="cs-CZ" dirty="0"/>
              <a:t> der </a:t>
            </a:r>
            <a:r>
              <a:rPr lang="cs-CZ" dirty="0" err="1"/>
              <a:t>jungen</a:t>
            </a:r>
            <a:r>
              <a:rPr lang="cs-CZ" dirty="0"/>
              <a:t> </a:t>
            </a:r>
            <a:r>
              <a:rPr lang="cs-CZ" dirty="0" err="1" smtClean="0"/>
              <a:t>Kriegs</a:t>
            </a:r>
            <a:r>
              <a:rPr lang="de-DE" dirty="0" smtClean="0"/>
              <a:t>- und </a:t>
            </a:r>
            <a:r>
              <a:rPr lang="de-DE" dirty="0" err="1" smtClean="0"/>
              <a:t>Nachkriegsg</a:t>
            </a:r>
            <a:r>
              <a:rPr lang="cs-CZ" dirty="0" err="1" smtClean="0"/>
              <a:t>eneration</a:t>
            </a:r>
            <a:r>
              <a:rPr lang="cs-CZ" dirty="0" smtClean="0"/>
              <a:t> </a:t>
            </a:r>
            <a:r>
              <a:rPr lang="cs-CZ" dirty="0" err="1"/>
              <a:t>Deutschlands</a:t>
            </a:r>
            <a:r>
              <a:rPr lang="cs-CZ" dirty="0"/>
              <a:t> </a:t>
            </a:r>
            <a:r>
              <a:rPr lang="cs-CZ" dirty="0" err="1"/>
              <a:t>und</a:t>
            </a:r>
            <a:r>
              <a:rPr lang="cs-CZ" dirty="0"/>
              <a:t> </a:t>
            </a:r>
            <a:r>
              <a:rPr lang="cs-CZ" dirty="0" err="1"/>
              <a:t>Europas</a:t>
            </a:r>
            <a:r>
              <a:rPr lang="cs-CZ" dirty="0"/>
              <a:t> </a:t>
            </a:r>
            <a:r>
              <a:rPr lang="cs-CZ" dirty="0" err="1"/>
              <a:t>gebaut</a:t>
            </a:r>
            <a:endParaRPr lang="cs-CZ" dirty="0"/>
          </a:p>
        </p:txBody>
      </p:sp>
    </p:spTree>
    <p:extLst>
      <p:ext uri="{BB962C8B-B14F-4D97-AF65-F5344CB8AC3E}">
        <p14:creationId xmlns:p14="http://schemas.microsoft.com/office/powerpoint/2010/main" val="3579512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de-DE" dirty="0" smtClean="0"/>
              <a:t>Merkur als Brückenschläger und Pfleger der fruchtbaren Zerrissenheit</a:t>
            </a:r>
            <a:endParaRPr lang="cs-CZ" dirty="0"/>
          </a:p>
        </p:txBody>
      </p:sp>
      <p:sp>
        <p:nvSpPr>
          <p:cNvPr id="3" name="Zástupný symbol pro obsah 2"/>
          <p:cNvSpPr>
            <a:spLocks noGrp="1"/>
          </p:cNvSpPr>
          <p:nvPr>
            <p:ph idx="1"/>
          </p:nvPr>
        </p:nvSpPr>
        <p:spPr/>
        <p:txBody>
          <a:bodyPr>
            <a:normAutofit/>
          </a:bodyPr>
          <a:lstStyle/>
          <a:p>
            <a:r>
              <a:rPr lang="cs-CZ" sz="2400" dirty="0" err="1" smtClean="0"/>
              <a:t>Spezialisten</a:t>
            </a:r>
            <a:r>
              <a:rPr lang="de-DE" sz="2400" dirty="0" smtClean="0"/>
              <a:t>:</a:t>
            </a:r>
          </a:p>
          <a:p>
            <a:r>
              <a:rPr lang="de-DE" sz="2400" dirty="0" smtClean="0"/>
              <a:t>- </a:t>
            </a:r>
            <a:r>
              <a:rPr lang="cs-CZ" sz="2400" dirty="0" err="1" smtClean="0"/>
              <a:t>für</a:t>
            </a:r>
            <a:r>
              <a:rPr lang="cs-CZ" sz="2400" dirty="0" smtClean="0"/>
              <a:t> </a:t>
            </a:r>
            <a:r>
              <a:rPr lang="cs-CZ" sz="2400" dirty="0" err="1"/>
              <a:t>Schnittstellen</a:t>
            </a:r>
            <a:r>
              <a:rPr lang="cs-CZ" sz="2400" dirty="0"/>
              <a:t> </a:t>
            </a:r>
            <a:r>
              <a:rPr lang="cs-CZ" sz="2400" dirty="0" err="1"/>
              <a:t>zwischen</a:t>
            </a:r>
            <a:r>
              <a:rPr lang="cs-CZ" sz="2400" dirty="0"/>
              <a:t> </a:t>
            </a:r>
            <a:r>
              <a:rPr lang="cs-CZ" sz="2400" dirty="0" err="1"/>
              <a:t>links</a:t>
            </a:r>
            <a:r>
              <a:rPr lang="cs-CZ" sz="2400" dirty="0"/>
              <a:t> </a:t>
            </a:r>
            <a:r>
              <a:rPr lang="cs-CZ" sz="2400" dirty="0" err="1"/>
              <a:t>und</a:t>
            </a:r>
            <a:r>
              <a:rPr lang="cs-CZ" sz="2400" dirty="0"/>
              <a:t> </a:t>
            </a:r>
            <a:r>
              <a:rPr lang="cs-CZ" sz="2400" dirty="0" err="1" smtClean="0"/>
              <a:t>rechts</a:t>
            </a:r>
            <a:r>
              <a:rPr lang="de-DE" sz="2400" dirty="0" smtClean="0"/>
              <a:t>, </a:t>
            </a:r>
            <a:r>
              <a:rPr lang="cs-CZ" sz="2400" dirty="0" err="1" smtClean="0"/>
              <a:t>zwischen</a:t>
            </a:r>
            <a:r>
              <a:rPr lang="cs-CZ" sz="2400" dirty="0" smtClean="0"/>
              <a:t> </a:t>
            </a:r>
            <a:r>
              <a:rPr lang="cs-CZ" sz="2400" dirty="0" err="1"/>
              <a:t>Tradition</a:t>
            </a:r>
            <a:r>
              <a:rPr lang="cs-CZ" sz="2400" dirty="0"/>
              <a:t> </a:t>
            </a:r>
            <a:r>
              <a:rPr lang="cs-CZ" sz="2400" dirty="0" err="1"/>
              <a:t>und</a:t>
            </a:r>
            <a:r>
              <a:rPr lang="cs-CZ" sz="2400" dirty="0"/>
              <a:t> Experiment, </a:t>
            </a:r>
            <a:r>
              <a:rPr lang="de-DE" sz="2400" dirty="0" smtClean="0"/>
              <a:t>- - </a:t>
            </a:r>
            <a:r>
              <a:rPr lang="cs-CZ" sz="2400" dirty="0" err="1" smtClean="0"/>
              <a:t>für</a:t>
            </a:r>
            <a:r>
              <a:rPr lang="cs-CZ" sz="2400" dirty="0" smtClean="0"/>
              <a:t> </a:t>
            </a:r>
            <a:r>
              <a:rPr lang="cs-CZ" sz="2400" dirty="0" err="1"/>
              <a:t>Schnittpunkte</a:t>
            </a:r>
            <a:r>
              <a:rPr lang="cs-CZ" sz="2400" dirty="0"/>
              <a:t> </a:t>
            </a:r>
            <a:r>
              <a:rPr lang="cs-CZ" sz="2400" dirty="0" err="1"/>
              <a:t>zwischen</a:t>
            </a:r>
            <a:r>
              <a:rPr lang="cs-CZ" sz="2400" dirty="0"/>
              <a:t> </a:t>
            </a:r>
            <a:r>
              <a:rPr lang="cs-CZ" sz="2400" dirty="0" err="1"/>
              <a:t>Natur</a:t>
            </a:r>
            <a:r>
              <a:rPr lang="cs-CZ" sz="2400" dirty="0"/>
              <a:t>- </a:t>
            </a:r>
            <a:r>
              <a:rPr lang="cs-CZ" sz="2400" dirty="0" err="1"/>
              <a:t>und</a:t>
            </a:r>
            <a:r>
              <a:rPr lang="cs-CZ" sz="2400" dirty="0"/>
              <a:t> </a:t>
            </a:r>
            <a:r>
              <a:rPr lang="cs-CZ" sz="2400" dirty="0" err="1"/>
              <a:t>Geisteswissenschaft</a:t>
            </a:r>
            <a:r>
              <a:rPr lang="cs-CZ" sz="2400" dirty="0"/>
              <a:t>, </a:t>
            </a:r>
            <a:r>
              <a:rPr lang="cs-CZ" sz="2400" dirty="0" err="1"/>
              <a:t>Moral</a:t>
            </a:r>
            <a:r>
              <a:rPr lang="cs-CZ" sz="2400" dirty="0"/>
              <a:t> </a:t>
            </a:r>
            <a:r>
              <a:rPr lang="cs-CZ" sz="2400" dirty="0" err="1"/>
              <a:t>und</a:t>
            </a:r>
            <a:r>
              <a:rPr lang="cs-CZ" sz="2400" dirty="0"/>
              <a:t> </a:t>
            </a:r>
            <a:r>
              <a:rPr lang="cs-CZ" sz="2400" dirty="0" smtClean="0"/>
              <a:t>Technik </a:t>
            </a:r>
            <a:endParaRPr lang="de-DE" sz="2400" dirty="0" smtClean="0"/>
          </a:p>
          <a:p>
            <a:r>
              <a:rPr lang="cs-CZ" sz="2400" dirty="0" err="1" smtClean="0"/>
              <a:t>Hüter</a:t>
            </a:r>
            <a:r>
              <a:rPr lang="cs-CZ" sz="2400" dirty="0" smtClean="0"/>
              <a:t> </a:t>
            </a:r>
            <a:r>
              <a:rPr lang="cs-CZ" sz="2400" dirty="0"/>
              <a:t>der </a:t>
            </a:r>
            <a:r>
              <a:rPr lang="cs-CZ" sz="2400" dirty="0" err="1"/>
              <a:t>Diagonallinie</a:t>
            </a:r>
            <a:r>
              <a:rPr lang="cs-CZ" sz="2400" dirty="0"/>
              <a:t> der </a:t>
            </a:r>
            <a:r>
              <a:rPr lang="cs-CZ" sz="2400" dirty="0" err="1"/>
              <a:t>goldenen</a:t>
            </a:r>
            <a:r>
              <a:rPr lang="cs-CZ" sz="2400" dirty="0"/>
              <a:t> </a:t>
            </a:r>
            <a:r>
              <a:rPr lang="cs-CZ" sz="2400" dirty="0" smtClean="0"/>
              <a:t>Mitte, </a:t>
            </a:r>
            <a:r>
              <a:rPr lang="cs-CZ" sz="2400" dirty="0" err="1"/>
              <a:t>jenseits</a:t>
            </a:r>
            <a:r>
              <a:rPr lang="cs-CZ" sz="2400" dirty="0"/>
              <a:t> </a:t>
            </a:r>
            <a:r>
              <a:rPr lang="cs-CZ" sz="2400" dirty="0" err="1"/>
              <a:t>aller</a:t>
            </a:r>
            <a:r>
              <a:rPr lang="cs-CZ" sz="2400" dirty="0"/>
              <a:t> </a:t>
            </a:r>
            <a:r>
              <a:rPr lang="cs-CZ" sz="2400" dirty="0" err="1"/>
              <a:t>Einseitigkeiten</a:t>
            </a:r>
            <a:r>
              <a:rPr lang="cs-CZ" sz="2400" dirty="0"/>
              <a:t> </a:t>
            </a:r>
            <a:r>
              <a:rPr lang="cs-CZ" sz="2400" dirty="0" err="1"/>
              <a:t>und</a:t>
            </a:r>
            <a:r>
              <a:rPr lang="cs-CZ" sz="2400" dirty="0"/>
              <a:t> </a:t>
            </a:r>
            <a:r>
              <a:rPr lang="cs-CZ" sz="2400" dirty="0" err="1"/>
              <a:t>gedanklichen</a:t>
            </a:r>
            <a:r>
              <a:rPr lang="cs-CZ" sz="2400" dirty="0"/>
              <a:t> </a:t>
            </a:r>
            <a:r>
              <a:rPr lang="cs-CZ" sz="2400" dirty="0" err="1" smtClean="0"/>
              <a:t>Einbahnstrassen</a:t>
            </a:r>
            <a:r>
              <a:rPr lang="cs-CZ" sz="2400" dirty="0" smtClean="0"/>
              <a:t> </a:t>
            </a:r>
            <a:endParaRPr lang="de-DE" sz="2400" dirty="0" smtClean="0"/>
          </a:p>
          <a:p>
            <a:r>
              <a:rPr lang="cs-CZ" sz="2400" dirty="0" err="1" smtClean="0"/>
              <a:t>Sinn</a:t>
            </a:r>
            <a:r>
              <a:rPr lang="cs-CZ" sz="2400" dirty="0" smtClean="0"/>
              <a:t> </a:t>
            </a:r>
            <a:r>
              <a:rPr lang="cs-CZ" sz="2400" dirty="0" err="1"/>
              <a:t>für</a:t>
            </a:r>
            <a:r>
              <a:rPr lang="cs-CZ" sz="2400" dirty="0"/>
              <a:t> </a:t>
            </a:r>
            <a:r>
              <a:rPr lang="cs-CZ" sz="2400" dirty="0" err="1"/>
              <a:t>Widersprüche</a:t>
            </a:r>
            <a:r>
              <a:rPr lang="cs-CZ" sz="2400" dirty="0"/>
              <a:t>, </a:t>
            </a:r>
            <a:r>
              <a:rPr lang="cs-CZ" sz="2400" dirty="0" err="1"/>
              <a:t>für</a:t>
            </a:r>
            <a:r>
              <a:rPr lang="cs-CZ" sz="2400" dirty="0"/>
              <a:t> </a:t>
            </a:r>
            <a:r>
              <a:rPr lang="cs-CZ" sz="2400" dirty="0" err="1" smtClean="0"/>
              <a:t>Spannungen</a:t>
            </a:r>
            <a:r>
              <a:rPr lang="de-DE" sz="2400" dirty="0" smtClean="0"/>
              <a:t>, die</a:t>
            </a:r>
            <a:r>
              <a:rPr lang="cs-CZ" sz="2400" dirty="0" smtClean="0"/>
              <a:t> </a:t>
            </a:r>
            <a:r>
              <a:rPr lang="cs-CZ" sz="2400" dirty="0" err="1"/>
              <a:t>zu</a:t>
            </a:r>
            <a:r>
              <a:rPr lang="cs-CZ" sz="2400" dirty="0"/>
              <a:t> </a:t>
            </a:r>
            <a:r>
              <a:rPr lang="cs-CZ" sz="2400" dirty="0" err="1"/>
              <a:t>ertragen</a:t>
            </a:r>
            <a:r>
              <a:rPr lang="cs-CZ" sz="2400" dirty="0"/>
              <a:t>, </a:t>
            </a:r>
            <a:r>
              <a:rPr lang="cs-CZ" sz="2400" dirty="0" err="1" smtClean="0"/>
              <a:t>auszuhalten</a:t>
            </a:r>
            <a:r>
              <a:rPr lang="de-DE" sz="2400" dirty="0" smtClean="0"/>
              <a:t> sind</a:t>
            </a:r>
          </a:p>
          <a:p>
            <a:r>
              <a:rPr lang="cs-CZ" sz="2400" dirty="0" err="1" smtClean="0"/>
              <a:t>Gegner</a:t>
            </a:r>
            <a:r>
              <a:rPr lang="cs-CZ" sz="2400" dirty="0" smtClean="0"/>
              <a:t> </a:t>
            </a:r>
            <a:r>
              <a:rPr lang="cs-CZ" sz="2400" dirty="0"/>
              <a:t>oder </a:t>
            </a:r>
            <a:r>
              <a:rPr lang="cs-CZ" sz="2400" dirty="0" err="1"/>
              <a:t>Gegensätze</a:t>
            </a:r>
            <a:r>
              <a:rPr lang="cs-CZ" sz="2400" dirty="0"/>
              <a:t> </a:t>
            </a:r>
            <a:r>
              <a:rPr lang="cs-CZ" sz="2400" dirty="0" err="1"/>
              <a:t>dialogisch</a:t>
            </a:r>
            <a:r>
              <a:rPr lang="cs-CZ" sz="2400" dirty="0"/>
              <a:t> „in </a:t>
            </a:r>
            <a:r>
              <a:rPr lang="cs-CZ" sz="2400" dirty="0" err="1"/>
              <a:t>die</a:t>
            </a:r>
            <a:r>
              <a:rPr lang="cs-CZ" sz="2400" dirty="0"/>
              <a:t> </a:t>
            </a:r>
            <a:r>
              <a:rPr lang="cs-CZ" sz="2400" dirty="0" err="1"/>
              <a:t>Begegnung</a:t>
            </a:r>
            <a:r>
              <a:rPr lang="cs-CZ" sz="2400" dirty="0"/>
              <a:t> </a:t>
            </a:r>
            <a:r>
              <a:rPr lang="cs-CZ" sz="2400" dirty="0" err="1"/>
              <a:t>zu</a:t>
            </a:r>
            <a:r>
              <a:rPr lang="cs-CZ" sz="2400" dirty="0"/>
              <a:t> </a:t>
            </a:r>
            <a:r>
              <a:rPr lang="cs-CZ" sz="2400" dirty="0" err="1" smtClean="0"/>
              <a:t>führen</a:t>
            </a:r>
            <a:r>
              <a:rPr lang="de-DE" sz="2400" dirty="0" smtClean="0"/>
              <a:t>“</a:t>
            </a:r>
            <a:endParaRPr lang="cs-CZ" sz="2400" dirty="0"/>
          </a:p>
        </p:txBody>
      </p:sp>
    </p:spTree>
    <p:extLst>
      <p:ext uri="{BB962C8B-B14F-4D97-AF65-F5344CB8AC3E}">
        <p14:creationId xmlns:p14="http://schemas.microsoft.com/office/powerpoint/2010/main" val="383015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de-DE" dirty="0" smtClean="0"/>
              <a:t>Merkur in der Nachkriegskonstellation: </a:t>
            </a:r>
            <a:r>
              <a:rPr lang="de-DE" dirty="0" err="1" smtClean="0"/>
              <a:t>PRogrammatisches</a:t>
            </a:r>
            <a:r>
              <a:rPr lang="de-DE" dirty="0" smtClean="0"/>
              <a:t> </a:t>
            </a:r>
            <a:endParaRPr lang="cs-CZ" dirty="0"/>
          </a:p>
        </p:txBody>
      </p:sp>
      <p:sp>
        <p:nvSpPr>
          <p:cNvPr id="3" name="Zástupný symbol pro obsah 2"/>
          <p:cNvSpPr>
            <a:spLocks noGrp="1"/>
          </p:cNvSpPr>
          <p:nvPr>
            <p:ph idx="1"/>
          </p:nvPr>
        </p:nvSpPr>
        <p:spPr/>
        <p:txBody>
          <a:bodyPr/>
          <a:lstStyle/>
          <a:p>
            <a:r>
              <a:rPr lang="de-DE" dirty="0" smtClean="0"/>
              <a:t>Keine „</a:t>
            </a:r>
            <a:r>
              <a:rPr lang="cs-CZ" dirty="0" err="1" smtClean="0"/>
              <a:t>Null</a:t>
            </a:r>
            <a:r>
              <a:rPr lang="cs-CZ" dirty="0" smtClean="0"/>
              <a:t>-Punkt</a:t>
            </a:r>
            <a:r>
              <a:rPr lang="de-DE" dirty="0" smtClean="0"/>
              <a:t>“</a:t>
            </a:r>
            <a:r>
              <a:rPr lang="cs-CZ" dirty="0" smtClean="0"/>
              <a:t> </a:t>
            </a:r>
            <a:r>
              <a:rPr lang="cs-CZ" dirty="0"/>
              <a:t>oder </a:t>
            </a:r>
            <a:r>
              <a:rPr lang="de-DE" dirty="0" smtClean="0"/>
              <a:t>„</a:t>
            </a:r>
            <a:r>
              <a:rPr lang="cs-CZ" dirty="0" err="1" smtClean="0"/>
              <a:t>Stunde</a:t>
            </a:r>
            <a:r>
              <a:rPr lang="cs-CZ" dirty="0" smtClean="0"/>
              <a:t> </a:t>
            </a:r>
            <a:r>
              <a:rPr lang="cs-CZ" dirty="0" err="1" smtClean="0"/>
              <a:t>Null-Gesten</a:t>
            </a:r>
            <a:r>
              <a:rPr lang="de-DE" dirty="0" smtClean="0"/>
              <a:t>“. </a:t>
            </a:r>
            <a:r>
              <a:rPr lang="de-DE" dirty="0" err="1" smtClean="0"/>
              <a:t>Mißtrauen</a:t>
            </a:r>
            <a:r>
              <a:rPr lang="de-DE" dirty="0" smtClean="0"/>
              <a:t> </a:t>
            </a:r>
            <a:r>
              <a:rPr lang="cs-CZ" dirty="0" err="1" smtClean="0"/>
              <a:t>gegenüber</a:t>
            </a:r>
            <a:r>
              <a:rPr lang="cs-CZ" dirty="0" smtClean="0"/>
              <a:t> </a:t>
            </a:r>
            <a:r>
              <a:rPr lang="de-DE" dirty="0" smtClean="0"/>
              <a:t>„</a:t>
            </a:r>
            <a:r>
              <a:rPr lang="cs-CZ" dirty="0" smtClean="0"/>
              <a:t>allen </a:t>
            </a:r>
            <a:r>
              <a:rPr lang="cs-CZ" dirty="0" err="1"/>
              <a:t>Resolutionen</a:t>
            </a:r>
            <a:r>
              <a:rPr lang="cs-CZ" dirty="0"/>
              <a:t> des </a:t>
            </a:r>
            <a:r>
              <a:rPr lang="cs-CZ" dirty="0" err="1"/>
              <a:t>Tages</a:t>
            </a:r>
            <a:r>
              <a:rPr lang="cs-CZ" dirty="0"/>
              <a:t>, </a:t>
            </a:r>
            <a:r>
              <a:rPr lang="cs-CZ" dirty="0" err="1"/>
              <a:t>die</a:t>
            </a:r>
            <a:r>
              <a:rPr lang="cs-CZ" dirty="0"/>
              <a:t> von </a:t>
            </a:r>
            <a:r>
              <a:rPr lang="cs-CZ" dirty="0" err="1"/>
              <a:t>Nullpunkten</a:t>
            </a:r>
            <a:r>
              <a:rPr lang="cs-CZ" dirty="0"/>
              <a:t> </a:t>
            </a:r>
            <a:r>
              <a:rPr lang="cs-CZ" dirty="0" err="1"/>
              <a:t>aus</a:t>
            </a:r>
            <a:r>
              <a:rPr lang="cs-CZ" dirty="0"/>
              <a:t> </a:t>
            </a:r>
            <a:r>
              <a:rPr lang="cs-CZ" dirty="0" err="1"/>
              <a:t>denkend</a:t>
            </a:r>
            <a:r>
              <a:rPr lang="cs-CZ" dirty="0"/>
              <a:t>, </a:t>
            </a:r>
            <a:r>
              <a:rPr lang="cs-CZ" dirty="0" err="1"/>
              <a:t>entweder</a:t>
            </a:r>
            <a:r>
              <a:rPr lang="cs-CZ" dirty="0"/>
              <a:t> </a:t>
            </a:r>
            <a:r>
              <a:rPr lang="cs-CZ" dirty="0" err="1"/>
              <a:t>voraussetzungslos</a:t>
            </a:r>
            <a:r>
              <a:rPr lang="cs-CZ" dirty="0"/>
              <a:t> </a:t>
            </a:r>
            <a:r>
              <a:rPr lang="cs-CZ" dirty="0" err="1"/>
              <a:t>die</a:t>
            </a:r>
            <a:r>
              <a:rPr lang="cs-CZ" dirty="0"/>
              <a:t> </a:t>
            </a:r>
            <a:r>
              <a:rPr lang="cs-CZ" dirty="0" err="1"/>
              <a:t>Erneuerung</a:t>
            </a:r>
            <a:r>
              <a:rPr lang="cs-CZ" dirty="0"/>
              <a:t>, oder </a:t>
            </a:r>
            <a:r>
              <a:rPr lang="cs-CZ" dirty="0" err="1"/>
              <a:t>nihilistisch</a:t>
            </a:r>
            <a:r>
              <a:rPr lang="cs-CZ" dirty="0"/>
              <a:t> den </a:t>
            </a:r>
            <a:r>
              <a:rPr lang="cs-CZ" dirty="0" err="1"/>
              <a:t>Verfall</a:t>
            </a:r>
            <a:r>
              <a:rPr lang="cs-CZ" dirty="0"/>
              <a:t> </a:t>
            </a:r>
            <a:r>
              <a:rPr lang="cs-CZ" dirty="0" err="1" smtClean="0"/>
              <a:t>beschworen</a:t>
            </a:r>
            <a:r>
              <a:rPr lang="de-DE" dirty="0" smtClean="0"/>
              <a:t>“</a:t>
            </a:r>
          </a:p>
          <a:p>
            <a:r>
              <a:rPr lang="de-DE" dirty="0" smtClean="0"/>
              <a:t>Anlass: </a:t>
            </a:r>
            <a:r>
              <a:rPr lang="cs-CZ" dirty="0" err="1" smtClean="0"/>
              <a:t>Als</a:t>
            </a:r>
            <a:r>
              <a:rPr lang="cs-CZ" dirty="0" smtClean="0"/>
              <a:t> </a:t>
            </a:r>
            <a:r>
              <a:rPr lang="cs-CZ" dirty="0" err="1"/>
              <a:t>deutscher</a:t>
            </a:r>
            <a:r>
              <a:rPr lang="cs-CZ" dirty="0"/>
              <a:t> </a:t>
            </a:r>
            <a:r>
              <a:rPr lang="cs-CZ" dirty="0" err="1"/>
              <a:t>Schriftsteller</a:t>
            </a:r>
            <a:r>
              <a:rPr lang="cs-CZ" dirty="0"/>
              <a:t> </a:t>
            </a:r>
            <a:r>
              <a:rPr lang="cs-CZ" dirty="0" err="1"/>
              <a:t>sei</a:t>
            </a:r>
            <a:r>
              <a:rPr lang="cs-CZ" dirty="0"/>
              <a:t> </a:t>
            </a:r>
            <a:r>
              <a:rPr lang="cs-CZ" dirty="0" smtClean="0"/>
              <a:t>man</a:t>
            </a:r>
            <a:r>
              <a:rPr lang="de-DE" dirty="0" smtClean="0"/>
              <a:t>.</a:t>
            </a:r>
            <a:r>
              <a:rPr lang="cs-CZ" dirty="0" smtClean="0"/>
              <a:t>....</a:t>
            </a:r>
            <a:r>
              <a:rPr lang="cs-CZ" dirty="0" err="1"/>
              <a:t>mit</a:t>
            </a:r>
            <a:r>
              <a:rPr lang="cs-CZ" dirty="0"/>
              <a:t> </a:t>
            </a:r>
            <a:r>
              <a:rPr lang="cs-CZ" dirty="0" err="1"/>
              <a:t>seinem</a:t>
            </a:r>
            <a:r>
              <a:rPr lang="cs-CZ" dirty="0"/>
              <a:t> </a:t>
            </a:r>
            <a:r>
              <a:rPr lang="cs-CZ" dirty="0" err="1"/>
              <a:t>eigenen</a:t>
            </a:r>
            <a:r>
              <a:rPr lang="cs-CZ" dirty="0"/>
              <a:t> „Tun </a:t>
            </a:r>
            <a:r>
              <a:rPr lang="cs-CZ" dirty="0" err="1"/>
              <a:t>und</a:t>
            </a:r>
            <a:r>
              <a:rPr lang="cs-CZ" dirty="0"/>
              <a:t> </a:t>
            </a:r>
            <a:r>
              <a:rPr lang="cs-CZ" dirty="0" err="1"/>
              <a:t>Lassen</a:t>
            </a:r>
            <a:r>
              <a:rPr lang="cs-CZ" dirty="0"/>
              <a:t> </a:t>
            </a:r>
            <a:r>
              <a:rPr lang="cs-CZ" dirty="0" err="1"/>
              <a:t>unlöslich</a:t>
            </a:r>
            <a:r>
              <a:rPr lang="cs-CZ" dirty="0"/>
              <a:t> in </a:t>
            </a:r>
            <a:r>
              <a:rPr lang="cs-CZ" dirty="0" err="1"/>
              <a:t>die</a:t>
            </a:r>
            <a:r>
              <a:rPr lang="cs-CZ" dirty="0"/>
              <a:t> </a:t>
            </a:r>
            <a:r>
              <a:rPr lang="cs-CZ" dirty="0" err="1"/>
              <a:t>Verantwortung</a:t>
            </a:r>
            <a:r>
              <a:rPr lang="cs-CZ" dirty="0"/>
              <a:t> des </a:t>
            </a:r>
            <a:r>
              <a:rPr lang="cs-CZ" dirty="0" err="1"/>
              <a:t>gemeinsamen</a:t>
            </a:r>
            <a:r>
              <a:rPr lang="cs-CZ" dirty="0"/>
              <a:t> </a:t>
            </a:r>
            <a:r>
              <a:rPr lang="cs-CZ" dirty="0" err="1"/>
              <a:t>Dramas</a:t>
            </a:r>
            <a:r>
              <a:rPr lang="cs-CZ" dirty="0"/>
              <a:t> </a:t>
            </a:r>
            <a:r>
              <a:rPr lang="cs-CZ" dirty="0" err="1" smtClean="0"/>
              <a:t>verstrick</a:t>
            </a:r>
            <a:r>
              <a:rPr lang="de-DE" dirty="0" smtClean="0"/>
              <a:t>“. </a:t>
            </a:r>
          </a:p>
          <a:p>
            <a:r>
              <a:rPr lang="de-DE" dirty="0" smtClean="0"/>
              <a:t>Dies sei aber kein Grund, sich </a:t>
            </a:r>
            <a:r>
              <a:rPr lang="cs-CZ" dirty="0" err="1" smtClean="0"/>
              <a:t>am</a:t>
            </a:r>
            <a:r>
              <a:rPr lang="cs-CZ" dirty="0" smtClean="0"/>
              <a:t> </a:t>
            </a:r>
            <a:r>
              <a:rPr lang="cs-CZ" dirty="0" err="1"/>
              <a:t>geistigen</a:t>
            </a:r>
            <a:r>
              <a:rPr lang="cs-CZ" dirty="0"/>
              <a:t> </a:t>
            </a:r>
            <a:r>
              <a:rPr lang="cs-CZ" dirty="0" err="1"/>
              <a:t>Gespräch</a:t>
            </a:r>
            <a:r>
              <a:rPr lang="cs-CZ" dirty="0"/>
              <a:t> in Europa </a:t>
            </a:r>
            <a:r>
              <a:rPr lang="cs-CZ" dirty="0" err="1"/>
              <a:t>nicht</a:t>
            </a:r>
            <a:r>
              <a:rPr lang="cs-CZ" dirty="0"/>
              <a:t> </a:t>
            </a:r>
            <a:r>
              <a:rPr lang="de-DE" dirty="0" smtClean="0"/>
              <a:t>beteiligen zu</a:t>
            </a:r>
            <a:r>
              <a:rPr lang="cs-CZ" dirty="0" smtClean="0"/>
              <a:t> </a:t>
            </a:r>
            <a:r>
              <a:rPr lang="cs-CZ" dirty="0" err="1" smtClean="0"/>
              <a:t>dürfen</a:t>
            </a:r>
            <a:endParaRPr lang="de-DE" dirty="0" smtClean="0"/>
          </a:p>
          <a:p>
            <a:r>
              <a:rPr lang="de-DE" dirty="0" smtClean="0"/>
              <a:t>Denn: </a:t>
            </a:r>
            <a:r>
              <a:rPr lang="cs-CZ" dirty="0" smtClean="0"/>
              <a:t>„</a:t>
            </a:r>
            <a:r>
              <a:rPr lang="cs-CZ" dirty="0" err="1" smtClean="0"/>
              <a:t>weder</a:t>
            </a:r>
            <a:r>
              <a:rPr lang="cs-CZ" dirty="0" smtClean="0"/>
              <a:t> </a:t>
            </a:r>
            <a:r>
              <a:rPr lang="cs-CZ" dirty="0" err="1"/>
              <a:t>ist</a:t>
            </a:r>
            <a:r>
              <a:rPr lang="cs-CZ" dirty="0"/>
              <a:t> der </a:t>
            </a:r>
            <a:r>
              <a:rPr lang="cs-CZ" dirty="0" err="1"/>
              <a:t>deutsche</a:t>
            </a:r>
            <a:r>
              <a:rPr lang="cs-CZ" dirty="0"/>
              <a:t> </a:t>
            </a:r>
            <a:r>
              <a:rPr lang="cs-CZ" dirty="0" err="1"/>
              <a:t>Geist</a:t>
            </a:r>
            <a:r>
              <a:rPr lang="cs-CZ" dirty="0"/>
              <a:t> </a:t>
            </a:r>
            <a:r>
              <a:rPr lang="cs-CZ" dirty="0" err="1"/>
              <a:t>geworden</a:t>
            </a:r>
            <a:r>
              <a:rPr lang="cs-CZ" dirty="0"/>
              <a:t>, ohne den der </a:t>
            </a:r>
            <a:r>
              <a:rPr lang="cs-CZ" dirty="0" err="1"/>
              <a:t>anderen</a:t>
            </a:r>
            <a:r>
              <a:rPr lang="cs-CZ" dirty="0"/>
              <a:t> </a:t>
            </a:r>
            <a:r>
              <a:rPr lang="cs-CZ" dirty="0" err="1"/>
              <a:t>europäischen</a:t>
            </a:r>
            <a:r>
              <a:rPr lang="cs-CZ" dirty="0"/>
              <a:t> </a:t>
            </a:r>
            <a:r>
              <a:rPr lang="cs-CZ" dirty="0" err="1"/>
              <a:t>Nationen</a:t>
            </a:r>
            <a:r>
              <a:rPr lang="cs-CZ" dirty="0"/>
              <a:t>, </a:t>
            </a:r>
            <a:r>
              <a:rPr lang="cs-CZ" dirty="0" err="1"/>
              <a:t>noch</a:t>
            </a:r>
            <a:r>
              <a:rPr lang="cs-CZ" dirty="0"/>
              <a:t> </a:t>
            </a:r>
            <a:r>
              <a:rPr lang="cs-CZ" dirty="0" err="1"/>
              <a:t>wäre</a:t>
            </a:r>
            <a:r>
              <a:rPr lang="cs-CZ" dirty="0"/>
              <a:t> der </a:t>
            </a:r>
            <a:r>
              <a:rPr lang="cs-CZ" dirty="0" err="1"/>
              <a:t>europäische</a:t>
            </a:r>
            <a:r>
              <a:rPr lang="cs-CZ" dirty="0"/>
              <a:t> </a:t>
            </a:r>
            <a:r>
              <a:rPr lang="cs-CZ" dirty="0" err="1"/>
              <a:t>europäisch</a:t>
            </a:r>
            <a:r>
              <a:rPr lang="cs-CZ" dirty="0"/>
              <a:t> ohne den </a:t>
            </a:r>
            <a:r>
              <a:rPr lang="cs-CZ" dirty="0" err="1"/>
              <a:t>deutschen</a:t>
            </a:r>
            <a:r>
              <a:rPr lang="cs-CZ" dirty="0" smtClean="0"/>
              <a:t>.“</a:t>
            </a:r>
            <a:r>
              <a:rPr lang="de-DE" dirty="0" smtClean="0"/>
              <a:t> (Paeschke, 1948)</a:t>
            </a:r>
            <a:endParaRPr lang="cs-CZ" dirty="0"/>
          </a:p>
        </p:txBody>
      </p:sp>
    </p:spTree>
    <p:extLst>
      <p:ext uri="{BB962C8B-B14F-4D97-AF65-F5344CB8AC3E}">
        <p14:creationId xmlns:p14="http://schemas.microsoft.com/office/powerpoint/2010/main" val="429028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Rezept von Merkur</a:t>
            </a:r>
            <a:endParaRPr lang="cs-CZ" dirty="0"/>
          </a:p>
        </p:txBody>
      </p:sp>
      <p:sp>
        <p:nvSpPr>
          <p:cNvPr id="3" name="Zástupný symbol pro obsah 2"/>
          <p:cNvSpPr>
            <a:spLocks noGrp="1"/>
          </p:cNvSpPr>
          <p:nvPr>
            <p:ph idx="1"/>
          </p:nvPr>
        </p:nvSpPr>
        <p:spPr/>
        <p:txBody>
          <a:bodyPr/>
          <a:lstStyle/>
          <a:p>
            <a:r>
              <a:rPr lang="de-DE" dirty="0"/>
              <a:t>Weil der nationale Rausch des Dritten Reiches nicht durch eine einfache spiegelbildverkehrte Reaktion beispielsweise der nationalen Abstinenz wettzumachen sei, kämen für </a:t>
            </a:r>
            <a:r>
              <a:rPr lang="de-DE" i="1" dirty="0"/>
              <a:t>Merkur</a:t>
            </a:r>
            <a:r>
              <a:rPr lang="de-DE" dirty="0"/>
              <a:t> in der Nachkriegskonstellation kaum die dezidiert antinationalistische Lösungen wie etwa die internationalistischen kaum in Frage. </a:t>
            </a:r>
            <a:endParaRPr lang="de-DE" dirty="0" smtClean="0"/>
          </a:p>
          <a:p>
            <a:r>
              <a:rPr lang="de-DE" dirty="0" smtClean="0"/>
              <a:t>Man knüpfte an </a:t>
            </a:r>
            <a:r>
              <a:rPr lang="de-DE" dirty="0"/>
              <a:t>eine andere Tradition der 1920er und 1930er Jahre an, die das Nationale (also das deutsche) mit dem Übernationalen (also europäischen) verkoppelte, um </a:t>
            </a:r>
            <a:r>
              <a:rPr lang="de-DE" dirty="0" smtClean="0"/>
              <a:t>der </a:t>
            </a:r>
            <a:r>
              <a:rPr lang="de-DE" dirty="0"/>
              <a:t>Sackgasse zwischen engem Nationalismus und uferlosem Internationalismus [also </a:t>
            </a:r>
            <a:r>
              <a:rPr lang="de-DE" dirty="0" smtClean="0"/>
              <a:t>Sozialismus bzw. Kommunismus</a:t>
            </a:r>
            <a:r>
              <a:rPr lang="de-DE" dirty="0"/>
              <a:t>] zu entkommen.</a:t>
            </a:r>
            <a:endParaRPr lang="cs-CZ" dirty="0"/>
          </a:p>
        </p:txBody>
      </p:sp>
    </p:spTree>
    <p:extLst>
      <p:ext uri="{BB962C8B-B14F-4D97-AF65-F5344CB8AC3E}">
        <p14:creationId xmlns:p14="http://schemas.microsoft.com/office/powerpoint/2010/main" val="3280853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848" y="484632"/>
            <a:ext cx="10058400" cy="991471"/>
          </a:xfrm>
        </p:spPr>
        <p:txBody>
          <a:bodyPr/>
          <a:lstStyle/>
          <a:p>
            <a:r>
              <a:rPr lang="de-DE" dirty="0" smtClean="0"/>
              <a:t> Zäsur als Begriff</a:t>
            </a:r>
            <a:endParaRPr lang="cs-CZ" dirty="0"/>
          </a:p>
        </p:txBody>
      </p:sp>
      <p:sp>
        <p:nvSpPr>
          <p:cNvPr id="3" name="Zástupný symbol pro obsah 2"/>
          <p:cNvSpPr>
            <a:spLocks noGrp="1"/>
          </p:cNvSpPr>
          <p:nvPr>
            <p:ph idx="1"/>
          </p:nvPr>
        </p:nvSpPr>
        <p:spPr>
          <a:xfrm>
            <a:off x="1069848" y="1476103"/>
            <a:ext cx="10058400" cy="4911634"/>
          </a:xfrm>
        </p:spPr>
        <p:txBody>
          <a:bodyPr>
            <a:noAutofit/>
          </a:bodyPr>
          <a:lstStyle/>
          <a:p>
            <a:r>
              <a:rPr lang="de-DE" sz="2400" dirty="0" smtClean="0"/>
              <a:t>Unterschied</a:t>
            </a:r>
            <a:r>
              <a:rPr lang="de-DE" sz="2400" dirty="0"/>
              <a:t>, </a:t>
            </a:r>
            <a:r>
              <a:rPr lang="de-DE" sz="2400" dirty="0" smtClean="0"/>
              <a:t>qualitativer </a:t>
            </a:r>
            <a:r>
              <a:rPr lang="de-DE" sz="2400" dirty="0"/>
              <a:t>Unterschied zwischen zwei zeitlich getrennten Zuständen </a:t>
            </a:r>
            <a:r>
              <a:rPr lang="de-DE" sz="2400" dirty="0" smtClean="0"/>
              <a:t> </a:t>
            </a:r>
            <a:r>
              <a:rPr lang="cs-CZ" sz="2400" dirty="0" smtClean="0"/>
              <a:t>„</a:t>
            </a:r>
            <a:r>
              <a:rPr lang="cs-CZ" sz="2400" dirty="0"/>
              <a:t>v</a:t>
            </a:r>
            <a:r>
              <a:rPr lang="de-DE" sz="2400" dirty="0" err="1" smtClean="0"/>
              <a:t>or</a:t>
            </a:r>
            <a:r>
              <a:rPr lang="de-DE" sz="2400" dirty="0" smtClean="0"/>
              <a:t> </a:t>
            </a:r>
            <a:r>
              <a:rPr lang="de-DE" sz="2400" dirty="0"/>
              <a:t>der </a:t>
            </a:r>
            <a:r>
              <a:rPr lang="de-DE" sz="2400" dirty="0" smtClean="0"/>
              <a:t>Zäsur</a:t>
            </a:r>
            <a:r>
              <a:rPr lang="cs-CZ" sz="2400" dirty="0" smtClean="0"/>
              <a:t>“</a:t>
            </a:r>
            <a:r>
              <a:rPr lang="de-DE" sz="2400" dirty="0" smtClean="0"/>
              <a:t> </a:t>
            </a:r>
            <a:r>
              <a:rPr lang="de-DE" sz="2400" dirty="0"/>
              <a:t>und </a:t>
            </a:r>
            <a:r>
              <a:rPr lang="cs-CZ" sz="2400" dirty="0" smtClean="0"/>
              <a:t>„</a:t>
            </a:r>
            <a:r>
              <a:rPr lang="de-DE" sz="2400" dirty="0" smtClean="0"/>
              <a:t>nach </a:t>
            </a:r>
            <a:r>
              <a:rPr lang="de-DE" sz="2400" dirty="0"/>
              <a:t>der </a:t>
            </a:r>
            <a:r>
              <a:rPr lang="de-DE" sz="2400" dirty="0" smtClean="0"/>
              <a:t>Zäsur</a:t>
            </a:r>
            <a:r>
              <a:rPr lang="cs-CZ" sz="2400" dirty="0" smtClean="0"/>
              <a:t>“</a:t>
            </a:r>
            <a:endParaRPr lang="de-DE" sz="2400" dirty="0" smtClean="0"/>
          </a:p>
          <a:p>
            <a:r>
              <a:rPr lang="cs-CZ" sz="2400" dirty="0" smtClean="0"/>
              <a:t>Z</a:t>
            </a:r>
            <a:r>
              <a:rPr lang="de-DE" sz="2400" dirty="0" err="1" smtClean="0"/>
              <a:t>wei</a:t>
            </a:r>
            <a:r>
              <a:rPr lang="de-DE" sz="2400" dirty="0" smtClean="0"/>
              <a:t> </a:t>
            </a:r>
            <a:r>
              <a:rPr lang="de-DE" sz="2400" dirty="0"/>
              <a:t>Epochen in jeweils unterschiedlichen Phasen </a:t>
            </a:r>
            <a:r>
              <a:rPr lang="cs-CZ" sz="2400" dirty="0" err="1" smtClean="0"/>
              <a:t>werden</a:t>
            </a:r>
            <a:r>
              <a:rPr lang="cs-CZ" sz="2400" dirty="0" smtClean="0"/>
              <a:t> </a:t>
            </a:r>
            <a:r>
              <a:rPr lang="de-DE" sz="2400" dirty="0" smtClean="0"/>
              <a:t>konstituiert</a:t>
            </a:r>
            <a:r>
              <a:rPr lang="de-DE" sz="2400" dirty="0"/>
              <a:t>: das Ende einer älteren Epoche davor und den Anfang einer jüngeren Epoche danach. </a:t>
            </a:r>
            <a:r>
              <a:rPr lang="de-DE" sz="2400" dirty="0" smtClean="0"/>
              <a:t> </a:t>
            </a:r>
          </a:p>
          <a:p>
            <a:r>
              <a:rPr lang="de-DE" sz="2400" dirty="0" smtClean="0"/>
              <a:t>Gewaltakt</a:t>
            </a:r>
            <a:r>
              <a:rPr lang="de-DE" sz="2400" dirty="0"/>
              <a:t>; (</a:t>
            </a:r>
            <a:r>
              <a:rPr lang="de-DE" sz="2400" dirty="0" err="1" smtClean="0"/>
              <a:t>ethym</a:t>
            </a:r>
            <a:r>
              <a:rPr lang="de-DE" sz="2400" dirty="0"/>
              <a:t>. </a:t>
            </a:r>
            <a:r>
              <a:rPr lang="de-DE" sz="2400" dirty="0" err="1"/>
              <a:t>c</a:t>
            </a:r>
            <a:r>
              <a:rPr lang="de-DE" sz="2400" dirty="0" err="1" smtClean="0"/>
              <a:t>aedere</a:t>
            </a:r>
            <a:r>
              <a:rPr lang="de-DE" sz="2400" dirty="0"/>
              <a:t>, </a:t>
            </a:r>
            <a:r>
              <a:rPr lang="de-DE" sz="2400" dirty="0" smtClean="0"/>
              <a:t>umschlagen</a:t>
            </a:r>
            <a:r>
              <a:rPr lang="de-DE" sz="2400" dirty="0"/>
              <a:t>, </a:t>
            </a:r>
            <a:r>
              <a:rPr lang="de-DE" sz="2400" dirty="0" smtClean="0"/>
              <a:t>niederschlagen</a:t>
            </a:r>
            <a:r>
              <a:rPr lang="de-DE" sz="2400" dirty="0"/>
              <a:t>, hauen); </a:t>
            </a:r>
            <a:r>
              <a:rPr lang="de-DE" sz="2400" dirty="0" smtClean="0"/>
              <a:t>die </a:t>
            </a:r>
            <a:r>
              <a:rPr lang="de-DE" sz="2400" dirty="0"/>
              <a:t>alte, als unbrauchbar bezeichnete Zeit </a:t>
            </a:r>
            <a:r>
              <a:rPr lang="de-DE" sz="2400" dirty="0" smtClean="0"/>
              <a:t>wird getötet,  </a:t>
            </a:r>
            <a:r>
              <a:rPr lang="de-DE" sz="2400" dirty="0"/>
              <a:t>eine neue, </a:t>
            </a:r>
            <a:r>
              <a:rPr lang="de-DE" sz="2400" dirty="0" smtClean="0"/>
              <a:t>bessere geschöpft. </a:t>
            </a:r>
          </a:p>
          <a:p>
            <a:r>
              <a:rPr lang="de-DE" sz="2400" dirty="0" smtClean="0"/>
              <a:t>Man </a:t>
            </a:r>
            <a:r>
              <a:rPr lang="de-DE" sz="2400" dirty="0"/>
              <a:t>will den </a:t>
            </a:r>
            <a:r>
              <a:rPr lang="de-DE" sz="2400" b="1" dirty="0"/>
              <a:t>Boden rein machen</a:t>
            </a:r>
            <a:r>
              <a:rPr lang="de-DE" sz="2400" dirty="0"/>
              <a:t>, um auf ihm </a:t>
            </a:r>
            <a:r>
              <a:rPr lang="de-DE" sz="2400" b="1" dirty="0"/>
              <a:t>von vorne, von Neuem </a:t>
            </a:r>
            <a:r>
              <a:rPr lang="de-DE" sz="2400" dirty="0"/>
              <a:t>zu beginnen, und die </a:t>
            </a:r>
            <a:r>
              <a:rPr lang="de-DE" sz="2400" b="1" dirty="0"/>
              <a:t>alte Zeit </a:t>
            </a:r>
            <a:r>
              <a:rPr lang="de-DE" sz="2400" dirty="0"/>
              <a:t>möglichst zum </a:t>
            </a:r>
            <a:r>
              <a:rPr lang="de-DE" sz="2400" b="1" dirty="0"/>
              <a:t>Verschwinden</a:t>
            </a:r>
            <a:r>
              <a:rPr lang="de-DE" sz="2400" dirty="0"/>
              <a:t> zu bringen, oder </a:t>
            </a:r>
            <a:r>
              <a:rPr lang="de-DE" sz="2400" b="1" dirty="0"/>
              <a:t>vergessen</a:t>
            </a:r>
            <a:r>
              <a:rPr lang="de-DE" sz="2400" dirty="0"/>
              <a:t> zu machen. </a:t>
            </a:r>
            <a:endParaRPr lang="de-DE" sz="2400" dirty="0" smtClean="0"/>
          </a:p>
          <a:p>
            <a:r>
              <a:rPr lang="de-DE" sz="2400" dirty="0" smtClean="0"/>
              <a:t>Tabula rasa, Aufbruch</a:t>
            </a:r>
            <a:r>
              <a:rPr lang="de-DE" sz="2400" dirty="0"/>
              <a:t>, Aufbau, Neuanfang, Gegenwart, Wandlung, </a:t>
            </a:r>
            <a:r>
              <a:rPr lang="de-DE" sz="2400" dirty="0" smtClean="0"/>
              <a:t>Alternative. </a:t>
            </a:r>
            <a:endParaRPr lang="cs-CZ" sz="2400" dirty="0"/>
          </a:p>
          <a:p>
            <a:endParaRPr lang="cs-CZ" sz="2400" dirty="0"/>
          </a:p>
        </p:txBody>
      </p:sp>
    </p:spTree>
    <p:extLst>
      <p:ext uri="{BB962C8B-B14F-4D97-AF65-F5344CB8AC3E}">
        <p14:creationId xmlns:p14="http://schemas.microsoft.com/office/powerpoint/2010/main" val="1895881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de-DE" sz="4000" dirty="0"/>
              <a:t>Symmetrie zwischen Eigenem und Fremdem, Deutschem und Europäischem, Nationalem und Transnationalem</a:t>
            </a:r>
            <a:endParaRPr lang="cs-CZ" sz="4000" dirty="0"/>
          </a:p>
        </p:txBody>
      </p:sp>
      <p:sp>
        <p:nvSpPr>
          <p:cNvPr id="3" name="Zástupný symbol pro obsah 2"/>
          <p:cNvSpPr>
            <a:spLocks noGrp="1"/>
          </p:cNvSpPr>
          <p:nvPr>
            <p:ph idx="1"/>
          </p:nvPr>
        </p:nvSpPr>
        <p:spPr/>
        <p:txBody>
          <a:bodyPr>
            <a:normAutofit/>
          </a:bodyPr>
          <a:lstStyle/>
          <a:p>
            <a:r>
              <a:rPr lang="de-DE" sz="2800" b="1" dirty="0" smtClean="0"/>
              <a:t>Balance als Rückgriff</a:t>
            </a:r>
            <a:r>
              <a:rPr lang="de-DE" sz="2800" b="1" dirty="0"/>
              <a:t>, Wiederentdeckung, </a:t>
            </a:r>
            <a:r>
              <a:rPr lang="de-DE" sz="2800" b="1" dirty="0" smtClean="0"/>
              <a:t>Wiederanschluss an:</a:t>
            </a:r>
          </a:p>
          <a:p>
            <a:r>
              <a:rPr lang="de-DE" sz="2800" dirty="0" smtClean="0"/>
              <a:t>intellektuelle Kreise, </a:t>
            </a:r>
            <a:r>
              <a:rPr lang="de-DE" sz="2800" dirty="0" err="1" smtClean="0"/>
              <a:t>Zeitschrifte</a:t>
            </a:r>
            <a:r>
              <a:rPr lang="cs-CZ" sz="2800" dirty="0" smtClean="0"/>
              <a:t>n</a:t>
            </a:r>
            <a:r>
              <a:rPr lang="de-DE" sz="2800" dirty="0" smtClean="0"/>
              <a:t>, </a:t>
            </a:r>
            <a:r>
              <a:rPr lang="de-DE" sz="2800" dirty="0"/>
              <a:t>in denen man in den 1920er und 1930er Jahren  </a:t>
            </a:r>
            <a:r>
              <a:rPr lang="de-DE" sz="2800" dirty="0" smtClean="0"/>
              <a:t>beispielhaft europäisch </a:t>
            </a:r>
            <a:r>
              <a:rPr lang="de-DE" sz="2800" dirty="0"/>
              <a:t>gedacht und geschrieben </a:t>
            </a:r>
            <a:r>
              <a:rPr lang="de-DE" sz="2800" dirty="0" smtClean="0"/>
              <a:t>hat</a:t>
            </a:r>
          </a:p>
          <a:p>
            <a:endParaRPr lang="de-DE" sz="2800" dirty="0"/>
          </a:p>
          <a:p>
            <a:r>
              <a:rPr lang="de-DE" sz="2800" dirty="0"/>
              <a:t>Europäisierung der Literaturforschung sowie der literarischen und intellektuellen Praxis in der Kontinuität zu der Zwischenkriegswelt</a:t>
            </a:r>
            <a:endParaRPr lang="cs-CZ" sz="2800" dirty="0"/>
          </a:p>
        </p:txBody>
      </p:sp>
    </p:spTree>
    <p:extLst>
      <p:ext uri="{BB962C8B-B14F-4D97-AF65-F5344CB8AC3E}">
        <p14:creationId xmlns:p14="http://schemas.microsoft.com/office/powerpoint/2010/main" val="45370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Wiederanschluss an vor 1933</a:t>
            </a:r>
            <a:endParaRPr lang="cs-CZ" dirty="0"/>
          </a:p>
        </p:txBody>
      </p:sp>
      <p:sp>
        <p:nvSpPr>
          <p:cNvPr id="3" name="Zástupný symbol pro obsah 2"/>
          <p:cNvSpPr>
            <a:spLocks noGrp="1"/>
          </p:cNvSpPr>
          <p:nvPr>
            <p:ph idx="1"/>
          </p:nvPr>
        </p:nvSpPr>
        <p:spPr>
          <a:xfrm>
            <a:off x="1069848" y="2152996"/>
            <a:ext cx="10058400" cy="4019204"/>
          </a:xfrm>
        </p:spPr>
        <p:txBody>
          <a:bodyPr>
            <a:normAutofit/>
          </a:bodyPr>
          <a:lstStyle/>
          <a:p>
            <a:endParaRPr lang="de-DE" dirty="0"/>
          </a:p>
          <a:p>
            <a:r>
              <a:rPr lang="de-DE" dirty="0" smtClean="0"/>
              <a:t>die </a:t>
            </a:r>
            <a:r>
              <a:rPr lang="de-DE" dirty="0"/>
              <a:t>Aufgabe, „das System geistiger Kultur wiederherzustellen…lässt sich nicht in vier oder fünf Jahren“ leisten… Sie wird nur gelingen, wenn wir an die Welt vor 1933 wieder anknüpfen, also an eine Zeit, die fast in Vergessenheit geraten ist…. Geistige Kultur ist ein Lebenszusammenhang, der Jahrhunderte und Jahrtausende </a:t>
            </a:r>
            <a:r>
              <a:rPr lang="de-DE" dirty="0" smtClean="0"/>
              <a:t>umgreift…es </a:t>
            </a:r>
            <a:r>
              <a:rPr lang="de-DE" dirty="0"/>
              <a:t>gibt, so dürfen wir hinzufügen, eine Tradition europäischen Geistes. Wir müssen nur den Zugang zu ihr finden. Das ist wichtiger und wirksamer als alle Umerziehung und alle Experimente</a:t>
            </a:r>
            <a:r>
              <a:rPr lang="de-DE" dirty="0" smtClean="0"/>
              <a:t>.“  (Ernst Robert Curtius, </a:t>
            </a:r>
            <a:r>
              <a:rPr lang="de-DE" dirty="0"/>
              <a:t>Merkur, </a:t>
            </a:r>
            <a:r>
              <a:rPr lang="de-DE" dirty="0" smtClean="0"/>
              <a:t>5/1949) </a:t>
            </a:r>
            <a:endParaRPr lang="cs-CZ" dirty="0"/>
          </a:p>
        </p:txBody>
      </p:sp>
    </p:spTree>
    <p:extLst>
      <p:ext uri="{BB962C8B-B14F-4D97-AF65-F5344CB8AC3E}">
        <p14:creationId xmlns:p14="http://schemas.microsoft.com/office/powerpoint/2010/main" val="549769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
            </a:r>
            <a:br>
              <a:rPr lang="de-DE" dirty="0" smtClean="0"/>
            </a:br>
            <a:endParaRPr lang="cs-CZ" dirty="0"/>
          </a:p>
        </p:txBody>
      </p:sp>
      <p:sp>
        <p:nvSpPr>
          <p:cNvPr id="3" name="Zástupný symbol pro obsah 2"/>
          <p:cNvSpPr>
            <a:spLocks noGrp="1"/>
          </p:cNvSpPr>
          <p:nvPr>
            <p:ph idx="1"/>
          </p:nvPr>
        </p:nvSpPr>
        <p:spPr>
          <a:xfrm>
            <a:off x="970095" y="866186"/>
            <a:ext cx="10058400" cy="5783996"/>
          </a:xfrm>
        </p:spPr>
        <p:txBody>
          <a:bodyPr/>
          <a:lstStyle/>
          <a:p>
            <a:r>
              <a:rPr lang="de-DE" dirty="0" smtClean="0"/>
              <a:t>Keine Privilegien an die 47er…</a:t>
            </a:r>
          </a:p>
          <a:p>
            <a:r>
              <a:rPr lang="cs-CZ" dirty="0" smtClean="0"/>
              <a:t>„</a:t>
            </a:r>
            <a:r>
              <a:rPr lang="cs-CZ" dirty="0"/>
              <a:t>K. A. Horst </a:t>
            </a:r>
            <a:r>
              <a:rPr lang="cs-CZ" dirty="0" err="1"/>
              <a:t>will</a:t>
            </a:r>
            <a:r>
              <a:rPr lang="cs-CZ" dirty="0"/>
              <a:t> </a:t>
            </a:r>
            <a:r>
              <a:rPr lang="cs-CZ" dirty="0" err="1"/>
              <a:t>sich</a:t>
            </a:r>
            <a:r>
              <a:rPr lang="cs-CZ" dirty="0"/>
              <a:t> der </a:t>
            </a:r>
            <a:r>
              <a:rPr lang="cs-CZ" dirty="0" err="1"/>
              <a:t>unangenehmen</a:t>
            </a:r>
            <a:r>
              <a:rPr lang="cs-CZ" dirty="0"/>
              <a:t> </a:t>
            </a:r>
            <a:r>
              <a:rPr lang="cs-CZ" dirty="0" err="1"/>
              <a:t>Aufgabe</a:t>
            </a:r>
            <a:r>
              <a:rPr lang="cs-CZ" dirty="0"/>
              <a:t> </a:t>
            </a:r>
            <a:r>
              <a:rPr lang="cs-CZ" dirty="0" err="1"/>
              <a:t>unterziehen</a:t>
            </a:r>
            <a:r>
              <a:rPr lang="cs-CZ" dirty="0"/>
              <a:t>, </a:t>
            </a:r>
            <a:r>
              <a:rPr lang="cs-CZ" dirty="0" err="1"/>
              <a:t>die</a:t>
            </a:r>
            <a:r>
              <a:rPr lang="cs-CZ" dirty="0"/>
              <a:t> Romane </a:t>
            </a:r>
            <a:r>
              <a:rPr lang="cs-CZ" dirty="0" err="1"/>
              <a:t>jüngerer</a:t>
            </a:r>
            <a:r>
              <a:rPr lang="cs-CZ" dirty="0"/>
              <a:t> </a:t>
            </a:r>
            <a:r>
              <a:rPr lang="cs-CZ" dirty="0" err="1"/>
              <a:t>Deutscher</a:t>
            </a:r>
            <a:r>
              <a:rPr lang="cs-CZ" dirty="0"/>
              <a:t> </a:t>
            </a:r>
            <a:r>
              <a:rPr lang="cs-CZ" dirty="0" err="1"/>
              <a:t>zu</a:t>
            </a:r>
            <a:r>
              <a:rPr lang="cs-CZ" dirty="0"/>
              <a:t> </a:t>
            </a:r>
            <a:r>
              <a:rPr lang="cs-CZ" dirty="0" err="1" smtClean="0"/>
              <a:t>behandeln</a:t>
            </a:r>
            <a:r>
              <a:rPr lang="de-DE" dirty="0" smtClean="0"/>
              <a:t>…..</a:t>
            </a:r>
          </a:p>
          <a:p>
            <a:r>
              <a:rPr lang="de-DE" dirty="0" smtClean="0"/>
              <a:t>…</a:t>
            </a:r>
            <a:r>
              <a:rPr lang="cs-CZ" dirty="0" err="1" smtClean="0"/>
              <a:t>ich</a:t>
            </a:r>
            <a:r>
              <a:rPr lang="cs-CZ" dirty="0" smtClean="0"/>
              <a:t> </a:t>
            </a:r>
            <a:r>
              <a:rPr lang="cs-CZ" dirty="0" err="1"/>
              <a:t>schicke</a:t>
            </a:r>
            <a:r>
              <a:rPr lang="cs-CZ" dirty="0"/>
              <a:t> </a:t>
            </a:r>
            <a:r>
              <a:rPr lang="cs-CZ" dirty="0" err="1"/>
              <a:t>ihnen</a:t>
            </a:r>
            <a:r>
              <a:rPr lang="cs-CZ" dirty="0"/>
              <a:t> </a:t>
            </a:r>
            <a:r>
              <a:rPr lang="cs-CZ" dirty="0" err="1"/>
              <a:t>Zum</a:t>
            </a:r>
            <a:r>
              <a:rPr lang="cs-CZ" dirty="0"/>
              <a:t> </a:t>
            </a:r>
            <a:r>
              <a:rPr lang="cs-CZ" dirty="0" err="1"/>
              <a:t>Thema</a:t>
            </a:r>
            <a:r>
              <a:rPr lang="cs-CZ" dirty="0"/>
              <a:t> </a:t>
            </a:r>
            <a:r>
              <a:rPr lang="cs-CZ" dirty="0" err="1"/>
              <a:t>deutsche</a:t>
            </a:r>
            <a:r>
              <a:rPr lang="cs-CZ" dirty="0"/>
              <a:t> </a:t>
            </a:r>
            <a:r>
              <a:rPr lang="cs-CZ" dirty="0" err="1"/>
              <a:t>Erzählungen</a:t>
            </a:r>
            <a:r>
              <a:rPr lang="cs-CZ" dirty="0"/>
              <a:t> </a:t>
            </a:r>
            <a:r>
              <a:rPr lang="cs-CZ" dirty="0" err="1"/>
              <a:t>zwei</a:t>
            </a:r>
            <a:r>
              <a:rPr lang="cs-CZ" dirty="0"/>
              <a:t> </a:t>
            </a:r>
            <a:r>
              <a:rPr lang="cs-CZ" dirty="0" err="1"/>
              <a:t>Bände</a:t>
            </a:r>
            <a:r>
              <a:rPr lang="cs-CZ" dirty="0"/>
              <a:t> von Heinrich </a:t>
            </a:r>
            <a:r>
              <a:rPr lang="cs-CZ" dirty="0" err="1"/>
              <a:t>Böll</a:t>
            </a:r>
            <a:r>
              <a:rPr lang="cs-CZ" dirty="0"/>
              <a:t>. </a:t>
            </a:r>
            <a:r>
              <a:rPr lang="cs-CZ" dirty="0" err="1"/>
              <a:t>Neben</a:t>
            </a:r>
            <a:r>
              <a:rPr lang="cs-CZ" dirty="0"/>
              <a:t> </a:t>
            </a:r>
            <a:r>
              <a:rPr lang="cs-CZ" dirty="0" err="1"/>
              <a:t>Arno</a:t>
            </a:r>
            <a:r>
              <a:rPr lang="cs-CZ" dirty="0"/>
              <a:t> Schmidt </a:t>
            </a:r>
            <a:r>
              <a:rPr lang="cs-CZ" dirty="0" err="1"/>
              <a:t>die</a:t>
            </a:r>
            <a:r>
              <a:rPr lang="cs-CZ" dirty="0"/>
              <a:t> </a:t>
            </a:r>
            <a:r>
              <a:rPr lang="cs-CZ" dirty="0" err="1"/>
              <a:t>letzte</a:t>
            </a:r>
            <a:r>
              <a:rPr lang="cs-CZ" dirty="0"/>
              <a:t> </a:t>
            </a:r>
            <a:r>
              <a:rPr lang="cs-CZ" dirty="0" err="1"/>
              <a:t>traurige</a:t>
            </a:r>
            <a:r>
              <a:rPr lang="cs-CZ" dirty="0"/>
              <a:t> </a:t>
            </a:r>
            <a:r>
              <a:rPr lang="cs-CZ" dirty="0" err="1"/>
              <a:t>Entdeckung</a:t>
            </a:r>
            <a:r>
              <a:rPr lang="cs-CZ" dirty="0"/>
              <a:t> der </a:t>
            </a:r>
            <a:r>
              <a:rPr lang="cs-CZ" dirty="0" err="1"/>
              <a:t>Gruppe</a:t>
            </a:r>
            <a:r>
              <a:rPr lang="cs-CZ" dirty="0"/>
              <a:t> </a:t>
            </a:r>
            <a:r>
              <a:rPr lang="cs-CZ" dirty="0" smtClean="0"/>
              <a:t>47</a:t>
            </a:r>
            <a:r>
              <a:rPr lang="de-DE" dirty="0" smtClean="0"/>
              <a:t>.“</a:t>
            </a:r>
          </a:p>
          <a:p>
            <a:r>
              <a:rPr lang="de-DE" sz="1600" dirty="0" smtClean="0"/>
              <a:t>(</a:t>
            </a:r>
            <a:r>
              <a:rPr lang="cs-CZ" sz="1600" dirty="0"/>
              <a:t>23. 2. </a:t>
            </a:r>
            <a:r>
              <a:rPr lang="cs-CZ" sz="1600" dirty="0" smtClean="0"/>
              <a:t>52</a:t>
            </a:r>
            <a:r>
              <a:rPr lang="de-DE" sz="1600" dirty="0" smtClean="0"/>
              <a:t>, </a:t>
            </a:r>
            <a:r>
              <a:rPr lang="cs-CZ" sz="1600" dirty="0" err="1" smtClean="0"/>
              <a:t>Paeschke</a:t>
            </a:r>
            <a:r>
              <a:rPr lang="cs-CZ" sz="1600" dirty="0" smtClean="0"/>
              <a:t> </a:t>
            </a:r>
            <a:r>
              <a:rPr lang="cs-CZ" sz="1600" dirty="0" err="1"/>
              <a:t>an</a:t>
            </a:r>
            <a:r>
              <a:rPr lang="cs-CZ" sz="1600" dirty="0"/>
              <a:t> W. von </a:t>
            </a:r>
            <a:r>
              <a:rPr lang="cs-CZ" sz="1600" dirty="0" err="1" smtClean="0"/>
              <a:t>Einsiedel</a:t>
            </a:r>
            <a:r>
              <a:rPr lang="de-DE" sz="1600" dirty="0" smtClean="0"/>
              <a:t>)</a:t>
            </a:r>
          </a:p>
          <a:p>
            <a:endParaRPr lang="de-DE" dirty="0"/>
          </a:p>
          <a:p>
            <a:r>
              <a:rPr lang="de-DE" dirty="0" smtClean="0"/>
              <a:t>Aber auch </a:t>
            </a:r>
            <a:r>
              <a:rPr lang="de-DE" smtClean="0"/>
              <a:t>keine Ignoranz…</a:t>
            </a:r>
            <a:endParaRPr lang="de-DE" dirty="0" smtClean="0"/>
          </a:p>
          <a:p>
            <a:r>
              <a:rPr lang="de-DE" dirty="0" smtClean="0"/>
              <a:t>„</a:t>
            </a:r>
            <a:r>
              <a:rPr lang="cs-CZ" dirty="0" err="1" smtClean="0"/>
              <a:t>Ich</a:t>
            </a:r>
            <a:r>
              <a:rPr lang="cs-CZ" dirty="0" smtClean="0"/>
              <a:t> </a:t>
            </a:r>
            <a:r>
              <a:rPr lang="cs-CZ" dirty="0" err="1"/>
              <a:t>freue</a:t>
            </a:r>
            <a:r>
              <a:rPr lang="cs-CZ" dirty="0"/>
              <a:t> </a:t>
            </a:r>
            <a:r>
              <a:rPr lang="cs-CZ" dirty="0" err="1"/>
              <a:t>mich</a:t>
            </a:r>
            <a:r>
              <a:rPr lang="cs-CZ" dirty="0"/>
              <a:t>, </a:t>
            </a:r>
            <a:r>
              <a:rPr lang="cs-CZ" dirty="0" err="1"/>
              <a:t>dass</a:t>
            </a:r>
            <a:r>
              <a:rPr lang="cs-CZ" dirty="0"/>
              <a:t> </a:t>
            </a:r>
            <a:r>
              <a:rPr lang="cs-CZ" dirty="0" err="1"/>
              <a:t>ihr</a:t>
            </a:r>
            <a:r>
              <a:rPr lang="cs-CZ" dirty="0"/>
              <a:t> </a:t>
            </a:r>
            <a:r>
              <a:rPr lang="cs-CZ" dirty="0" err="1"/>
              <a:t>Enzensberger</a:t>
            </a:r>
            <a:r>
              <a:rPr lang="cs-CZ" dirty="0"/>
              <a:t> des </a:t>
            </a:r>
            <a:r>
              <a:rPr lang="cs-CZ" dirty="0" err="1"/>
              <a:t>öfteren</a:t>
            </a:r>
            <a:r>
              <a:rPr lang="cs-CZ" dirty="0"/>
              <a:t> </a:t>
            </a:r>
            <a:r>
              <a:rPr lang="cs-CZ" dirty="0" err="1"/>
              <a:t>bringt</a:t>
            </a:r>
            <a:r>
              <a:rPr lang="cs-CZ" dirty="0"/>
              <a:t>, </a:t>
            </a:r>
            <a:r>
              <a:rPr lang="cs-CZ" dirty="0" err="1" smtClean="0"/>
              <a:t>denn</a:t>
            </a:r>
            <a:r>
              <a:rPr lang="cs-CZ" dirty="0" smtClean="0"/>
              <a:t> </a:t>
            </a:r>
            <a:r>
              <a:rPr lang="cs-CZ" dirty="0" err="1" smtClean="0"/>
              <a:t>damit</a:t>
            </a:r>
            <a:r>
              <a:rPr lang="cs-CZ" dirty="0" smtClean="0"/>
              <a:t> </a:t>
            </a:r>
            <a:r>
              <a:rPr lang="cs-CZ" dirty="0" err="1"/>
              <a:t>durchstößt</a:t>
            </a:r>
            <a:r>
              <a:rPr lang="cs-CZ" dirty="0"/>
              <a:t> </a:t>
            </a:r>
            <a:r>
              <a:rPr lang="cs-CZ" dirty="0" err="1"/>
              <a:t>ihr</a:t>
            </a:r>
            <a:r>
              <a:rPr lang="cs-CZ" dirty="0"/>
              <a:t> </a:t>
            </a:r>
            <a:r>
              <a:rPr lang="cs-CZ" dirty="0" err="1"/>
              <a:t>mutig</a:t>
            </a:r>
            <a:r>
              <a:rPr lang="cs-CZ" dirty="0"/>
              <a:t>, </a:t>
            </a:r>
            <a:r>
              <a:rPr lang="cs-CZ" dirty="0" err="1"/>
              <a:t>und</a:t>
            </a:r>
            <a:r>
              <a:rPr lang="cs-CZ" dirty="0"/>
              <a:t> </a:t>
            </a:r>
            <a:r>
              <a:rPr lang="cs-CZ" dirty="0" err="1"/>
              <a:t>das</a:t>
            </a:r>
            <a:r>
              <a:rPr lang="cs-CZ" dirty="0"/>
              <a:t> </a:t>
            </a:r>
            <a:r>
              <a:rPr lang="cs-CZ" dirty="0" err="1"/>
              <a:t>ist</a:t>
            </a:r>
            <a:r>
              <a:rPr lang="cs-CZ" dirty="0"/>
              <a:t> </a:t>
            </a:r>
            <a:r>
              <a:rPr lang="cs-CZ" dirty="0" err="1"/>
              <a:t>erfreulich</a:t>
            </a:r>
            <a:r>
              <a:rPr lang="cs-CZ" dirty="0"/>
              <a:t>, </a:t>
            </a:r>
            <a:r>
              <a:rPr lang="cs-CZ" dirty="0" err="1"/>
              <a:t>die</a:t>
            </a:r>
            <a:r>
              <a:rPr lang="cs-CZ" dirty="0"/>
              <a:t> </a:t>
            </a:r>
            <a:r>
              <a:rPr lang="cs-CZ" dirty="0" err="1"/>
              <a:t>manchmal</a:t>
            </a:r>
            <a:r>
              <a:rPr lang="cs-CZ" dirty="0"/>
              <a:t> </a:t>
            </a:r>
            <a:r>
              <a:rPr lang="cs-CZ" dirty="0" err="1"/>
              <a:t>zu</a:t>
            </a:r>
            <a:r>
              <a:rPr lang="cs-CZ" dirty="0"/>
              <a:t> </a:t>
            </a:r>
            <a:r>
              <a:rPr lang="cs-CZ" dirty="0" err="1"/>
              <a:t>feine</a:t>
            </a:r>
            <a:r>
              <a:rPr lang="cs-CZ" dirty="0"/>
              <a:t> </a:t>
            </a:r>
            <a:r>
              <a:rPr lang="cs-CZ" dirty="0" err="1"/>
              <a:t>Norm</a:t>
            </a:r>
            <a:r>
              <a:rPr lang="cs-CZ" dirty="0"/>
              <a:t> des Merkur.“ </a:t>
            </a:r>
            <a:endParaRPr lang="de-DE" dirty="0" smtClean="0"/>
          </a:p>
          <a:p>
            <a:r>
              <a:rPr lang="de-DE" sz="1600" dirty="0" smtClean="0"/>
              <a:t>(1959, G. Heller an Paeschke)</a:t>
            </a:r>
          </a:p>
          <a:p>
            <a:endParaRPr lang="de-DE" sz="1600" dirty="0"/>
          </a:p>
          <a:p>
            <a:r>
              <a:rPr lang="de-DE" dirty="0" smtClean="0"/>
              <a:t>Enzensberger 1956, W. Jens 1956, Grass und Walser um 1960</a:t>
            </a:r>
            <a:endParaRPr lang="cs-CZ" dirty="0"/>
          </a:p>
        </p:txBody>
      </p:sp>
    </p:spTree>
    <p:extLst>
      <p:ext uri="{BB962C8B-B14F-4D97-AF65-F5344CB8AC3E}">
        <p14:creationId xmlns:p14="http://schemas.microsoft.com/office/powerpoint/2010/main" val="2230421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biographische</a:t>
            </a:r>
            <a:r>
              <a:rPr lang="cs-CZ" dirty="0" smtClean="0"/>
              <a:t> </a:t>
            </a:r>
            <a:r>
              <a:rPr lang="de-DE" dirty="0" smtClean="0"/>
              <a:t>und intellektuelle Aspekte der </a:t>
            </a:r>
            <a:r>
              <a:rPr lang="cs-CZ" dirty="0" smtClean="0"/>
              <a:t>Kontinuit</a:t>
            </a:r>
            <a:r>
              <a:rPr lang="de-DE" dirty="0" err="1" smtClean="0"/>
              <a:t>ät</a:t>
            </a:r>
            <a:endParaRPr lang="cs-CZ" dirty="0"/>
          </a:p>
        </p:txBody>
      </p:sp>
      <p:sp>
        <p:nvSpPr>
          <p:cNvPr id="3" name="Zástupný symbol pro obsah 2"/>
          <p:cNvSpPr>
            <a:spLocks noGrp="1"/>
          </p:cNvSpPr>
          <p:nvPr>
            <p:ph idx="1"/>
          </p:nvPr>
        </p:nvSpPr>
        <p:spPr/>
        <p:txBody>
          <a:bodyPr>
            <a:normAutofit lnSpcReduction="10000"/>
          </a:bodyPr>
          <a:lstStyle/>
          <a:p>
            <a:r>
              <a:rPr lang="de-DE" dirty="0"/>
              <a:t>Merkur hat </a:t>
            </a:r>
            <a:r>
              <a:rPr lang="de-DE" b="1" dirty="0"/>
              <a:t>in der Nachkriegszeit </a:t>
            </a:r>
            <a:r>
              <a:rPr lang="de-DE" dirty="0" smtClean="0"/>
              <a:t>umgesetzt</a:t>
            </a:r>
            <a:r>
              <a:rPr lang="de-DE" dirty="0"/>
              <a:t>, zusammengeführt, –gebunden, was es in Ansätzen </a:t>
            </a:r>
            <a:r>
              <a:rPr lang="de-DE" b="1" dirty="0"/>
              <a:t>schon in der Zwischenkriegszeit </a:t>
            </a:r>
            <a:r>
              <a:rPr lang="de-DE" dirty="0"/>
              <a:t>gegeben </a:t>
            </a:r>
            <a:r>
              <a:rPr lang="de-DE" dirty="0" smtClean="0"/>
              <a:t>hatte</a:t>
            </a:r>
          </a:p>
          <a:p>
            <a:endParaRPr lang="de-DE" dirty="0"/>
          </a:p>
          <a:p>
            <a:r>
              <a:rPr lang="de-DE" b="1" dirty="0" smtClean="0"/>
              <a:t>1. Kreis  </a:t>
            </a:r>
          </a:p>
          <a:p>
            <a:r>
              <a:rPr lang="de-DE" b="1" dirty="0" smtClean="0"/>
              <a:t>Europäische Revue und Neue Rundschau</a:t>
            </a:r>
          </a:p>
          <a:p>
            <a:r>
              <a:rPr lang="de-DE" dirty="0" smtClean="0"/>
              <a:t>Joachim </a:t>
            </a:r>
            <a:r>
              <a:rPr lang="de-DE" dirty="0" err="1" smtClean="0"/>
              <a:t>Moras</a:t>
            </a:r>
            <a:r>
              <a:rPr lang="de-DE" dirty="0" smtClean="0"/>
              <a:t> (1902), </a:t>
            </a:r>
            <a:r>
              <a:rPr lang="de-DE" dirty="0"/>
              <a:t>war in </a:t>
            </a:r>
            <a:r>
              <a:rPr lang="de-DE" dirty="0" smtClean="0"/>
              <a:t>Europäischer Revue (1925-1944) seit </a:t>
            </a:r>
            <a:r>
              <a:rPr lang="de-DE" dirty="0"/>
              <a:t>1933 als Schriftleiter, seit 1938 als Herausgeber tätig, dies bis 1943. </a:t>
            </a:r>
            <a:endParaRPr lang="de-DE" dirty="0" smtClean="0"/>
          </a:p>
          <a:p>
            <a:r>
              <a:rPr lang="de-DE" dirty="0" smtClean="0"/>
              <a:t>Hans Paeschke (1911), </a:t>
            </a:r>
            <a:r>
              <a:rPr lang="de-DE" dirty="0"/>
              <a:t>war 1939-1944 Chefredakteur der </a:t>
            </a:r>
            <a:r>
              <a:rPr lang="de-DE" dirty="0" smtClean="0"/>
              <a:t>Neuen Rundschau, vor ihm kurz Karl Korn, vor ihm Wolfgang von Einsiedel (1937-1938)</a:t>
            </a:r>
          </a:p>
          <a:p>
            <a:r>
              <a:rPr lang="de-DE" b="1" dirty="0" smtClean="0"/>
              <a:t>Der Neue Merkur</a:t>
            </a:r>
            <a:r>
              <a:rPr lang="de-DE" dirty="0" smtClean="0"/>
              <a:t>, (1914–1925), </a:t>
            </a:r>
            <a:r>
              <a:rPr lang="de-DE" dirty="0" err="1" smtClean="0"/>
              <a:t>hg</a:t>
            </a:r>
            <a:r>
              <a:rPr lang="de-DE" dirty="0" smtClean="0"/>
              <a:t>. </a:t>
            </a:r>
            <a:r>
              <a:rPr lang="de-DE" dirty="0"/>
              <a:t>von </a:t>
            </a:r>
            <a:r>
              <a:rPr lang="de-DE" dirty="0" err="1"/>
              <a:t>Ifraim</a:t>
            </a:r>
            <a:r>
              <a:rPr lang="de-DE" dirty="0"/>
              <a:t> </a:t>
            </a:r>
            <a:r>
              <a:rPr lang="de-DE" dirty="0" smtClean="0"/>
              <a:t>Frisch.   </a:t>
            </a:r>
          </a:p>
          <a:p>
            <a:r>
              <a:rPr lang="de-DE" dirty="0"/>
              <a:t>Ernst Robert </a:t>
            </a:r>
            <a:r>
              <a:rPr lang="de-DE" dirty="0" smtClean="0"/>
              <a:t>Curtius, Wolfgang von Einsiedel</a:t>
            </a:r>
            <a:endParaRPr lang="cs-CZ" dirty="0"/>
          </a:p>
        </p:txBody>
      </p:sp>
    </p:spTree>
    <p:extLst>
      <p:ext uri="{BB962C8B-B14F-4D97-AF65-F5344CB8AC3E}">
        <p14:creationId xmlns:p14="http://schemas.microsoft.com/office/powerpoint/2010/main" val="3350662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Hans Paeschke (1911–1991)</a:t>
            </a:r>
            <a:endParaRPr lang="cs-CZ" dirty="0"/>
          </a:p>
        </p:txBody>
      </p:sp>
      <p:sp>
        <p:nvSpPr>
          <p:cNvPr id="3" name="Zástupný symbol pro text 2"/>
          <p:cNvSpPr>
            <a:spLocks noGrp="1"/>
          </p:cNvSpPr>
          <p:nvPr>
            <p:ph type="body" idx="1"/>
          </p:nvPr>
        </p:nvSpPr>
        <p:spPr/>
        <p:txBody>
          <a:bodyPr/>
          <a:lstStyle/>
          <a:p>
            <a:endParaRPr lang="cs-CZ"/>
          </a:p>
        </p:txBody>
      </p:sp>
      <p:sp>
        <p:nvSpPr>
          <p:cNvPr id="5" name="Zástupný symbol pro text 4"/>
          <p:cNvSpPr>
            <a:spLocks noGrp="1"/>
          </p:cNvSpPr>
          <p:nvPr>
            <p:ph sz="half" idx="2"/>
          </p:nvPr>
        </p:nvSpPr>
        <p:spPr>
          <a:xfrm>
            <a:off x="1069848" y="1911927"/>
            <a:ext cx="4754880" cy="4123113"/>
          </a:xfrm>
        </p:spPr>
        <p:txBody>
          <a:bodyPr>
            <a:normAutofit/>
          </a:bodyPr>
          <a:lstStyle/>
          <a:p>
            <a:r>
              <a:rPr lang="de-DE" sz="1800" dirty="0" smtClean="0"/>
              <a:t>1930er Jahre, in </a:t>
            </a:r>
            <a:r>
              <a:rPr lang="de-DE" sz="1800" dirty="0"/>
              <a:t>der Deutsch-Französischen Gesellschaft </a:t>
            </a:r>
            <a:endParaRPr lang="cs-CZ" sz="1800" dirty="0" smtClean="0"/>
          </a:p>
          <a:p>
            <a:r>
              <a:rPr lang="cs-CZ" sz="1800" dirty="0" smtClean="0"/>
              <a:t>1939 – 1944: </a:t>
            </a:r>
            <a:r>
              <a:rPr lang="cs-CZ" sz="1800" dirty="0" err="1" smtClean="0"/>
              <a:t>Chefred</a:t>
            </a:r>
            <a:r>
              <a:rPr lang="cs-CZ" sz="1800" dirty="0" smtClean="0"/>
              <a:t>. in Die </a:t>
            </a:r>
            <a:r>
              <a:rPr lang="cs-CZ" sz="1800" dirty="0" err="1" smtClean="0"/>
              <a:t>neue</a:t>
            </a:r>
            <a:r>
              <a:rPr lang="cs-CZ" sz="1800" dirty="0" smtClean="0"/>
              <a:t> </a:t>
            </a:r>
            <a:r>
              <a:rPr lang="cs-CZ" sz="1800" dirty="0" err="1" smtClean="0"/>
              <a:t>Rundschau</a:t>
            </a:r>
            <a:endParaRPr lang="de-DE" sz="1800" dirty="0" smtClean="0"/>
          </a:p>
          <a:p>
            <a:r>
              <a:rPr lang="de-DE" sz="1800" dirty="0" smtClean="0"/>
              <a:t>Nach dem Krieg: Mit Gerhard Heller, </a:t>
            </a:r>
            <a:r>
              <a:rPr lang="de-DE" sz="1800" dirty="0" err="1" smtClean="0"/>
              <a:t>Hg</a:t>
            </a:r>
            <a:r>
              <a:rPr lang="de-DE" sz="1800" dirty="0" smtClean="0"/>
              <a:t>. von Lancelot. Der Bote aus Frankreich</a:t>
            </a:r>
            <a:endParaRPr lang="cs-CZ" sz="1800" dirty="0"/>
          </a:p>
        </p:txBody>
      </p:sp>
      <p:sp>
        <p:nvSpPr>
          <p:cNvPr id="6" name="Zástupný symbol pro text 5"/>
          <p:cNvSpPr>
            <a:spLocks noGrp="1"/>
          </p:cNvSpPr>
          <p:nvPr>
            <p:ph type="body" sz="quarter" idx="3"/>
          </p:nvPr>
        </p:nvSpPr>
        <p:spPr/>
        <p:txBody>
          <a:bodyPr/>
          <a:lstStyle/>
          <a:p>
            <a:endParaRPr lang="cs-CZ"/>
          </a:p>
        </p:txBody>
      </p:sp>
      <p:pic>
        <p:nvPicPr>
          <p:cNvPr id="8" name="Zástupný symbol pro obsah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55080" y="2048256"/>
            <a:ext cx="4581472" cy="3987419"/>
          </a:xfrm>
        </p:spPr>
      </p:pic>
      <p:pic>
        <p:nvPicPr>
          <p:cNvPr id="4" name="Zástupný symbol pro obsah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263534" y="3829050"/>
            <a:ext cx="4039985" cy="2646565"/>
          </a:xfrm>
        </p:spPr>
      </p:pic>
    </p:spTree>
    <p:extLst>
      <p:ext uri="{BB962C8B-B14F-4D97-AF65-F5344CB8AC3E}">
        <p14:creationId xmlns:p14="http://schemas.microsoft.com/office/powerpoint/2010/main" val="4109547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de-DE" dirty="0" smtClean="0"/>
              <a:t>Joachim </a:t>
            </a:r>
            <a:r>
              <a:rPr lang="de-DE" dirty="0" err="1" smtClean="0"/>
              <a:t>Moras</a:t>
            </a:r>
            <a:r>
              <a:rPr lang="de-DE" dirty="0" smtClean="0"/>
              <a:t> (1902-1961)</a:t>
            </a:r>
            <a:r>
              <a:rPr lang="cs-CZ" dirty="0" smtClean="0"/>
              <a:t/>
            </a:r>
            <a:br>
              <a:rPr lang="cs-CZ" dirty="0" smtClean="0"/>
            </a:br>
            <a:r>
              <a:rPr lang="de-DE" dirty="0" smtClean="0"/>
              <a:t>1933 Schriftleiter, </a:t>
            </a:r>
            <a:r>
              <a:rPr lang="cs-CZ" dirty="0" smtClean="0"/>
              <a:t>1</a:t>
            </a:r>
            <a:r>
              <a:rPr lang="de-DE" dirty="0" smtClean="0"/>
              <a:t>938</a:t>
            </a:r>
            <a:r>
              <a:rPr lang="cs-CZ" dirty="0" smtClean="0"/>
              <a:t>-</a:t>
            </a:r>
            <a:r>
              <a:rPr lang="de-DE" dirty="0" smtClean="0"/>
              <a:t>1943</a:t>
            </a:r>
            <a:r>
              <a:rPr lang="cs-CZ" dirty="0" smtClean="0"/>
              <a:t> </a:t>
            </a:r>
            <a:r>
              <a:rPr lang="cs-CZ" dirty="0" err="1" smtClean="0"/>
              <a:t>herausgeber</a:t>
            </a:r>
            <a:r>
              <a:rPr lang="cs-CZ" dirty="0" smtClean="0"/>
              <a:t> der Europ</a:t>
            </a:r>
            <a:r>
              <a:rPr lang="de-DE" dirty="0" err="1" smtClean="0"/>
              <a:t>äische</a:t>
            </a:r>
            <a:r>
              <a:rPr lang="cs-CZ" dirty="0" smtClean="0"/>
              <a:t>n</a:t>
            </a:r>
            <a:r>
              <a:rPr lang="de-DE" dirty="0" smtClean="0"/>
              <a:t> Revue</a:t>
            </a:r>
            <a:r>
              <a:rPr lang="cs-CZ" dirty="0" smtClean="0"/>
              <a:t/>
            </a:r>
            <a:br>
              <a:rPr lang="cs-CZ" dirty="0" smtClean="0"/>
            </a:b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09204" y="4706971"/>
            <a:ext cx="2615545" cy="2078365"/>
          </a:xfrm>
        </p:spPr>
      </p:pic>
      <p:pic>
        <p:nvPicPr>
          <p:cNvPr id="5" name="Zástupný symbol pro obsah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rot="5400000">
            <a:off x="8058922" y="1942916"/>
            <a:ext cx="3714160" cy="4013830"/>
          </a:xfrm>
        </p:spPr>
      </p:pic>
      <p:pic>
        <p:nvPicPr>
          <p:cNvPr id="13" name="Zástupný symbol pro obsah 12"/>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24207" y="2535810"/>
            <a:ext cx="4100659" cy="3836710"/>
          </a:xfr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9204" y="2233661"/>
            <a:ext cx="2857500" cy="2333625"/>
          </a:xfrm>
          <a:prstGeom prst="rect">
            <a:avLst/>
          </a:prstGeom>
        </p:spPr>
      </p:pic>
    </p:spTree>
    <p:extLst>
      <p:ext uri="{BB962C8B-B14F-4D97-AF65-F5344CB8AC3E}">
        <p14:creationId xmlns:p14="http://schemas.microsoft.com/office/powerpoint/2010/main" val="2050351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dirty="0" smtClean="0"/>
              <a:t>Wolfgang von Einsiedel (1903–1967)</a:t>
            </a:r>
            <a:r>
              <a:rPr lang="cs-CZ" dirty="0" smtClean="0"/>
              <a:t/>
            </a:r>
            <a:br>
              <a:rPr lang="cs-CZ" dirty="0" smtClean="0"/>
            </a:br>
            <a:r>
              <a:rPr lang="cs-CZ" sz="3600" dirty="0" smtClean="0"/>
              <a:t>1937-38: </a:t>
            </a:r>
            <a:r>
              <a:rPr lang="cs-CZ" sz="3600" dirty="0" err="1" smtClean="0"/>
              <a:t>Chefred</a:t>
            </a:r>
            <a:r>
              <a:rPr lang="cs-CZ" sz="3600" dirty="0" smtClean="0"/>
              <a:t>. In Die </a:t>
            </a:r>
            <a:r>
              <a:rPr lang="cs-CZ" sz="3600" dirty="0" err="1" smtClean="0"/>
              <a:t>Neue</a:t>
            </a:r>
            <a:r>
              <a:rPr lang="cs-CZ" sz="3600" dirty="0" smtClean="0"/>
              <a:t> </a:t>
            </a:r>
            <a:r>
              <a:rPr lang="cs-CZ" sz="3600" dirty="0" err="1" smtClean="0"/>
              <a:t>Rundschau</a:t>
            </a:r>
            <a:endParaRPr lang="cs-CZ" sz="36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7188" y="2413261"/>
            <a:ext cx="2227336" cy="3622959"/>
          </a:xfrm>
        </p:spPr>
      </p:pic>
      <p:pic>
        <p:nvPicPr>
          <p:cNvPr id="9" name="Zástupný symbol pro obsah 8"/>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rot="5400000">
            <a:off x="7710418" y="2046714"/>
            <a:ext cx="3591611" cy="4664075"/>
          </a:xfrm>
        </p:spPr>
      </p:pic>
      <p:pic>
        <p:nvPicPr>
          <p:cNvPr id="18" name="Obráze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74" y="2224725"/>
            <a:ext cx="3261643" cy="4025246"/>
          </a:xfrm>
          <a:prstGeom prst="rect">
            <a:avLst/>
          </a:prstGeom>
        </p:spPr>
      </p:pic>
    </p:spTree>
    <p:extLst>
      <p:ext uri="{BB962C8B-B14F-4D97-AF65-F5344CB8AC3E}">
        <p14:creationId xmlns:p14="http://schemas.microsoft.com/office/powerpoint/2010/main" val="255079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848" y="484632"/>
            <a:ext cx="10058400" cy="1394044"/>
          </a:xfrm>
        </p:spPr>
        <p:txBody>
          <a:bodyPr>
            <a:normAutofit fontScale="90000"/>
          </a:bodyPr>
          <a:lstStyle/>
          <a:p>
            <a:r>
              <a:rPr lang="de-DE" dirty="0" smtClean="0"/>
              <a:t>Ernst Robert Curtius (1886-1956) in/für Merkur</a:t>
            </a:r>
            <a:endParaRPr lang="cs-CZ" dirty="0"/>
          </a:p>
        </p:txBody>
      </p:sp>
      <p:sp>
        <p:nvSpPr>
          <p:cNvPr id="3" name="Zástupný symbol pro text 2"/>
          <p:cNvSpPr>
            <a:spLocks noGrp="1"/>
          </p:cNvSpPr>
          <p:nvPr>
            <p:ph type="body" idx="1"/>
          </p:nvPr>
        </p:nvSpPr>
        <p:spPr/>
        <p:txBody>
          <a:bodyPr/>
          <a:lstStyle/>
          <a:p>
            <a:endParaRPr lang="cs-CZ" dirty="0"/>
          </a:p>
        </p:txBody>
      </p:sp>
      <p:pic>
        <p:nvPicPr>
          <p:cNvPr id="8" name="Zástupný symbol pro obsah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800" y="1950662"/>
            <a:ext cx="4087091" cy="3838575"/>
          </a:xfrm>
        </p:spPr>
      </p:pic>
      <p:sp>
        <p:nvSpPr>
          <p:cNvPr id="5" name="Zástupný symbol pro text 4"/>
          <p:cNvSpPr>
            <a:spLocks noGrp="1"/>
          </p:cNvSpPr>
          <p:nvPr>
            <p:ph type="body" sz="quarter" idx="3"/>
          </p:nvPr>
        </p:nvSpPr>
        <p:spPr>
          <a:xfrm>
            <a:off x="6364224" y="1950662"/>
            <a:ext cx="4754880" cy="143314"/>
          </a:xfrm>
        </p:spPr>
        <p:txBody>
          <a:bodyPr>
            <a:normAutofit fontScale="25000" lnSpcReduction="20000"/>
          </a:bodyPr>
          <a:lstStyle/>
          <a:p>
            <a:endParaRPr lang="cs-CZ" dirty="0"/>
          </a:p>
        </p:txBody>
      </p:sp>
      <p:sp>
        <p:nvSpPr>
          <p:cNvPr id="6" name="Zástupný symbol pro obsah 5"/>
          <p:cNvSpPr>
            <a:spLocks noGrp="1"/>
          </p:cNvSpPr>
          <p:nvPr>
            <p:ph sz="quarter" idx="4"/>
          </p:nvPr>
        </p:nvSpPr>
        <p:spPr>
          <a:xfrm>
            <a:off x="5378335" y="1950662"/>
            <a:ext cx="6168043" cy="4084378"/>
          </a:xfrm>
        </p:spPr>
        <p:txBody>
          <a:bodyPr>
            <a:normAutofit fontScale="92500" lnSpcReduction="10000"/>
          </a:bodyPr>
          <a:lstStyle/>
          <a:p>
            <a:r>
              <a:rPr lang="de-DE" dirty="0" smtClean="0"/>
              <a:t>geistige Autorität</a:t>
            </a:r>
          </a:p>
          <a:p>
            <a:r>
              <a:rPr lang="de-DE" i="1" dirty="0" smtClean="0"/>
              <a:t>Lateinisches Mittelalter und die </a:t>
            </a:r>
            <a:r>
              <a:rPr lang="de-DE" i="1" dirty="0"/>
              <a:t>Europäische </a:t>
            </a:r>
            <a:r>
              <a:rPr lang="de-DE" i="1" dirty="0" smtClean="0"/>
              <a:t>Literatur </a:t>
            </a:r>
          </a:p>
          <a:p>
            <a:r>
              <a:rPr lang="de-DE" dirty="0" smtClean="0"/>
              <a:t>…das </a:t>
            </a:r>
            <a:r>
              <a:rPr lang="de-DE" dirty="0"/>
              <a:t>erste Kapitel ihres </a:t>
            </a:r>
            <a:r>
              <a:rPr lang="de-DE" dirty="0" smtClean="0"/>
              <a:t>Buches </a:t>
            </a:r>
            <a:r>
              <a:rPr lang="de-DE" dirty="0"/>
              <a:t>könnte „ein ganzes Programm für die Zeitschrift abgeben, wenn Sie die Güte haben wollten, Ihre Hand dazu zu </a:t>
            </a:r>
            <a:r>
              <a:rPr lang="de-DE" dirty="0" smtClean="0"/>
              <a:t>bieten.“ </a:t>
            </a:r>
            <a:r>
              <a:rPr lang="de-DE" sz="1600" dirty="0" smtClean="0"/>
              <a:t>(</a:t>
            </a:r>
            <a:r>
              <a:rPr lang="de-DE" sz="1600" dirty="0" err="1" smtClean="0"/>
              <a:t>Moras</a:t>
            </a:r>
            <a:r>
              <a:rPr lang="de-DE" sz="1600" dirty="0" smtClean="0"/>
              <a:t> an Curtius,16</a:t>
            </a:r>
            <a:r>
              <a:rPr lang="de-DE" sz="1600" dirty="0"/>
              <a:t>. 1. </a:t>
            </a:r>
            <a:r>
              <a:rPr lang="de-DE" sz="1600" dirty="0" smtClean="0"/>
              <a:t>1948)</a:t>
            </a:r>
          </a:p>
          <a:p>
            <a:r>
              <a:rPr lang="de-DE" i="1" dirty="0"/>
              <a:t>Die literarischen Wegbereiter des neuen </a:t>
            </a:r>
            <a:r>
              <a:rPr lang="de-DE" i="1" dirty="0" smtClean="0"/>
              <a:t>Frankreich </a:t>
            </a:r>
            <a:r>
              <a:rPr lang="de-DE" dirty="0" smtClean="0"/>
              <a:t>(1919)</a:t>
            </a:r>
            <a:endParaRPr lang="de-DE" i="1" dirty="0" smtClean="0"/>
          </a:p>
          <a:p>
            <a:r>
              <a:rPr lang="de-DE" dirty="0"/>
              <a:t>A. Gide, </a:t>
            </a:r>
            <a:r>
              <a:rPr lang="de-DE" dirty="0" smtClean="0"/>
              <a:t>R</a:t>
            </a:r>
            <a:r>
              <a:rPr lang="de-DE" dirty="0"/>
              <a:t>. Rolland, P. Claudel, </a:t>
            </a:r>
            <a:r>
              <a:rPr lang="de-DE" dirty="0" err="1"/>
              <a:t>Ch</a:t>
            </a:r>
            <a:r>
              <a:rPr lang="de-DE" dirty="0"/>
              <a:t>.  </a:t>
            </a:r>
            <a:r>
              <a:rPr lang="de-DE" dirty="0" err="1" smtClean="0"/>
              <a:t>Peguy</a:t>
            </a:r>
            <a:endParaRPr lang="de-DE" dirty="0" smtClean="0"/>
          </a:p>
          <a:p>
            <a:r>
              <a:rPr lang="de-DE" i="1" dirty="0" smtClean="0"/>
              <a:t>Französischer </a:t>
            </a:r>
            <a:r>
              <a:rPr lang="de-DE" i="1" dirty="0"/>
              <a:t>Geist im neuen </a:t>
            </a:r>
            <a:r>
              <a:rPr lang="de-DE" i="1" dirty="0" smtClean="0"/>
              <a:t>Europa</a:t>
            </a:r>
            <a:r>
              <a:rPr lang="de-DE" dirty="0" smtClean="0"/>
              <a:t> (1925) plus P</a:t>
            </a:r>
            <a:r>
              <a:rPr lang="de-DE" dirty="0"/>
              <a:t>. Valery und M. </a:t>
            </a:r>
            <a:r>
              <a:rPr lang="de-DE" dirty="0" smtClean="0"/>
              <a:t>Proust</a:t>
            </a:r>
          </a:p>
          <a:p>
            <a:r>
              <a:rPr lang="de-DE" i="1" dirty="0"/>
              <a:t>Maurice Barres und die geistigen Grundlagen des französischen </a:t>
            </a:r>
            <a:r>
              <a:rPr lang="de-DE" i="1" dirty="0" smtClean="0"/>
              <a:t>Nationalismus </a:t>
            </a:r>
            <a:r>
              <a:rPr lang="de-DE" dirty="0" smtClean="0"/>
              <a:t>(1921)</a:t>
            </a:r>
            <a:endParaRPr lang="cs-CZ" sz="1600" i="1" dirty="0"/>
          </a:p>
        </p:txBody>
      </p:sp>
    </p:spTree>
    <p:extLst>
      <p:ext uri="{BB962C8B-B14F-4D97-AF65-F5344CB8AC3E}">
        <p14:creationId xmlns:p14="http://schemas.microsoft.com/office/powerpoint/2010/main" val="2808919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848" y="484632"/>
            <a:ext cx="10058400" cy="1111412"/>
          </a:xfrm>
        </p:spPr>
        <p:txBody>
          <a:bodyPr>
            <a:normAutofit/>
          </a:bodyPr>
          <a:lstStyle/>
          <a:p>
            <a:r>
              <a:rPr lang="de-DE" sz="3600" dirty="0" smtClean="0"/>
              <a:t>Merkur: Versuch europäische Revue und Neue Rundschau in die Nachkriegszeit zu übertagen?</a:t>
            </a:r>
            <a:endParaRPr lang="cs-CZ" sz="3600" dirty="0"/>
          </a:p>
        </p:txBody>
      </p:sp>
      <p:sp>
        <p:nvSpPr>
          <p:cNvPr id="3" name="Zástupný symbol pro obsah 2"/>
          <p:cNvSpPr>
            <a:spLocks noGrp="1"/>
          </p:cNvSpPr>
          <p:nvPr>
            <p:ph idx="1"/>
          </p:nvPr>
        </p:nvSpPr>
        <p:spPr>
          <a:xfrm>
            <a:off x="1069848" y="1596044"/>
            <a:ext cx="10058400" cy="4576156"/>
          </a:xfrm>
        </p:spPr>
        <p:txBody>
          <a:bodyPr>
            <a:normAutofit/>
          </a:bodyPr>
          <a:lstStyle/>
          <a:p>
            <a:r>
              <a:rPr lang="de-DE" sz="2400" dirty="0" smtClean="0"/>
              <a:t>„</a:t>
            </a:r>
            <a:r>
              <a:rPr lang="de-DE" sz="2400" dirty="0"/>
              <a:t>beispielhafte lebendige Vielfalt der ersten Jahrgänge der Europäischen Revue“, (</a:t>
            </a:r>
            <a:r>
              <a:rPr lang="de-DE" sz="2400" dirty="0" smtClean="0"/>
              <a:t>Paeschke </a:t>
            </a:r>
            <a:r>
              <a:rPr lang="de-DE" sz="2400" dirty="0"/>
              <a:t>an Curtius </a:t>
            </a:r>
            <a:r>
              <a:rPr lang="de-DE" sz="2400" dirty="0" smtClean="0"/>
              <a:t>1947)</a:t>
            </a:r>
          </a:p>
          <a:p>
            <a:r>
              <a:rPr lang="de-DE" sz="2400" dirty="0" smtClean="0"/>
              <a:t>Man war nicht vor „aller </a:t>
            </a:r>
            <a:r>
              <a:rPr lang="de-DE" sz="2400" dirty="0"/>
              <a:t>freien Dichtung, insbesondere des Auslands, hermetisch </a:t>
            </a:r>
            <a:r>
              <a:rPr lang="de-DE" sz="2400" dirty="0" smtClean="0"/>
              <a:t>abgeschlossen….man hatte </a:t>
            </a:r>
            <a:r>
              <a:rPr lang="de-DE" sz="2400" dirty="0"/>
              <a:t>in ER. zwar einige der schönsten Essays von R. A. Schröder, aber keinen Thomas Mann, man </a:t>
            </a:r>
            <a:r>
              <a:rPr lang="de-DE" sz="2400" dirty="0" smtClean="0"/>
              <a:t>hatte </a:t>
            </a:r>
            <a:r>
              <a:rPr lang="de-DE" sz="2400" dirty="0"/>
              <a:t>Benn, aber keinen Brecht gehabt, Kassner, aber keinen Jaspers…es gab Eliot…,.Valery, Gide und Giraudoux, …, aber keinen Auden, keinen Malraux.. Gomez de la </a:t>
            </a:r>
            <a:r>
              <a:rPr lang="de-DE" sz="2400" dirty="0" err="1"/>
              <a:t>Serna</a:t>
            </a:r>
            <a:r>
              <a:rPr lang="de-DE" sz="2400" dirty="0"/>
              <a:t> und immer wieder Ortega, aber keinen Lorca. Saroyan…, aber keinen Musil, keinen Broch, keinen Kafka</a:t>
            </a:r>
            <a:r>
              <a:rPr lang="de-DE" sz="2400" dirty="0" smtClean="0"/>
              <a:t>.“</a:t>
            </a:r>
          </a:p>
          <a:p>
            <a:r>
              <a:rPr lang="de-DE" sz="2400" dirty="0" smtClean="0"/>
              <a:t> Merkur: nicht </a:t>
            </a:r>
            <a:r>
              <a:rPr lang="de-DE" sz="2400" dirty="0"/>
              <a:t>nur die von </a:t>
            </a:r>
            <a:r>
              <a:rPr lang="de-DE" sz="2400" dirty="0" smtClean="0"/>
              <a:t>Europäischer Revue Protegierten, </a:t>
            </a:r>
            <a:r>
              <a:rPr lang="de-DE" sz="2400" dirty="0"/>
              <a:t>sondern auch die von </a:t>
            </a:r>
            <a:r>
              <a:rPr lang="de-DE" sz="2400" dirty="0" smtClean="0"/>
              <a:t>ihr zu Unrecht Vernachlässigten, Gemiedenen.   </a:t>
            </a:r>
            <a:endParaRPr lang="cs-CZ" sz="2400" dirty="0"/>
          </a:p>
          <a:p>
            <a:endParaRPr lang="cs-CZ" sz="2400" dirty="0"/>
          </a:p>
        </p:txBody>
      </p:sp>
    </p:spTree>
    <p:extLst>
      <p:ext uri="{BB962C8B-B14F-4D97-AF65-F5344CB8AC3E}">
        <p14:creationId xmlns:p14="http://schemas.microsoft.com/office/powerpoint/2010/main" val="2356618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sz="4000" dirty="0"/>
              <a:t>Merkur: Versuch europäische Revue und Neue Rundschau in die Nachkriegszeit zu übertagen?</a:t>
            </a:r>
            <a:endParaRPr lang="cs-CZ" sz="4000" dirty="0"/>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637886" y="370983"/>
            <a:ext cx="4644678" cy="7680963"/>
          </a:xfrm>
        </p:spPr>
      </p:pic>
    </p:spTree>
    <p:extLst>
      <p:ext uri="{BB962C8B-B14F-4D97-AF65-F5344CB8AC3E}">
        <p14:creationId xmlns:p14="http://schemas.microsoft.com/office/powerpoint/2010/main" val="217788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Ein Idealtypischer 1945 als Zäsur Setzender… </a:t>
            </a:r>
            <a:endParaRPr lang="cs-CZ" dirty="0"/>
          </a:p>
        </p:txBody>
      </p:sp>
      <p:sp>
        <p:nvSpPr>
          <p:cNvPr id="3" name="Zástupný symbol pro obsah 2"/>
          <p:cNvSpPr>
            <a:spLocks noGrp="1"/>
          </p:cNvSpPr>
          <p:nvPr>
            <p:ph idx="1"/>
          </p:nvPr>
        </p:nvSpPr>
        <p:spPr/>
        <p:txBody>
          <a:bodyPr>
            <a:normAutofit lnSpcReduction="10000"/>
          </a:bodyPr>
          <a:lstStyle/>
          <a:p>
            <a:r>
              <a:rPr lang="de-DE" dirty="0"/>
              <a:t>1945 erst zum Schriftsteller </a:t>
            </a:r>
            <a:r>
              <a:rPr lang="de-DE" dirty="0" smtClean="0"/>
              <a:t>geworden…. </a:t>
            </a:r>
            <a:r>
              <a:rPr lang="de-DE" dirty="0"/>
              <a:t>anstatt zu studieren oder zu schreiben, </a:t>
            </a:r>
            <a:r>
              <a:rPr lang="de-DE" dirty="0" smtClean="0"/>
              <a:t>(nur) </a:t>
            </a:r>
            <a:r>
              <a:rPr lang="de-DE" dirty="0"/>
              <a:t>im Kriege </a:t>
            </a:r>
            <a:r>
              <a:rPr lang="de-DE" dirty="0" smtClean="0"/>
              <a:t>gekämpft</a:t>
            </a:r>
            <a:r>
              <a:rPr lang="cs-CZ" dirty="0" smtClean="0"/>
              <a:t>..</a:t>
            </a:r>
            <a:r>
              <a:rPr lang="de-DE" dirty="0" smtClean="0"/>
              <a:t>.</a:t>
            </a:r>
            <a:endParaRPr lang="de-DE" dirty="0" smtClean="0"/>
          </a:p>
          <a:p>
            <a:r>
              <a:rPr lang="de-DE" dirty="0"/>
              <a:t>mit seiner literarischen Geburt beginne eine qualitativ neue und bessere Zeit, eine neue </a:t>
            </a:r>
            <a:r>
              <a:rPr lang="de-DE" dirty="0" smtClean="0"/>
              <a:t>Ordnung.</a:t>
            </a:r>
          </a:p>
          <a:p>
            <a:r>
              <a:rPr lang="de-DE" dirty="0" smtClean="0"/>
              <a:t>glaubt</a:t>
            </a:r>
            <a:r>
              <a:rPr lang="de-DE" dirty="0"/>
              <a:t>, mit ihm komme eine </a:t>
            </a:r>
            <a:r>
              <a:rPr lang="de-DE" dirty="0" smtClean="0"/>
              <a:t>Revolution…</a:t>
            </a:r>
          </a:p>
          <a:p>
            <a:r>
              <a:rPr lang="de-DE" dirty="0"/>
              <a:t>die bisherige Welt wie auch immer distanziert (vergessen macht, verdrängt, von sich abspaltet, für geschichtlich überholt erklärt</a:t>
            </a:r>
            <a:r>
              <a:rPr lang="de-DE" dirty="0" smtClean="0"/>
              <a:t>).</a:t>
            </a:r>
          </a:p>
          <a:p>
            <a:r>
              <a:rPr lang="de-DE" dirty="0"/>
              <a:t>e</a:t>
            </a:r>
            <a:r>
              <a:rPr lang="de-DE" dirty="0" smtClean="0"/>
              <a:t>iner, der </a:t>
            </a:r>
            <a:r>
              <a:rPr lang="de-DE" dirty="0"/>
              <a:t>sich selbst verwandelt sieht, und seine eben vollzogene oder anstehende Wandlung der neuen Zeit einprägen </a:t>
            </a:r>
            <a:r>
              <a:rPr lang="de-DE" dirty="0" smtClean="0"/>
              <a:t>will</a:t>
            </a:r>
          </a:p>
          <a:p>
            <a:r>
              <a:rPr lang="de-DE" dirty="0" smtClean="0"/>
              <a:t>Also: einer, der die Kontinuität, </a:t>
            </a:r>
            <a:r>
              <a:rPr lang="de-DE" dirty="0"/>
              <a:t>die Bände zwischen jetzt und früher, das heißt zwischen 1945 und etwa 1933 oder auch 1920 bestreitet, die Traditionsstränge </a:t>
            </a:r>
            <a:r>
              <a:rPr lang="de-DE" dirty="0" err="1" smtClean="0"/>
              <a:t>zer</a:t>
            </a:r>
            <a:r>
              <a:rPr lang="cs-CZ" dirty="0" err="1" smtClean="0"/>
              <a:t>schneidet</a:t>
            </a:r>
            <a:r>
              <a:rPr lang="de-DE" dirty="0" smtClean="0"/>
              <a:t>, </a:t>
            </a:r>
            <a:r>
              <a:rPr lang="de-DE" dirty="0"/>
              <a:t>niederschlägt. </a:t>
            </a:r>
            <a:r>
              <a:rPr lang="de-DE" dirty="0" smtClean="0"/>
              <a:t> </a:t>
            </a:r>
          </a:p>
          <a:p>
            <a:endParaRPr lang="cs-CZ" dirty="0"/>
          </a:p>
        </p:txBody>
      </p:sp>
    </p:spTree>
    <p:extLst>
      <p:ext uri="{BB962C8B-B14F-4D97-AF65-F5344CB8AC3E}">
        <p14:creationId xmlns:p14="http://schemas.microsoft.com/office/powerpoint/2010/main" val="4074917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sz="4000" dirty="0" smtClean="0"/>
              <a:t>E. R. Curtius als </a:t>
            </a:r>
            <a:r>
              <a:rPr lang="de-DE" sz="4000" dirty="0"/>
              <a:t>Türöffner und Vermittler </a:t>
            </a:r>
            <a:r>
              <a:rPr lang="de-DE" sz="4000" dirty="0" smtClean="0"/>
              <a:t>von wichtigen Kontakten</a:t>
            </a:r>
            <a:endParaRPr lang="cs-CZ" sz="4000" dirty="0"/>
          </a:p>
        </p:txBody>
      </p:sp>
      <p:pic>
        <p:nvPicPr>
          <p:cNvPr id="7" name="Zástupný symbol pro obsah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707330" y="91297"/>
            <a:ext cx="4613854" cy="8171412"/>
          </a:xfrm>
        </p:spPr>
      </p:pic>
    </p:spTree>
    <p:extLst>
      <p:ext uri="{BB962C8B-B14F-4D97-AF65-F5344CB8AC3E}">
        <p14:creationId xmlns:p14="http://schemas.microsoft.com/office/powerpoint/2010/main" val="2831435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sz="4000" dirty="0" err="1" smtClean="0"/>
              <a:t>Moras</a:t>
            </a:r>
            <a:r>
              <a:rPr lang="de-DE" sz="4000" dirty="0" smtClean="0"/>
              <a:t> und Paeschke als Fleißige Schüler von Curtius</a:t>
            </a:r>
            <a:endParaRPr lang="cs-CZ" sz="4000" dirty="0"/>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54359" y="2767504"/>
            <a:ext cx="2896184" cy="3978275"/>
          </a:xfrm>
        </p:spPr>
      </p:pic>
      <p:pic>
        <p:nvPicPr>
          <p:cNvPr id="7" name="Zástupný symbol pro obsah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67763" y="1537219"/>
            <a:ext cx="2693473" cy="3978275"/>
          </a:xfrm>
        </p:spPr>
      </p:pic>
      <p:pic>
        <p:nvPicPr>
          <p:cNvPr id="11" name="Zástupný symbol pro obsah 10"/>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8212696" y="1857259"/>
            <a:ext cx="2081212" cy="3936712"/>
          </a:xfrm>
        </p:spPr>
      </p:pic>
    </p:spTree>
    <p:extLst>
      <p:ext uri="{BB962C8B-B14F-4D97-AF65-F5344CB8AC3E}">
        <p14:creationId xmlns:p14="http://schemas.microsoft.com/office/powerpoint/2010/main" val="1840587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sz="3600" dirty="0" err="1"/>
              <a:t>Moras</a:t>
            </a:r>
            <a:r>
              <a:rPr lang="de-DE" sz="3600" dirty="0"/>
              <a:t> und Paeschke als Fleißige Schüler von Curtius</a:t>
            </a:r>
            <a:endParaRPr lang="cs-CZ" sz="3600" dirty="0"/>
          </a:p>
        </p:txBody>
      </p:sp>
      <p:sp>
        <p:nvSpPr>
          <p:cNvPr id="7" name="Zástupný symbol pro text 6"/>
          <p:cNvSpPr>
            <a:spLocks noGrp="1"/>
          </p:cNvSpPr>
          <p:nvPr>
            <p:ph type="body" idx="1"/>
          </p:nvPr>
        </p:nvSpPr>
        <p:spPr/>
        <p:txBody>
          <a:bodyPr/>
          <a:lstStyle/>
          <a:p>
            <a:endParaRPr lang="cs-CZ"/>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41055" y="1800521"/>
            <a:ext cx="2351767" cy="3678974"/>
          </a:xfrm>
        </p:spPr>
      </p:pic>
      <p:sp>
        <p:nvSpPr>
          <p:cNvPr id="8" name="Zástupný symbol pro text 7"/>
          <p:cNvSpPr>
            <a:spLocks noGrp="1"/>
          </p:cNvSpPr>
          <p:nvPr>
            <p:ph type="body" sz="quarter" idx="3"/>
          </p:nvPr>
        </p:nvSpPr>
        <p:spPr/>
        <p:txBody>
          <a:bodyPr/>
          <a:lstStyle/>
          <a:p>
            <a:endParaRPr lang="cs-CZ"/>
          </a:p>
        </p:txBody>
      </p:sp>
      <p:sp>
        <p:nvSpPr>
          <p:cNvPr id="9" name="Zástupný symbol pro obsah 8"/>
          <p:cNvSpPr>
            <a:spLocks noGrp="1"/>
          </p:cNvSpPr>
          <p:nvPr>
            <p:ph sz="quarter" idx="4"/>
          </p:nvPr>
        </p:nvSpPr>
        <p:spPr>
          <a:xfrm>
            <a:off x="4990502" y="1706252"/>
            <a:ext cx="6547906" cy="4769962"/>
          </a:xfrm>
        </p:spPr>
        <p:txBody>
          <a:bodyPr>
            <a:normAutofit fontScale="92500" lnSpcReduction="20000"/>
          </a:bodyPr>
          <a:lstStyle/>
          <a:p>
            <a:r>
              <a:rPr lang="de-DE" sz="3200" b="1" dirty="0" smtClean="0"/>
              <a:t>Merkur als </a:t>
            </a:r>
            <a:r>
              <a:rPr lang="cs-CZ" sz="3200" b="1" dirty="0" err="1"/>
              <a:t>Kreis</a:t>
            </a:r>
            <a:r>
              <a:rPr lang="cs-CZ" sz="3200" b="1" dirty="0"/>
              <a:t> von </a:t>
            </a:r>
            <a:r>
              <a:rPr lang="cs-CZ" sz="3200" b="1" dirty="0" err="1"/>
              <a:t>Curtius-Schülern</a:t>
            </a:r>
            <a:r>
              <a:rPr lang="cs-CZ" sz="3200" b="1" dirty="0"/>
              <a:t> oder </a:t>
            </a:r>
            <a:r>
              <a:rPr lang="cs-CZ" sz="3200" b="1" dirty="0" err="1" smtClean="0"/>
              <a:t>Bekannten</a:t>
            </a:r>
            <a:endParaRPr lang="de-DE" sz="3200" b="1" dirty="0" smtClean="0"/>
          </a:p>
          <a:p>
            <a:r>
              <a:rPr lang="de-DE" sz="3200" u="sng" dirty="0" smtClean="0"/>
              <a:t>Direkte romanistische Schüler</a:t>
            </a:r>
            <a:r>
              <a:rPr lang="de-DE" sz="3200" dirty="0" smtClean="0"/>
              <a:t>:</a:t>
            </a:r>
          </a:p>
          <a:p>
            <a:r>
              <a:rPr lang="cs-CZ" sz="3200" dirty="0" smtClean="0"/>
              <a:t>Walter </a:t>
            </a:r>
            <a:r>
              <a:rPr lang="cs-CZ" sz="3200" dirty="0" err="1"/>
              <a:t>Boehlich</a:t>
            </a:r>
            <a:r>
              <a:rPr lang="cs-CZ" sz="3200" dirty="0"/>
              <a:t>, Karl August Horst, Werner </a:t>
            </a:r>
            <a:r>
              <a:rPr lang="cs-CZ" sz="3200" dirty="0" err="1" smtClean="0"/>
              <a:t>Ross</a:t>
            </a:r>
            <a:r>
              <a:rPr lang="de-DE" sz="3200" dirty="0" smtClean="0"/>
              <a:t>, </a:t>
            </a:r>
            <a:r>
              <a:rPr lang="cs-CZ" sz="3200" dirty="0" smtClean="0"/>
              <a:t> </a:t>
            </a:r>
            <a:endParaRPr lang="de-DE" sz="3200" dirty="0" smtClean="0"/>
          </a:p>
          <a:p>
            <a:r>
              <a:rPr lang="de-DE" sz="3200" u="sng" dirty="0"/>
              <a:t>I</a:t>
            </a:r>
            <a:r>
              <a:rPr lang="de-DE" sz="3200" u="sng" dirty="0" smtClean="0"/>
              <a:t>ndirekte romanistische Schüler</a:t>
            </a:r>
            <a:r>
              <a:rPr lang="de-DE" sz="3200" dirty="0" smtClean="0"/>
              <a:t>: </a:t>
            </a:r>
            <a:r>
              <a:rPr lang="cs-CZ" sz="3200" dirty="0" smtClean="0"/>
              <a:t>Hans </a:t>
            </a:r>
            <a:r>
              <a:rPr lang="cs-CZ" sz="3200" dirty="0" err="1"/>
              <a:t>Hinterhäuser</a:t>
            </a:r>
            <a:r>
              <a:rPr lang="cs-CZ" sz="3200" dirty="0"/>
              <a:t>, Horst </a:t>
            </a:r>
            <a:r>
              <a:rPr lang="cs-CZ" sz="3200" dirty="0" err="1"/>
              <a:t>Rüdiger</a:t>
            </a:r>
            <a:r>
              <a:rPr lang="cs-CZ" sz="3200" dirty="0"/>
              <a:t>, </a:t>
            </a:r>
            <a:r>
              <a:rPr lang="de-DE" sz="3200" dirty="0" smtClean="0"/>
              <a:t>Gustav Rene </a:t>
            </a:r>
            <a:r>
              <a:rPr lang="cs-CZ" sz="3200" dirty="0" err="1" smtClean="0"/>
              <a:t>Hocke</a:t>
            </a:r>
            <a:r>
              <a:rPr lang="de-DE" sz="3200" dirty="0" smtClean="0"/>
              <a:t>, </a:t>
            </a:r>
            <a:r>
              <a:rPr lang="cs-CZ" sz="3200" dirty="0" err="1" smtClean="0"/>
              <a:t>Friedhelm</a:t>
            </a:r>
            <a:r>
              <a:rPr lang="cs-CZ" sz="3200" dirty="0" smtClean="0"/>
              <a:t> Kemp</a:t>
            </a:r>
            <a:endParaRPr lang="de-DE" sz="3200" dirty="0" smtClean="0"/>
          </a:p>
          <a:p>
            <a:r>
              <a:rPr lang="de-DE" sz="3200" u="sng" dirty="0" smtClean="0"/>
              <a:t>Gegen den Willen von Curtius</a:t>
            </a:r>
            <a:r>
              <a:rPr lang="de-DE" sz="3200" dirty="0" smtClean="0"/>
              <a:t>: </a:t>
            </a:r>
          </a:p>
          <a:p>
            <a:r>
              <a:rPr lang="de-DE" sz="3200" dirty="0" smtClean="0"/>
              <a:t>H. E. </a:t>
            </a:r>
            <a:r>
              <a:rPr lang="de-DE" sz="3200" dirty="0" err="1" smtClean="0"/>
              <a:t>Holthusen</a:t>
            </a:r>
            <a:r>
              <a:rPr lang="de-DE" sz="3200" dirty="0" smtClean="0"/>
              <a:t> </a:t>
            </a:r>
          </a:p>
        </p:txBody>
      </p:sp>
      <p:pic>
        <p:nvPicPr>
          <p:cNvPr id="5" name="Zástupný symbol pro obsah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39937" y="1630837"/>
            <a:ext cx="2103438" cy="4034672"/>
          </a:xfrm>
        </p:spPr>
      </p:pic>
    </p:spTree>
    <p:extLst>
      <p:ext uri="{BB962C8B-B14F-4D97-AF65-F5344CB8AC3E}">
        <p14:creationId xmlns:p14="http://schemas.microsoft.com/office/powerpoint/2010/main" val="2159295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848" y="484632"/>
            <a:ext cx="10058400" cy="873905"/>
          </a:xfrm>
        </p:spPr>
        <p:txBody>
          <a:bodyPr/>
          <a:lstStyle/>
          <a:p>
            <a:r>
              <a:rPr lang="de-DE" dirty="0" smtClean="0"/>
              <a:t>Warum das Fragezeichen?</a:t>
            </a:r>
            <a:endParaRPr lang="cs-CZ" dirty="0"/>
          </a:p>
        </p:txBody>
      </p:sp>
      <p:sp>
        <p:nvSpPr>
          <p:cNvPr id="3" name="Zástupný symbol pro obsah 2"/>
          <p:cNvSpPr>
            <a:spLocks noGrp="1"/>
          </p:cNvSpPr>
          <p:nvPr>
            <p:ph idx="1"/>
          </p:nvPr>
        </p:nvSpPr>
        <p:spPr>
          <a:xfrm>
            <a:off x="1069848" y="1240971"/>
            <a:ext cx="10058400" cy="4931229"/>
          </a:xfrm>
        </p:spPr>
        <p:txBody>
          <a:bodyPr>
            <a:normAutofit fontScale="92500"/>
          </a:bodyPr>
          <a:lstStyle/>
          <a:p>
            <a:r>
              <a:rPr lang="de-DE" dirty="0"/>
              <a:t>Alleingültigkeit dieses Schemas fürs </a:t>
            </a:r>
            <a:r>
              <a:rPr lang="de-DE" dirty="0" smtClean="0"/>
              <a:t>Nachkriegsdeutschland wird in Frage gestellt</a:t>
            </a:r>
          </a:p>
          <a:p>
            <a:r>
              <a:rPr lang="de-DE" dirty="0" smtClean="0"/>
              <a:t>…andere </a:t>
            </a:r>
            <a:r>
              <a:rPr lang="de-DE" dirty="0"/>
              <a:t>Literaten, </a:t>
            </a:r>
            <a:r>
              <a:rPr lang="de-DE" dirty="0" smtClean="0"/>
              <a:t>andere </a:t>
            </a:r>
            <a:r>
              <a:rPr lang="de-DE" dirty="0"/>
              <a:t>Wahrnehmungsmuster des Jahres 1945 als nur diejenigen, die in ihm eine </a:t>
            </a:r>
            <a:r>
              <a:rPr lang="de-DE" dirty="0" smtClean="0"/>
              <a:t>Zäsur </a:t>
            </a:r>
            <a:r>
              <a:rPr lang="de-DE" dirty="0"/>
              <a:t>erblickten, andere Erklärungs- und Beschreibungsmodelle der Jahre um </a:t>
            </a:r>
            <a:r>
              <a:rPr lang="de-DE" dirty="0" smtClean="0"/>
              <a:t>1945</a:t>
            </a:r>
          </a:p>
          <a:p>
            <a:r>
              <a:rPr lang="de-DE" dirty="0"/>
              <a:t>„Die Ideengeschichte </a:t>
            </a:r>
            <a:r>
              <a:rPr lang="de-DE" dirty="0" smtClean="0"/>
              <a:t>der </a:t>
            </a:r>
            <a:r>
              <a:rPr lang="de-DE" dirty="0"/>
              <a:t>alten Bundesrepublik ist vielfach, und deutlich stärker, als sie es in ihrem Selbstbild lange wahrhaben wollte, mit der ersten Jahrhunderthälfte verbunden</a:t>
            </a:r>
            <a:r>
              <a:rPr lang="de-DE" dirty="0" smtClean="0"/>
              <a:t>.“ (F. Kießling)</a:t>
            </a:r>
          </a:p>
          <a:p>
            <a:r>
              <a:rPr lang="de-DE" dirty="0"/>
              <a:t>„Alle in den ersten Jahren der Bundesrepublik führenden Intellektuellen wurzelten mit ihren Konzepten in der Zwischenkriegszeit, manche auch im Kaiserreich</a:t>
            </a:r>
            <a:r>
              <a:rPr lang="de-DE" dirty="0" smtClean="0"/>
              <a:t>.“ (ibidem)</a:t>
            </a:r>
          </a:p>
          <a:p>
            <a:r>
              <a:rPr lang="de-DE" dirty="0" smtClean="0"/>
              <a:t>Also: </a:t>
            </a:r>
            <a:r>
              <a:rPr lang="de-DE" dirty="0"/>
              <a:t>auch </a:t>
            </a:r>
            <a:r>
              <a:rPr lang="de-DE" dirty="0" smtClean="0"/>
              <a:t>Autoren, </a:t>
            </a:r>
            <a:r>
              <a:rPr lang="de-DE" dirty="0"/>
              <a:t>die an die Tradition </a:t>
            </a:r>
            <a:r>
              <a:rPr lang="de-DE" dirty="0" smtClean="0"/>
              <a:t>anknüpfen, </a:t>
            </a:r>
            <a:r>
              <a:rPr lang="de-DE" dirty="0"/>
              <a:t>die in Kontinuitäten stehen wollten, beispielsweise zu der Moderne der 1920 und 1930er Jahre, und die </a:t>
            </a:r>
            <a:r>
              <a:rPr lang="de-DE" dirty="0" smtClean="0"/>
              <a:t>sich </a:t>
            </a:r>
            <a:r>
              <a:rPr lang="de-DE" dirty="0"/>
              <a:t>auch von den Jahren 1933-45 nicht so verbissen und pauschalisierend abgesetzt haben. </a:t>
            </a:r>
            <a:endParaRPr lang="de-DE" dirty="0" smtClean="0"/>
          </a:p>
          <a:p>
            <a:r>
              <a:rPr lang="de-DE" dirty="0" smtClean="0">
                <a:solidFill>
                  <a:srgbClr val="00B0F0"/>
                </a:solidFill>
              </a:rPr>
              <a:t>Anfang</a:t>
            </a:r>
            <a:r>
              <a:rPr lang="de-DE" dirty="0">
                <a:solidFill>
                  <a:srgbClr val="00B0F0"/>
                </a:solidFill>
              </a:rPr>
              <a:t>, Aufbruch, Gegenwart, </a:t>
            </a:r>
            <a:r>
              <a:rPr lang="de-DE" dirty="0" smtClean="0">
                <a:solidFill>
                  <a:srgbClr val="00B0F0"/>
                </a:solidFill>
              </a:rPr>
              <a:t>Abspalten </a:t>
            </a:r>
            <a:r>
              <a:rPr lang="de-DE" dirty="0">
                <a:solidFill>
                  <a:srgbClr val="00B0F0"/>
                </a:solidFill>
              </a:rPr>
              <a:t>der Vergangenheit</a:t>
            </a:r>
            <a:r>
              <a:rPr lang="de-DE" dirty="0"/>
              <a:t> </a:t>
            </a:r>
            <a:r>
              <a:rPr lang="de-DE" dirty="0" smtClean="0"/>
              <a:t>aber auch </a:t>
            </a:r>
          </a:p>
          <a:p>
            <a:r>
              <a:rPr lang="de-DE" dirty="0" smtClean="0">
                <a:solidFill>
                  <a:srgbClr val="92D050"/>
                </a:solidFill>
              </a:rPr>
              <a:t>Bilder </a:t>
            </a:r>
            <a:r>
              <a:rPr lang="de-DE" dirty="0">
                <a:solidFill>
                  <a:srgbClr val="92D050"/>
                </a:solidFill>
              </a:rPr>
              <a:t>des Wiederanschlusses, der Wiederanknüpfung, der </a:t>
            </a:r>
            <a:r>
              <a:rPr lang="de-DE" dirty="0" err="1">
                <a:solidFill>
                  <a:srgbClr val="92D050"/>
                </a:solidFill>
              </a:rPr>
              <a:t>Revitalisation</a:t>
            </a:r>
            <a:r>
              <a:rPr lang="de-DE" dirty="0">
                <a:solidFill>
                  <a:srgbClr val="92D050"/>
                </a:solidFill>
              </a:rPr>
              <a:t>, Renaissance und des Wiederfindens der zerrissenen Bände mit der </a:t>
            </a:r>
            <a:r>
              <a:rPr lang="de-DE" dirty="0" smtClean="0">
                <a:solidFill>
                  <a:srgbClr val="92D050"/>
                </a:solidFill>
              </a:rPr>
              <a:t>Vergangenheit</a:t>
            </a:r>
            <a:r>
              <a:rPr lang="de-DE" dirty="0" smtClean="0"/>
              <a:t> </a:t>
            </a:r>
            <a:endParaRPr lang="cs-CZ" dirty="0"/>
          </a:p>
          <a:p>
            <a:endParaRPr lang="cs-CZ" dirty="0"/>
          </a:p>
        </p:txBody>
      </p:sp>
    </p:spTree>
    <p:extLst>
      <p:ext uri="{BB962C8B-B14F-4D97-AF65-F5344CB8AC3E}">
        <p14:creationId xmlns:p14="http://schemas.microsoft.com/office/powerpoint/2010/main" val="4142316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starke Polarisierung, </a:t>
            </a:r>
            <a:r>
              <a:rPr lang="de-DE" dirty="0" smtClean="0"/>
              <a:t>Fronten,  </a:t>
            </a:r>
            <a:r>
              <a:rPr lang="de-DE" dirty="0" err="1"/>
              <a:t>Gegnerschaften</a:t>
            </a:r>
            <a:r>
              <a:rPr lang="de-DE" dirty="0"/>
              <a:t> </a:t>
            </a:r>
            <a:endParaRPr lang="cs-CZ" dirty="0"/>
          </a:p>
        </p:txBody>
      </p:sp>
      <p:sp>
        <p:nvSpPr>
          <p:cNvPr id="3" name="Zástupný symbol pro obsah 2"/>
          <p:cNvSpPr>
            <a:spLocks noGrp="1"/>
          </p:cNvSpPr>
          <p:nvPr>
            <p:ph idx="1"/>
          </p:nvPr>
        </p:nvSpPr>
        <p:spPr/>
        <p:txBody>
          <a:bodyPr>
            <a:normAutofit fontScale="92500"/>
          </a:bodyPr>
          <a:lstStyle/>
          <a:p>
            <a:r>
              <a:rPr lang="de-DE" dirty="0" smtClean="0"/>
              <a:t>Junge </a:t>
            </a:r>
            <a:r>
              <a:rPr lang="de-DE" dirty="0"/>
              <a:t>Autoren und die älteren, </a:t>
            </a:r>
            <a:r>
              <a:rPr lang="de-DE" dirty="0" smtClean="0"/>
              <a:t>(aber Vorsicht: viele </a:t>
            </a:r>
            <a:r>
              <a:rPr lang="de-DE" dirty="0"/>
              <a:t>Überlappungen und viele </a:t>
            </a:r>
            <a:r>
              <a:rPr lang="de-DE" dirty="0" err="1" smtClean="0"/>
              <a:t>Selbststilisierungen</a:t>
            </a:r>
            <a:r>
              <a:rPr lang="de-DE" dirty="0" smtClean="0"/>
              <a:t>)</a:t>
            </a:r>
          </a:p>
          <a:p>
            <a:r>
              <a:rPr lang="de-DE" dirty="0" err="1" smtClean="0"/>
              <a:t>Diejenigenigen</a:t>
            </a:r>
            <a:r>
              <a:rPr lang="de-DE" dirty="0"/>
              <a:t>, die in </a:t>
            </a:r>
            <a:r>
              <a:rPr lang="de-DE" b="1" dirty="0"/>
              <a:t>33-45 in Deutschlang geblieben </a:t>
            </a:r>
            <a:r>
              <a:rPr lang="de-DE" dirty="0"/>
              <a:t>sind und sich dem kaum überschaubaren Feld der inneren Emigration zuzuordnen suchten, versus diejenigen, die emigriert sind. </a:t>
            </a:r>
            <a:endParaRPr lang="de-DE" dirty="0" smtClean="0"/>
          </a:p>
          <a:p>
            <a:r>
              <a:rPr lang="de-DE" dirty="0" smtClean="0"/>
              <a:t>Diejenigen</a:t>
            </a:r>
            <a:r>
              <a:rPr lang="de-DE" dirty="0"/>
              <a:t>, die sich literarisch und intellektuell bereits </a:t>
            </a:r>
            <a:r>
              <a:rPr lang="de-DE" b="1" dirty="0"/>
              <a:t>vor dem Krieg </a:t>
            </a:r>
            <a:r>
              <a:rPr lang="de-DE" dirty="0"/>
              <a:t>versucht, oder sogar etabliert haben, versus diejenigen, denen es </a:t>
            </a:r>
            <a:r>
              <a:rPr lang="de-DE" b="1" dirty="0"/>
              <a:t>erst nach 1945 </a:t>
            </a:r>
            <a:r>
              <a:rPr lang="de-DE" dirty="0"/>
              <a:t>geglückt ist.  </a:t>
            </a:r>
            <a:endParaRPr lang="de-DE" dirty="0" smtClean="0"/>
          </a:p>
          <a:p>
            <a:r>
              <a:rPr lang="de-DE" dirty="0" smtClean="0"/>
              <a:t>Kampf darum</a:t>
            </a:r>
            <a:r>
              <a:rPr lang="de-DE" dirty="0"/>
              <a:t>, welche Gruppe </a:t>
            </a:r>
            <a:r>
              <a:rPr lang="de-DE" b="1" dirty="0"/>
              <a:t>das wahre Erbe des besseren, wahren, vom NS-nicht korrumpierten Deutschland</a:t>
            </a:r>
            <a:r>
              <a:rPr lang="de-DE" dirty="0"/>
              <a:t> für die </a:t>
            </a:r>
            <a:r>
              <a:rPr lang="de-DE" dirty="0" smtClean="0"/>
              <a:t>Nachkriegszeit </a:t>
            </a:r>
            <a:r>
              <a:rPr lang="de-DE" dirty="0"/>
              <a:t>wird repräsentieren </a:t>
            </a:r>
            <a:r>
              <a:rPr lang="de-DE" dirty="0" smtClean="0"/>
              <a:t>dürfen</a:t>
            </a:r>
            <a:r>
              <a:rPr lang="de-DE" dirty="0"/>
              <a:t>?</a:t>
            </a:r>
            <a:endParaRPr lang="de-DE" dirty="0" smtClean="0"/>
          </a:p>
          <a:p>
            <a:r>
              <a:rPr lang="de-DE" dirty="0" smtClean="0"/>
              <a:t>Semantischer </a:t>
            </a:r>
            <a:r>
              <a:rPr lang="de-DE" dirty="0"/>
              <a:t>Kampf darum, </a:t>
            </a:r>
            <a:r>
              <a:rPr lang="de-DE" b="1" dirty="0"/>
              <a:t>welches Narrativ </a:t>
            </a:r>
            <a:r>
              <a:rPr lang="de-DE" dirty="0"/>
              <a:t>sich durchsetzt, wenn es mal heißen wird, die intellektuelle und literarische Geschichte der Bundesrepublik zu </a:t>
            </a:r>
            <a:r>
              <a:rPr lang="de-DE" dirty="0" smtClean="0"/>
              <a:t>erzählen</a:t>
            </a:r>
            <a:r>
              <a:rPr lang="de-DE" dirty="0"/>
              <a:t>?</a:t>
            </a:r>
            <a:endParaRPr lang="de-DE" dirty="0" smtClean="0"/>
          </a:p>
          <a:p>
            <a:endParaRPr lang="cs-CZ" dirty="0"/>
          </a:p>
        </p:txBody>
      </p:sp>
    </p:spTree>
    <p:extLst>
      <p:ext uri="{BB962C8B-B14F-4D97-AF65-F5344CB8AC3E}">
        <p14:creationId xmlns:p14="http://schemas.microsoft.com/office/powerpoint/2010/main" val="392665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848" y="484632"/>
            <a:ext cx="10058400" cy="1082911"/>
          </a:xfrm>
        </p:spPr>
        <p:txBody>
          <a:bodyPr/>
          <a:lstStyle/>
          <a:p>
            <a:r>
              <a:rPr lang="de-DE" dirty="0" smtClean="0"/>
              <a:t>Die Wandlung</a:t>
            </a:r>
            <a:endParaRPr lang="cs-CZ" dirty="0"/>
          </a:p>
        </p:txBody>
      </p:sp>
      <p:sp>
        <p:nvSpPr>
          <p:cNvPr id="3" name="Zástupný symbol pro obsah 2"/>
          <p:cNvSpPr>
            <a:spLocks noGrp="1"/>
          </p:cNvSpPr>
          <p:nvPr>
            <p:ph idx="1"/>
          </p:nvPr>
        </p:nvSpPr>
        <p:spPr>
          <a:xfrm>
            <a:off x="1069848" y="1397726"/>
            <a:ext cx="10058400" cy="4774474"/>
          </a:xfrm>
        </p:spPr>
        <p:txBody>
          <a:bodyPr>
            <a:normAutofit lnSpcReduction="10000"/>
          </a:bodyPr>
          <a:lstStyle/>
          <a:p>
            <a:r>
              <a:rPr lang="de-DE" dirty="0" smtClean="0"/>
              <a:t>idealtypischer </a:t>
            </a:r>
            <a:r>
              <a:rPr lang="de-DE" dirty="0" err="1" smtClean="0"/>
              <a:t>Zäsurensetzer</a:t>
            </a:r>
            <a:r>
              <a:rPr lang="de-DE" dirty="0" smtClean="0"/>
              <a:t>, </a:t>
            </a:r>
            <a:r>
              <a:rPr lang="de-DE" dirty="0"/>
              <a:t>der sich mitten in der Wandlung begriffen </a:t>
            </a:r>
            <a:r>
              <a:rPr lang="de-DE" dirty="0" smtClean="0"/>
              <a:t>sieht…</a:t>
            </a:r>
          </a:p>
          <a:p>
            <a:r>
              <a:rPr lang="de-DE" dirty="0"/>
              <a:t>Verlust des bisher </a:t>
            </a:r>
            <a:r>
              <a:rPr lang="de-DE" dirty="0" smtClean="0"/>
              <a:t>Schutzgebenden</a:t>
            </a:r>
            <a:r>
              <a:rPr lang="de-DE" dirty="0"/>
              <a:t>, </a:t>
            </a:r>
            <a:r>
              <a:rPr lang="de-DE" dirty="0" smtClean="0"/>
              <a:t>Mensch </a:t>
            </a:r>
            <a:r>
              <a:rPr lang="de-DE" dirty="0"/>
              <a:t>hat </a:t>
            </a:r>
            <a:r>
              <a:rPr lang="de-DE" dirty="0" smtClean="0"/>
              <a:t>aber überlebt</a:t>
            </a:r>
            <a:r>
              <a:rPr lang="de-DE" dirty="0"/>
              <a:t>. </a:t>
            </a:r>
            <a:endParaRPr lang="de-DE" dirty="0" smtClean="0"/>
          </a:p>
          <a:p>
            <a:r>
              <a:rPr lang="de-DE" dirty="0" smtClean="0"/>
              <a:t>Durch </a:t>
            </a:r>
            <a:r>
              <a:rPr lang="de-DE" dirty="0"/>
              <a:t>den Krieg verwandelt, sucht er sich weiter zu </a:t>
            </a:r>
            <a:r>
              <a:rPr lang="de-DE" dirty="0" smtClean="0"/>
              <a:t>verwandeln.</a:t>
            </a:r>
          </a:p>
          <a:p>
            <a:r>
              <a:rPr lang="de-DE" dirty="0" smtClean="0"/>
              <a:t>Die </a:t>
            </a:r>
            <a:r>
              <a:rPr lang="de-DE" dirty="0"/>
              <a:t>Basis ist abhanden gekommen, </a:t>
            </a:r>
            <a:r>
              <a:rPr lang="de-DE" dirty="0" smtClean="0"/>
              <a:t>darum </a:t>
            </a:r>
            <a:r>
              <a:rPr lang="de-DE" dirty="0"/>
              <a:t>muss man von vorne anfangen. </a:t>
            </a:r>
            <a:endParaRPr lang="de-DE" dirty="0" smtClean="0"/>
          </a:p>
          <a:p>
            <a:r>
              <a:rPr lang="de-DE" dirty="0" smtClean="0"/>
              <a:t>Kein Programm, sondern</a:t>
            </a:r>
            <a:r>
              <a:rPr lang="de-DE" dirty="0"/>
              <a:t>, eher diskutierend den Boden für die Wandlung fruchtbar machen. </a:t>
            </a:r>
            <a:endParaRPr lang="de-DE" dirty="0" smtClean="0"/>
          </a:p>
          <a:p>
            <a:r>
              <a:rPr lang="de-DE" dirty="0" smtClean="0"/>
              <a:t>Wenn </a:t>
            </a:r>
            <a:r>
              <a:rPr lang="de-DE" dirty="0"/>
              <a:t>Diskussion, dann, um frei zu sein, um Hierarchien, Ungerechtigkeiten abzuschaffen. </a:t>
            </a:r>
            <a:endParaRPr lang="de-DE" dirty="0" smtClean="0"/>
          </a:p>
          <a:p>
            <a:r>
              <a:rPr lang="de-DE" dirty="0" smtClean="0"/>
              <a:t>Nein zu den Führern </a:t>
            </a:r>
            <a:r>
              <a:rPr lang="de-DE" dirty="0"/>
              <a:t>und Propheten, </a:t>
            </a:r>
            <a:r>
              <a:rPr lang="de-DE" dirty="0" smtClean="0"/>
              <a:t>deren letzten </a:t>
            </a:r>
            <a:r>
              <a:rPr lang="de-DE" dirty="0"/>
              <a:t>und </a:t>
            </a:r>
            <a:r>
              <a:rPr lang="de-DE" dirty="0" smtClean="0"/>
              <a:t>endgültigen Wahrheiten.</a:t>
            </a:r>
          </a:p>
          <a:p>
            <a:r>
              <a:rPr lang="de-DE" dirty="0" smtClean="0"/>
              <a:t> Ja zu der herrschaftsfreien </a:t>
            </a:r>
            <a:r>
              <a:rPr lang="de-DE" dirty="0"/>
              <a:t>Kommunikation, und zu verantwortlichen, einander vertrauenden, einander respektierenden, nicht blind gehorchenden Individuen. </a:t>
            </a:r>
            <a:endParaRPr lang="de-DE" dirty="0" smtClean="0"/>
          </a:p>
          <a:p>
            <a:r>
              <a:rPr lang="de-DE" dirty="0" smtClean="0"/>
              <a:t>Kein Programm</a:t>
            </a:r>
            <a:r>
              <a:rPr lang="de-DE" dirty="0"/>
              <a:t>, kein letzter Standpunkt, keine versklavten und missbrauchten, vielmehr sich selbst bewussten und einander respektierenden Menschen.</a:t>
            </a:r>
            <a:endParaRPr lang="cs-CZ" dirty="0"/>
          </a:p>
        </p:txBody>
      </p:sp>
    </p:spTree>
    <p:extLst>
      <p:ext uri="{BB962C8B-B14F-4D97-AF65-F5344CB8AC3E}">
        <p14:creationId xmlns:p14="http://schemas.microsoft.com/office/powerpoint/2010/main" val="301479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a:t>Frankfurter Hefte</a:t>
            </a:r>
            <a:endParaRPr lang="cs-CZ" dirty="0"/>
          </a:p>
        </p:txBody>
      </p:sp>
      <p:sp>
        <p:nvSpPr>
          <p:cNvPr id="3" name="Zástupný symbol pro obsah 2"/>
          <p:cNvSpPr>
            <a:spLocks noGrp="1"/>
          </p:cNvSpPr>
          <p:nvPr>
            <p:ph idx="1"/>
          </p:nvPr>
        </p:nvSpPr>
        <p:spPr>
          <a:xfrm>
            <a:off x="1069848" y="2082219"/>
            <a:ext cx="10058400" cy="4050792"/>
          </a:xfrm>
        </p:spPr>
        <p:txBody>
          <a:bodyPr/>
          <a:lstStyle/>
          <a:p>
            <a:r>
              <a:rPr lang="de-DE" sz="2400" dirty="0"/>
              <a:t> Suche nach dem Leser, der in diesem </a:t>
            </a:r>
            <a:r>
              <a:rPr lang="de-DE" sz="2400" dirty="0" err="1" smtClean="0"/>
              <a:t>abenteurlichen</a:t>
            </a:r>
            <a:r>
              <a:rPr lang="de-DE" sz="2400" dirty="0" smtClean="0"/>
              <a:t> </a:t>
            </a:r>
            <a:r>
              <a:rPr lang="de-DE" sz="2400" dirty="0" smtClean="0"/>
              <a:t>Augenblick</a:t>
            </a:r>
            <a:r>
              <a:rPr lang="de-DE" sz="2400" dirty="0"/>
              <a:t>, in dem alles neu beginnt, wohl anzusprechen ist. </a:t>
            </a:r>
            <a:endParaRPr lang="de-DE" sz="2400" dirty="0" smtClean="0"/>
          </a:p>
          <a:p>
            <a:r>
              <a:rPr lang="de-DE" sz="2400" dirty="0" smtClean="0"/>
              <a:t>Ungewissheit</a:t>
            </a:r>
            <a:r>
              <a:rPr lang="de-DE" sz="2400" dirty="0"/>
              <a:t>, I</a:t>
            </a:r>
            <a:r>
              <a:rPr lang="de-DE" sz="2400" dirty="0" smtClean="0"/>
              <a:t>nterregnum</a:t>
            </a:r>
            <a:r>
              <a:rPr lang="de-DE" sz="2400" dirty="0"/>
              <a:t>, man kennt den heutigen Deutschen nicht, aber man wendet sich an ihn als an einen Partner, </a:t>
            </a:r>
            <a:r>
              <a:rPr lang="de-DE" sz="2400" dirty="0" smtClean="0"/>
              <a:t>Freund, dem man nicht nach dem Munde reden muss.  </a:t>
            </a:r>
          </a:p>
          <a:p>
            <a:r>
              <a:rPr lang="de-DE" sz="2400" dirty="0" smtClean="0"/>
              <a:t> Aufklärung</a:t>
            </a:r>
            <a:r>
              <a:rPr lang="de-DE" sz="2400" dirty="0"/>
              <a:t>, ja </a:t>
            </a:r>
            <a:r>
              <a:rPr lang="de-DE" sz="2400" dirty="0" smtClean="0"/>
              <a:t>Selbstaufklärung, die </a:t>
            </a:r>
            <a:r>
              <a:rPr lang="de-DE" sz="2400" dirty="0"/>
              <a:t>notwendig ist, damit Deutschland nun erneuert werden kann.    </a:t>
            </a:r>
            <a:endParaRPr lang="cs-CZ" sz="2400" dirty="0"/>
          </a:p>
          <a:p>
            <a:endParaRPr lang="cs-CZ" dirty="0"/>
          </a:p>
        </p:txBody>
      </p:sp>
    </p:spTree>
    <p:extLst>
      <p:ext uri="{BB962C8B-B14F-4D97-AF65-F5344CB8AC3E}">
        <p14:creationId xmlns:p14="http://schemas.microsoft.com/office/powerpoint/2010/main" val="4261586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Der Ruf. Unabhängige Blätter der Neuen Generation</a:t>
            </a:r>
            <a:endParaRPr lang="cs-CZ" dirty="0"/>
          </a:p>
        </p:txBody>
      </p:sp>
      <p:sp>
        <p:nvSpPr>
          <p:cNvPr id="3" name="Zástupný symbol pro obsah 2"/>
          <p:cNvSpPr>
            <a:spLocks noGrp="1"/>
          </p:cNvSpPr>
          <p:nvPr>
            <p:ph idx="1"/>
          </p:nvPr>
        </p:nvSpPr>
        <p:spPr/>
        <p:txBody>
          <a:bodyPr>
            <a:normAutofit fontScale="92500" lnSpcReduction="20000"/>
          </a:bodyPr>
          <a:lstStyle/>
          <a:p>
            <a:r>
              <a:rPr lang="de-DE" dirty="0" smtClean="0"/>
              <a:t>Inszenierung der Zäsur </a:t>
            </a:r>
            <a:r>
              <a:rPr lang="de-DE" dirty="0"/>
              <a:t>der Stunde </a:t>
            </a:r>
            <a:r>
              <a:rPr lang="de-DE" dirty="0" smtClean="0"/>
              <a:t>Null: Bruch </a:t>
            </a:r>
            <a:r>
              <a:rPr lang="de-DE" dirty="0"/>
              <a:t>und Neuanfang </a:t>
            </a:r>
            <a:r>
              <a:rPr lang="de-DE" dirty="0" smtClean="0"/>
              <a:t>werden mit </a:t>
            </a:r>
            <a:r>
              <a:rPr lang="de-DE" dirty="0"/>
              <a:t>der jungen, heimkehrenden Generation der deutschen Soldaten, oft Kriegsgefangenen </a:t>
            </a:r>
            <a:r>
              <a:rPr lang="de-DE" dirty="0" smtClean="0"/>
              <a:t>verkoppelt. </a:t>
            </a:r>
          </a:p>
          <a:p>
            <a:r>
              <a:rPr lang="de-DE" dirty="0"/>
              <a:t>Ameisenberg der Vernichtung, aber dieser entspringt der jungfräuliche Geist; </a:t>
            </a:r>
            <a:r>
              <a:rPr lang="de-DE" dirty="0" smtClean="0"/>
              <a:t>jungfräulich? Rein? Unbefleckt? Weil jung,  unbekannt, und </a:t>
            </a:r>
            <a:r>
              <a:rPr lang="de-DE" dirty="0"/>
              <a:t>nicht studiert hat (?), und mit Waffen gekämpft </a:t>
            </a:r>
            <a:r>
              <a:rPr lang="de-DE" dirty="0" smtClean="0"/>
              <a:t>hat?(um Europa?). </a:t>
            </a:r>
          </a:p>
          <a:p>
            <a:r>
              <a:rPr lang="de-DE" dirty="0" smtClean="0"/>
              <a:t>Ein Humanismus, </a:t>
            </a:r>
            <a:r>
              <a:rPr lang="de-DE" dirty="0"/>
              <a:t>ein sozialistischer, allerdings von aller Tradition abgehobener. </a:t>
            </a:r>
            <a:endParaRPr lang="de-DE" dirty="0" smtClean="0"/>
          </a:p>
          <a:p>
            <a:r>
              <a:rPr lang="de-DE" dirty="0" smtClean="0"/>
              <a:t>Verbündete:  </a:t>
            </a:r>
            <a:r>
              <a:rPr lang="de-DE" dirty="0"/>
              <a:t>in den Kräften des europäischen </a:t>
            </a:r>
            <a:r>
              <a:rPr lang="de-DE" dirty="0" smtClean="0"/>
              <a:t>Widerstandes, bei </a:t>
            </a:r>
            <a:r>
              <a:rPr lang="de-DE" dirty="0"/>
              <a:t>dem </a:t>
            </a:r>
            <a:r>
              <a:rPr lang="de-DE" dirty="0" smtClean="0"/>
              <a:t>antifaschistischen Widerstand, </a:t>
            </a:r>
            <a:r>
              <a:rPr lang="de-DE" dirty="0"/>
              <a:t>bei den </a:t>
            </a:r>
            <a:r>
              <a:rPr lang="de-DE" dirty="0" err="1"/>
              <a:t>antifa</a:t>
            </a:r>
            <a:r>
              <a:rPr lang="de-DE" dirty="0"/>
              <a:t>-Emigranten, bei den </a:t>
            </a:r>
            <a:r>
              <a:rPr lang="de-DE" dirty="0" smtClean="0"/>
              <a:t>alliierten </a:t>
            </a:r>
            <a:r>
              <a:rPr lang="de-DE" dirty="0"/>
              <a:t>Soldaten, bei den </a:t>
            </a:r>
            <a:r>
              <a:rPr lang="de-DE" dirty="0" smtClean="0"/>
              <a:t>K</a:t>
            </a:r>
            <a:r>
              <a:rPr lang="cs-CZ" dirty="0" smtClean="0"/>
              <a:t>Z</a:t>
            </a:r>
            <a:r>
              <a:rPr lang="de-DE" dirty="0" smtClean="0"/>
              <a:t>-</a:t>
            </a:r>
            <a:r>
              <a:rPr lang="de-DE" dirty="0" err="1" smtClean="0"/>
              <a:t>Häftlinen</a:t>
            </a:r>
            <a:r>
              <a:rPr lang="de-DE" dirty="0"/>
              <a:t>. </a:t>
            </a:r>
            <a:endParaRPr lang="de-DE" dirty="0" smtClean="0"/>
          </a:p>
          <a:p>
            <a:r>
              <a:rPr lang="de-DE" dirty="0" smtClean="0"/>
              <a:t>Nicht-Verbündete: ältere Deutsche, </a:t>
            </a:r>
            <a:r>
              <a:rPr lang="de-DE" dirty="0"/>
              <a:t>die für Hitler verantwortlich sind. </a:t>
            </a:r>
            <a:endParaRPr lang="de-DE" dirty="0" smtClean="0"/>
          </a:p>
          <a:p>
            <a:r>
              <a:rPr lang="de-DE" dirty="0" smtClean="0"/>
              <a:t>Haltung</a:t>
            </a:r>
            <a:r>
              <a:rPr lang="de-DE" dirty="0"/>
              <a:t>, man stand für eine falsche Sache, aber man stand. </a:t>
            </a:r>
            <a:endParaRPr lang="de-DE" dirty="0" smtClean="0"/>
          </a:p>
          <a:p>
            <a:r>
              <a:rPr lang="de-DE" dirty="0" smtClean="0"/>
              <a:t>Selbstentlastungstrategie</a:t>
            </a:r>
            <a:r>
              <a:rPr lang="de-DE" dirty="0"/>
              <a:t>, dank der man sich Monopol für die Zeit nach der Zäsur zusichert und sich von allen anderen Generationen absetzt: von der </a:t>
            </a:r>
            <a:r>
              <a:rPr lang="de-DE" dirty="0" smtClean="0"/>
              <a:t>älteren sowie von </a:t>
            </a:r>
            <a:r>
              <a:rPr lang="de-DE" dirty="0"/>
              <a:t>der </a:t>
            </a:r>
            <a:r>
              <a:rPr lang="de-DE" dirty="0" smtClean="0"/>
              <a:t>jüngeren. </a:t>
            </a:r>
            <a:endParaRPr lang="cs-CZ" dirty="0"/>
          </a:p>
          <a:p>
            <a:endParaRPr lang="cs-CZ" dirty="0"/>
          </a:p>
        </p:txBody>
      </p:sp>
    </p:spTree>
    <p:extLst>
      <p:ext uri="{BB962C8B-B14F-4D97-AF65-F5344CB8AC3E}">
        <p14:creationId xmlns:p14="http://schemas.microsoft.com/office/powerpoint/2010/main" val="3293034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848" y="458506"/>
            <a:ext cx="10058400" cy="1257953"/>
          </a:xfrm>
        </p:spPr>
        <p:txBody>
          <a:bodyPr>
            <a:normAutofit/>
          </a:bodyPr>
          <a:lstStyle/>
          <a:p>
            <a:r>
              <a:rPr lang="de-DE" sz="4000" dirty="0" smtClean="0"/>
              <a:t>H. W. Richter: </a:t>
            </a:r>
            <a:r>
              <a:rPr lang="de-DE" sz="4000" dirty="0"/>
              <a:t>Literatur im </a:t>
            </a:r>
            <a:r>
              <a:rPr lang="de-DE" sz="4000" dirty="0" smtClean="0"/>
              <a:t>Interregnum, Der Ruf (15. 3. 1947), später nicht mehr publiziert</a:t>
            </a:r>
            <a:endParaRPr lang="cs-CZ" sz="4000" dirty="0"/>
          </a:p>
        </p:txBody>
      </p:sp>
      <p:sp>
        <p:nvSpPr>
          <p:cNvPr id="3" name="Zástupný symbol pro obsah 2"/>
          <p:cNvSpPr>
            <a:spLocks noGrp="1"/>
          </p:cNvSpPr>
          <p:nvPr>
            <p:ph idx="1"/>
          </p:nvPr>
        </p:nvSpPr>
        <p:spPr>
          <a:xfrm>
            <a:off x="926157" y="1742585"/>
            <a:ext cx="10058400" cy="4050792"/>
          </a:xfrm>
        </p:spPr>
        <p:txBody>
          <a:bodyPr>
            <a:noAutofit/>
          </a:bodyPr>
          <a:lstStyle/>
          <a:p>
            <a:r>
              <a:rPr lang="de-DE" sz="1400" dirty="0"/>
              <a:t>Wir leben zwischen zwei Welten. Der Totentanz der bürgerlichen Welt ist noch nicht beendet, und das Morgen einer neuen Welt hat noch nicht begonnen. …Es ist die Zeit des Umbruchs zwischen der liberalistischen, bürgerlichen Welt von gestern und der heraufkommenden sozialistischen, proletarischen von morgen. </a:t>
            </a:r>
            <a:endParaRPr lang="cs-CZ" sz="1400" dirty="0"/>
          </a:p>
          <a:p>
            <a:r>
              <a:rPr lang="de-DE" sz="1400" dirty="0"/>
              <a:t>Eine Generation hat versagt, eine Literatur ist tot. Niemand wird sie wieder zum Leben erwecken, weder jene Zeitschriften, die auf humanistischen Behelfskrücken langweilig durch unsere blutgekränkte Gegenwart stelzen, noch jene vereinzelten Kritiker, die mit dem Zopf von gestern das Werden von morgen zu beurteilen versuchen….. Der künstlerische Leerlauf der Emigration war gleich dem ästhetischen Leerlauf der inneren Emigration. …33-45 entstand eine neue Schicht der Erlebnisse.. Es sind die Erlebnisse, die sich aus der Verlorenheit des menschlichen Seins in dem großen Umschichtungsprozess unserer gesellschaftlichen Ordnung ergeben. ..Diese Erlebnisse sind nicht mehr fassbar mit den Stilmitteln von gestern. Sie verlangen nach neuen Formen der Gestaltung und des Ausdrucks. Zwischen 33 und 47 liegt eine Welt. Es ist nicht nur ein Jahrzehnt, das an uns vorüberging, sondern es war der Abschied eines </a:t>
            </a:r>
            <a:r>
              <a:rPr lang="de-DE" sz="1400" dirty="0" smtClean="0"/>
              <a:t>Zeitalters…Deshalb </a:t>
            </a:r>
            <a:r>
              <a:rPr lang="de-DE" sz="1400" dirty="0"/>
              <a:t>wirkt die Literatur, die vor dieser Zeit ihre Erfolge feierte, ebenso </a:t>
            </a:r>
            <a:r>
              <a:rPr lang="de-DE" sz="1400" dirty="0" err="1"/>
              <a:t>blaß</a:t>
            </a:r>
            <a:r>
              <a:rPr lang="de-DE" sz="1400" dirty="0"/>
              <a:t> und schemenhaft auf uns wie die ästhetischen Spielereien während dieser Zeit...Deshalb werden die jungen Kräfte von morgen nicht aus den schön restaurierten Hörsälen unserer kommen. Die bürgerliche Schicht, die dort versucht, mit zarten Pinselstrichen ihr zerbrochenes Weltbild zu renovieren, ist morbid und nicht mehr lebensfähig. ..Sie ist ausgebrannt wie die </a:t>
            </a:r>
            <a:r>
              <a:rPr lang="de-DE" sz="1400" dirty="0" smtClean="0"/>
              <a:t>Ruinen</a:t>
            </a:r>
            <a:r>
              <a:rPr lang="de-DE" sz="1400" dirty="0"/>
              <a:t>, die um sie herumstehen. Ihre Bildung ist ein Wissen im hohlen </a:t>
            </a:r>
            <a:r>
              <a:rPr lang="de-DE" sz="1400" dirty="0" smtClean="0"/>
              <a:t>Raum….</a:t>
            </a:r>
            <a:r>
              <a:rPr lang="de-DE" sz="1400" dirty="0"/>
              <a:t>Die Neuen werden aus dem Proletariat heraufkommen. Ihre gesunde Intuition wird ihre Kraft </a:t>
            </a:r>
            <a:r>
              <a:rPr lang="de-DE" sz="1400" dirty="0" smtClean="0"/>
              <a:t>sein…Es </a:t>
            </a:r>
            <a:r>
              <a:rPr lang="de-DE" sz="1400" dirty="0"/>
              <a:t>wird vielleicht der Beginn einer </a:t>
            </a:r>
            <a:r>
              <a:rPr lang="de-DE" sz="1400" dirty="0" smtClean="0"/>
              <a:t>literarischen </a:t>
            </a:r>
            <a:r>
              <a:rPr lang="de-DE" sz="1400" dirty="0"/>
              <a:t>Revolution sein. Mit ihrem Ausbruch wird zugleich das </a:t>
            </a:r>
            <a:r>
              <a:rPr lang="de-DE" sz="1400" dirty="0" err="1"/>
              <a:t>Sterbeglöcklein</a:t>
            </a:r>
            <a:r>
              <a:rPr lang="de-DE" sz="1400" dirty="0"/>
              <a:t> des literarischen Interregnums unserer Zeit zu läuten beginnen und die letzten Schäferwölkchen werden sich in dem zusammenbrechenden Literatenhimmel verlieren. </a:t>
            </a:r>
            <a:endParaRPr lang="cs-CZ" sz="1400" dirty="0"/>
          </a:p>
        </p:txBody>
      </p:sp>
    </p:spTree>
    <p:extLst>
      <p:ext uri="{BB962C8B-B14F-4D97-AF65-F5344CB8AC3E}">
        <p14:creationId xmlns:p14="http://schemas.microsoft.com/office/powerpoint/2010/main" val="28970160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Dřev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řev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řev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TM03090434[[fn=Dřevo]]</Template>
  <TotalTime>0</TotalTime>
  <Words>2960</Words>
  <Application>Microsoft Office PowerPoint</Application>
  <PresentationFormat>Širokoúhlá obrazovka</PresentationFormat>
  <Paragraphs>171</Paragraphs>
  <Slides>32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32</vt:i4>
      </vt:variant>
    </vt:vector>
  </HeadingPairs>
  <TitlesOfParts>
    <vt:vector size="36" baseType="lpstr">
      <vt:lpstr>Rockwell</vt:lpstr>
      <vt:lpstr>Rockwell Condensed</vt:lpstr>
      <vt:lpstr>Wingdings</vt:lpstr>
      <vt:lpstr>Dřevo</vt:lpstr>
      <vt:lpstr>1945 als Zäsur? Einführendes und der Fall Merkur</vt:lpstr>
      <vt:lpstr> Zäsur als Begriff</vt:lpstr>
      <vt:lpstr>Ein Idealtypischer 1945 als Zäsur Setzender… </vt:lpstr>
      <vt:lpstr>Warum das Fragezeichen?</vt:lpstr>
      <vt:lpstr>starke Polarisierung, Fronten,  Gegnerschaften </vt:lpstr>
      <vt:lpstr>Die Wandlung</vt:lpstr>
      <vt:lpstr>Frankfurter Hefte</vt:lpstr>
      <vt:lpstr>Der Ruf. Unabhängige Blätter der Neuen Generation</vt:lpstr>
      <vt:lpstr>H. W. Richter: Literatur im Interregnum, Der Ruf (15. 3. 1947), später nicht mehr publiziert</vt:lpstr>
      <vt:lpstr>Das prägende Narrativ der Geschichte der NachkriegszeitGeschichte </vt:lpstr>
      <vt:lpstr>Dieses Narrativ ist ein Produkt</vt:lpstr>
      <vt:lpstr>Motivation, Fragestellung?</vt:lpstr>
      <vt:lpstr>Programm</vt:lpstr>
      <vt:lpstr>Merkur seit 1947 J. Moras H. Paeschke </vt:lpstr>
      <vt:lpstr>Merkur. Deutsche Zeitschrift für europäisches Denken            </vt:lpstr>
      <vt:lpstr>Merkur          versus       Ruf</vt:lpstr>
      <vt:lpstr>Merkur als Brückenschläger und Pfleger der fruchtbaren Zerrissenheit</vt:lpstr>
      <vt:lpstr>Merkur in der Nachkriegskonstellation: PRogrammatisches </vt:lpstr>
      <vt:lpstr>Rezept von Merkur</vt:lpstr>
      <vt:lpstr>Symmetrie zwischen Eigenem und Fremdem, Deutschem und Europäischem, Nationalem und Transnationalem</vt:lpstr>
      <vt:lpstr>Wiederanschluss an vor 1933</vt:lpstr>
      <vt:lpstr> </vt:lpstr>
      <vt:lpstr>biographische und intellektuelle Aspekte der Kontinuität</vt:lpstr>
      <vt:lpstr>Hans Paeschke (1911–1991)</vt:lpstr>
      <vt:lpstr> Joachim Moras (1902-1961) 1933 Schriftleiter, 1938-1943 herausgeber der Europäischen Revue </vt:lpstr>
      <vt:lpstr>Wolfgang von Einsiedel (1903–1967) 1937-38: Chefred. In Die Neue Rundschau</vt:lpstr>
      <vt:lpstr>Ernst Robert Curtius (1886-1956) in/für Merkur</vt:lpstr>
      <vt:lpstr>Merkur: Versuch europäische Revue und Neue Rundschau in die Nachkriegszeit zu übertagen?</vt:lpstr>
      <vt:lpstr>Merkur: Versuch europäische Revue und Neue Rundschau in die Nachkriegszeit zu übertagen?</vt:lpstr>
      <vt:lpstr>E. R. Curtius als Türöffner und Vermittler von wichtigen Kontakten</vt:lpstr>
      <vt:lpstr>Moras und Paeschke als Fleißige Schüler von Curtius</vt:lpstr>
      <vt:lpstr>Moras und Paeschke als Fleißige Schüler von Curtius</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Hüter der goldenen Mitte zwischen Eigenem und Fremdem „Merkur. Zeitschrift für europäisches Denken“</dc:title>
  <dc:creator>Aleš Urválek</dc:creator>
  <cp:lastModifiedBy>Aleš Urválek</cp:lastModifiedBy>
  <cp:revision>51</cp:revision>
  <dcterms:created xsi:type="dcterms:W3CDTF">2018-11-27T11:59:06Z</dcterms:created>
  <dcterms:modified xsi:type="dcterms:W3CDTF">2019-09-25T09:13:14Z</dcterms:modified>
</cp:coreProperties>
</file>