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0"/>
  </p:notesMasterIdLst>
  <p:sldIdLst>
    <p:sldId id="256" r:id="rId2"/>
    <p:sldId id="258" r:id="rId3"/>
    <p:sldId id="276" r:id="rId4"/>
    <p:sldId id="277" r:id="rId5"/>
    <p:sldId id="278" r:id="rId6"/>
    <p:sldId id="284" r:id="rId7"/>
    <p:sldId id="279" r:id="rId8"/>
    <p:sldId id="280" r:id="rId9"/>
    <p:sldId id="281" r:id="rId10"/>
    <p:sldId id="282" r:id="rId11"/>
    <p:sldId id="283" r:id="rId12"/>
    <p:sldId id="298" r:id="rId13"/>
    <p:sldId id="294" r:id="rId14"/>
    <p:sldId id="295" r:id="rId15"/>
    <p:sldId id="296" r:id="rId16"/>
    <p:sldId id="297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73" r:id="rId27"/>
    <p:sldId id="275" r:id="rId28"/>
    <p:sldId id="274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81F88-A842-4E17-8B8D-BDE5734FAC93}" type="datetimeFigureOut">
              <a:rPr lang="cs-CZ" smtClean="0"/>
              <a:pPr/>
              <a:t>7.10.2019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DF336-F1E3-4CD4-B96F-4F0E414386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723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C684EF78-A491-4588-9F41-AD334BB9241D}" type="datetime1">
              <a:rPr lang="cs-CZ" smtClean="0"/>
              <a:pPr/>
              <a:t>7.10.2019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4118-314C-4C3A-9260-D5E6FAF2BDBB}" type="datetime1">
              <a:rPr lang="cs-CZ" smtClean="0"/>
              <a:pPr/>
              <a:t>7.10.2019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384D-0CEF-4FBD-8E3B-8D1D28CFFD95}" type="datetime1">
              <a:rPr lang="cs-CZ" smtClean="0"/>
              <a:pPr/>
              <a:t>7.10.2019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F1B2-57D3-4945-A38D-033870D60A1F}" type="datetime1">
              <a:rPr lang="cs-CZ" smtClean="0"/>
              <a:pPr/>
              <a:t>7.10.2019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6E9F1-0053-448E-8958-2DA967053189}" type="datetime1">
              <a:rPr lang="cs-CZ" smtClean="0"/>
              <a:pPr/>
              <a:t>7.10.2019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AB9FE-A74A-474A-A5F9-A0E359EB5EB6}" type="datetime1">
              <a:rPr lang="cs-CZ" smtClean="0"/>
              <a:pPr/>
              <a:t>7.10.2019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1C60-DF36-42EF-B8FD-E8443AD2CDB0}" type="datetime1">
              <a:rPr lang="cs-CZ" smtClean="0"/>
              <a:pPr/>
              <a:t>7.10.2019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399C-1AA0-4FDA-B228-60671C5E4E55}" type="datetime1">
              <a:rPr lang="cs-CZ" smtClean="0"/>
              <a:pPr/>
              <a:t>7.10.2019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95BF-779B-4310-8631-133259839EE5}" type="datetime1">
              <a:rPr lang="cs-CZ" smtClean="0"/>
              <a:pPr/>
              <a:t>7.10.2019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A95CA67C-A8A7-4E25-868C-D2D21C8D4E43}" type="datetime1">
              <a:rPr lang="cs-CZ" smtClean="0"/>
              <a:pPr/>
              <a:t>7.10.2019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F35B8298-980C-445D-BBE0-5BB1D33FDEC9}" type="datetime1">
              <a:rPr lang="cs-CZ" smtClean="0"/>
              <a:pPr/>
              <a:t>7.10.2019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A85788A-88D3-41FD-9D7C-01B56264BDB9}" type="datetime1">
              <a:rPr lang="cs-CZ" smtClean="0"/>
              <a:pPr/>
              <a:t>7.10.2019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Systematika a charakteristika </a:t>
            </a:r>
            <a:r>
              <a:rPr lang="cs-CZ" sz="3600" dirty="0"/>
              <a:t>soudnictví, státního </a:t>
            </a:r>
            <a:r>
              <a:rPr lang="cs-CZ" sz="3600" dirty="0" smtClean="0"/>
              <a:t>zastupitelství</a:t>
            </a:r>
            <a:r>
              <a:rPr lang="cs-CZ" sz="3600" dirty="0"/>
              <a:t> </a:t>
            </a:r>
            <a:r>
              <a:rPr lang="cs-CZ" sz="3600" dirty="0" smtClean="0"/>
              <a:t>a právní služby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sz="2000" dirty="0" smtClean="0"/>
          </a:p>
          <a:p>
            <a:pPr algn="r"/>
            <a:endParaRPr lang="cs-CZ" sz="2000" dirty="0"/>
          </a:p>
          <a:p>
            <a:pPr algn="r"/>
            <a:r>
              <a:rPr lang="cs-CZ" sz="2000" dirty="0" err="1" smtClean="0"/>
              <a:t>Ing.Mgr</a:t>
            </a:r>
            <a:r>
              <a:rPr lang="cs-CZ" sz="2000" dirty="0" smtClean="0"/>
              <a:t>. Tomáš Klusák</a:t>
            </a:r>
          </a:p>
          <a:p>
            <a:pPr algn="r"/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950" y="4005064"/>
            <a:ext cx="1597953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0112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Ústavní soudnictví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1800" dirty="0" smtClean="0"/>
              <a:t>Ústavní soud (Brno)</a:t>
            </a:r>
          </a:p>
          <a:p>
            <a:r>
              <a:rPr lang="cs-CZ" sz="1800" dirty="0" smtClean="0"/>
              <a:t>ÚS je samostatný, nezávislý a specializovaný ústavní orgán moci soudní</a:t>
            </a:r>
          </a:p>
          <a:p>
            <a:r>
              <a:rPr lang="cs-CZ" sz="1800" dirty="0" smtClean="0"/>
              <a:t>Úkoly: chránit ústavnost, chránit základní práva a svobody, garance ústavního výkonu soudní moci, přezkum souladu MS s ústavou</a:t>
            </a:r>
          </a:p>
          <a:p>
            <a:r>
              <a:rPr lang="cs-CZ" sz="1800" dirty="0" smtClean="0"/>
              <a:t>Neodvolatelný a nerozpustitelný</a:t>
            </a:r>
          </a:p>
          <a:p>
            <a:r>
              <a:rPr lang="cs-CZ" sz="1800" dirty="0" smtClean="0"/>
              <a:t>15 soudců</a:t>
            </a:r>
          </a:p>
          <a:p>
            <a:pPr lvl="1"/>
            <a:r>
              <a:rPr lang="cs-CZ" sz="1800" dirty="0" smtClean="0"/>
              <a:t>Soudcem může být bezúhonný občan, volitelný do </a:t>
            </a:r>
            <a:r>
              <a:rPr lang="cs-CZ" sz="1800" smtClean="0"/>
              <a:t>senátu, má </a:t>
            </a:r>
            <a:r>
              <a:rPr lang="cs-CZ" sz="1800" dirty="0" smtClean="0"/>
              <a:t>vysokoškolské právnické vzdělání a byl 10 let činný v právnickém povolání</a:t>
            </a:r>
          </a:p>
          <a:p>
            <a:pPr lvl="1"/>
            <a:r>
              <a:rPr lang="cs-CZ" sz="1800" dirty="0" smtClean="0"/>
              <a:t>Jmenován prezidentem se souhlasem senátu na 10 let</a:t>
            </a:r>
          </a:p>
          <a:p>
            <a:pPr lvl="1"/>
            <a:r>
              <a:rPr lang="cs-CZ" sz="1800" dirty="0" smtClean="0"/>
              <a:t>Předseda, 2 místopředsedové, 4 x 3 čl. senáty</a:t>
            </a: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945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955234"/>
          </a:xfrm>
        </p:spPr>
        <p:txBody>
          <a:bodyPr/>
          <a:lstStyle/>
          <a:p>
            <a:r>
              <a:rPr lang="cs-CZ" dirty="0" smtClean="0"/>
              <a:t>Soudní soustava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1844824"/>
            <a:ext cx="6395108" cy="3878245"/>
          </a:xfrm>
        </p:spPr>
        <p:txBody>
          <a:bodyPr/>
          <a:lstStyle/>
          <a:p>
            <a:r>
              <a:rPr lang="cs-CZ" dirty="0" smtClean="0"/>
              <a:t>Uspořádání, struktura, stupně a vztahy mezi soudy jako články soudní soustavy, civil+trest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2843808" y="3068960"/>
            <a:ext cx="324036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Nejvyšší soud (Brno)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2663788" y="3789040"/>
            <a:ext cx="367240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Vrchní soudy (Praha, Olomouc)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2843808" y="4797152"/>
            <a:ext cx="331236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Krajské soudy</a:t>
            </a:r>
            <a:endParaRPr lang="cs-CZ" dirty="0"/>
          </a:p>
        </p:txBody>
      </p:sp>
      <p:sp>
        <p:nvSpPr>
          <p:cNvPr id="10" name="Zaoblený obdélník 9"/>
          <p:cNvSpPr/>
          <p:nvPr/>
        </p:nvSpPr>
        <p:spPr>
          <a:xfrm>
            <a:off x="2843808" y="5589240"/>
            <a:ext cx="338437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Okresní soudy</a:t>
            </a:r>
            <a:endParaRPr lang="cs-CZ" dirty="0"/>
          </a:p>
        </p:txBody>
      </p:sp>
      <p:sp>
        <p:nvSpPr>
          <p:cNvPr id="24" name="Šipka dolů 23"/>
          <p:cNvSpPr/>
          <p:nvPr/>
        </p:nvSpPr>
        <p:spPr>
          <a:xfrm>
            <a:off x="4283968" y="3501008"/>
            <a:ext cx="180020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 dolů 24"/>
          <p:cNvSpPr/>
          <p:nvPr/>
        </p:nvSpPr>
        <p:spPr>
          <a:xfrm>
            <a:off x="4337974" y="4365104"/>
            <a:ext cx="16201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Šipka dolů 25"/>
          <p:cNvSpPr/>
          <p:nvPr/>
        </p:nvSpPr>
        <p:spPr>
          <a:xfrm>
            <a:off x="4319725" y="5229200"/>
            <a:ext cx="225025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342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soustava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Správní soudnictví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2843808" y="3068960"/>
            <a:ext cx="324036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Nejvyšší  správní soud (Brno)</a:t>
            </a:r>
            <a:endParaRPr lang="cs-CZ" dirty="0"/>
          </a:p>
        </p:txBody>
      </p:sp>
      <p:sp>
        <p:nvSpPr>
          <p:cNvPr id="7" name="Šipka dolů 6"/>
          <p:cNvSpPr/>
          <p:nvPr/>
        </p:nvSpPr>
        <p:spPr>
          <a:xfrm>
            <a:off x="4214810" y="3501008"/>
            <a:ext cx="249178" cy="8566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>
            <a:off x="2857488" y="4357694"/>
            <a:ext cx="331236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Krajské soudy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Okresní soudy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Nejnižší článek SS</a:t>
            </a:r>
          </a:p>
          <a:p>
            <a:r>
              <a:rPr lang="cs-CZ" dirty="0" smtClean="0"/>
              <a:t>První stupeň jak v civilních, tak v trestních věcech</a:t>
            </a:r>
          </a:p>
          <a:p>
            <a:r>
              <a:rPr lang="cs-CZ" dirty="0" smtClean="0"/>
              <a:t>Složení:</a:t>
            </a:r>
          </a:p>
          <a:p>
            <a:pPr lvl="1"/>
            <a:r>
              <a:rPr lang="cs-CZ" dirty="0" smtClean="0"/>
              <a:t>Předseda, místopředsedové</a:t>
            </a:r>
          </a:p>
          <a:p>
            <a:pPr lvl="1"/>
            <a:r>
              <a:rPr lang="cs-CZ" dirty="0" smtClean="0"/>
              <a:t>Předseda senátu a další soudci</a:t>
            </a:r>
          </a:p>
          <a:p>
            <a:pPr lvl="1"/>
            <a:r>
              <a:rPr lang="cs-CZ" dirty="0" smtClean="0"/>
              <a:t>justiční čekatelé, VSÚ, asistenti soudců, soudní tajemníci a soudní vykonavatelé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979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Krajské soudy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Druhý článek SS</a:t>
            </a:r>
          </a:p>
          <a:p>
            <a:r>
              <a:rPr lang="cs-CZ" dirty="0" smtClean="0"/>
              <a:t>Soud odvolací vs. soud prvního stupně vs. správní soudnictví</a:t>
            </a:r>
          </a:p>
          <a:p>
            <a:r>
              <a:rPr lang="cs-CZ" dirty="0" smtClean="0"/>
              <a:t>Rozhodování v </a:t>
            </a:r>
            <a:r>
              <a:rPr lang="cs-CZ" dirty="0" smtClean="0"/>
              <a:t>senátech x samosoudce</a:t>
            </a:r>
            <a:endParaRPr lang="cs-CZ" dirty="0" smtClean="0"/>
          </a:p>
          <a:p>
            <a:pPr lvl="1"/>
            <a:r>
              <a:rPr lang="cs-CZ" dirty="0" smtClean="0"/>
              <a:t>Samosoudci v I. stupni – obchodní věci</a:t>
            </a:r>
          </a:p>
          <a:p>
            <a:pPr lvl="1"/>
            <a:r>
              <a:rPr lang="cs-CZ" dirty="0" smtClean="0"/>
              <a:t>Předseda </a:t>
            </a:r>
            <a:r>
              <a:rPr lang="cs-CZ" dirty="0" smtClean="0"/>
              <a:t>senátu + 2 přísedící, když soud prvního stupně v trestních věcech</a:t>
            </a:r>
          </a:p>
          <a:p>
            <a:pPr lvl="1"/>
            <a:r>
              <a:rPr lang="cs-CZ" dirty="0" smtClean="0"/>
              <a:t>Předseda senátu + 2 soudci v ostatních případech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007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Vrchní soudy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3. článek SS</a:t>
            </a:r>
          </a:p>
          <a:p>
            <a:r>
              <a:rPr lang="cs-CZ" dirty="0" smtClean="0"/>
              <a:t>Praha, Olomouc</a:t>
            </a:r>
          </a:p>
          <a:p>
            <a:r>
              <a:rPr lang="cs-CZ" dirty="0" smtClean="0"/>
              <a:t>Soudy druhého stupně ve věcech, v nichž rozhodovaly v prvním stupni krajské soudy</a:t>
            </a:r>
          </a:p>
          <a:p>
            <a:r>
              <a:rPr lang="cs-CZ" dirty="0" smtClean="0"/>
              <a:t>Rozhodování v senátech složených z předsedy senátu a dvou soudců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17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Nejvyšší soud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Vrcholný soudní orgán (Brno)</a:t>
            </a:r>
          </a:p>
          <a:p>
            <a:r>
              <a:rPr lang="cs-CZ" dirty="0" smtClean="0"/>
              <a:t>Zajišťuje jednotu a zákonnost rozhodování</a:t>
            </a:r>
          </a:p>
          <a:p>
            <a:r>
              <a:rPr lang="cs-CZ" dirty="0" smtClean="0"/>
              <a:t>NS sleduje a vyhodnocuje pravomocná rozhodnutí v OSŘ a TŘ. Na jejich základě v zájmu jednotného rozhodování soudů zaujímá stanoviska k rozhodovací činnosti soudů ve věcech určitého druhu</a:t>
            </a:r>
          </a:p>
          <a:p>
            <a:r>
              <a:rPr lang="cs-CZ" dirty="0" smtClean="0"/>
              <a:t>Trestní kolegium, občanskoprávní kolegium a obchodní kolegium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10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Specializované soudy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1907704" y="2276872"/>
            <a:ext cx="468052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Ústavní soud (Brno)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1979712" y="3573016"/>
            <a:ext cx="460851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Nejvyšší správní soud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2051720" y="4797152"/>
            <a:ext cx="453650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Rozhodčí soudy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73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zastupitelství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Součást moci výkonné </a:t>
            </a:r>
          </a:p>
          <a:p>
            <a:r>
              <a:rPr lang="cs-CZ" dirty="0" smtClean="0"/>
              <a:t>Orgán státu zastupující veřejnou žalobu v trestním řízení, dohled nad vyšetřováním</a:t>
            </a:r>
          </a:p>
          <a:p>
            <a:r>
              <a:rPr lang="cs-CZ" dirty="0" smtClean="0"/>
              <a:t>Státní zástupce</a:t>
            </a:r>
          </a:p>
          <a:p>
            <a:pPr lvl="1"/>
            <a:r>
              <a:rPr lang="cs-CZ" dirty="0" smtClean="0"/>
              <a:t>Dodržuje zásady stanové pro státní zástupce zákonem</a:t>
            </a:r>
          </a:p>
          <a:p>
            <a:pPr lvl="1"/>
            <a:r>
              <a:rPr lang="cs-CZ" dirty="0" smtClean="0"/>
              <a:t>Postupuje svědomitě, nestranně, spravedlivě a bez zbytečných průtahů</a:t>
            </a:r>
          </a:p>
          <a:p>
            <a:pPr lvl="1"/>
            <a:r>
              <a:rPr lang="cs-CZ" dirty="0" smtClean="0"/>
              <a:t>Odmítnutí vnějšího zásahu, jež by mohl způsobit porušení výše uvedených povinností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1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zastupitelství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2195736" y="2204864"/>
            <a:ext cx="5184576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Nejvyšší státní zastupitelství (Brno) 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cs-CZ" dirty="0" smtClean="0"/>
              <a:t>Nejvyšší státní zástupce – Pavel Zeman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2195736" y="3356992"/>
            <a:ext cx="511256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Vrchní státní zastupitelství (Praha, Olomouc)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2195736" y="4293096"/>
            <a:ext cx="518457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Krajská státní zastupitelství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2195736" y="5157192"/>
            <a:ext cx="518457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Okresní státní zastupitelství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033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2348880"/>
            <a:ext cx="5845264" cy="3253959"/>
          </a:xfrm>
        </p:spPr>
        <p:txBody>
          <a:bodyPr/>
          <a:lstStyle/>
          <a:p>
            <a:r>
              <a:rPr lang="cs-CZ" dirty="0" smtClean="0"/>
              <a:t>Postavení soudnictví ve státním mechanismu</a:t>
            </a:r>
          </a:p>
          <a:p>
            <a:r>
              <a:rPr lang="cs-CZ" dirty="0" smtClean="0"/>
              <a:t>Soudnictví</a:t>
            </a:r>
          </a:p>
          <a:p>
            <a:r>
              <a:rPr lang="cs-CZ" dirty="0" smtClean="0"/>
              <a:t>Státní zastupitelství</a:t>
            </a:r>
          </a:p>
          <a:p>
            <a:r>
              <a:rPr lang="cs-CZ" dirty="0" smtClean="0"/>
              <a:t>Právní služba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2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služba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Advokacie</a:t>
            </a:r>
          </a:p>
          <a:p>
            <a:r>
              <a:rPr lang="cs-CZ" dirty="0" smtClean="0"/>
              <a:t>Notářství</a:t>
            </a:r>
          </a:p>
          <a:p>
            <a:r>
              <a:rPr lang="cs-CZ" dirty="0" smtClean="0"/>
              <a:t>Daňoví poradci</a:t>
            </a:r>
          </a:p>
          <a:p>
            <a:r>
              <a:rPr lang="cs-CZ" dirty="0" smtClean="0"/>
              <a:t>Soudní exekutoři</a:t>
            </a:r>
          </a:p>
          <a:p>
            <a:r>
              <a:rPr lang="cs-CZ" dirty="0" smtClean="0"/>
              <a:t>Patentoví zástupci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Advokacie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Povolání, jehož obsahem je poskytování právních služeb jiným osobám</a:t>
            </a:r>
          </a:p>
          <a:p>
            <a:r>
              <a:rPr lang="cs-CZ" dirty="0" smtClean="0"/>
              <a:t>Zastupování před soudy a jinými orgány, obhajoba v trestních věcech, sepisování listin, právní rozbory a analýzy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	vše zpravidla za úplatu</a:t>
            </a:r>
          </a:p>
          <a:p>
            <a:r>
              <a:rPr lang="cs-CZ" dirty="0" smtClean="0"/>
              <a:t>Advokáti organizováni v ČAK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7" name="Šipka dolů 6"/>
          <p:cNvSpPr/>
          <p:nvPr/>
        </p:nvSpPr>
        <p:spPr>
          <a:xfrm>
            <a:off x="3635896" y="4077072"/>
            <a:ext cx="57606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82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Notářství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Notář jen F.O</a:t>
            </a:r>
            <a:r>
              <a:rPr lang="cs-CZ" sz="1800" dirty="0" smtClean="0"/>
              <a:t>.</a:t>
            </a:r>
          </a:p>
          <a:p>
            <a:r>
              <a:rPr lang="cs-CZ" sz="1800" dirty="0"/>
              <a:t>Notářský úřad= soubor pravomocí k notářské a další činnosti stanovené zákonem je dále spojen s místem výkonu této činnosti, tedy sídlem notáře, jež je určeno při jmenování. </a:t>
            </a:r>
            <a:endParaRPr lang="cs-CZ" sz="1800" dirty="0" smtClean="0"/>
          </a:p>
          <a:p>
            <a:r>
              <a:rPr lang="cs-CZ" sz="1800" dirty="0" smtClean="0"/>
              <a:t>Notářskou činností se rozumí sepisování listin o právních úkonech, osvědčování právně významných skutečností a prohlášení, přijímání listin a peněz do </a:t>
            </a:r>
            <a:r>
              <a:rPr lang="cs-CZ" sz="1800" dirty="0" smtClean="0"/>
              <a:t>úschovy</a:t>
            </a:r>
          </a:p>
          <a:p>
            <a:r>
              <a:rPr lang="cs-CZ" sz="1800" dirty="0" smtClean="0"/>
              <a:t>Činnost </a:t>
            </a:r>
            <a:r>
              <a:rPr lang="cs-CZ" sz="1800" dirty="0"/>
              <a:t>notáře jako soudního </a:t>
            </a:r>
            <a:r>
              <a:rPr lang="cs-CZ" sz="1800" dirty="0" smtClean="0"/>
              <a:t>komisaře v řízení o dědictví</a:t>
            </a:r>
            <a:endParaRPr lang="cs-CZ" sz="1800" dirty="0" smtClean="0"/>
          </a:p>
          <a:p>
            <a:r>
              <a:rPr lang="cs-CZ" sz="1800" dirty="0" smtClean="0"/>
              <a:t>Sídlo </a:t>
            </a:r>
            <a:r>
              <a:rPr lang="cs-CZ" sz="1800" dirty="0" smtClean="0"/>
              <a:t>je tedy určitém obvodu</a:t>
            </a:r>
          </a:p>
          <a:p>
            <a:r>
              <a:rPr lang="cs-CZ" sz="1800" dirty="0" smtClean="0"/>
              <a:t>Počet notářů je numerus clausus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14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Daňoví poradci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Poskytování právní služby, finančních ekonomických rad ve věcech daní, odvodů, poplatků a jiných podobných plateb, jakož i ve věch, jež s daněmi přímo souvisejí</a:t>
            </a:r>
          </a:p>
          <a:p>
            <a:r>
              <a:rPr lang="cs-CZ" dirty="0" smtClean="0"/>
              <a:t>DP je FO zapsaná do seznamu daňových poradců</a:t>
            </a:r>
          </a:p>
          <a:p>
            <a:r>
              <a:rPr lang="cs-CZ" dirty="0" smtClean="0"/>
              <a:t>Služby se poskytují na základě smlouvy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35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exekutoři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Činnost hlavně v oblasti výkonu rozhodnutí soudních orgánů</a:t>
            </a:r>
          </a:p>
          <a:p>
            <a:r>
              <a:rPr lang="cs-CZ" dirty="0" smtClean="0"/>
              <a:t>Postavení veřejných činitelů, ale stále soukromoprávní subjekt</a:t>
            </a:r>
          </a:p>
          <a:p>
            <a:r>
              <a:rPr lang="cs-CZ" dirty="0" smtClean="0"/>
              <a:t>Postavení upraveno exekučním řádem</a:t>
            </a:r>
          </a:p>
          <a:p>
            <a:r>
              <a:rPr lang="cs-CZ" dirty="0" smtClean="0"/>
              <a:t>Jmenuje/odvolává ministr spravedlnosti, určuje i počet exekutorských úřadů</a:t>
            </a:r>
          </a:p>
          <a:p>
            <a:r>
              <a:rPr lang="cs-CZ" dirty="0" smtClean="0"/>
              <a:t>Poskytování právní pomoci, soupis exekutorských zápisů, přijímaní věcí do úschovy, činnost soudního vykonavatele, provádění dražeb na návrh vlastníka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77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Patentoví zástupci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Odborné osoby poskytující pomoc F.O. + P.O.  ve věcech týkající se průmyslového vlastnictví</a:t>
            </a:r>
          </a:p>
          <a:p>
            <a:r>
              <a:rPr lang="cs-CZ" dirty="0" smtClean="0"/>
              <a:t>Činnost PZ:</a:t>
            </a:r>
          </a:p>
          <a:p>
            <a:pPr lvl="1"/>
            <a:r>
              <a:rPr lang="cs-CZ" dirty="0" smtClean="0"/>
              <a:t>Zastupování před Úřadem pro průmyslové vlastnictví a jinými správními orgány</a:t>
            </a:r>
          </a:p>
          <a:p>
            <a:pPr lvl="1"/>
            <a:r>
              <a:rPr lang="cs-CZ" dirty="0" smtClean="0"/>
              <a:t>Poskytování rad vztahující se k patentovému inženýrství a jiné méně běžné činnosti</a:t>
            </a:r>
          </a:p>
          <a:p>
            <a:r>
              <a:rPr lang="cs-CZ" dirty="0" smtClean="0"/>
              <a:t>Nutnost být zapsán v rejstříku Komory patentových zástupců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60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400" dirty="0" smtClean="0"/>
              <a:t>Otázky???</a:t>
            </a:r>
            <a:endParaRPr lang="cs-CZ" sz="4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1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054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A2B1E"/>
              </a:buClr>
              <a:defRPr/>
            </a:pPr>
            <a:r>
              <a:rPr lang="cs-CZ" sz="1400" dirty="0">
                <a:solidFill>
                  <a:prstClr val="black"/>
                </a:solidFill>
              </a:rPr>
              <a:t>TOMANCOVÁ, SCHELLE K., SCHELLEOVÁ, I., HYNŠT, A</a:t>
            </a:r>
            <a:r>
              <a:rPr lang="cs-CZ" sz="1400" dirty="0" smtClean="0">
                <a:solidFill>
                  <a:prstClr val="black"/>
                </a:solidFill>
              </a:rPr>
              <a:t>., </a:t>
            </a:r>
            <a:r>
              <a:rPr lang="cs-CZ" sz="1400" i="1" dirty="0">
                <a:solidFill>
                  <a:prstClr val="black"/>
                </a:solidFill>
              </a:rPr>
              <a:t>Základy práva (nejen) pro školy</a:t>
            </a:r>
            <a:r>
              <a:rPr lang="cs-CZ" sz="1400" dirty="0">
                <a:solidFill>
                  <a:prstClr val="black"/>
                </a:solidFill>
              </a:rPr>
              <a:t>. Jaroslava Tomancová a kolektiv. 1. vyd. Boskovice: ALBERT, 2007. 360 s. Právo. ISBN </a:t>
            </a:r>
            <a:r>
              <a:rPr lang="cs-CZ" sz="1400" dirty="0" smtClean="0">
                <a:solidFill>
                  <a:prstClr val="black"/>
                </a:solidFill>
              </a:rPr>
              <a:t>80-73-26-110-3</a:t>
            </a:r>
          </a:p>
          <a:p>
            <a:pPr marL="0" lvl="0" indent="0">
              <a:buClr>
                <a:srgbClr val="AA2B1E"/>
              </a:buClr>
              <a:buNone/>
              <a:defRPr/>
            </a:pPr>
            <a:endParaRPr lang="cs-CZ" sz="1400" dirty="0">
              <a:solidFill>
                <a:prstClr val="black"/>
              </a:solidFill>
            </a:endParaRPr>
          </a:p>
          <a:p>
            <a:r>
              <a:rPr lang="cs-CZ" sz="1400" dirty="0"/>
              <a:t>STAVINOHOVÁ, </a:t>
            </a:r>
            <a:r>
              <a:rPr lang="cs-CZ" sz="1400" dirty="0" smtClean="0"/>
              <a:t>J., </a:t>
            </a:r>
            <a:r>
              <a:rPr lang="cs-CZ" sz="1400" i="1" dirty="0"/>
              <a:t>Civilní proces a organizace soudnictví</a:t>
            </a:r>
            <a:r>
              <a:rPr lang="cs-CZ" sz="1400" dirty="0"/>
              <a:t>. Brno : Doplněk, 2003</a:t>
            </a:r>
            <a:r>
              <a:rPr lang="cs-CZ" sz="1400" dirty="0" smtClean="0"/>
              <a:t>. 660 s. </a:t>
            </a:r>
            <a:r>
              <a:rPr lang="cs-CZ" sz="1400" dirty="0"/>
              <a:t>ISBN 80-210-3271-5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55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Postavení soudnictví ve státním mechanismu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Hlavním úkolem je poskytovat ochranu právům</a:t>
            </a:r>
          </a:p>
          <a:p>
            <a:r>
              <a:rPr lang="cs-CZ" dirty="0" smtClean="0"/>
              <a:t>Právo na soudní ochranu zakotveno v důležitých mezinárodních právních dokumentech</a:t>
            </a:r>
          </a:p>
          <a:p>
            <a:pPr lvl="1"/>
            <a:r>
              <a:rPr lang="cs-CZ" dirty="0" smtClean="0"/>
              <a:t>VDLP(1948) - OSN</a:t>
            </a:r>
          </a:p>
          <a:p>
            <a:pPr lvl="1"/>
            <a:r>
              <a:rPr lang="cs-CZ" dirty="0" smtClean="0"/>
              <a:t>EÚLP (1950) - Rada Evropy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13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Postavení soudnictví ve státním mechanismu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ČR zakotveno v LZPS + Ústava</a:t>
            </a:r>
          </a:p>
          <a:p>
            <a:pPr lvl="1"/>
            <a:r>
              <a:rPr lang="cs-CZ" dirty="0" smtClean="0"/>
              <a:t>Moc zákonodárná, výkonná a soudní</a:t>
            </a:r>
          </a:p>
          <a:p>
            <a:pPr lvl="1"/>
            <a:r>
              <a:rPr lang="cs-CZ" dirty="0" smtClean="0"/>
              <a:t>Základní práva a svobody jsou pod ochranou soudní moci</a:t>
            </a:r>
          </a:p>
          <a:p>
            <a:pPr lvl="1"/>
            <a:r>
              <a:rPr lang="cs-CZ" dirty="0" smtClean="0"/>
              <a:t>Soudní moc vykonávají nezávislé soudy</a:t>
            </a:r>
          </a:p>
          <a:p>
            <a:pPr lvl="1"/>
            <a:r>
              <a:rPr lang="cs-CZ" dirty="0" smtClean="0"/>
              <a:t>Nezávislost a nestrannost soudce, jeho neodvolatelnost, neslučitelnost s jinou funkcí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00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5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2483768" y="1700808"/>
            <a:ext cx="1872208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4355976" y="1700808"/>
            <a:ext cx="0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4355976" y="1700808"/>
            <a:ext cx="1944216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4355976" y="1700808"/>
            <a:ext cx="3456384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aoblený obdélník 13"/>
          <p:cNvSpPr/>
          <p:nvPr/>
        </p:nvSpPr>
        <p:spPr>
          <a:xfrm>
            <a:off x="1835696" y="3396695"/>
            <a:ext cx="108012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civilní</a:t>
            </a:r>
            <a:endParaRPr lang="cs-CZ" dirty="0"/>
          </a:p>
        </p:txBody>
      </p:sp>
      <p:sp>
        <p:nvSpPr>
          <p:cNvPr id="16" name="Zaoblený obdélník 15"/>
          <p:cNvSpPr/>
          <p:nvPr/>
        </p:nvSpPr>
        <p:spPr>
          <a:xfrm>
            <a:off x="3707904" y="3429000"/>
            <a:ext cx="1440160" cy="10478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trestní</a:t>
            </a: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5580112" y="3429000"/>
            <a:ext cx="1296144" cy="10478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správní</a:t>
            </a:r>
            <a:endParaRPr lang="cs-CZ" dirty="0"/>
          </a:p>
        </p:txBody>
      </p:sp>
      <p:sp>
        <p:nvSpPr>
          <p:cNvPr id="18" name="Zaoblený obdélník 17"/>
          <p:cNvSpPr/>
          <p:nvPr/>
        </p:nvSpPr>
        <p:spPr>
          <a:xfrm>
            <a:off x="7236296" y="3412847"/>
            <a:ext cx="1152128" cy="10478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ústavní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625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Charakteristické rysy:</a:t>
            </a:r>
          </a:p>
          <a:p>
            <a:pPr lvl="1"/>
            <a:r>
              <a:rPr lang="cs-CZ" dirty="0" smtClean="0"/>
              <a:t>Specializace a odbornost</a:t>
            </a:r>
          </a:p>
          <a:p>
            <a:r>
              <a:rPr lang="cs-CZ" dirty="0" smtClean="0"/>
              <a:t>Základní principy:</a:t>
            </a:r>
          </a:p>
          <a:p>
            <a:pPr lvl="1"/>
            <a:r>
              <a:rPr lang="cs-CZ" dirty="0" smtClean="0"/>
              <a:t>Výkon soudní moci soudem</a:t>
            </a:r>
          </a:p>
          <a:p>
            <a:pPr lvl="1"/>
            <a:r>
              <a:rPr lang="cs-CZ" dirty="0" smtClean="0"/>
              <a:t>Výkon soudní moci jménem republiky</a:t>
            </a:r>
          </a:p>
          <a:p>
            <a:pPr lvl="1"/>
            <a:r>
              <a:rPr lang="cs-CZ" dirty="0" smtClean="0"/>
              <a:t>Nezávislost soudů</a:t>
            </a:r>
          </a:p>
          <a:p>
            <a:pPr lvl="1"/>
            <a:r>
              <a:rPr lang="cs-CZ" dirty="0" smtClean="0"/>
              <a:t>Rozhodování senátem a samosoudcem</a:t>
            </a:r>
          </a:p>
          <a:p>
            <a:pPr lvl="1"/>
            <a:r>
              <a:rPr lang="cs-CZ" dirty="0" smtClean="0"/>
              <a:t>Účast laického prvku na </a:t>
            </a:r>
            <a:r>
              <a:rPr lang="cs-CZ" dirty="0" smtClean="0"/>
              <a:t>soudnictví</a:t>
            </a: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69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Civilní soudnictví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Postup dle OSŘ, jež stanoví, </a:t>
            </a:r>
            <a:r>
              <a:rPr lang="cs-CZ" smtClean="0"/>
              <a:t>že v občanském </a:t>
            </a:r>
            <a:r>
              <a:rPr lang="cs-CZ" dirty="0" smtClean="0"/>
              <a:t>soudním řízení se projednávají a rozhodují věci: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bčanskoprávní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racovní</a:t>
            </a:r>
          </a:p>
          <a:p>
            <a:pPr lvl="1"/>
            <a:r>
              <a:rPr lang="cs-CZ" dirty="0"/>
              <a:t>r</a:t>
            </a:r>
            <a:r>
              <a:rPr lang="cs-CZ" dirty="0" smtClean="0"/>
              <a:t>odinné</a:t>
            </a:r>
          </a:p>
          <a:p>
            <a:pPr lvl="1"/>
            <a:r>
              <a:rPr lang="cs-CZ" dirty="0" smtClean="0"/>
              <a:t>družstevní, jakož i obchodněprávní</a:t>
            </a:r>
          </a:p>
          <a:p>
            <a:r>
              <a:rPr lang="cs-CZ" dirty="0" smtClean="0"/>
              <a:t>pokud je neprojednávají a nerozhodují jiné orgány 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35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Trestní soudnictví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Ochrana společnosti rozhodováním o vině, a pokud je zjištěna, tak o trestu či jiných opatřeních</a:t>
            </a:r>
          </a:p>
          <a:p>
            <a:endParaRPr lang="cs-CZ" dirty="0"/>
          </a:p>
          <a:p>
            <a:r>
              <a:rPr lang="cs-CZ" dirty="0" smtClean="0"/>
              <a:t>Stát plní funkci ochrannou (ochrana společnosti)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535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soudnictví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000" dirty="0" smtClean="0"/>
              <a:t>Přezkum rozhodnutí, jež vydaly státní orgány ve správním řízení</a:t>
            </a:r>
          </a:p>
          <a:p>
            <a:r>
              <a:rPr lang="cs-CZ" sz="2000" dirty="0" smtClean="0"/>
              <a:t>Prostředek ochrany před nezákonnými rozhodnutími veřejné správy</a:t>
            </a:r>
          </a:p>
          <a:p>
            <a:r>
              <a:rPr lang="cs-CZ" sz="2000" dirty="0" smtClean="0"/>
              <a:t>Vrcholný soudní orgán NSS. Zajišťuje jednotu a zákonnost rozhodování prostřednictvím kasačních stížností</a:t>
            </a:r>
          </a:p>
          <a:p>
            <a:r>
              <a:rPr lang="cs-CZ" sz="2000" dirty="0" smtClean="0"/>
              <a:t>Soudy v SS rozhodují:</a:t>
            </a:r>
          </a:p>
          <a:p>
            <a:pPr lvl="1"/>
            <a:r>
              <a:rPr lang="cs-CZ" sz="1600" dirty="0" smtClean="0"/>
              <a:t>o žalobách proti rozhodnutím vydaných v oblasti veřejné správy</a:t>
            </a:r>
          </a:p>
          <a:p>
            <a:pPr lvl="1"/>
            <a:r>
              <a:rPr lang="cs-CZ" sz="1600" dirty="0" smtClean="0"/>
              <a:t>o ochraně proti nečinnosti správního orgánu</a:t>
            </a:r>
          </a:p>
          <a:p>
            <a:pPr lvl="1"/>
            <a:r>
              <a:rPr lang="cs-CZ" sz="1600" dirty="0" smtClean="0"/>
              <a:t>o ochraně před nezákonným zásahem správního orgánu</a:t>
            </a:r>
          </a:p>
          <a:p>
            <a:pPr lvl="1"/>
            <a:r>
              <a:rPr lang="cs-CZ" sz="1600" dirty="0" smtClean="0"/>
              <a:t>o kompetenčních žalobách</a:t>
            </a:r>
          </a:p>
          <a:p>
            <a:pPr lvl="1"/>
            <a:r>
              <a:rPr lang="cs-CZ" sz="1600" dirty="0" smtClean="0"/>
              <a:t>ve věcech volebních, politických stran a hnutí</a:t>
            </a:r>
          </a:p>
          <a:p>
            <a:pPr lvl="1"/>
            <a:endParaRPr lang="cs-CZ" sz="1600" dirty="0" smtClean="0"/>
          </a:p>
          <a:p>
            <a:pPr lvl="1"/>
            <a:endParaRPr lang="cs-CZ" sz="1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15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507</TotalTime>
  <Words>1021</Words>
  <Application>Microsoft Office PowerPoint</Application>
  <PresentationFormat>Předvádění na obrazovce (4:3)</PresentationFormat>
  <Paragraphs>185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Špendlík</vt:lpstr>
      <vt:lpstr>Systematika a charakteristika soudnictví, státního zastupitelství a právní služby</vt:lpstr>
      <vt:lpstr>Obsah přednášky</vt:lpstr>
      <vt:lpstr>Postavení soudnictví ve státním mechanismu</vt:lpstr>
      <vt:lpstr>Postavení soudnictví ve státním mechanismu</vt:lpstr>
      <vt:lpstr>Soudnictví</vt:lpstr>
      <vt:lpstr>Soudnictví</vt:lpstr>
      <vt:lpstr>Civilní soudnictví</vt:lpstr>
      <vt:lpstr>Trestní soudnictví</vt:lpstr>
      <vt:lpstr>Správní soudnictví</vt:lpstr>
      <vt:lpstr>Ústavní soudnictví</vt:lpstr>
      <vt:lpstr>Soudní soustava</vt:lpstr>
      <vt:lpstr>Soudní soustava</vt:lpstr>
      <vt:lpstr>Okresní soudy</vt:lpstr>
      <vt:lpstr>Krajské soudy</vt:lpstr>
      <vt:lpstr>Vrchní soudy</vt:lpstr>
      <vt:lpstr>Nejvyšší soud</vt:lpstr>
      <vt:lpstr>Specializované soudy</vt:lpstr>
      <vt:lpstr>Státní zastupitelství</vt:lpstr>
      <vt:lpstr>Státní zastupitelství</vt:lpstr>
      <vt:lpstr>Právní služba</vt:lpstr>
      <vt:lpstr>Advokacie</vt:lpstr>
      <vt:lpstr>Notářství</vt:lpstr>
      <vt:lpstr>Daňoví poradci</vt:lpstr>
      <vt:lpstr>Soudní exekutoři</vt:lpstr>
      <vt:lpstr>Patentoví zástupci</vt:lpstr>
      <vt:lpstr>Prezentace aplikace PowerPoint</vt:lpstr>
      <vt:lpstr>Děkuji za pozornost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základů práva</dc:title>
  <dc:creator>Klusák Tomáš</dc:creator>
  <cp:lastModifiedBy>Městský soud v Brně </cp:lastModifiedBy>
  <cp:revision>48</cp:revision>
  <dcterms:created xsi:type="dcterms:W3CDTF">2012-09-18T12:20:52Z</dcterms:created>
  <dcterms:modified xsi:type="dcterms:W3CDTF">2019-10-07T11:10:46Z</dcterms:modified>
</cp:coreProperties>
</file>