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0" r:id="rId3"/>
    <p:sldId id="261" r:id="rId4"/>
    <p:sldId id="287" r:id="rId5"/>
    <p:sldId id="288" r:id="rId6"/>
    <p:sldId id="289" r:id="rId7"/>
    <p:sldId id="262" r:id="rId8"/>
    <p:sldId id="263" r:id="rId9"/>
    <p:sldId id="278" r:id="rId10"/>
    <p:sldId id="277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74" r:id="rId20"/>
    <p:sldId id="275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76" r:id="rId2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6E"/>
    <a:srgbClr val="4B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33" autoAdjust="0"/>
    <p:restoredTop sz="96754" autoAdjust="0"/>
  </p:normalViewPr>
  <p:slideViewPr>
    <p:cSldViewPr snapToGrid="0">
      <p:cViewPr varScale="1">
        <p:scale>
          <a:sx n="82" d="100"/>
          <a:sy n="82" d="100"/>
        </p:scale>
        <p:origin x="126" y="66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2960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3" orient="horz" pos="2432" userDrawn="1">
          <p15:clr>
            <a:srgbClr val="FBAE40"/>
          </p15:clr>
        </p15:guide>
        <p15:guide id="4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46555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23711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710432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51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76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7410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3" orient="horz" pos="3997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3832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63541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275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3" orient="horz" pos="2886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87794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3" orient="horz" pos="3657" userDrawn="1">
          <p15:clr>
            <a:srgbClr val="FBAE40"/>
          </p15:clr>
        </p15:guide>
        <p15:guide id="4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66542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3" orient="horz" pos="1049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8656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3" orient="horz" pos="3158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028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3" orient="horz" pos="436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384388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678" r:id="rId15"/>
    <p:sldLayoutId id="2147483684" r:id="rId16"/>
    <p:sldLayoutId id="2147483690" r:id="rId17"/>
    <p:sldLayoutId id="2147483685" r:id="rId18"/>
    <p:sldLayoutId id="2147483688" r:id="rId19"/>
    <p:sldLayoutId id="2147483674" r:id="rId20"/>
    <p:sldLayoutId id="2147483673" r:id="rId21"/>
    <p:sldLayoutId id="2147483676" r:id="rId22"/>
    <p:sldLayoutId id="2147483675" r:id="rId23"/>
    <p:sldLayoutId id="2147483677" r:id="rId24"/>
    <p:sldLayoutId id="2147483686" r:id="rId25"/>
    <p:sldLayoutId id="2147483691" r:id="rId26"/>
    <p:sldLayoutId id="2147483692" r:id="rId27"/>
    <p:sldLayoutId id="2147483693" r:id="rId28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3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049" userDrawn="1">
          <p15:clr>
            <a:srgbClr val="F26B43"/>
          </p15:clr>
        </p15:guide>
        <p15:guide id="4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s.cz/poradna/kategorie/obcanska-sdruzeni-zalozeni-fungovani-cinnost/rada/jak-spravne-zalozit-obcanske-sdr" TargetMode="External"/><Relationship Id="rId2" Type="http://schemas.openxmlformats.org/officeDocument/2006/relationships/hyperlink" Target="http://frankbold.org/poradna/vzor/stanovy-spolk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r.justice.cz/ias/ui/rejstrik-$firma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stream.cz/blanik/10007448-chranena-diln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pl.czso.cz/pll/rocenka/rocenka.presB" TargetMode="External"/><Relationship Id="rId2" Type="http://schemas.openxmlformats.org/officeDocument/2006/relationships/hyperlink" Target="http://apl.czso.cz/pll/rocenka/rocenka.indexnu_sa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justice.cz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Legislativní vymezení </a:t>
            </a:r>
            <a:r>
              <a:rPr lang="cs-CZ" altLang="cs-CZ" dirty="0" smtClean="0"/>
              <a:t>NNO</a:t>
            </a:r>
            <a:br>
              <a:rPr lang="cs-CZ" altLang="cs-CZ" dirty="0" smtClean="0"/>
            </a:br>
            <a:r>
              <a:rPr lang="cs-CZ" altLang="cs-CZ" sz="4800" b="0" dirty="0" smtClean="0"/>
              <a:t>(</a:t>
            </a:r>
            <a:r>
              <a:rPr lang="cs-CZ" altLang="cs-CZ" dirty="0" smtClean="0"/>
              <a:t>NNO </a:t>
            </a:r>
            <a:r>
              <a:rPr lang="cs-CZ" altLang="cs-CZ" b="0" dirty="0" smtClean="0"/>
              <a:t>/ organizace na pomezí)</a:t>
            </a:r>
            <a:endParaRPr lang="en-US" b="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altLang="cs-CZ" sz="2000" dirty="0" smtClean="0"/>
              <a:t/>
            </a:r>
            <a:br>
              <a:rPr lang="cs-CZ" altLang="cs-CZ" sz="2000" dirty="0" smtClean="0"/>
            </a:br>
            <a:r>
              <a:rPr lang="cs-CZ" altLang="cs-CZ" sz="2000" dirty="0" smtClean="0"/>
              <a:t>Jakub Pejcal </a:t>
            </a:r>
            <a:r>
              <a:rPr lang="cs-CZ" altLang="cs-CZ" sz="2000" i="1" dirty="0" smtClean="0"/>
              <a:t>(jakub.pejcal@econ.muni.cz)</a:t>
            </a:r>
          </a:p>
          <a:p>
            <a:endParaRPr lang="cs-CZ" sz="2000" dirty="0" smtClean="0"/>
          </a:p>
          <a:p>
            <a:r>
              <a:rPr lang="cs-CZ" sz="2000" dirty="0" smtClean="0"/>
              <a:t>Centrum pro výzkum neziskového sektoru</a:t>
            </a:r>
          </a:p>
          <a:p>
            <a:endParaRPr lang="cs-CZ" sz="2000" dirty="0" smtClean="0"/>
          </a:p>
          <a:p>
            <a:r>
              <a:rPr lang="cs-CZ" altLang="cs-CZ" sz="2000" dirty="0" smtClean="0"/>
              <a:t>15</a:t>
            </a:r>
            <a:r>
              <a:rPr lang="cs-CZ" altLang="cs-CZ" sz="2000" dirty="0" smtClean="0"/>
              <a:t>. </a:t>
            </a:r>
            <a:r>
              <a:rPr lang="cs-CZ" altLang="cs-CZ" sz="2000" dirty="0" smtClean="0"/>
              <a:t>října 2019, Brno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007412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SPOLEK: obecný koncept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918706"/>
          </a:xfrm>
        </p:spPr>
        <p:txBody>
          <a:bodyPr/>
          <a:lstStyle/>
          <a:p>
            <a:pPr algn="just">
              <a:defRPr/>
            </a:pPr>
            <a:r>
              <a:rPr lang="cs-CZ" altLang="cs-CZ" sz="1800" dirty="0" smtClean="0"/>
              <a:t>nástupnická </a:t>
            </a:r>
            <a:r>
              <a:rPr lang="cs-CZ" altLang="cs-CZ" sz="1800" dirty="0"/>
              <a:t>organizace občanských sdružení</a:t>
            </a:r>
          </a:p>
          <a:p>
            <a:pPr lvl="1" algn="just">
              <a:defRPr/>
            </a:pPr>
            <a:r>
              <a:rPr lang="cs-CZ" altLang="cs-CZ" sz="1600" dirty="0" smtClean="0"/>
              <a:t>členská </a:t>
            </a:r>
            <a:r>
              <a:rPr lang="cs-CZ" altLang="cs-CZ" sz="1600" dirty="0"/>
              <a:t>základna (min. 3 osoby – nenucené členství, možnost i PO)</a:t>
            </a:r>
          </a:p>
          <a:p>
            <a:pPr lvl="1" algn="just">
              <a:defRPr/>
            </a:pPr>
            <a:r>
              <a:rPr lang="cs-CZ" altLang="cs-CZ" sz="1600" dirty="0" smtClean="0"/>
              <a:t>založeno </a:t>
            </a:r>
            <a:r>
              <a:rPr lang="cs-CZ" altLang="cs-CZ" sz="1600" dirty="0"/>
              <a:t>za společným zájmem</a:t>
            </a:r>
          </a:p>
          <a:p>
            <a:pPr lvl="1" algn="just">
              <a:defRPr/>
            </a:pPr>
            <a:r>
              <a:rPr lang="cs-CZ" altLang="cs-CZ" sz="1600" dirty="0" smtClean="0"/>
              <a:t>činnost </a:t>
            </a:r>
            <a:r>
              <a:rPr lang="cs-CZ" altLang="cs-CZ" sz="1600" dirty="0"/>
              <a:t>vzájemně či veřejně prospěšná</a:t>
            </a:r>
          </a:p>
          <a:p>
            <a:pPr lvl="1" algn="just">
              <a:defRPr/>
            </a:pPr>
            <a:r>
              <a:rPr lang="cs-CZ" altLang="cs-CZ" sz="1600" dirty="0" smtClean="0"/>
              <a:t>hlavní </a:t>
            </a:r>
            <a:r>
              <a:rPr lang="cs-CZ" altLang="cs-CZ" sz="1600" dirty="0"/>
              <a:t>činnost vs. činnost vedlejší (možné i podnikání)</a:t>
            </a:r>
          </a:p>
          <a:p>
            <a:pPr lvl="1" algn="just">
              <a:defRPr/>
            </a:pPr>
            <a:endParaRPr lang="cs-CZ" altLang="cs-CZ" sz="1600" dirty="0"/>
          </a:p>
          <a:p>
            <a:pPr lvl="1" algn="just">
              <a:defRPr/>
            </a:pPr>
            <a:r>
              <a:rPr lang="cs-CZ" altLang="cs-CZ" sz="1600" dirty="0" smtClean="0"/>
              <a:t>základem </a:t>
            </a:r>
            <a:r>
              <a:rPr lang="cs-CZ" altLang="cs-CZ" sz="1600" dirty="0"/>
              <a:t>organizace – stanovy: název, sídlo, cíl, orgány</a:t>
            </a:r>
            <a:r>
              <a:rPr lang="cs-CZ" altLang="cs-CZ" sz="1600" dirty="0">
                <a:ea typeface="+mn-ea"/>
                <a:cs typeface="+mn-cs"/>
              </a:rPr>
              <a:t>, práva a povinnosti členů (možnost vzniku pobočného </a:t>
            </a:r>
            <a:r>
              <a:rPr lang="cs-CZ" altLang="cs-CZ" sz="1600" dirty="0" smtClean="0">
                <a:ea typeface="+mn-ea"/>
                <a:cs typeface="+mn-cs"/>
              </a:rPr>
              <a:t>spolku)</a:t>
            </a:r>
          </a:p>
          <a:p>
            <a:pPr lvl="1" algn="just">
              <a:defRPr/>
            </a:pPr>
            <a:r>
              <a:rPr lang="cs-CZ" altLang="cs-CZ" sz="1600" dirty="0" smtClean="0">
                <a:ea typeface="+mn-ea"/>
                <a:cs typeface="+mn-cs"/>
              </a:rPr>
              <a:t>název </a:t>
            </a:r>
            <a:r>
              <a:rPr lang="cs-CZ" altLang="cs-CZ" sz="1600" dirty="0">
                <a:ea typeface="+mn-ea"/>
                <a:cs typeface="+mn-cs"/>
              </a:rPr>
              <a:t>obsahuje buď slovo „spolek“, nebo slova „zapsaný spolek“, příp. „z. s.“ </a:t>
            </a:r>
            <a:endParaRPr lang="cs-CZ" altLang="cs-CZ" sz="1600" dirty="0" smtClean="0">
              <a:ea typeface="+mn-ea"/>
              <a:cs typeface="+mn-cs"/>
            </a:endParaRPr>
          </a:p>
          <a:p>
            <a:pPr lvl="1" algn="just">
              <a:defRPr/>
            </a:pPr>
            <a:r>
              <a:rPr lang="cs-CZ" altLang="cs-CZ" sz="1600" dirty="0" smtClean="0">
                <a:ea typeface="+mn-ea"/>
                <a:cs typeface="+mn-cs"/>
              </a:rPr>
              <a:t>povinné </a:t>
            </a:r>
            <a:r>
              <a:rPr lang="cs-CZ" altLang="cs-CZ" sz="1600" dirty="0">
                <a:ea typeface="+mn-ea"/>
                <a:cs typeface="+mn-cs"/>
              </a:rPr>
              <a:t>orgány: statutární (5 let funkční období) a nejvyšší orgán (čl. schůze</a:t>
            </a:r>
            <a:r>
              <a:rPr lang="cs-CZ" altLang="cs-CZ" sz="1600" dirty="0" smtClean="0">
                <a:ea typeface="+mn-ea"/>
                <a:cs typeface="+mn-cs"/>
              </a:rPr>
              <a:t>) + (možnost </a:t>
            </a:r>
            <a:r>
              <a:rPr lang="cs-CZ" altLang="cs-CZ" sz="1600" dirty="0">
                <a:ea typeface="+mn-ea"/>
                <a:cs typeface="+mn-cs"/>
              </a:rPr>
              <a:t>zřízení kontrolní </a:t>
            </a:r>
            <a:r>
              <a:rPr lang="cs-CZ" altLang="cs-CZ" sz="1600" dirty="0" smtClean="0">
                <a:ea typeface="+mn-ea"/>
                <a:cs typeface="+mn-cs"/>
              </a:rPr>
              <a:t>komise)</a:t>
            </a:r>
          </a:p>
          <a:p>
            <a:pPr lvl="1" algn="just">
              <a:defRPr/>
            </a:pPr>
            <a:endParaRPr lang="cs-CZ" altLang="cs-CZ" sz="1600" dirty="0">
              <a:ea typeface="+mn-ea"/>
              <a:cs typeface="+mn-cs"/>
            </a:endParaRPr>
          </a:p>
          <a:p>
            <a:pPr lvl="1" algn="just">
              <a:defRPr/>
            </a:pPr>
            <a:r>
              <a:rPr lang="cs-CZ" altLang="cs-CZ" sz="1600" dirty="0" smtClean="0">
                <a:ea typeface="+mn-ea"/>
                <a:cs typeface="+mn-cs"/>
              </a:rPr>
              <a:t>vznik </a:t>
            </a:r>
            <a:r>
              <a:rPr lang="cs-CZ" altLang="cs-CZ" sz="1600" dirty="0">
                <a:ea typeface="+mn-ea"/>
                <a:cs typeface="+mn-cs"/>
              </a:rPr>
              <a:t>zápisem do veřejného rejstříku (rejstříkový soud – místní krajský soud, spolkový rejstřík</a:t>
            </a:r>
            <a:r>
              <a:rPr lang="cs-CZ" altLang="cs-CZ" sz="1600" dirty="0" smtClean="0">
                <a:ea typeface="+mn-ea"/>
                <a:cs typeface="+mn-cs"/>
              </a:rPr>
              <a:t>)</a:t>
            </a:r>
          </a:p>
          <a:p>
            <a:pPr lvl="1" algn="just">
              <a:defRPr/>
            </a:pPr>
            <a:endParaRPr lang="cs-CZ" altLang="cs-CZ" sz="1600" dirty="0">
              <a:ea typeface="+mn-ea"/>
              <a:cs typeface="+mn-cs"/>
            </a:endParaRPr>
          </a:p>
          <a:p>
            <a:pPr algn="just">
              <a:defRPr/>
            </a:pPr>
            <a:r>
              <a:rPr lang="cs-CZ" altLang="cs-CZ" sz="1800" dirty="0" smtClean="0"/>
              <a:t>přechodné </a:t>
            </a:r>
            <a:r>
              <a:rPr lang="cs-CZ" altLang="cs-CZ" sz="1800" dirty="0"/>
              <a:t>období 2 let pro změnu názvu a 3 let pro změnu stanov do stavu </a:t>
            </a:r>
            <a:r>
              <a:rPr lang="cs-CZ" altLang="cs-CZ" sz="1800" dirty="0" smtClean="0"/>
              <a:t>v </a:t>
            </a:r>
            <a:r>
              <a:rPr lang="cs-CZ" altLang="cs-CZ" sz="1800" dirty="0"/>
              <a:t>souladu s NOZ, přechodné období pro transformace na jiné právní formy </a:t>
            </a:r>
            <a:r>
              <a:rPr lang="cs-CZ" altLang="cs-CZ" sz="1800" dirty="0" smtClean="0"/>
              <a:t>(</a:t>
            </a:r>
            <a:r>
              <a:rPr lang="cs-CZ" altLang="cs-CZ" sz="1800" dirty="0"/>
              <a:t>ústav, sociální družstvo</a:t>
            </a:r>
            <a:r>
              <a:rPr lang="cs-CZ" altLang="cs-CZ" sz="1800" dirty="0" smtClean="0"/>
              <a:t>)</a:t>
            </a: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4238254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SPOLEK: vzor stanov </a:t>
            </a:r>
            <a:r>
              <a:rPr lang="cs-CZ" dirty="0"/>
              <a:t>a spolkový rejstřík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800" dirty="0" smtClean="0"/>
              <a:t>vzorové </a:t>
            </a:r>
            <a:r>
              <a:rPr lang="cs-CZ" altLang="cs-CZ" sz="1800" dirty="0"/>
              <a:t>stanovy</a:t>
            </a:r>
          </a:p>
          <a:p>
            <a:pPr lvl="1">
              <a:defRPr/>
            </a:pPr>
            <a:r>
              <a:rPr lang="cs-CZ" altLang="cs-CZ" sz="1600" dirty="0" smtClean="0"/>
              <a:t>plný </a:t>
            </a:r>
            <a:r>
              <a:rPr lang="cs-CZ" altLang="cs-CZ" sz="1600" dirty="0"/>
              <a:t>internet, </a:t>
            </a:r>
            <a:r>
              <a:rPr lang="cs-CZ" altLang="cs-CZ" sz="1600" dirty="0">
                <a:hlinkClick r:id="rId2"/>
              </a:rPr>
              <a:t>např.</a:t>
            </a:r>
            <a:endParaRPr lang="cs-CZ" altLang="cs-CZ" sz="1600" dirty="0"/>
          </a:p>
          <a:p>
            <a:pPr lvl="1">
              <a:defRPr/>
            </a:pPr>
            <a:r>
              <a:rPr lang="cs-CZ" altLang="cs-CZ" sz="1600" dirty="0" smtClean="0"/>
              <a:t>závazné </a:t>
            </a:r>
            <a:r>
              <a:rPr lang="cs-CZ" altLang="cs-CZ" sz="1600" dirty="0"/>
              <a:t>pouze to, aby obsahovaly, co definuje NOZ</a:t>
            </a:r>
          </a:p>
          <a:p>
            <a:pPr lvl="1">
              <a:defRPr/>
            </a:pPr>
            <a:r>
              <a:rPr lang="cs-CZ" altLang="cs-CZ" sz="1600" dirty="0" smtClean="0"/>
              <a:t>popis </a:t>
            </a:r>
            <a:r>
              <a:rPr lang="cs-CZ" altLang="cs-CZ" sz="1600" dirty="0"/>
              <a:t>postupu založení a vzniku: </a:t>
            </a:r>
            <a:r>
              <a:rPr lang="cs-CZ" altLang="cs-CZ" sz="1600" dirty="0">
                <a:hlinkClick r:id="rId3"/>
              </a:rPr>
              <a:t>např</a:t>
            </a:r>
            <a:r>
              <a:rPr lang="cs-CZ" altLang="cs-CZ" sz="1600" dirty="0" smtClean="0">
                <a:hlinkClick r:id="rId3"/>
              </a:rPr>
              <a:t>.</a:t>
            </a:r>
            <a:endParaRPr lang="cs-CZ" altLang="cs-CZ" sz="1600" dirty="0" smtClean="0"/>
          </a:p>
          <a:p>
            <a:pPr lvl="1">
              <a:defRPr/>
            </a:pPr>
            <a:endParaRPr lang="cs-CZ" altLang="cs-CZ" sz="1600" dirty="0"/>
          </a:p>
          <a:p>
            <a:r>
              <a:rPr lang="cs-CZ" altLang="cs-CZ" sz="1800" dirty="0"/>
              <a:t>spolkový rejstřík</a:t>
            </a:r>
          </a:p>
          <a:p>
            <a:pPr lvl="1">
              <a:defRPr/>
            </a:pPr>
            <a:r>
              <a:rPr lang="cs-CZ" altLang="cs-CZ" sz="1600" dirty="0" smtClean="0"/>
              <a:t>obsahuje </a:t>
            </a:r>
            <a:r>
              <a:rPr lang="cs-CZ" altLang="cs-CZ" sz="1600" dirty="0"/>
              <a:t>základní veřejně dostupné informace o organizacích</a:t>
            </a:r>
          </a:p>
          <a:p>
            <a:pPr lvl="1">
              <a:defRPr/>
            </a:pPr>
            <a:r>
              <a:rPr lang="cs-CZ" altLang="cs-CZ" sz="1600" dirty="0" smtClean="0"/>
              <a:t>dostupný </a:t>
            </a:r>
            <a:r>
              <a:rPr lang="cs-CZ" altLang="cs-CZ" sz="1600" dirty="0">
                <a:hlinkClick r:id="rId4"/>
              </a:rPr>
              <a:t>zde</a:t>
            </a:r>
            <a:endParaRPr lang="cs-CZ" altLang="cs-CZ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003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NADACE: </a:t>
            </a:r>
            <a:r>
              <a:rPr lang="cs-CZ" dirty="0"/>
              <a:t>obecný koncept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800" dirty="0" smtClean="0"/>
              <a:t>„</a:t>
            </a:r>
            <a:r>
              <a:rPr lang="cs-CZ" altLang="cs-CZ" sz="1800" dirty="0"/>
              <a:t>právnická osoba soukromého práva, která je tvořená účelovým sdružením majetku, který má svými výnosy sloužit společensky</a:t>
            </a:r>
            <a:r>
              <a:rPr lang="en-US" altLang="cs-CZ" sz="1800" dirty="0"/>
              <a:t> </a:t>
            </a:r>
            <a:r>
              <a:rPr lang="cs-CZ" altLang="cs-CZ" sz="1800" dirty="0" smtClean="0"/>
              <a:t>či </a:t>
            </a:r>
            <a:r>
              <a:rPr lang="cs-CZ" altLang="cs-CZ" sz="1800" dirty="0"/>
              <a:t>hospodářsky užitečnému účelu“</a:t>
            </a:r>
          </a:p>
          <a:p>
            <a:pPr algn="just"/>
            <a:r>
              <a:rPr lang="cs-CZ" altLang="cs-CZ" sz="1800" dirty="0" smtClean="0"/>
              <a:t>nová </a:t>
            </a:r>
            <a:r>
              <a:rPr lang="cs-CZ" altLang="cs-CZ" sz="1800" dirty="0"/>
              <a:t>úprava původní právní formy:</a:t>
            </a:r>
          </a:p>
          <a:p>
            <a:pPr lvl="1" algn="just">
              <a:defRPr/>
            </a:pPr>
            <a:r>
              <a:rPr lang="cs-CZ" altLang="cs-CZ" sz="1600" dirty="0"/>
              <a:t>(zákon </a:t>
            </a:r>
            <a:r>
              <a:rPr lang="cs-CZ" altLang="cs-CZ" sz="1600" dirty="0" smtClean="0"/>
              <a:t>č. 8</a:t>
            </a:r>
            <a:r>
              <a:rPr lang="cs-CZ" altLang="cs-CZ" sz="1600" dirty="0"/>
              <a:t>9/2012 </a:t>
            </a:r>
            <a:r>
              <a:rPr lang="cs-CZ" altLang="cs-CZ" sz="1600" dirty="0" smtClean="0"/>
              <a:t>Sb</a:t>
            </a:r>
            <a:r>
              <a:rPr lang="cs-CZ" altLang="cs-CZ" sz="1600" dirty="0"/>
              <a:t>., Občanský zákoník; § 303 - § 401)</a:t>
            </a:r>
          </a:p>
          <a:p>
            <a:pPr lvl="1" algn="just">
              <a:defRPr/>
            </a:pPr>
            <a:r>
              <a:rPr lang="cs-CZ" altLang="cs-CZ" sz="1600" dirty="0"/>
              <a:t>změny proti původní legislativě? </a:t>
            </a:r>
            <a:endParaRPr lang="cs-CZ" altLang="cs-CZ" sz="1600" dirty="0" smtClean="0"/>
          </a:p>
          <a:p>
            <a:pPr lvl="1" algn="just">
              <a:defRPr/>
            </a:pPr>
            <a:endParaRPr lang="cs-CZ" altLang="cs-CZ" sz="1600" dirty="0"/>
          </a:p>
          <a:p>
            <a:pPr lvl="1" algn="just">
              <a:defRPr/>
            </a:pPr>
            <a:r>
              <a:rPr lang="cs-CZ" altLang="cs-CZ" sz="1600" dirty="0"/>
              <a:t>liberalizace (důraz na vůli zakladatele)</a:t>
            </a:r>
          </a:p>
          <a:p>
            <a:pPr lvl="1" algn="just">
              <a:defRPr/>
            </a:pPr>
            <a:r>
              <a:rPr lang="cs-CZ" altLang="cs-CZ" sz="1600" dirty="0"/>
              <a:t>hospodářsky užitečný účel</a:t>
            </a:r>
          </a:p>
          <a:p>
            <a:pPr lvl="1" algn="just">
              <a:defRPr/>
            </a:pPr>
            <a:r>
              <a:rPr lang="cs-CZ" altLang="cs-CZ" sz="1600" dirty="0"/>
              <a:t>(přidružený </a:t>
            </a:r>
            <a:r>
              <a:rPr lang="cs-CZ" altLang="cs-CZ" sz="1600" dirty="0" smtClean="0"/>
              <a:t>fond)</a:t>
            </a:r>
          </a:p>
          <a:p>
            <a:pPr marL="252000" lvl="1" algn="just">
              <a:lnSpc>
                <a:spcPct val="150000"/>
              </a:lnSpc>
              <a:defRPr/>
            </a:pPr>
            <a:endParaRPr lang="cs-CZ" altLang="cs-CZ" sz="1800" dirty="0" smtClean="0">
              <a:ea typeface="+mn-ea"/>
              <a:cs typeface="+mn-cs"/>
            </a:endParaRPr>
          </a:p>
          <a:p>
            <a:pPr marL="252000" lvl="1" algn="just">
              <a:lnSpc>
                <a:spcPct val="150000"/>
              </a:lnSpc>
              <a:defRPr/>
            </a:pPr>
            <a:r>
              <a:rPr lang="cs-CZ" altLang="cs-CZ" sz="1800" dirty="0" smtClean="0">
                <a:ea typeface="+mn-ea"/>
                <a:cs typeface="+mn-cs"/>
              </a:rPr>
              <a:t>obecně:</a:t>
            </a:r>
          </a:p>
          <a:p>
            <a:pPr lvl="1" algn="just">
              <a:defRPr/>
            </a:pPr>
            <a:r>
              <a:rPr lang="cs-CZ" altLang="cs-CZ" sz="1600" dirty="0" smtClean="0"/>
              <a:t>trvalý </a:t>
            </a:r>
            <a:r>
              <a:rPr lang="cs-CZ" altLang="cs-CZ" sz="1600" dirty="0"/>
              <a:t>charakter</a:t>
            </a:r>
          </a:p>
          <a:p>
            <a:pPr lvl="1" algn="just">
              <a:defRPr/>
            </a:pPr>
            <a:r>
              <a:rPr lang="cs-CZ" altLang="cs-CZ" sz="1600" dirty="0"/>
              <a:t>neslouží k výdělečným účelům, může však podnikat (vedlejší činnost)</a:t>
            </a:r>
          </a:p>
          <a:p>
            <a:pPr lvl="1" algn="just">
              <a:defRPr/>
            </a:pPr>
            <a:r>
              <a:rPr lang="cs-CZ" altLang="cs-CZ" sz="1600" dirty="0"/>
              <a:t>veřejně prospěšný účel vs. dobročinný účel nadace</a:t>
            </a:r>
          </a:p>
          <a:p>
            <a:pPr lvl="1" algn="just">
              <a:defRPr/>
            </a:pPr>
            <a:r>
              <a:rPr lang="cs-CZ" altLang="cs-CZ" sz="1600" dirty="0"/>
              <a:t>držba tzv. „nadační jistiny“ (resp. kapitálu, v min. rozsahu 500.000 </a:t>
            </a:r>
            <a:r>
              <a:rPr lang="cs-CZ" altLang="cs-CZ" sz="1600" dirty="0" smtClean="0"/>
              <a:t>Kč)</a:t>
            </a:r>
          </a:p>
        </p:txBody>
      </p:sp>
    </p:spTree>
    <p:extLst>
      <p:ext uri="{BB962C8B-B14F-4D97-AF65-F5344CB8AC3E}">
        <p14:creationId xmlns:p14="http://schemas.microsoft.com/office/powerpoint/2010/main" val="3373034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NADACE: konkrétněji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800" dirty="0" smtClean="0"/>
              <a:t>založení:</a:t>
            </a:r>
          </a:p>
          <a:p>
            <a:pPr lvl="1" algn="just">
              <a:defRPr/>
            </a:pPr>
            <a:r>
              <a:rPr lang="cs-CZ" altLang="cs-CZ" sz="1600" dirty="0" smtClean="0"/>
              <a:t>na </a:t>
            </a:r>
            <a:r>
              <a:rPr lang="cs-CZ" altLang="cs-CZ" sz="1600" dirty="0"/>
              <a:t>základě nadační listiny (zakládací listina vs. pořízení pro případ smrti) – charakter veřejné listiny</a:t>
            </a:r>
          </a:p>
          <a:p>
            <a:pPr lvl="1" algn="just">
              <a:defRPr/>
            </a:pPr>
            <a:r>
              <a:rPr lang="cs-CZ" altLang="cs-CZ" sz="1600" dirty="0"/>
              <a:t>obsah nadační listiny: název a sídlo, identifikace zakladatele, účel existence, výše vkladu, výše nadačního kapitálu, identifikace správní rady </a:t>
            </a:r>
            <a:r>
              <a:rPr lang="en-US" altLang="cs-CZ" sz="1600" dirty="0"/>
              <a:t>(</a:t>
            </a:r>
            <a:r>
              <a:rPr lang="en-US" altLang="cs-CZ" sz="1600" dirty="0" err="1"/>
              <a:t>statutární</a:t>
            </a:r>
            <a:r>
              <a:rPr lang="en-US" altLang="cs-CZ" sz="1600" dirty="0"/>
              <a:t> </a:t>
            </a:r>
            <a:r>
              <a:rPr lang="en-US" altLang="cs-CZ" sz="1600" dirty="0" err="1"/>
              <a:t>orgán</a:t>
            </a:r>
            <a:r>
              <a:rPr lang="en-US" altLang="cs-CZ" sz="1600" dirty="0"/>
              <a:t>) </a:t>
            </a:r>
            <a:r>
              <a:rPr lang="cs-CZ" altLang="cs-CZ" sz="1600" dirty="0"/>
              <a:t>a dozorčí rady (resp. revizora), určení správce nadačního kapitálu, určení podmínek pro poskytování nadačního příspěvku</a:t>
            </a:r>
          </a:p>
          <a:p>
            <a:pPr marL="600075" lvl="1" indent="-257175" algn="just">
              <a:buFont typeface="Wingdings" pitchFamily="2" charset="2"/>
              <a:buChar char="q"/>
            </a:pPr>
            <a:endParaRPr lang="cs-CZ" altLang="cs-CZ" sz="1200" dirty="0"/>
          </a:p>
          <a:p>
            <a:pPr algn="just"/>
            <a:r>
              <a:rPr lang="cs-CZ" altLang="cs-CZ" sz="1800" dirty="0"/>
              <a:t>fungování:</a:t>
            </a:r>
          </a:p>
          <a:p>
            <a:pPr lvl="1" algn="just">
              <a:defRPr/>
            </a:pPr>
            <a:r>
              <a:rPr lang="cs-CZ" altLang="cs-CZ" sz="1600" dirty="0"/>
              <a:t>na základě statutu nadace</a:t>
            </a:r>
          </a:p>
          <a:p>
            <a:pPr lvl="1" algn="just">
              <a:defRPr/>
            </a:pPr>
            <a:r>
              <a:rPr lang="cs-CZ" altLang="cs-CZ" sz="1600" dirty="0"/>
              <a:t>nadační jmění ve vlastnictví avšak bez možnosti volné dispozice </a:t>
            </a:r>
          </a:p>
          <a:p>
            <a:pPr lvl="1" algn="just">
              <a:defRPr/>
            </a:pPr>
            <a:r>
              <a:rPr lang="cs-CZ" altLang="cs-CZ" sz="1600" dirty="0"/>
              <a:t>forma nadačního jmění může být různá (peníze, nemovitosti, umělecké předměty, cenné papíry...)</a:t>
            </a:r>
          </a:p>
          <a:p>
            <a:pPr lvl="1" algn="just">
              <a:defRPr/>
            </a:pPr>
            <a:r>
              <a:rPr lang="cs-CZ" altLang="cs-CZ" sz="1600" dirty="0"/>
              <a:t>nadační příspěvky – ne rozpouštění nadačního jmění ale z jeho výnosů</a:t>
            </a:r>
          </a:p>
          <a:p>
            <a:pPr lvl="1" algn="just">
              <a:defRPr/>
            </a:pPr>
            <a:endParaRPr lang="cs-CZ" altLang="cs-CZ" sz="1600" dirty="0"/>
          </a:p>
          <a:p>
            <a:pPr lvl="1" algn="just">
              <a:defRPr/>
            </a:pPr>
            <a:r>
              <a:rPr lang="cs-CZ" altLang="cs-CZ" sz="1600" dirty="0"/>
              <a:t>možnost tzv. přidruženého fondu – majetkový soubor bez právní subjektivity (majetek ve správě nadace, resp. nadačního fondu - vlastníkem zakladatel</a:t>
            </a:r>
            <a:r>
              <a:rPr lang="cs-CZ" altLang="cs-CZ" sz="1600" dirty="0" smtClean="0"/>
              <a:t>) </a:t>
            </a:r>
            <a:r>
              <a:rPr lang="cs-CZ" altLang="cs-CZ" sz="1600" dirty="0"/>
              <a:t>… nejde o tzv. </a:t>
            </a:r>
            <a:r>
              <a:rPr lang="cs-CZ" altLang="cs-CZ" sz="1600" dirty="0" err="1"/>
              <a:t>svěřenský</a:t>
            </a:r>
            <a:r>
              <a:rPr lang="cs-CZ" altLang="cs-CZ" sz="1600" dirty="0"/>
              <a:t> fond (původní vlastník pozbývá vlastnictví)</a:t>
            </a:r>
          </a:p>
          <a:p>
            <a:pPr marL="600075" lvl="1" indent="-257175" algn="just">
              <a:buFont typeface="Wingdings" pitchFamily="2" charset="2"/>
              <a:buChar char="q"/>
            </a:pPr>
            <a:endParaRPr lang="cs-CZ" altLang="cs-CZ" sz="1200" dirty="0"/>
          </a:p>
          <a:p>
            <a:pPr marL="0" indent="0" algn="just">
              <a:buNone/>
            </a:pPr>
            <a:endParaRPr lang="cs-CZ" altLang="cs-CZ" sz="1350" dirty="0"/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9942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NADAČNÍ FOND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800" dirty="0"/>
              <a:t>„právnická osoba soukromého práva, založená k účelu společensky nebo hospodářsky užitečnému“</a:t>
            </a:r>
          </a:p>
          <a:p>
            <a:endParaRPr lang="cs-CZ" altLang="cs-CZ" sz="1800" dirty="0"/>
          </a:p>
          <a:p>
            <a:r>
              <a:rPr lang="cs-CZ" altLang="cs-CZ" sz="1800" dirty="0"/>
              <a:t>obecně „zjednodušená“ nadace</a:t>
            </a:r>
          </a:p>
          <a:p>
            <a:pPr lvl="1">
              <a:defRPr/>
            </a:pPr>
            <a:r>
              <a:rPr lang="cs-CZ" altLang="cs-CZ" sz="1600" dirty="0"/>
              <a:t>nemusí mít </a:t>
            </a:r>
            <a:r>
              <a:rPr lang="en-US" altLang="cs-CZ" sz="1600" dirty="0" err="1"/>
              <a:t>nutně</a:t>
            </a:r>
            <a:r>
              <a:rPr lang="en-US" altLang="cs-CZ" sz="1600" dirty="0"/>
              <a:t> </a:t>
            </a:r>
            <a:r>
              <a:rPr lang="cs-CZ" altLang="cs-CZ" sz="1600" dirty="0"/>
              <a:t>trvalý charakter</a:t>
            </a:r>
          </a:p>
          <a:p>
            <a:pPr lvl="1">
              <a:defRPr/>
            </a:pPr>
            <a:r>
              <a:rPr lang="cs-CZ" altLang="cs-CZ" sz="1600" dirty="0"/>
              <a:t>institucionalizovaná veřejná sbírka</a:t>
            </a:r>
          </a:p>
          <a:p>
            <a:pPr lvl="1">
              <a:defRPr/>
            </a:pPr>
            <a:r>
              <a:rPr lang="cs-CZ" altLang="cs-CZ" sz="1600" dirty="0"/>
              <a:t>nevytváří nadační jistinu ani nadační kapitál</a:t>
            </a:r>
          </a:p>
          <a:p>
            <a:pPr lvl="1">
              <a:defRPr/>
            </a:pPr>
            <a:r>
              <a:rPr lang="cs-CZ" altLang="cs-CZ" sz="1600" dirty="0"/>
              <a:t>předmět vkladu ani dar nemusí splňovat předpoklad trvalého výnosu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4116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OBECNĚ PROSPĚŠNÁ SPOLEČNOST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800" dirty="0" smtClean="0"/>
              <a:t> </a:t>
            </a:r>
            <a:r>
              <a:rPr lang="cs-CZ" altLang="cs-CZ" sz="1800" dirty="0"/>
              <a:t>původní právní forma, která dnes dožívá (nahrazuje ji „ústav</a:t>
            </a:r>
            <a:r>
              <a:rPr lang="cs-CZ" altLang="cs-CZ" sz="1800" dirty="0" smtClean="0"/>
              <a:t>“)</a:t>
            </a:r>
          </a:p>
          <a:p>
            <a:pPr algn="just"/>
            <a:endParaRPr lang="cs-CZ" altLang="cs-CZ" sz="1350" dirty="0" smtClean="0"/>
          </a:p>
          <a:p>
            <a:pPr algn="just"/>
            <a:r>
              <a:rPr lang="cs-CZ" altLang="cs-CZ" sz="1800" dirty="0" smtClean="0"/>
              <a:t>„</a:t>
            </a:r>
            <a:r>
              <a:rPr lang="cs-CZ" altLang="cs-CZ" sz="1800" dirty="0"/>
              <a:t>poskytuje veřejnosti obecně prospěšné služby za předem stanovených </a:t>
            </a:r>
            <a:r>
              <a:rPr lang="cs-CZ" altLang="cs-CZ" sz="1800" dirty="0" smtClean="0"/>
              <a:t>a </a:t>
            </a:r>
            <a:r>
              <a:rPr lang="cs-CZ" altLang="cs-CZ" sz="1800" dirty="0"/>
              <a:t>pro všechny stejných podmínek</a:t>
            </a:r>
            <a:r>
              <a:rPr lang="cs-CZ" altLang="cs-CZ" sz="1800" dirty="0" smtClean="0"/>
              <a:t>“</a:t>
            </a:r>
          </a:p>
          <a:p>
            <a:pPr algn="just"/>
            <a:endParaRPr lang="cs-CZ" altLang="cs-CZ" sz="1800" dirty="0"/>
          </a:p>
          <a:p>
            <a:pPr lvl="1" algn="just">
              <a:defRPr/>
            </a:pPr>
            <a:r>
              <a:rPr lang="cs-CZ" altLang="cs-CZ" sz="1600" dirty="0"/>
              <a:t> (zakladatelem mohla být právnická i fyzická osoba – včetně obcí a státu)</a:t>
            </a:r>
          </a:p>
          <a:p>
            <a:pPr lvl="1" algn="just">
              <a:defRPr/>
            </a:pPr>
            <a:r>
              <a:rPr lang="cs-CZ" altLang="cs-CZ" sz="1600" dirty="0"/>
              <a:t> (založení na základě</a:t>
            </a:r>
            <a:r>
              <a:rPr lang="en-US" altLang="cs-CZ" sz="1600" dirty="0"/>
              <a:t> </a:t>
            </a:r>
            <a:r>
              <a:rPr lang="en-US" altLang="cs-CZ" sz="1600" dirty="0" err="1"/>
              <a:t>zakládací</a:t>
            </a:r>
            <a:r>
              <a:rPr lang="en-US" altLang="cs-CZ" sz="1600" dirty="0"/>
              <a:t> </a:t>
            </a:r>
            <a:r>
              <a:rPr lang="en-US" altLang="cs-CZ" sz="1600" dirty="0" err="1"/>
              <a:t>smlouvy</a:t>
            </a:r>
            <a:r>
              <a:rPr lang="en-US" altLang="cs-CZ" sz="1600" dirty="0"/>
              <a:t> </a:t>
            </a:r>
            <a:r>
              <a:rPr lang="en-US" altLang="cs-CZ" sz="1600" dirty="0" err="1"/>
              <a:t>či</a:t>
            </a:r>
            <a:r>
              <a:rPr lang="cs-CZ" altLang="cs-CZ" sz="1600" dirty="0"/>
              <a:t> zakladatelské listiny: název a sídlo, identifikace zakladatele, druh obecně prospěšných služeb a podmínky jejich poskytování, identifikace správní rady a způsob jejího jmenování </a:t>
            </a:r>
            <a:r>
              <a:rPr lang="cs-CZ" altLang="cs-CZ" sz="1600" dirty="0" smtClean="0"/>
              <a:t>   a </a:t>
            </a:r>
            <a:r>
              <a:rPr lang="cs-CZ" altLang="cs-CZ" sz="1600" dirty="0"/>
              <a:t>jednání, identifikace dozorčí rady a způsob jejího jmenování a jednání, hodnotu a označení majetkových vkladů, způsob zveřejňování výroční zprávy o činnosti a hospodaření) </a:t>
            </a:r>
          </a:p>
          <a:p>
            <a:pPr lvl="1" algn="just">
              <a:defRPr/>
            </a:pPr>
            <a:r>
              <a:rPr lang="cs-CZ" altLang="cs-CZ" sz="1600" dirty="0"/>
              <a:t> (nejvyšší orgán: správní rada, statutární orgán: ředitel, kontrolní orgán: dozorčí rada)</a:t>
            </a:r>
          </a:p>
          <a:p>
            <a:pPr lvl="1" algn="just">
              <a:defRPr/>
            </a:pPr>
            <a:r>
              <a:rPr lang="cs-CZ" altLang="cs-CZ" sz="1600" dirty="0"/>
              <a:t> (vznik zápisem do rejstříku vedeného rejstříkovým soudem)</a:t>
            </a:r>
          </a:p>
          <a:p>
            <a:pPr lvl="1" algn="just">
              <a:defRPr/>
            </a:pPr>
            <a:endParaRPr lang="cs-CZ" altLang="cs-CZ" sz="1600" dirty="0"/>
          </a:p>
          <a:p>
            <a:pPr lvl="1" algn="just">
              <a:defRPr/>
            </a:pPr>
            <a:r>
              <a:rPr lang="cs-CZ" altLang="cs-CZ" sz="1600" dirty="0"/>
              <a:t> oblasti aktivit: školství, kultura, sociální péče, </a:t>
            </a:r>
            <a:r>
              <a:rPr lang="cs-CZ" altLang="cs-CZ" sz="1600" dirty="0" smtClean="0"/>
              <a:t>zdravotnictví</a:t>
            </a: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853332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ÚSTAV: obecný koncept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800" dirty="0" smtClean="0"/>
              <a:t>nová </a:t>
            </a:r>
            <a:r>
              <a:rPr lang="cs-CZ" altLang="cs-CZ" sz="1800" dirty="0"/>
              <a:t>právní forma (nahrazuje „obecně prospěšnou společnost“)</a:t>
            </a:r>
          </a:p>
          <a:p>
            <a:pPr algn="just"/>
            <a:endParaRPr lang="cs-CZ" altLang="cs-CZ" sz="1800" dirty="0"/>
          </a:p>
          <a:p>
            <a:pPr algn="just"/>
            <a:r>
              <a:rPr lang="cs-CZ" altLang="cs-CZ" sz="1800" dirty="0"/>
              <a:t> „provozuje činnosti užitečné společensky nebo hospodářsky s využitím své osobní a majetkové složky. Tyto činnosti jsou provozovány za předem stanovených podmínek a jsou každému rovnocenně dostupné“</a:t>
            </a:r>
          </a:p>
          <a:p>
            <a:pPr algn="just"/>
            <a:endParaRPr lang="cs-CZ" altLang="cs-CZ" sz="1800" dirty="0"/>
          </a:p>
          <a:p>
            <a:pPr algn="just"/>
            <a:r>
              <a:rPr lang="cs-CZ" altLang="cs-CZ" sz="1800" dirty="0"/>
              <a:t> je pro něj charakteristické využití jak osobní, tak majetkové složky 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4128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ÚSTAV: konkrétněji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800" dirty="0" smtClean="0"/>
              <a:t>založení</a:t>
            </a:r>
            <a:r>
              <a:rPr lang="cs-CZ" altLang="cs-CZ" sz="1800" dirty="0"/>
              <a:t>:</a:t>
            </a:r>
          </a:p>
          <a:p>
            <a:pPr lvl="1" algn="just">
              <a:defRPr/>
            </a:pPr>
            <a:r>
              <a:rPr lang="cs-CZ" altLang="cs-CZ" sz="1600" dirty="0"/>
              <a:t> na základě zakládací listiny nebo pořízením pro případ smrti</a:t>
            </a:r>
          </a:p>
          <a:p>
            <a:pPr lvl="1" algn="just">
              <a:defRPr/>
            </a:pPr>
            <a:r>
              <a:rPr lang="cs-CZ" altLang="cs-CZ" sz="1600" dirty="0"/>
              <a:t> obsah zakládací listiny:  název („ústav“, „zapsaný ústav“, „z. </a:t>
            </a:r>
            <a:r>
              <a:rPr lang="cs-CZ" altLang="cs-CZ" sz="1600" dirty="0" err="1"/>
              <a:t>ú.</a:t>
            </a:r>
            <a:r>
              <a:rPr lang="cs-CZ" altLang="cs-CZ" sz="1600" dirty="0"/>
              <a:t>“), sídlo, vymezení účelu (případně i předmět vedlejší činnosti), identifikace správní rady </a:t>
            </a:r>
            <a:r>
              <a:rPr lang="en-US" altLang="cs-CZ" sz="1600" dirty="0"/>
              <a:t>     </a:t>
            </a:r>
            <a:r>
              <a:rPr lang="cs-CZ" altLang="cs-CZ" sz="1600" dirty="0"/>
              <a:t>a způsob jejího jmenování a jednání, způsob určení ředitele...</a:t>
            </a:r>
          </a:p>
          <a:p>
            <a:pPr lvl="1" algn="just">
              <a:defRPr/>
            </a:pPr>
            <a:r>
              <a:rPr lang="cs-CZ" altLang="cs-CZ" sz="1600" dirty="0"/>
              <a:t> nejvyšší orgán: správní rada, statutární orgán: ředitel</a:t>
            </a:r>
            <a:r>
              <a:rPr lang="en-US" altLang="cs-CZ" sz="1600" dirty="0"/>
              <a:t>, </a:t>
            </a:r>
            <a:r>
              <a:rPr lang="en-US" altLang="cs-CZ" sz="1600" dirty="0" err="1"/>
              <a:t>kontrolní</a:t>
            </a:r>
            <a:r>
              <a:rPr lang="en-US" altLang="cs-CZ" sz="1600" dirty="0"/>
              <a:t> </a:t>
            </a:r>
            <a:r>
              <a:rPr lang="en-US" altLang="cs-CZ" sz="1600" dirty="0" err="1"/>
              <a:t>orgán</a:t>
            </a:r>
            <a:r>
              <a:rPr lang="en-US" altLang="cs-CZ" sz="1600" dirty="0"/>
              <a:t>: </a:t>
            </a:r>
            <a:r>
              <a:rPr lang="en-US" altLang="cs-CZ" sz="1600" dirty="0" err="1"/>
              <a:t>dozorčí</a:t>
            </a:r>
            <a:r>
              <a:rPr lang="en-US" altLang="cs-CZ" sz="1600" dirty="0"/>
              <a:t> </a:t>
            </a:r>
            <a:r>
              <a:rPr lang="en-US" altLang="cs-CZ" sz="1600" dirty="0" err="1"/>
              <a:t>rada</a:t>
            </a:r>
            <a:r>
              <a:rPr lang="en-US" altLang="cs-CZ" sz="1600" dirty="0"/>
              <a:t> (</a:t>
            </a:r>
            <a:r>
              <a:rPr lang="en-US" altLang="cs-CZ" sz="1600" dirty="0" err="1"/>
              <a:t>nemusí</a:t>
            </a:r>
            <a:r>
              <a:rPr lang="en-US" altLang="cs-CZ" sz="1600" dirty="0"/>
              <a:t> </a:t>
            </a:r>
            <a:r>
              <a:rPr lang="en-US" altLang="cs-CZ" sz="1600" dirty="0" err="1"/>
              <a:t>nutně</a:t>
            </a:r>
            <a:r>
              <a:rPr lang="en-US" altLang="cs-CZ" sz="1600" dirty="0"/>
              <a:t> </a:t>
            </a:r>
            <a:r>
              <a:rPr lang="en-US" altLang="cs-CZ" sz="1600" dirty="0" err="1"/>
              <a:t>být</a:t>
            </a:r>
            <a:r>
              <a:rPr lang="en-US" altLang="cs-CZ" sz="1600" dirty="0"/>
              <a:t> </a:t>
            </a:r>
            <a:r>
              <a:rPr lang="en-US" altLang="cs-CZ" sz="1600" dirty="0" err="1"/>
              <a:t>zřízena</a:t>
            </a:r>
            <a:r>
              <a:rPr lang="en-US" altLang="cs-CZ" sz="1600" dirty="0"/>
              <a:t>)</a:t>
            </a:r>
            <a:endParaRPr lang="cs-CZ" altLang="cs-CZ" sz="1600" dirty="0"/>
          </a:p>
          <a:p>
            <a:pPr lvl="1" algn="just">
              <a:defRPr/>
            </a:pPr>
            <a:r>
              <a:rPr lang="cs-CZ" altLang="cs-CZ" sz="1600" dirty="0"/>
              <a:t> vznik zápisem do rejstříku vedeného rejstříkovým </a:t>
            </a:r>
            <a:r>
              <a:rPr lang="cs-CZ" altLang="cs-CZ" sz="1600" dirty="0" smtClean="0"/>
              <a:t>soudem</a:t>
            </a:r>
          </a:p>
          <a:p>
            <a:pPr lvl="1" algn="just">
              <a:defRPr/>
            </a:pPr>
            <a:endParaRPr lang="cs-CZ" altLang="cs-CZ" sz="1600" dirty="0"/>
          </a:p>
          <a:p>
            <a:pPr algn="just"/>
            <a:r>
              <a:rPr lang="cs-CZ" altLang="cs-CZ" sz="1800" dirty="0" smtClean="0"/>
              <a:t> </a:t>
            </a:r>
            <a:r>
              <a:rPr lang="cs-CZ" altLang="cs-CZ" sz="1800" dirty="0"/>
              <a:t>fungování:</a:t>
            </a:r>
          </a:p>
          <a:p>
            <a:pPr lvl="1" algn="just">
              <a:defRPr/>
            </a:pPr>
            <a:r>
              <a:rPr lang="cs-CZ" altLang="cs-CZ" sz="1200" dirty="0"/>
              <a:t> </a:t>
            </a:r>
            <a:r>
              <a:rPr lang="cs-CZ" altLang="cs-CZ" sz="1600" dirty="0"/>
              <a:t>na základě statutu ústavu</a:t>
            </a:r>
          </a:p>
          <a:p>
            <a:pPr lvl="1" algn="just">
              <a:defRPr/>
            </a:pPr>
            <a:r>
              <a:rPr lang="cs-CZ" altLang="cs-CZ" sz="1600" dirty="0"/>
              <a:t> povinnost zveřejňovat výroční zprávu</a:t>
            </a:r>
          </a:p>
          <a:p>
            <a:pPr lvl="1" algn="just">
              <a:defRPr/>
            </a:pPr>
            <a:r>
              <a:rPr lang="cs-CZ" altLang="cs-CZ" sz="1600" dirty="0"/>
              <a:t> povinnost auditu při obratu vyšším jak 10 mil. Kč </a:t>
            </a:r>
          </a:p>
          <a:p>
            <a:pPr algn="just"/>
            <a:endParaRPr lang="cs-CZ" altLang="cs-CZ" sz="1800" dirty="0" smtClean="0"/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3954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SOCIÁLNÍ DRUŽSTVO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800" dirty="0" smtClean="0"/>
              <a:t>„</a:t>
            </a:r>
            <a:r>
              <a:rPr lang="cs-CZ" altLang="en-US" sz="1800" dirty="0"/>
              <a:t>družstvo, které soustavně vyvíjí obecně prospěšné činnosti směřující </a:t>
            </a:r>
            <a:r>
              <a:rPr lang="cs-CZ" altLang="en-US" sz="1800" dirty="0" smtClean="0"/>
              <a:t>na </a:t>
            </a:r>
            <a:r>
              <a:rPr lang="cs-CZ" altLang="en-US" sz="1800" dirty="0"/>
              <a:t>podporu sociální soudržnosti za účelem pracovní a sociální </a:t>
            </a:r>
            <a:r>
              <a:rPr lang="pl-PL" altLang="en-US" sz="1800" dirty="0"/>
              <a:t>integrace znevýhodněných osob do společnosti s </a:t>
            </a:r>
            <a:r>
              <a:rPr lang="cs-CZ" altLang="en-US" sz="1800" dirty="0"/>
              <a:t>přednostním uspokojováním místních potřeb a využíváním místních zdrojů podle místa sídla </a:t>
            </a:r>
            <a:r>
              <a:rPr lang="cs-CZ" altLang="en-US" sz="1800" dirty="0" smtClean="0"/>
              <a:t>a </a:t>
            </a:r>
            <a:r>
              <a:rPr lang="cs-CZ" altLang="en-US" sz="1800" dirty="0"/>
              <a:t>působnosti sociálního družstva, zejména v oblasti vytváření pracovních příležitostí, sociálních služeb a zdravotní péče, vzdělávání, bydlení  </a:t>
            </a:r>
            <a:r>
              <a:rPr lang="cs-CZ" altLang="en-US" sz="1800" dirty="0" smtClean="0"/>
              <a:t>a </a:t>
            </a:r>
            <a:r>
              <a:rPr lang="cs-CZ" altLang="en-US" sz="1800" dirty="0"/>
              <a:t>trvale udržitelného rozvoje.</a:t>
            </a:r>
            <a:r>
              <a:rPr lang="cs-CZ" altLang="cs-CZ" sz="1800" dirty="0"/>
              <a:t>“</a:t>
            </a:r>
          </a:p>
          <a:p>
            <a:pPr algn="just"/>
            <a:endParaRPr lang="cs-CZ" altLang="cs-CZ" sz="1400" dirty="0"/>
          </a:p>
          <a:p>
            <a:pPr algn="just"/>
            <a:r>
              <a:rPr lang="cs-CZ" altLang="cs-CZ" sz="1800" dirty="0"/>
              <a:t>upravuje </a:t>
            </a:r>
            <a:r>
              <a:rPr lang="pl-PL" altLang="cs-CZ" sz="1800" dirty="0"/>
              <a:t>zákon č. 90/2012 Sb., o korporacích; § 758 - § 773</a:t>
            </a:r>
            <a:endParaRPr lang="cs-CZ" altLang="cs-CZ" sz="1800" dirty="0"/>
          </a:p>
          <a:p>
            <a:pPr marL="72000" indent="0" algn="just">
              <a:buNone/>
            </a:pPr>
            <a:endParaRPr lang="cs-CZ" altLang="cs-CZ" sz="1400" dirty="0"/>
          </a:p>
          <a:p>
            <a:pPr algn="just"/>
            <a:r>
              <a:rPr lang="cs-CZ" altLang="cs-CZ" sz="1800" dirty="0"/>
              <a:t>členská základna (právnické i fyzické osoby bez </a:t>
            </a:r>
            <a:r>
              <a:rPr lang="cs-CZ" altLang="cs-CZ" sz="1800" dirty="0" smtClean="0"/>
              <a:t>omezení)</a:t>
            </a:r>
          </a:p>
          <a:p>
            <a:pPr algn="just"/>
            <a:r>
              <a:rPr lang="cs-CZ" altLang="cs-CZ" sz="1800" dirty="0" smtClean="0"/>
              <a:t>fyzické osoby v postavení: zaměstnanců, dobrovolníků, příjemců služeb</a:t>
            </a:r>
          </a:p>
          <a:p>
            <a:pPr algn="just"/>
            <a:endParaRPr lang="cs-CZ" altLang="cs-CZ" sz="1200" dirty="0"/>
          </a:p>
          <a:p>
            <a:pPr algn="just"/>
            <a:r>
              <a:rPr lang="cs-CZ" altLang="cs-CZ" sz="1800" dirty="0"/>
              <a:t>možnost rozdělování až 33 % ze zisku mezi členy (zbytek zpět do aktivit)</a:t>
            </a:r>
          </a:p>
          <a:p>
            <a:pPr algn="just"/>
            <a:r>
              <a:rPr lang="cs-CZ" altLang="cs-CZ" sz="1800" dirty="0"/>
              <a:t>možnost </a:t>
            </a:r>
            <a:r>
              <a:rPr lang="cs-CZ" altLang="cs-CZ" sz="1800" dirty="0" smtClean="0"/>
              <a:t>podnikání</a:t>
            </a: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3947147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Zábavná vsuvka</a:t>
            </a: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19</a:t>
            </a:fld>
            <a:endParaRPr lang="cs-CZ" altLang="cs-CZ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8042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53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Průběh semináře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1800" dirty="0" smtClean="0"/>
              <a:t>obecný úvod a zadání </a:t>
            </a:r>
            <a:r>
              <a:rPr lang="cs-CZ" altLang="cs-CZ" sz="1800" dirty="0"/>
              <a:t>úkolu (cca </a:t>
            </a:r>
            <a:r>
              <a:rPr lang="cs-CZ" altLang="cs-CZ" sz="1800" dirty="0" smtClean="0"/>
              <a:t>20 </a:t>
            </a:r>
            <a:r>
              <a:rPr lang="cs-CZ" altLang="cs-CZ" sz="1800" dirty="0"/>
              <a:t>minut</a:t>
            </a:r>
            <a:r>
              <a:rPr lang="cs-CZ" altLang="cs-CZ" sz="1800" dirty="0" smtClean="0"/>
              <a:t>)</a:t>
            </a:r>
          </a:p>
          <a:p>
            <a:endParaRPr lang="cs-CZ" altLang="cs-CZ" sz="1800" dirty="0"/>
          </a:p>
          <a:p>
            <a:r>
              <a:rPr lang="cs-CZ" altLang="cs-CZ" sz="1800" dirty="0"/>
              <a:t>realizace </a:t>
            </a:r>
            <a:r>
              <a:rPr lang="cs-CZ" altLang="cs-CZ" sz="1800" dirty="0" smtClean="0"/>
              <a:t>(20 </a:t>
            </a:r>
            <a:r>
              <a:rPr lang="cs-CZ" altLang="cs-CZ" sz="1800" dirty="0"/>
              <a:t>minut</a:t>
            </a:r>
            <a:r>
              <a:rPr lang="cs-CZ" altLang="cs-CZ" sz="1800" dirty="0" smtClean="0"/>
              <a:t>)</a:t>
            </a:r>
          </a:p>
          <a:p>
            <a:endParaRPr lang="cs-CZ" altLang="cs-CZ" sz="1800" dirty="0"/>
          </a:p>
          <a:p>
            <a:r>
              <a:rPr lang="cs-CZ" altLang="cs-CZ" sz="1800" dirty="0"/>
              <a:t>prezentace úkolů (cca 30 minut</a:t>
            </a:r>
            <a:r>
              <a:rPr lang="cs-CZ" altLang="cs-CZ" sz="1800" dirty="0" smtClean="0"/>
              <a:t>)</a:t>
            </a:r>
          </a:p>
          <a:p>
            <a:endParaRPr lang="cs-CZ" altLang="cs-CZ" sz="1800" dirty="0"/>
          </a:p>
          <a:p>
            <a:r>
              <a:rPr lang="cs-CZ" altLang="cs-CZ" sz="1800" dirty="0"/>
              <a:t>zábavná vsuvka (5 minut</a:t>
            </a:r>
            <a:r>
              <a:rPr lang="cs-CZ" altLang="cs-CZ" sz="1800" dirty="0" smtClean="0"/>
              <a:t>)</a:t>
            </a:r>
          </a:p>
          <a:p>
            <a:endParaRPr lang="cs-CZ" altLang="cs-CZ" sz="1800" dirty="0"/>
          </a:p>
          <a:p>
            <a:r>
              <a:rPr lang="cs-CZ" altLang="cs-CZ" sz="1800" dirty="0"/>
              <a:t>shrnutí závěrem (5 minut)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" t="5764" r="1869"/>
          <a:stretch/>
        </p:blipFill>
        <p:spPr bwMode="auto">
          <a:xfrm>
            <a:off x="6191250" y="1685925"/>
            <a:ext cx="3838576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77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 závěrem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cs-CZ" sz="1400" dirty="0"/>
              <a:t>Obec ve spolupráci s místními občany chce zřídit dům pro seniory s pečovatelskou službou.</a:t>
            </a:r>
            <a:endParaRPr lang="en-US" sz="1400" dirty="0"/>
          </a:p>
          <a:p>
            <a:pPr lvl="0" algn="just"/>
            <a:endParaRPr lang="cs-CZ" sz="1400" dirty="0"/>
          </a:p>
          <a:p>
            <a:pPr lvl="0" algn="just"/>
            <a:r>
              <a:rPr lang="cs-CZ" sz="1400" dirty="0"/>
              <a:t>Skupina nadšených včelařů z regionu, chce vytvořit sdružení, v němž by si vzájemně pomáhali </a:t>
            </a:r>
            <a:r>
              <a:rPr lang="cs-CZ" sz="1400" dirty="0" smtClean="0"/>
              <a:t>ve </a:t>
            </a:r>
            <a:r>
              <a:rPr lang="cs-CZ" sz="1400" dirty="0"/>
              <a:t>svém koníčku a sdíleli své zkušenosti.</a:t>
            </a:r>
            <a:endParaRPr lang="en-US" sz="1400" dirty="0"/>
          </a:p>
          <a:p>
            <a:pPr lvl="0" algn="just"/>
            <a:endParaRPr lang="cs-CZ" sz="1400" dirty="0"/>
          </a:p>
          <a:p>
            <a:pPr lvl="0" algn="just"/>
            <a:r>
              <a:rPr lang="cs-CZ" sz="1400" dirty="0"/>
              <a:t>Skupina nadšenců organizujících sportovní aktivity v obci chce přesunout svoji působnost z veřejných prostranství a pořídit si vlastní sportovní areál v obci.</a:t>
            </a:r>
            <a:endParaRPr lang="en-US" sz="1400" dirty="0"/>
          </a:p>
          <a:p>
            <a:pPr lvl="0" algn="just"/>
            <a:endParaRPr lang="cs-CZ" sz="1400" dirty="0"/>
          </a:p>
          <a:p>
            <a:pPr lvl="0" algn="just"/>
            <a:r>
              <a:rPr lang="cs-CZ" sz="1400" dirty="0"/>
              <a:t>Zámožná občanka nejmenované obce chce odkázat své uspořené prostředky tak, aby z nich měli užitek obyvatelé její milované nejmenované obce.</a:t>
            </a:r>
            <a:endParaRPr lang="en-US" sz="1400" dirty="0"/>
          </a:p>
          <a:p>
            <a:pPr lvl="0" algn="just"/>
            <a:endParaRPr lang="cs-CZ" sz="1400" dirty="0"/>
          </a:p>
          <a:p>
            <a:pPr lvl="0" algn="just"/>
            <a:r>
              <a:rPr lang="cs-CZ" sz="1400" dirty="0"/>
              <a:t>Skupina dobrovolných herců (dosud hrající bezplatně v budově obce) musí koupit divadelní budovu, které se obec zbavuje.</a:t>
            </a:r>
            <a:endParaRPr lang="en-US" sz="1400" dirty="0"/>
          </a:p>
          <a:p>
            <a:pPr lvl="0" algn="just"/>
            <a:endParaRPr lang="cs-CZ" sz="1400" dirty="0"/>
          </a:p>
          <a:p>
            <a:pPr lvl="0" algn="just"/>
            <a:r>
              <a:rPr lang="cs-CZ" sz="1400" dirty="0"/>
              <a:t>Skupina podnikavých občanů chce dát práci znevýhodněné skupině osob v malé prádelně </a:t>
            </a:r>
            <a:r>
              <a:rPr lang="cs-CZ" sz="1400" dirty="0" smtClean="0"/>
              <a:t>a </a:t>
            </a:r>
            <a:r>
              <a:rPr lang="cs-CZ" sz="1400" dirty="0"/>
              <a:t>nezáleží jim na osobním zisku, pouze na prospěchu svojí cílové skupiny.</a:t>
            </a:r>
            <a:endParaRPr lang="en-US" sz="1400" dirty="0"/>
          </a:p>
          <a:p>
            <a:endParaRPr lang="cs-CZ" sz="1400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7397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Legislativní vymezení </a:t>
            </a:r>
            <a:r>
              <a:rPr lang="cs-CZ" altLang="cs-CZ" dirty="0" smtClean="0"/>
              <a:t>NNO</a:t>
            </a:r>
            <a:br>
              <a:rPr lang="cs-CZ" altLang="cs-CZ" dirty="0" smtClean="0"/>
            </a:br>
            <a:r>
              <a:rPr lang="cs-CZ" altLang="cs-CZ" sz="4800" b="0" dirty="0" smtClean="0"/>
              <a:t>(</a:t>
            </a:r>
            <a:r>
              <a:rPr lang="cs-CZ" altLang="cs-CZ" b="0" dirty="0" smtClean="0"/>
              <a:t>NNO</a:t>
            </a:r>
            <a:r>
              <a:rPr lang="cs-CZ" altLang="cs-CZ" dirty="0" smtClean="0"/>
              <a:t> </a:t>
            </a:r>
            <a:r>
              <a:rPr lang="cs-CZ" altLang="cs-CZ" b="0" dirty="0" smtClean="0"/>
              <a:t>/ </a:t>
            </a:r>
            <a:r>
              <a:rPr lang="cs-CZ" altLang="cs-CZ" dirty="0" smtClean="0"/>
              <a:t>organizace na pomezí</a:t>
            </a:r>
            <a:r>
              <a:rPr lang="cs-CZ" altLang="cs-CZ" b="0" dirty="0" smtClean="0"/>
              <a:t>)</a:t>
            </a:r>
            <a:endParaRPr lang="en-US" b="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altLang="cs-CZ" sz="2000" dirty="0" smtClean="0"/>
              <a:t/>
            </a:r>
            <a:br>
              <a:rPr lang="cs-CZ" altLang="cs-CZ" sz="2000" dirty="0" smtClean="0"/>
            </a:br>
            <a:r>
              <a:rPr lang="cs-CZ" altLang="cs-CZ" sz="2000" dirty="0" smtClean="0"/>
              <a:t>Jakub Pejcal </a:t>
            </a:r>
            <a:r>
              <a:rPr lang="cs-CZ" altLang="cs-CZ" sz="2000" i="1" dirty="0" smtClean="0"/>
              <a:t>(jakub.pejcal@econ.muni.cz)</a:t>
            </a:r>
          </a:p>
          <a:p>
            <a:endParaRPr lang="cs-CZ" sz="2000" dirty="0" smtClean="0"/>
          </a:p>
          <a:p>
            <a:r>
              <a:rPr lang="cs-CZ" sz="2000" dirty="0" smtClean="0"/>
              <a:t>Centrum pro výzkum neziskového sektoru</a:t>
            </a:r>
          </a:p>
          <a:p>
            <a:endParaRPr lang="cs-CZ" sz="2000" dirty="0" smtClean="0"/>
          </a:p>
          <a:p>
            <a:r>
              <a:rPr lang="cs-CZ" altLang="cs-CZ" sz="2000" dirty="0" smtClean="0"/>
              <a:t>15</a:t>
            </a:r>
            <a:r>
              <a:rPr lang="cs-CZ" altLang="cs-CZ" sz="2000" dirty="0" smtClean="0"/>
              <a:t>. </a:t>
            </a:r>
            <a:r>
              <a:rPr lang="cs-CZ" altLang="cs-CZ" sz="2000" dirty="0" smtClean="0"/>
              <a:t>října 2019, Brno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7866186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cs-CZ" dirty="0" smtClean="0"/>
              <a:t>ÍRKEVNÍ PRÁVNICKÉ OSOBY I. - CNS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800" dirty="0" smtClean="0"/>
              <a:t>složka </a:t>
            </a:r>
            <a:r>
              <a:rPr lang="cs-CZ" altLang="cs-CZ" sz="1800" dirty="0"/>
              <a:t>církve a náboženské společnost (CNS</a:t>
            </a:r>
            <a:r>
              <a:rPr lang="cs-CZ" altLang="cs-CZ" sz="1800" dirty="0" smtClean="0"/>
              <a:t>)</a:t>
            </a:r>
          </a:p>
          <a:p>
            <a:pPr algn="just"/>
            <a:r>
              <a:rPr lang="cs-CZ" altLang="en-US" sz="1800" dirty="0" smtClean="0"/>
              <a:t>„</a:t>
            </a:r>
            <a:r>
              <a:rPr lang="cs-CZ" altLang="en-US" sz="1800" dirty="0"/>
              <a:t>dobrovolné společenství osob s vlastní strukturou, orgány, vnitřními předpisy, náboženskými obřady a projevy víry, založené za účelem vyznávání určité náboženské víry, ať veřejně nebo soukromě, a zejména s tím spojeného shromažďování, bohoslužby, vyučování a duchovní </a:t>
            </a:r>
            <a:r>
              <a:rPr lang="cs-CZ" altLang="en-US" sz="1800" dirty="0" smtClean="0"/>
              <a:t>služby“</a:t>
            </a:r>
          </a:p>
          <a:p>
            <a:pPr algn="just"/>
            <a:endParaRPr lang="cs-CZ" altLang="cs-CZ" sz="1800" dirty="0" smtClean="0"/>
          </a:p>
          <a:p>
            <a:pPr algn="just"/>
            <a:r>
              <a:rPr lang="cs-CZ" altLang="cs-CZ" sz="1800" dirty="0" smtClean="0"/>
              <a:t>základní </a:t>
            </a:r>
            <a:r>
              <a:rPr lang="cs-CZ" altLang="cs-CZ" sz="1800" dirty="0"/>
              <a:t>právo na náboženské vyznání – vycházející z Listiny základních práv a </a:t>
            </a:r>
            <a:r>
              <a:rPr lang="cs-CZ" altLang="cs-CZ" sz="1800" dirty="0" smtClean="0"/>
              <a:t>svobod</a:t>
            </a:r>
          </a:p>
          <a:p>
            <a:pPr algn="just"/>
            <a:endParaRPr lang="cs-CZ" altLang="cs-CZ" sz="1800" dirty="0" smtClean="0"/>
          </a:p>
          <a:p>
            <a:pPr algn="just"/>
            <a:r>
              <a:rPr lang="cs-CZ" altLang="cs-CZ" sz="1800" dirty="0" smtClean="0"/>
              <a:t>upravuje </a:t>
            </a:r>
            <a:r>
              <a:rPr lang="cs-CZ" altLang="cs-CZ" sz="1800" dirty="0"/>
              <a:t>zákon č. 3/2002 Sb., o církvích a náboženských </a:t>
            </a:r>
            <a:r>
              <a:rPr lang="cs-CZ" altLang="cs-CZ" sz="1800" dirty="0" smtClean="0"/>
              <a:t>společnostech</a:t>
            </a:r>
          </a:p>
          <a:p>
            <a:pPr algn="just"/>
            <a:endParaRPr lang="cs-CZ" altLang="cs-CZ" sz="1800" dirty="0" smtClean="0"/>
          </a:p>
          <a:p>
            <a:pPr algn="just"/>
            <a:r>
              <a:rPr lang="cs-CZ" altLang="cs-CZ" sz="1800" dirty="0" smtClean="0"/>
              <a:t>většina </a:t>
            </a:r>
            <a:r>
              <a:rPr lang="cs-CZ" altLang="cs-CZ" sz="1800" dirty="0"/>
              <a:t>církevních náboženských skupin má </a:t>
            </a:r>
            <a:r>
              <a:rPr lang="cs-CZ" altLang="en-US" sz="1800" dirty="0"/>
              <a:t>vlastní vnitřní normy, kterými je upravena činnost v rámci instituce (např. </a:t>
            </a:r>
            <a:r>
              <a:rPr lang="cs-CZ" altLang="en-US" sz="1800" dirty="0" err="1"/>
              <a:t>Codex</a:t>
            </a:r>
            <a:r>
              <a:rPr lang="cs-CZ" altLang="en-US" sz="1800" dirty="0"/>
              <a:t> </a:t>
            </a:r>
            <a:r>
              <a:rPr lang="cs-CZ" altLang="en-US" sz="1800" dirty="0" err="1"/>
              <a:t>Iuris</a:t>
            </a:r>
            <a:r>
              <a:rPr lang="cs-CZ" altLang="en-US" sz="1800" dirty="0"/>
              <a:t> </a:t>
            </a:r>
            <a:r>
              <a:rPr lang="cs-CZ" altLang="en-US" sz="1800" dirty="0" err="1"/>
              <a:t>Canonici</a:t>
            </a:r>
            <a:r>
              <a:rPr lang="cs-CZ" altLang="en-US" sz="1800" dirty="0"/>
              <a:t>, kodex kanonického práva ŘKC</a:t>
            </a:r>
            <a:r>
              <a:rPr lang="cs-CZ" altLang="en-US" sz="1800" dirty="0" smtClean="0"/>
              <a:t>).</a:t>
            </a:r>
            <a:endParaRPr lang="cs-CZ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4684523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cs-CZ" dirty="0" smtClean="0"/>
              <a:t>ÍRKEVNÍ PRÁVNICKÉ OSOBY II. - CNS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800" dirty="0" smtClean="0"/>
              <a:t>církev a náboženská společnost </a:t>
            </a:r>
            <a:r>
              <a:rPr lang="cs-CZ" altLang="en-US" sz="1800" dirty="0" smtClean="0"/>
              <a:t>se </a:t>
            </a:r>
            <a:r>
              <a:rPr lang="cs-CZ" altLang="en-US" sz="1800" b="1" dirty="0" smtClean="0"/>
              <a:t>stává právnickou osobou </a:t>
            </a:r>
            <a:r>
              <a:rPr lang="cs-CZ" altLang="en-US" sz="1800" dirty="0" smtClean="0"/>
              <a:t>registrací, provedenou na základě žádosti splňující podmínky zákona.</a:t>
            </a:r>
          </a:p>
          <a:p>
            <a:pPr lvl="1" algn="just">
              <a:defRPr/>
            </a:pPr>
            <a:r>
              <a:rPr lang="cs-CZ" altLang="en-US" sz="1600" dirty="0" smtClean="0"/>
              <a:t>žádost na Ministerstvu kultury</a:t>
            </a:r>
          </a:p>
          <a:p>
            <a:pPr lvl="1" algn="just">
              <a:defRPr/>
            </a:pPr>
            <a:r>
              <a:rPr lang="cs-CZ" altLang="en-US" sz="1600" dirty="0" smtClean="0"/>
              <a:t>základní charakteristika církve a náboženské společnosti, jejího učení a poslání</a:t>
            </a:r>
          </a:p>
          <a:p>
            <a:pPr lvl="1" algn="just">
              <a:defRPr/>
            </a:pPr>
            <a:r>
              <a:rPr lang="cs-CZ" altLang="en-US" sz="1600" dirty="0" smtClean="0"/>
              <a:t>zápis o založení církve a náboženské společnosti na území ČR </a:t>
            </a:r>
          </a:p>
          <a:p>
            <a:pPr lvl="1" algn="just">
              <a:defRPr/>
            </a:pPr>
            <a:r>
              <a:rPr lang="cs-CZ" altLang="en-US" sz="1600" dirty="0" smtClean="0"/>
              <a:t>v originále podpisy 300 zletilých občanů ČR nebo cizinců s trvalým pobytem v ČR hlásících se k této církvi či náboženské společnosti</a:t>
            </a:r>
          </a:p>
          <a:p>
            <a:pPr lvl="1" algn="just">
              <a:defRPr/>
            </a:pPr>
            <a:r>
              <a:rPr lang="cs-CZ" altLang="en-US" sz="1600" dirty="0" smtClean="0"/>
              <a:t>pro přiznání zvláštních práv je nezbytné mít podporu alespoň 1 promile obyvatel ČR a splňovat podmínku minimálně 10 leté registrace</a:t>
            </a:r>
          </a:p>
          <a:p>
            <a:pPr lvl="1" algn="just">
              <a:defRPr/>
            </a:pPr>
            <a:r>
              <a:rPr lang="cs-CZ" altLang="en-US" sz="1600" dirty="0" smtClean="0"/>
              <a:t>zároveň musí být doložen základní dokument CNS se všemi náležitostmi podle zákona </a:t>
            </a:r>
          </a:p>
          <a:p>
            <a:pPr lvl="1" algn="just">
              <a:defRPr/>
            </a:pPr>
            <a:endParaRPr lang="cs-CZ" altLang="en-US" sz="1600" dirty="0" smtClean="0"/>
          </a:p>
          <a:p>
            <a:pPr lvl="1" algn="just">
              <a:defRPr/>
            </a:pPr>
            <a:r>
              <a:rPr lang="cs-CZ" altLang="en-US" sz="1600" dirty="0" smtClean="0"/>
              <a:t>…církve mohou také vytvářet tzv. svazy církví a náboženských společností. Také tyto svazy podléhají registraci. Dále mohou zakládat účelová zařízení (evidované právnické osoby)</a:t>
            </a:r>
          </a:p>
          <a:p>
            <a:pPr lvl="1" algn="just">
              <a:defRPr/>
            </a:pPr>
            <a:endParaRPr lang="cs-CZ" altLang="cs-CZ" sz="1600" dirty="0" smtClean="0"/>
          </a:p>
          <a:p>
            <a:pPr lvl="1" algn="just">
              <a:defRPr/>
            </a:pPr>
            <a:r>
              <a:rPr lang="cs-CZ" altLang="cs-CZ" sz="1600" dirty="0" smtClean="0"/>
              <a:t>specifikum v podobě zdroje příjmů – státní příspěvek na činnost, dotace</a:t>
            </a:r>
          </a:p>
          <a:p>
            <a:pPr algn="just"/>
            <a:endParaRPr lang="cs-CZ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388317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720000"/>
            <a:ext cx="11072607" cy="451576"/>
          </a:xfrm>
        </p:spPr>
        <p:txBody>
          <a:bodyPr/>
          <a:lstStyle/>
          <a:p>
            <a:r>
              <a:rPr lang="en-US" dirty="0" smtClean="0"/>
              <a:t>C</a:t>
            </a:r>
            <a:r>
              <a:rPr lang="cs-CZ" dirty="0" smtClean="0"/>
              <a:t>ÍRKEVNÍ PRÁVNICKÉ OSOBY III. - CNS </a:t>
            </a:r>
            <a:r>
              <a:rPr lang="cs-CZ" sz="1100" dirty="0" smtClean="0"/>
              <a:t>(k 12. 3. 2019)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 numCol="3"/>
          <a:lstStyle/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Apoštolská církev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Armáda spásy – církev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Bratrská jednota baptistů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Buddhismus Diamantové cesty linie Karma </a:t>
            </a:r>
            <a:r>
              <a:rPr lang="cs-CZ" altLang="en-US" sz="1100" dirty="0" err="1"/>
              <a:t>Kagřü</a:t>
            </a:r>
            <a:endParaRPr lang="cs-CZ" altLang="en-US" sz="1100" dirty="0"/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Českobratrská církev evangelická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adventistů sedmého dne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bratrská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československá husitská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Ježíše Krista Svatých posledních dnů           v České republice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Křesťanská společenství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Nová naděje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Nový Život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Oáza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řeckokatolická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římskokatolická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Slovo života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Svatého Řehoře </a:t>
            </a:r>
            <a:r>
              <a:rPr lang="cs-CZ" altLang="en-US" sz="1100" dirty="0" err="1"/>
              <a:t>Osvětitele</a:t>
            </a:r>
            <a:endParaRPr lang="cs-CZ" altLang="en-US" sz="1100" dirty="0"/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víry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živého Boha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Evangelická církev augsburského vyznání v České republice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Evangelická církev metodistická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Federace židovských obcí v České republice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Jednota bratrská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Kněžské bratrstvo svatého Pia X.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Křesťanské sbory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Luterská evangelická církev a. v. v České republice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Mezinárodní společnost pro vědomí Krišny, Hnutí </a:t>
            </a:r>
            <a:r>
              <a:rPr lang="cs-CZ" altLang="en-US" sz="1100" dirty="0" err="1"/>
              <a:t>Hare</a:t>
            </a:r>
            <a:r>
              <a:rPr lang="cs-CZ" altLang="en-US" sz="1100" dirty="0"/>
              <a:t> Krišna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Náboženská společnost českých unitářů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Náboženská společnost Svědkové Jehovovi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 err="1"/>
              <a:t>Novoapoštolská</a:t>
            </a:r>
            <a:r>
              <a:rPr lang="cs-CZ" altLang="en-US" sz="1100" dirty="0"/>
              <a:t> církev v ČR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Obec křesťanů v České republice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Pravoslavná církev v českých zemích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Ruská pravoslavná církev, </a:t>
            </a:r>
            <a:r>
              <a:rPr lang="cs-CZ" altLang="en-US" sz="1100" dirty="0" err="1"/>
              <a:t>podvorje</a:t>
            </a:r>
            <a:r>
              <a:rPr lang="cs-CZ" altLang="en-US" sz="1100" dirty="0"/>
              <a:t> patriarchy moskevského  </a:t>
            </a:r>
            <a:r>
              <a:rPr lang="cs-CZ" altLang="en-US" sz="1100" dirty="0" smtClean="0"/>
              <a:t>a </a:t>
            </a:r>
            <a:r>
              <a:rPr lang="cs-CZ" altLang="en-US" sz="1100" dirty="0"/>
              <a:t>celé Rusi v České republice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Slezská církev evangelická augsburského vyznání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Společenství Josefa Zezulky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Starokatolická církev v ČR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 err="1"/>
              <a:t>Théravádový</a:t>
            </a:r>
            <a:r>
              <a:rPr lang="cs-CZ" altLang="en-US" sz="1100" dirty="0"/>
              <a:t> buddhismus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Ústředí muslimských obcí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 err="1"/>
              <a:t>Višva</a:t>
            </a:r>
            <a:r>
              <a:rPr lang="cs-CZ" altLang="en-US" sz="1100" dirty="0"/>
              <a:t> Guru </a:t>
            </a:r>
            <a:r>
              <a:rPr lang="cs-CZ" altLang="en-US" sz="1100" dirty="0" err="1"/>
              <a:t>Díp</a:t>
            </a:r>
            <a:r>
              <a:rPr lang="cs-CZ" altLang="en-US" sz="1100" dirty="0"/>
              <a:t> Hindu </a:t>
            </a:r>
            <a:r>
              <a:rPr lang="cs-CZ" altLang="en-US" sz="1100" dirty="0" err="1"/>
              <a:t>Mandir</a:t>
            </a:r>
            <a:r>
              <a:rPr lang="cs-CZ" altLang="en-US" sz="1100" dirty="0"/>
              <a:t> – české hinduistické společenství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 err="1"/>
              <a:t>Višva</a:t>
            </a:r>
            <a:r>
              <a:rPr lang="cs-CZ" altLang="en-US" sz="1100" dirty="0"/>
              <a:t> </a:t>
            </a:r>
            <a:r>
              <a:rPr lang="cs-CZ" altLang="en-US" sz="1100" dirty="0" err="1"/>
              <a:t>Nirmala</a:t>
            </a:r>
            <a:r>
              <a:rPr lang="cs-CZ" altLang="en-US" sz="1100" dirty="0"/>
              <a:t> Dharma</a:t>
            </a:r>
            <a:endParaRPr lang="cs-CZ" altLang="cs-CZ" sz="1100" dirty="0"/>
          </a:p>
          <a:p>
            <a:pPr algn="just"/>
            <a:endParaRPr lang="cs-CZ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2424664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cs-CZ" dirty="0" smtClean="0"/>
              <a:t>ÍRKEVNÍ PRÁVNICKÉ OSOBY IV. - EPO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800" b="1" dirty="0" smtClean="0"/>
              <a:t>evidovaná právnická osoba </a:t>
            </a:r>
            <a:r>
              <a:rPr lang="cs-CZ" altLang="cs-CZ" sz="1800" dirty="0" smtClean="0"/>
              <a:t>(EPO) </a:t>
            </a:r>
            <a:r>
              <a:rPr lang="cs-CZ" altLang="en-US" sz="1800" dirty="0" smtClean="0"/>
              <a:t>vzniká založením příslušným orgánem registrované církve a náboženské společnosti podle jejího základního dokumentu. </a:t>
            </a:r>
          </a:p>
          <a:p>
            <a:pPr algn="just"/>
            <a:r>
              <a:rPr lang="cs-CZ" altLang="en-US" sz="1800" dirty="0" smtClean="0"/>
              <a:t>hlavním úkolem EPO je poskytovat obecně prospěšné charitativní, sociální nebo zdravotnické služby a to veřejnosti za předem stanovených a pro všechny uživatele stejných podmínek</a:t>
            </a:r>
          </a:p>
          <a:p>
            <a:pPr algn="just"/>
            <a:endParaRPr lang="cs-CZ" altLang="en-US" sz="1800" dirty="0" smtClean="0"/>
          </a:p>
          <a:p>
            <a:pPr algn="just"/>
            <a:r>
              <a:rPr lang="cs-CZ" altLang="en-US" sz="1800" dirty="0" smtClean="0"/>
              <a:t>návrh pro evidence musí obsahovat zakládací listinu (název a identifikace zakladatele, název a sídlo účelového zařízení, označení a identifikace statutárního orgánu, stanovy…)</a:t>
            </a:r>
          </a:p>
          <a:p>
            <a:pPr algn="just"/>
            <a:endParaRPr lang="cs-CZ" altLang="en-US" sz="1800" dirty="0" smtClean="0"/>
          </a:p>
          <a:p>
            <a:pPr algn="just"/>
            <a:r>
              <a:rPr lang="cs-CZ" altLang="en-US" sz="1800" dirty="0" smtClean="0"/>
              <a:t>evidenci EPO provádí Ministerstvo kultury</a:t>
            </a: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30731903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ORGANIZAČNÍ SLOŽKY STÁTU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800" dirty="0" smtClean="0"/>
              <a:t>organizace </a:t>
            </a:r>
            <a:r>
              <a:rPr lang="cs-CZ" altLang="cs-CZ" sz="1800" dirty="0"/>
              <a:t>veřejné správy (tj. veřejného sektoru) </a:t>
            </a:r>
            <a:endParaRPr lang="cs-CZ" altLang="cs-CZ" sz="1800" dirty="0" smtClean="0"/>
          </a:p>
          <a:p>
            <a:pPr algn="just"/>
            <a:endParaRPr lang="cs-CZ" altLang="cs-CZ" sz="1800" dirty="0" smtClean="0">
              <a:cs typeface="Times New Roman" pitchFamily="18" charset="0"/>
            </a:endParaRPr>
          </a:p>
          <a:p>
            <a:pPr algn="just"/>
            <a:r>
              <a:rPr lang="cs-CZ" altLang="cs-CZ" sz="1800" dirty="0" smtClean="0">
                <a:cs typeface="Times New Roman" pitchFamily="18" charset="0"/>
              </a:rPr>
              <a:t>vzniká </a:t>
            </a:r>
            <a:r>
              <a:rPr lang="cs-CZ" altLang="cs-CZ" sz="1800" dirty="0">
                <a:cs typeface="Times New Roman" pitchFamily="18" charset="0"/>
              </a:rPr>
              <a:t>a zaniká rozhodnutím zastupitelstva územního samosprávného celku (</a:t>
            </a:r>
            <a:r>
              <a:rPr lang="cs-CZ" altLang="cs-CZ" sz="1800" dirty="0" smtClean="0">
                <a:cs typeface="Times New Roman" pitchFamily="18" charset="0"/>
              </a:rPr>
              <a:t>ÚSC)</a:t>
            </a:r>
          </a:p>
          <a:p>
            <a:pPr algn="just"/>
            <a:endParaRPr lang="cs-CZ" altLang="cs-CZ" sz="1800" dirty="0" smtClean="0">
              <a:cs typeface="Times New Roman" pitchFamily="18" charset="0"/>
            </a:endParaRPr>
          </a:p>
          <a:p>
            <a:pPr algn="just"/>
            <a:r>
              <a:rPr lang="cs-CZ" altLang="cs-CZ" sz="1800" dirty="0" smtClean="0">
                <a:cs typeface="Times New Roman" pitchFamily="18" charset="0"/>
              </a:rPr>
              <a:t>při </a:t>
            </a:r>
            <a:r>
              <a:rPr lang="cs-CZ" altLang="cs-CZ" sz="1800" dirty="0">
                <a:cs typeface="Times New Roman" pitchFamily="18" charset="0"/>
              </a:rPr>
              <a:t>jejím zřízení musí zřizovatel vydat zřizovací listinu (viz </a:t>
            </a:r>
            <a:r>
              <a:rPr lang="cs-CZ" altLang="cs-CZ" sz="1800" dirty="0" smtClean="0">
                <a:cs typeface="Times New Roman" pitchFamily="18" charset="0"/>
              </a:rPr>
              <a:t>zákon)</a:t>
            </a:r>
          </a:p>
          <a:p>
            <a:pPr algn="just"/>
            <a:r>
              <a:rPr lang="cs-CZ" altLang="cs-CZ" sz="1800" dirty="0" smtClean="0">
                <a:cs typeface="Times New Roman" pitchFamily="18" charset="0"/>
              </a:rPr>
              <a:t>není </a:t>
            </a:r>
            <a:r>
              <a:rPr lang="cs-CZ" altLang="cs-CZ" sz="1800" dirty="0">
                <a:cs typeface="Times New Roman" pitchFamily="18" charset="0"/>
              </a:rPr>
              <a:t>samostatnou právnickou </a:t>
            </a:r>
            <a:r>
              <a:rPr lang="cs-CZ" altLang="cs-CZ" sz="1800" dirty="0" smtClean="0">
                <a:cs typeface="Times New Roman" pitchFamily="18" charset="0"/>
              </a:rPr>
              <a:t>osobou</a:t>
            </a:r>
          </a:p>
          <a:p>
            <a:pPr algn="just"/>
            <a:r>
              <a:rPr lang="cs-CZ" altLang="cs-CZ" sz="1800" dirty="0" smtClean="0">
                <a:cs typeface="Times New Roman" pitchFamily="18" charset="0"/>
              </a:rPr>
              <a:t>její </a:t>
            </a:r>
            <a:r>
              <a:rPr lang="cs-CZ" altLang="cs-CZ" sz="1800" dirty="0">
                <a:cs typeface="Times New Roman" pitchFamily="18" charset="0"/>
              </a:rPr>
              <a:t>zaměstnanci jsou zaměstnanci obce nebo </a:t>
            </a:r>
            <a:r>
              <a:rPr lang="cs-CZ" altLang="cs-CZ" sz="1800" dirty="0" smtClean="0">
                <a:cs typeface="Times New Roman" pitchFamily="18" charset="0"/>
              </a:rPr>
              <a:t>kraje</a:t>
            </a:r>
          </a:p>
          <a:p>
            <a:pPr algn="just"/>
            <a:r>
              <a:rPr lang="cs-CZ" altLang="cs-CZ" sz="1800" dirty="0" smtClean="0">
                <a:cs typeface="Times New Roman" pitchFamily="18" charset="0"/>
              </a:rPr>
              <a:t>není </a:t>
            </a:r>
            <a:r>
              <a:rPr lang="cs-CZ" altLang="cs-CZ" sz="1800" dirty="0">
                <a:cs typeface="Times New Roman" pitchFamily="18" charset="0"/>
              </a:rPr>
              <a:t>účetní jednotkou - příjmy a výdaje (rozpočet) organizační složky jsou obsaženy v rozpočtu jejího </a:t>
            </a:r>
            <a:r>
              <a:rPr lang="cs-CZ" altLang="cs-CZ" sz="1800" dirty="0" smtClean="0">
                <a:cs typeface="Times New Roman" pitchFamily="18" charset="0"/>
              </a:rPr>
              <a:t>zřizovatele</a:t>
            </a:r>
          </a:p>
          <a:p>
            <a:pPr algn="just"/>
            <a:endParaRPr lang="cs-CZ" altLang="cs-CZ" sz="1800" dirty="0" smtClean="0">
              <a:cs typeface="Times New Roman" pitchFamily="18" charset="0"/>
            </a:endParaRPr>
          </a:p>
          <a:p>
            <a:pPr algn="just"/>
            <a:r>
              <a:rPr lang="cs-CZ" altLang="cs-CZ" sz="1800" dirty="0" smtClean="0">
                <a:cs typeface="Times New Roman" pitchFamily="18" charset="0"/>
              </a:rPr>
              <a:t>například </a:t>
            </a:r>
            <a:r>
              <a:rPr lang="cs-CZ" altLang="cs-CZ" sz="1800" dirty="0">
                <a:cs typeface="Times New Roman" pitchFamily="18" charset="0"/>
              </a:rPr>
              <a:t>ve formě: kulturních a informačních center, knihoven </a:t>
            </a:r>
          </a:p>
        </p:txBody>
      </p:sp>
    </p:spTree>
    <p:extLst>
      <p:ext uri="{BB962C8B-B14F-4D97-AF65-F5344CB8AC3E}">
        <p14:creationId xmlns:p14="http://schemas.microsoft.com/office/powerpoint/2010/main" val="21508892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PŘÍSPĚVKOVÉ ORGANIZACE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800" dirty="0" smtClean="0"/>
              <a:t>organizace </a:t>
            </a:r>
            <a:r>
              <a:rPr lang="cs-CZ" altLang="cs-CZ" sz="1800" dirty="0"/>
              <a:t>veřejné správy (tj. veřejného sektoru) </a:t>
            </a:r>
          </a:p>
          <a:p>
            <a:pPr algn="just"/>
            <a:endParaRPr lang="cs-CZ" altLang="cs-CZ" sz="1800" dirty="0"/>
          </a:p>
          <a:p>
            <a:pPr algn="just"/>
            <a:r>
              <a:rPr lang="cs-CZ" altLang="cs-CZ" sz="1800" dirty="0"/>
              <a:t>vzniká a zaniká rozhodnutím zastupitelstva ÚSC</a:t>
            </a:r>
          </a:p>
          <a:p>
            <a:pPr algn="just"/>
            <a:endParaRPr lang="cs-CZ" altLang="cs-CZ" sz="1800" dirty="0"/>
          </a:p>
          <a:p>
            <a:pPr algn="just"/>
            <a:r>
              <a:rPr lang="cs-CZ" altLang="cs-CZ" sz="1800" dirty="0"/>
              <a:t>při založení zřizovatel vydá zřizovací listinu a podá návrh na její zápis do rejstříku subjektů</a:t>
            </a:r>
          </a:p>
          <a:p>
            <a:pPr algn="just"/>
            <a:r>
              <a:rPr lang="cs-CZ" altLang="cs-CZ" sz="1800" dirty="0"/>
              <a:t>je samostatnou právnickou osobou, která má ve správě majetek svého zřizovatele (vymezeno ve zřizovací listině)</a:t>
            </a:r>
          </a:p>
          <a:p>
            <a:pPr algn="just"/>
            <a:r>
              <a:rPr lang="cs-CZ" altLang="cs-CZ" sz="1800" dirty="0"/>
              <a:t>může mít vlastní zaměstnance</a:t>
            </a:r>
          </a:p>
          <a:p>
            <a:pPr algn="just"/>
            <a:r>
              <a:rPr lang="cs-CZ" altLang="cs-CZ" sz="1800" dirty="0"/>
              <a:t>je samostatnou účetní jednotkou </a:t>
            </a:r>
          </a:p>
          <a:p>
            <a:pPr algn="just"/>
            <a:endParaRPr lang="cs-CZ" altLang="cs-CZ" sz="1800" dirty="0"/>
          </a:p>
          <a:p>
            <a:pPr algn="just"/>
            <a:r>
              <a:rPr lang="cs-CZ" altLang="cs-CZ" sz="1800" dirty="0"/>
              <a:t>má možnost provádět vedlejší (hospodářské) činnost (vymezeno ve zřizovací listině</a:t>
            </a:r>
            <a:r>
              <a:rPr lang="cs-CZ" altLang="cs-CZ" sz="1800" dirty="0" smtClean="0"/>
              <a:t>)</a:t>
            </a: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31514123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40"/>
            <a:ext cx="8086635" cy="1979610"/>
          </a:xfrm>
        </p:spPr>
        <p:txBody>
          <a:bodyPr/>
          <a:lstStyle/>
          <a:p>
            <a:pPr algn="ctr"/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>Děkuji </a:t>
            </a:r>
            <a:r>
              <a:rPr lang="cs-CZ" sz="2800" dirty="0"/>
              <a:t>za aktivní účast!</a:t>
            </a:r>
            <a:br>
              <a:rPr lang="cs-CZ" sz="2800" dirty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/>
              <a:t>Vhodný prostor pro dotazy začíná právě teď!</a:t>
            </a: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8096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Aktuální úprava neziskového sektoru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smtClean="0"/>
              <a:t>právní formy proč?</a:t>
            </a:r>
          </a:p>
          <a:p>
            <a:endParaRPr lang="cs-CZ" sz="1800" dirty="0" smtClean="0"/>
          </a:p>
          <a:p>
            <a:r>
              <a:rPr lang="cs-CZ" sz="1800" dirty="0" smtClean="0"/>
              <a:t>motivy založení:</a:t>
            </a:r>
          </a:p>
          <a:p>
            <a:pPr lvl="1"/>
            <a:r>
              <a:rPr lang="cs-CZ" sz="1600" dirty="0"/>
              <a:t>organizační struktura</a:t>
            </a:r>
          </a:p>
          <a:p>
            <a:pPr lvl="1"/>
            <a:r>
              <a:rPr lang="cs-CZ" sz="1600" dirty="0"/>
              <a:t>kontinuita záměru</a:t>
            </a:r>
          </a:p>
          <a:p>
            <a:pPr lvl="1"/>
            <a:r>
              <a:rPr lang="cs-CZ" sz="1600" dirty="0"/>
              <a:t>majetková samostatnost</a:t>
            </a:r>
          </a:p>
          <a:p>
            <a:pPr lvl="1"/>
            <a:r>
              <a:rPr lang="cs-CZ" sz="1600" dirty="0"/>
              <a:t>výhody plynoucí z právní </a:t>
            </a:r>
            <a:r>
              <a:rPr lang="cs-CZ" sz="1600" dirty="0" smtClean="0"/>
              <a:t>formy</a:t>
            </a:r>
          </a:p>
          <a:p>
            <a:pPr lvl="1"/>
            <a:endParaRPr lang="cs-CZ" sz="1600" dirty="0"/>
          </a:p>
          <a:p>
            <a:r>
              <a:rPr lang="cs-CZ" sz="1800" dirty="0" smtClean="0"/>
              <a:t>rozhodující faktory:</a:t>
            </a:r>
          </a:p>
          <a:p>
            <a:pPr lvl="1"/>
            <a:r>
              <a:rPr lang="cs-CZ" sz="1600" dirty="0"/>
              <a:t>struktura</a:t>
            </a:r>
            <a:endParaRPr lang="cs-CZ" sz="2400" dirty="0"/>
          </a:p>
          <a:p>
            <a:pPr lvl="1"/>
            <a:r>
              <a:rPr lang="cs-CZ" sz="1600" dirty="0"/>
              <a:t>podmínky fungování</a:t>
            </a:r>
          </a:p>
          <a:p>
            <a:pPr lvl="1"/>
            <a:r>
              <a:rPr lang="cs-CZ" sz="1600" dirty="0"/>
              <a:t>náklady na založení a správu (notářské zápisy, účetnictví, audit)</a:t>
            </a:r>
          </a:p>
          <a:p>
            <a:pPr lvl="1"/>
            <a:r>
              <a:rPr lang="cs-CZ" sz="1600" dirty="0"/>
              <a:t>daně (veřejně prospěšný poplatník, konstrukce základu DPPO)</a:t>
            </a:r>
          </a:p>
          <a:p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2049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Aktuální </a:t>
            </a:r>
            <a:r>
              <a:rPr lang="cs-CZ" dirty="0"/>
              <a:t>úprava neziskového sektoru </a:t>
            </a:r>
            <a:r>
              <a:rPr lang="cs-CZ" dirty="0" smtClean="0"/>
              <a:t>I.</a:t>
            </a:r>
            <a:endParaRPr lang="cs-CZ" sz="11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800" dirty="0" smtClean="0"/>
              <a:t>k </a:t>
            </a:r>
            <a:r>
              <a:rPr lang="cs-CZ" altLang="cs-CZ" sz="1800" dirty="0"/>
              <a:t>1. 1. 2014 vstoupil v účinnost Nový Občanský zákoník</a:t>
            </a:r>
          </a:p>
          <a:p>
            <a:pPr lvl="1" algn="just">
              <a:defRPr/>
            </a:pPr>
            <a:r>
              <a:rPr lang="cs-CZ" altLang="cs-CZ" sz="1600" dirty="0"/>
              <a:t>zákon č. 89/2012 Sb., Občanský zákoník (dále jen „NOZ“)</a:t>
            </a:r>
          </a:p>
          <a:p>
            <a:pPr lvl="1" algn="just">
              <a:defRPr/>
            </a:pPr>
            <a:endParaRPr lang="cs-CZ" altLang="cs-CZ" sz="1600" dirty="0"/>
          </a:p>
          <a:p>
            <a:pPr lvl="1" algn="just">
              <a:defRPr/>
            </a:pPr>
            <a:r>
              <a:rPr lang="cs-CZ" altLang="cs-CZ" sz="1600" dirty="0"/>
              <a:t>souhrnná úprava pro občanské fungování</a:t>
            </a:r>
          </a:p>
          <a:p>
            <a:pPr lvl="1" algn="just">
              <a:defRPr/>
            </a:pPr>
            <a:r>
              <a:rPr lang="cs-CZ" altLang="cs-CZ" sz="1600" dirty="0"/>
              <a:t>3.081 paragrafů na 649 stranách (+ důvodové zprávy)</a:t>
            </a:r>
          </a:p>
          <a:p>
            <a:pPr lvl="1" algn="just">
              <a:defRPr/>
            </a:pPr>
            <a:r>
              <a:rPr lang="cs-CZ" altLang="cs-CZ" sz="1600" dirty="0"/>
              <a:t>zrušeno 238 předpisů (rozuměj zákonů)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altLang="cs-CZ" sz="1800" dirty="0"/>
          </a:p>
          <a:p>
            <a:r>
              <a:rPr lang="cs-CZ" altLang="cs-CZ" sz="1800" dirty="0"/>
              <a:t>odstranění provizoria</a:t>
            </a:r>
          </a:p>
          <a:p>
            <a:r>
              <a:rPr lang="cs-CZ" altLang="cs-CZ" sz="1800" dirty="0"/>
              <a:t>sjednocení právních úprav</a:t>
            </a:r>
          </a:p>
          <a:p>
            <a:r>
              <a:rPr lang="cs-CZ" altLang="cs-CZ" sz="1800" dirty="0"/>
              <a:t>odstranění formalismu (právo pro člověka, základní mantinely)</a:t>
            </a:r>
          </a:p>
          <a:p>
            <a:r>
              <a:rPr lang="cs-CZ" altLang="cs-CZ" sz="1800" dirty="0"/>
              <a:t>zásadních 14 prvních paragrafů:</a:t>
            </a:r>
          </a:p>
          <a:p>
            <a:pPr lvl="1" algn="just">
              <a:defRPr/>
            </a:pPr>
            <a:r>
              <a:rPr lang="cs-CZ" altLang="cs-CZ" sz="1600" dirty="0"/>
              <a:t>důraz na autonomii vůle člověka (většina norem má dispozitivní charakter)</a:t>
            </a:r>
          </a:p>
          <a:p>
            <a:pPr lvl="1" algn="just">
              <a:defRPr/>
            </a:pPr>
            <a:r>
              <a:rPr lang="cs-CZ" altLang="cs-CZ" sz="1600" dirty="0"/>
              <a:t>vše je dovoleno, co není zakázáno</a:t>
            </a:r>
          </a:p>
          <a:p>
            <a:pPr lvl="1" algn="just">
              <a:defRPr/>
            </a:pPr>
            <a:r>
              <a:rPr lang="cs-CZ" altLang="cs-CZ" sz="1600" dirty="0"/>
              <a:t>princip právní jistoty</a:t>
            </a:r>
          </a:p>
          <a:p>
            <a:pPr lvl="1" algn="just">
              <a:defRPr/>
            </a:pPr>
            <a:r>
              <a:rPr lang="cs-CZ" altLang="cs-CZ" sz="1600" dirty="0"/>
              <a:t>předpoklad </a:t>
            </a:r>
            <a:r>
              <a:rPr lang="cs-CZ" altLang="cs-CZ" sz="1600" dirty="0" smtClean="0"/>
              <a:t>poctivosti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6102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Aktuální úprava neziskového sektoru </a:t>
            </a:r>
            <a:r>
              <a:rPr lang="cs-CZ" dirty="0" smtClean="0"/>
              <a:t>II.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800" dirty="0"/>
              <a:t>jednotná úprava řady NNO – prostředí se výrazně mění (zjednodušuje?)</a:t>
            </a:r>
          </a:p>
          <a:p>
            <a:pPr lvl="1" algn="just">
              <a:defRPr/>
            </a:pPr>
            <a:r>
              <a:rPr lang="cs-CZ" altLang="cs-CZ" sz="1600" dirty="0"/>
              <a:t>„čitelnější“</a:t>
            </a:r>
          </a:p>
          <a:p>
            <a:pPr lvl="1" algn="just">
              <a:defRPr/>
            </a:pPr>
            <a:r>
              <a:rPr lang="cs-CZ" altLang="cs-CZ" sz="1600" dirty="0"/>
              <a:t>„přehlednější“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altLang="cs-CZ" sz="1800" dirty="0"/>
          </a:p>
          <a:p>
            <a:pPr algn="just"/>
            <a:r>
              <a:rPr lang="cs-CZ" altLang="cs-CZ" sz="1800" dirty="0"/>
              <a:t>rozlišení právnických osob podle charakteristiky „faktického </a:t>
            </a:r>
            <a:r>
              <a:rPr lang="cs-CZ" altLang="cs-CZ" sz="1800" dirty="0" smtClean="0"/>
              <a:t>základu“ do </a:t>
            </a:r>
            <a:r>
              <a:rPr lang="cs-CZ" altLang="cs-CZ" sz="1800" dirty="0"/>
              <a:t>dvou skupiny:</a:t>
            </a:r>
          </a:p>
          <a:p>
            <a:pPr lvl="1" algn="just">
              <a:defRPr/>
            </a:pPr>
            <a:r>
              <a:rPr lang="cs-CZ" altLang="cs-CZ" sz="1600" dirty="0"/>
              <a:t>korporace (právnické osoby společenství osob)</a:t>
            </a:r>
          </a:p>
          <a:p>
            <a:pPr lvl="1" algn="just">
              <a:defRPr/>
            </a:pPr>
            <a:r>
              <a:rPr lang="cs-CZ" altLang="cs-CZ" sz="1600" dirty="0"/>
              <a:t>fundace (právnické osoby vytvořené majetkem vyčleněným k určitému účelu)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altLang="cs-CZ" sz="1800" dirty="0"/>
          </a:p>
          <a:p>
            <a:pPr algn="just"/>
            <a:r>
              <a:rPr lang="cs-CZ" altLang="cs-CZ" sz="1800" dirty="0"/>
              <a:t>zřízeny veřejné rejstříky právnických osob (zákon č. 314/2013 Sb.)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altLang="cs-CZ" sz="1800" dirty="0"/>
          </a:p>
          <a:p>
            <a:pPr algn="just"/>
            <a:r>
              <a:rPr lang="cs-CZ" altLang="cs-CZ" sz="1800" dirty="0"/>
              <a:t>diskuse kolem veřejné prospěšnosti – ukončena v roce </a:t>
            </a:r>
            <a:r>
              <a:rPr lang="cs-CZ" altLang="cs-CZ" sz="1800" dirty="0" smtClean="0"/>
              <a:t>2018</a:t>
            </a:r>
            <a:endParaRPr lang="cs-CZ" alt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536347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720000"/>
            <a:ext cx="10956185" cy="451576"/>
          </a:xfrm>
        </p:spPr>
        <p:txBody>
          <a:bodyPr/>
          <a:lstStyle/>
          <a:p>
            <a:r>
              <a:rPr lang="cs-CZ" dirty="0"/>
              <a:t>Aktuální úprava neziskového sektoru </a:t>
            </a:r>
            <a:r>
              <a:rPr lang="cs-CZ" dirty="0" smtClean="0"/>
              <a:t>III.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800" dirty="0"/>
              <a:t>podle nové úpravy (nejen NOZ) lze za NNO považovat:</a:t>
            </a:r>
          </a:p>
          <a:p>
            <a:pPr lvl="1" algn="just">
              <a:defRPr/>
            </a:pPr>
            <a:r>
              <a:rPr lang="cs-CZ" altLang="cs-CZ" sz="1600" dirty="0" smtClean="0"/>
              <a:t>zájmová </a:t>
            </a:r>
            <a:r>
              <a:rPr lang="cs-CZ" altLang="cs-CZ" sz="1600" dirty="0"/>
              <a:t>sdružení právnických osob </a:t>
            </a:r>
            <a:r>
              <a:rPr lang="cs-CZ" altLang="cs-CZ" sz="1600" i="1" dirty="0"/>
              <a:t>(NOZ; § 3051)</a:t>
            </a:r>
          </a:p>
          <a:p>
            <a:pPr lvl="1" algn="just">
              <a:defRPr/>
            </a:pPr>
            <a:r>
              <a:rPr lang="cs-CZ" altLang="cs-CZ" sz="1600" dirty="0"/>
              <a:t>spolky </a:t>
            </a:r>
            <a:r>
              <a:rPr lang="cs-CZ" altLang="cs-CZ" sz="1600" i="1" dirty="0"/>
              <a:t>(NOZ; § 214 - § 302)</a:t>
            </a:r>
          </a:p>
          <a:p>
            <a:pPr lvl="1" algn="just">
              <a:defRPr/>
            </a:pPr>
            <a:r>
              <a:rPr lang="cs-CZ" altLang="cs-CZ" sz="1600" dirty="0"/>
              <a:t>sdružení bez právní subjektivity (resp. společnosti) </a:t>
            </a:r>
            <a:r>
              <a:rPr lang="cs-CZ" altLang="cs-CZ" sz="1600" i="1" dirty="0"/>
              <a:t>(NOZ; § 2716 - § 2755)</a:t>
            </a:r>
          </a:p>
          <a:p>
            <a:pPr lvl="1" algn="just">
              <a:defRPr/>
            </a:pPr>
            <a:r>
              <a:rPr lang="cs-CZ" altLang="cs-CZ" sz="1600" dirty="0"/>
              <a:t>honební společenstva </a:t>
            </a:r>
            <a:r>
              <a:rPr lang="cs-CZ" altLang="cs-CZ" sz="1600" i="1" dirty="0"/>
              <a:t>(zákon č. 449/2001 Sb., o myslivosti)</a:t>
            </a:r>
          </a:p>
          <a:p>
            <a:pPr lvl="1" algn="just">
              <a:defRPr/>
            </a:pPr>
            <a:r>
              <a:rPr lang="cs-CZ" altLang="cs-CZ" sz="1600" dirty="0"/>
              <a:t>profesní komory </a:t>
            </a:r>
            <a:r>
              <a:rPr lang="cs-CZ" altLang="cs-CZ" sz="1600" i="1" dirty="0"/>
              <a:t>(různé zákony – není v nich jednotnost)</a:t>
            </a:r>
          </a:p>
          <a:p>
            <a:pPr lvl="1" algn="just">
              <a:defRPr/>
            </a:pPr>
            <a:r>
              <a:rPr lang="cs-CZ" altLang="cs-CZ" sz="1600" dirty="0"/>
              <a:t>politické strany a politická hnutí </a:t>
            </a:r>
            <a:r>
              <a:rPr lang="cs-CZ" altLang="cs-CZ" sz="1600" i="1" dirty="0"/>
              <a:t>(</a:t>
            </a:r>
            <a:r>
              <a:rPr lang="cs-CZ" altLang="cs-CZ" sz="1600" i="1" dirty="0" smtClean="0"/>
              <a:t>zákon </a:t>
            </a:r>
            <a:r>
              <a:rPr lang="cs-CZ" altLang="cs-CZ" sz="1600" i="1" dirty="0"/>
              <a:t>č. 424/1991 Sb., o sdružování v politických stranách…)</a:t>
            </a:r>
          </a:p>
          <a:p>
            <a:pPr lvl="1" algn="just">
              <a:defRPr/>
            </a:pPr>
            <a:r>
              <a:rPr lang="cs-CZ" altLang="cs-CZ" sz="1600" dirty="0"/>
              <a:t>registrované církve a náboženské společnosti (</a:t>
            </a:r>
            <a:r>
              <a:rPr lang="cs-CZ" altLang="cs-CZ" sz="1600" i="1" dirty="0" smtClean="0"/>
              <a:t>zákon </a:t>
            </a:r>
            <a:r>
              <a:rPr lang="cs-CZ" altLang="cs-CZ" sz="1600" i="1" dirty="0"/>
              <a:t>č. 3/2002 Sb., o svobodě </a:t>
            </a:r>
            <a:r>
              <a:rPr lang="cs-CZ" altLang="cs-CZ" sz="1600" i="1" dirty="0" smtClean="0"/>
              <a:t>náboženského </a:t>
            </a:r>
            <a:r>
              <a:rPr lang="cs-CZ" altLang="cs-CZ" sz="1600" i="1" dirty="0"/>
              <a:t>vyznání…)</a:t>
            </a:r>
          </a:p>
          <a:p>
            <a:pPr lvl="1" algn="just">
              <a:defRPr/>
            </a:pPr>
            <a:r>
              <a:rPr lang="cs-CZ" altLang="cs-CZ" sz="1600" dirty="0"/>
              <a:t>nadace a nadační fondy </a:t>
            </a:r>
            <a:r>
              <a:rPr lang="cs-CZ" altLang="cs-CZ" sz="1600" i="1" dirty="0"/>
              <a:t>(NOZ; § 303 - § 401)</a:t>
            </a:r>
          </a:p>
          <a:p>
            <a:pPr lvl="1" algn="just">
              <a:defRPr/>
            </a:pPr>
            <a:r>
              <a:rPr lang="cs-CZ" altLang="cs-CZ" sz="1600" dirty="0"/>
              <a:t>obecně prospěšné společnosti </a:t>
            </a:r>
            <a:r>
              <a:rPr lang="cs-CZ" altLang="cs-CZ" sz="1600" i="1" dirty="0"/>
              <a:t>(NOZ; § 3050)</a:t>
            </a:r>
          </a:p>
          <a:p>
            <a:pPr lvl="1" algn="just">
              <a:defRPr/>
            </a:pPr>
            <a:r>
              <a:rPr lang="cs-CZ" altLang="cs-CZ" sz="1600" dirty="0"/>
              <a:t>společenství vlastníků jednotek </a:t>
            </a:r>
            <a:r>
              <a:rPr lang="cs-CZ" altLang="cs-CZ" sz="1600" i="1" dirty="0"/>
              <a:t>(NOZ; § 1194 - § 1122)</a:t>
            </a:r>
          </a:p>
          <a:p>
            <a:pPr lvl="1" algn="just">
              <a:defRPr/>
            </a:pPr>
            <a:r>
              <a:rPr lang="cs-CZ" altLang="cs-CZ" sz="1600" dirty="0"/>
              <a:t>veřejné vysoké školy </a:t>
            </a:r>
            <a:r>
              <a:rPr lang="cs-CZ" altLang="cs-CZ" sz="1600" i="1" dirty="0"/>
              <a:t>(zákon č. 111/1998 Sb., o vysokých školách)</a:t>
            </a:r>
          </a:p>
          <a:p>
            <a:pPr lvl="1" algn="just">
              <a:defRPr/>
            </a:pPr>
            <a:r>
              <a:rPr lang="cs-CZ" altLang="cs-CZ" sz="1600" dirty="0"/>
              <a:t>ústavy </a:t>
            </a:r>
            <a:r>
              <a:rPr lang="cs-CZ" altLang="cs-CZ" sz="1600" i="1" dirty="0"/>
              <a:t>(NOZ; § 402 - § 418)</a:t>
            </a:r>
          </a:p>
          <a:p>
            <a:pPr lvl="1" algn="just">
              <a:defRPr/>
            </a:pPr>
            <a:r>
              <a:rPr lang="cs-CZ" altLang="cs-CZ" sz="1600" dirty="0"/>
              <a:t>sociální družstva </a:t>
            </a:r>
            <a:r>
              <a:rPr lang="cs-CZ" altLang="cs-CZ" sz="1600" i="1" dirty="0"/>
              <a:t>(</a:t>
            </a:r>
            <a:r>
              <a:rPr lang="pl-PL" altLang="cs-CZ" sz="1600" i="1" dirty="0"/>
              <a:t>zákon č. 90/2012 Sb., o korporacích; § 758 - § 773)</a:t>
            </a:r>
          </a:p>
          <a:p>
            <a:pPr lvl="1" algn="just">
              <a:defRPr/>
            </a:pPr>
            <a:endParaRPr lang="pl-PL" altLang="cs-CZ" sz="1600" dirty="0"/>
          </a:p>
          <a:p>
            <a:pPr lvl="1" algn="just">
              <a:defRPr/>
            </a:pPr>
            <a:r>
              <a:rPr lang="pl-PL" altLang="cs-CZ" sz="1600" dirty="0"/>
              <a:t>vznik právní neosoby – svěřenecký fond </a:t>
            </a:r>
            <a:r>
              <a:rPr lang="pl-PL" altLang="cs-CZ" sz="1600" i="1" dirty="0"/>
              <a:t>(NOZ, § 1448)</a:t>
            </a:r>
            <a:endParaRPr lang="en-US" altLang="cs-CZ" sz="1600" i="1" dirty="0"/>
          </a:p>
          <a:p>
            <a:pPr lvl="1" algn="just">
              <a:defRPr/>
            </a:pPr>
            <a:endParaRPr lang="en-US" altLang="cs-CZ" sz="1600" dirty="0"/>
          </a:p>
          <a:p>
            <a:pPr lvl="1" algn="just">
              <a:defRPr/>
            </a:pPr>
            <a:r>
              <a:rPr lang="cs-CZ" altLang="cs-CZ" sz="1600" dirty="0"/>
              <a:t>a</a:t>
            </a:r>
            <a:r>
              <a:rPr lang="en-US" altLang="cs-CZ" sz="1600" dirty="0" smtClean="0"/>
              <a:t> </a:t>
            </a:r>
            <a:r>
              <a:rPr lang="en-US" altLang="cs-CZ" sz="1600" dirty="0" err="1"/>
              <a:t>kolik</a:t>
            </a:r>
            <a:r>
              <a:rPr lang="en-US" altLang="cs-CZ" sz="1600" dirty="0"/>
              <a:t> </a:t>
            </a:r>
            <a:r>
              <a:rPr lang="en-US" altLang="cs-CZ" sz="1600" dirty="0" err="1"/>
              <a:t>jich</a:t>
            </a:r>
            <a:r>
              <a:rPr lang="en-US" altLang="cs-CZ" sz="1600" dirty="0"/>
              <a:t> </a:t>
            </a:r>
            <a:r>
              <a:rPr lang="en-US" altLang="cs-CZ" sz="1600" dirty="0" err="1"/>
              <a:t>vlastně</a:t>
            </a:r>
            <a:r>
              <a:rPr lang="en-US" altLang="cs-CZ" sz="1600" dirty="0"/>
              <a:t> je? </a:t>
            </a:r>
            <a:r>
              <a:rPr lang="en-US" altLang="cs-CZ" sz="1600" dirty="0">
                <a:hlinkClick r:id="rId2"/>
              </a:rPr>
              <a:t>1</a:t>
            </a:r>
            <a:r>
              <a:rPr lang="en-US" altLang="cs-CZ" sz="1600" dirty="0"/>
              <a:t>, </a:t>
            </a:r>
            <a:r>
              <a:rPr lang="en-US" altLang="cs-CZ" sz="1600" dirty="0">
                <a:hlinkClick r:id="rId3"/>
              </a:rPr>
              <a:t>2</a:t>
            </a:r>
            <a:r>
              <a:rPr lang="en-US" altLang="cs-CZ" sz="1600" dirty="0"/>
              <a:t> </a:t>
            </a: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1847746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Zadání úkolu I.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</a:t>
            </a:r>
            <a:r>
              <a:rPr lang="cs-CZ" dirty="0" smtClean="0"/>
              <a:t>ybrané právní formy NNO v ČR</a:t>
            </a:r>
          </a:p>
          <a:p>
            <a:pPr lvl="1"/>
            <a:endParaRPr lang="cs-CZ" sz="1400" dirty="0"/>
          </a:p>
          <a:p>
            <a:pPr lvl="1"/>
            <a:r>
              <a:rPr lang="cs-CZ" sz="1600" dirty="0"/>
              <a:t>spolek</a:t>
            </a:r>
          </a:p>
          <a:p>
            <a:pPr lvl="1"/>
            <a:endParaRPr lang="cs-CZ" sz="1600" dirty="0"/>
          </a:p>
          <a:p>
            <a:pPr lvl="1"/>
            <a:r>
              <a:rPr lang="cs-CZ" sz="1600" dirty="0"/>
              <a:t>sociální družstvo</a:t>
            </a:r>
          </a:p>
          <a:p>
            <a:pPr lvl="1"/>
            <a:endParaRPr lang="cs-CZ" sz="1600" dirty="0"/>
          </a:p>
          <a:p>
            <a:pPr lvl="1"/>
            <a:r>
              <a:rPr lang="cs-CZ" sz="1600" dirty="0"/>
              <a:t>ústav (obecně prospěšná společnost)</a:t>
            </a:r>
          </a:p>
          <a:p>
            <a:pPr lvl="1"/>
            <a:endParaRPr lang="cs-CZ" sz="1600" dirty="0"/>
          </a:p>
          <a:p>
            <a:pPr lvl="1"/>
            <a:r>
              <a:rPr lang="cs-CZ" sz="1600" dirty="0"/>
              <a:t>nadace a nadační fond</a:t>
            </a:r>
          </a:p>
          <a:p>
            <a:endParaRPr lang="cs-CZ" sz="1400" dirty="0"/>
          </a:p>
          <a:p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3356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Zadání úkolu III.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smtClean="0"/>
              <a:t>ve skupinkách zjistěte:</a:t>
            </a:r>
          </a:p>
          <a:p>
            <a:pPr lvl="1"/>
            <a:endParaRPr lang="cs-CZ" sz="1400" dirty="0"/>
          </a:p>
          <a:p>
            <a:pPr lvl="1"/>
            <a:r>
              <a:rPr lang="cs-CZ" sz="1600" dirty="0"/>
              <a:t>podmínky založení a vzniku - krok po kroku (ideálně i návrh zakládacího dokumentu / stanov)</a:t>
            </a:r>
          </a:p>
          <a:p>
            <a:pPr lvl="1"/>
            <a:endParaRPr lang="cs-CZ" sz="1600" dirty="0"/>
          </a:p>
          <a:p>
            <a:pPr lvl="1"/>
            <a:r>
              <a:rPr lang="cs-CZ" sz="1600" dirty="0"/>
              <a:t>zásady fungování (řízení, nezbytné orgány, financování…)</a:t>
            </a:r>
          </a:p>
          <a:p>
            <a:pPr lvl="1"/>
            <a:endParaRPr lang="cs-CZ" sz="1600" dirty="0"/>
          </a:p>
          <a:p>
            <a:pPr lvl="1"/>
            <a:r>
              <a:rPr lang="cs-CZ" sz="1600" dirty="0"/>
              <a:t>podmínky likvidace / přeměny</a:t>
            </a:r>
          </a:p>
          <a:p>
            <a:pPr lvl="1"/>
            <a:endParaRPr lang="cs-CZ" sz="1600" dirty="0"/>
          </a:p>
          <a:p>
            <a:pPr lvl="1"/>
            <a:r>
              <a:rPr lang="cs-CZ" sz="1600" dirty="0"/>
              <a:t>další podrobnosti a „perličky“</a:t>
            </a:r>
          </a:p>
          <a:p>
            <a:pPr lvl="1"/>
            <a:endParaRPr lang="cs-CZ" sz="1600" dirty="0"/>
          </a:p>
          <a:p>
            <a:pPr lvl="1"/>
            <a:r>
              <a:rPr lang="cs-CZ" sz="1600" dirty="0"/>
              <a:t>příklady realizací (dle </a:t>
            </a:r>
            <a:r>
              <a:rPr lang="cs-CZ" sz="1600" dirty="0">
                <a:hlinkClick r:id="rId2"/>
              </a:rPr>
              <a:t>Veřejného rejstříku</a:t>
            </a:r>
            <a:r>
              <a:rPr lang="cs-CZ" sz="1600" dirty="0"/>
              <a:t>)</a:t>
            </a:r>
          </a:p>
          <a:p>
            <a:pPr marL="457200" lvl="1" indent="0">
              <a:buNone/>
            </a:pPr>
            <a:endParaRPr lang="cs-CZ" sz="1400" dirty="0"/>
          </a:p>
          <a:p>
            <a:endParaRPr lang="cs-CZ" sz="1400" dirty="0"/>
          </a:p>
          <a:p>
            <a:r>
              <a:rPr lang="cs-CZ" sz="1800" dirty="0" smtClean="0"/>
              <a:t>vraťte se za 20 minut s připravenou prezentací</a:t>
            </a:r>
            <a:endParaRPr lang="cs-CZ" sz="1800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2712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Realizace </a:t>
            </a:r>
            <a:r>
              <a:rPr lang="cs-CZ" dirty="0"/>
              <a:t>a následně… </a:t>
            </a:r>
            <a:r>
              <a:rPr lang="cs-CZ" i="1" dirty="0" smtClean="0"/>
              <a:t>prezentace </a:t>
            </a:r>
            <a:r>
              <a:rPr lang="cs-CZ" i="1" dirty="0"/>
              <a:t>úkolů!</a:t>
            </a:r>
            <a:br>
              <a:rPr lang="cs-CZ" i="1" dirty="0"/>
            </a:br>
            <a:r>
              <a:rPr lang="cs-CZ" i="1" dirty="0" smtClean="0"/>
              <a:t/>
            </a:r>
            <a:br>
              <a:rPr lang="cs-CZ" i="1" dirty="0" smtClean="0"/>
            </a:br>
            <a:r>
              <a:rPr lang="cs-CZ" i="1" dirty="0"/>
              <a:t/>
            </a:r>
            <a:br>
              <a:rPr lang="cs-CZ" i="1" dirty="0"/>
            </a:br>
            <a:r>
              <a:rPr lang="cs-CZ" i="1" dirty="0" smtClean="0"/>
              <a:t/>
            </a:r>
            <a:br>
              <a:rPr lang="cs-CZ" i="1" dirty="0" smtClean="0"/>
            </a:br>
            <a:r>
              <a:rPr lang="cs-CZ" i="1" dirty="0"/>
              <a:t/>
            </a:r>
            <a:br>
              <a:rPr lang="cs-CZ" i="1" dirty="0"/>
            </a:br>
            <a:r>
              <a:rPr lang="cs-CZ" i="1" dirty="0" smtClean="0"/>
              <a:t/>
            </a:r>
            <a:br>
              <a:rPr lang="cs-CZ" i="1" dirty="0" smtClean="0"/>
            </a:br>
            <a:endParaRPr lang="cs-CZ" i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Na co ještě čekáte?!? Šup do práce…</a:t>
            </a:r>
          </a:p>
          <a:p>
            <a:pPr marL="0" indent="0">
              <a:buNone/>
            </a:pPr>
            <a:r>
              <a:rPr lang="cs-CZ" sz="1800" dirty="0"/>
              <a:t>				  (potkáme se za </a:t>
            </a:r>
            <a:r>
              <a:rPr lang="cs-CZ" sz="1800" dirty="0" smtClean="0"/>
              <a:t>20 minut)</a:t>
            </a:r>
            <a:endParaRPr lang="cs-CZ" sz="1800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2624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1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otiv1" id="{6B50E02B-A6FE-4B8B-A332-A4F685782DFA}" vid="{DEB03F35-9B41-4FA5-A568-18C4059FA0B6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</TotalTime>
  <Words>2239</Words>
  <Application>Microsoft Office PowerPoint</Application>
  <PresentationFormat>Širokoúhlá obrazovka</PresentationFormat>
  <Paragraphs>341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3" baseType="lpstr">
      <vt:lpstr>Arial</vt:lpstr>
      <vt:lpstr>Tahoma</vt:lpstr>
      <vt:lpstr>Times New Roman</vt:lpstr>
      <vt:lpstr>Wingdings</vt:lpstr>
      <vt:lpstr>Motiv1</vt:lpstr>
      <vt:lpstr>Legislativní vymezení NNO (NNO / organizace na pomezí)</vt:lpstr>
      <vt:lpstr>Průběh semináře</vt:lpstr>
      <vt:lpstr>Aktuální úprava neziskového sektoru</vt:lpstr>
      <vt:lpstr>Aktuální úprava neziskového sektoru I.</vt:lpstr>
      <vt:lpstr>Aktuální úprava neziskového sektoru II. </vt:lpstr>
      <vt:lpstr>Aktuální úprava neziskového sektoru III.</vt:lpstr>
      <vt:lpstr>Zadání úkolu I.</vt:lpstr>
      <vt:lpstr>Zadání úkolu III.</vt:lpstr>
      <vt:lpstr>Realizace a následně… prezentace úkolů!      </vt:lpstr>
      <vt:lpstr>SPOLEK: obecný koncept</vt:lpstr>
      <vt:lpstr>SPOLEK: vzor stanov a spolkový rejstřík</vt:lpstr>
      <vt:lpstr>NADACE: obecný koncept</vt:lpstr>
      <vt:lpstr>NADACE: konkrétněji</vt:lpstr>
      <vt:lpstr>NADAČNÍ FOND</vt:lpstr>
      <vt:lpstr>OBECNĚ PROSPĚŠNÁ SPOLEČNOST</vt:lpstr>
      <vt:lpstr>ÚSTAV: obecný koncept</vt:lpstr>
      <vt:lpstr>ÚSTAV: konkrétněji</vt:lpstr>
      <vt:lpstr>SOCIÁLNÍ DRUŽSTVO</vt:lpstr>
      <vt:lpstr>Zábavná vsuvka</vt:lpstr>
      <vt:lpstr>Shrnutí závěrem</vt:lpstr>
      <vt:lpstr>Legislativní vymezení NNO (NNO / organizace na pomezí)</vt:lpstr>
      <vt:lpstr>CÍRKEVNÍ PRÁVNICKÉ OSOBY I. - CNS</vt:lpstr>
      <vt:lpstr>CÍRKEVNÍ PRÁVNICKÉ OSOBY II. - CNS</vt:lpstr>
      <vt:lpstr>CÍRKEVNÍ PRÁVNICKÉ OSOBY III. - CNS (k 12. 3. 2019)</vt:lpstr>
      <vt:lpstr>CÍRKEVNÍ PRÁVNICKÉ OSOBY IV. - EPO</vt:lpstr>
      <vt:lpstr>ORGANIZAČNÍ SLOŽKY STÁTU</vt:lpstr>
      <vt:lpstr>PŘÍSPĚVKOVÉ ORGANIZACE</vt:lpstr>
      <vt:lpstr>  Děkuji za aktivní účast!  Vhodný prostor pro dotazy začíná právě teď!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Občanská společnost ve 20. století  „české / skautské století“</dc:title>
  <dc:creator>JP</dc:creator>
  <cp:lastModifiedBy>Pejcal Jakub</cp:lastModifiedBy>
  <cp:revision>24</cp:revision>
  <cp:lastPrinted>1601-01-01T00:00:00Z</cp:lastPrinted>
  <dcterms:created xsi:type="dcterms:W3CDTF">2019-02-25T18:09:44Z</dcterms:created>
  <dcterms:modified xsi:type="dcterms:W3CDTF">2019-10-15T11:58:37Z</dcterms:modified>
</cp:coreProperties>
</file>