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56" r:id="rId2"/>
    <p:sldId id="309" r:id="rId3"/>
    <p:sldId id="272" r:id="rId4"/>
    <p:sldId id="273" r:id="rId5"/>
    <p:sldId id="274" r:id="rId6"/>
    <p:sldId id="275" r:id="rId7"/>
    <p:sldId id="276" r:id="rId8"/>
    <p:sldId id="313" r:id="rId9"/>
    <p:sldId id="277" r:id="rId10"/>
    <p:sldId id="278" r:id="rId11"/>
    <p:sldId id="314" r:id="rId12"/>
    <p:sldId id="280" r:id="rId13"/>
    <p:sldId id="281" r:id="rId14"/>
    <p:sldId id="282" r:id="rId15"/>
    <p:sldId id="284" r:id="rId16"/>
    <p:sldId id="285" r:id="rId17"/>
    <p:sldId id="311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15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jcal Jakub" initials="PJ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02" d="100"/>
          <a:sy n="102" d="100"/>
        </p:scale>
        <p:origin x="33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7696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3A56470-8E4B-459A-8F96-1F58A801D88A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26</a:t>
            </a:fld>
            <a:endParaRPr kumimoji="0" lang="cs-CZ" altLang="cs-CZ" sz="130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1249030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C5448A-B038-4BC4-BC62-664FCA3F7BBC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27</a:t>
            </a:fld>
            <a:endParaRPr kumimoji="0" lang="cs-CZ" altLang="cs-CZ" sz="13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751244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C5448A-B038-4BC4-BC62-664FCA3F7BBC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28</a:t>
            </a:fld>
            <a:endParaRPr kumimoji="0" lang="cs-CZ" altLang="cs-CZ" sz="13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34468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6FE496-4E26-4938-86E6-77EE7746FE9D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18</a:t>
            </a:fld>
            <a:endParaRPr kumimoji="0" lang="cs-CZ" altLang="cs-CZ" sz="13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76886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458B09-0FB6-4A43-9747-BAFA703D8ED1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19</a:t>
            </a:fld>
            <a:endParaRPr kumimoji="0" lang="cs-CZ" altLang="cs-CZ" sz="13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93688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7B49BA-D4AA-4B2C-84A2-BA238DA210B1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20</a:t>
            </a:fld>
            <a:endParaRPr kumimoji="0" lang="cs-CZ" altLang="cs-CZ" sz="130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62972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05D9E94-ECBF-4C60-B46D-B9EACDBD50F9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21</a:t>
            </a:fld>
            <a:endParaRPr kumimoji="0" lang="cs-CZ" altLang="cs-CZ" sz="130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36498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D078307-F869-4DC7-8899-1CACA3EC26F3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22</a:t>
            </a:fld>
            <a:endParaRPr kumimoji="0" lang="cs-CZ" altLang="cs-CZ" sz="1300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27893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F4E66BF-2A75-401E-92EC-67471FEA4E38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23</a:t>
            </a:fld>
            <a:endParaRPr kumimoji="0" lang="cs-CZ" altLang="cs-CZ" sz="13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188637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6B89BC0-B103-485D-AE37-68F168BA1157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24</a:t>
            </a:fld>
            <a:endParaRPr kumimoji="0" lang="cs-CZ" altLang="cs-CZ" sz="130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258263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BF214E9-3F07-4F71-B61E-B57E6618E22C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25</a:t>
            </a:fld>
            <a:endParaRPr kumimoji="0" lang="cs-CZ" altLang="cs-CZ" sz="130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642180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en-US" sz="2400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</a:t>
            </a:r>
            <a:r>
              <a:rPr lang="cs-CZ" sz="2400" cap="al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četnictví</a:t>
            </a:r>
            <a:r>
              <a:rPr lang="cs-CZ" sz="2400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zdanění NNO</a:t>
            </a:r>
            <a:r>
              <a:rPr lang="cs-CZ" sz="2400" cap="all" dirty="0"/>
              <a:t/>
            </a:r>
            <a:br>
              <a:rPr lang="cs-CZ" sz="2400" cap="all" dirty="0"/>
            </a:br>
            <a:r>
              <a:rPr lang="cs-CZ" sz="2400" cap="all" dirty="0"/>
              <a:t>Ekonomické řízení NNO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1400" dirty="0" smtClean="0"/>
              <a:t>Jakub Pejcal  </a:t>
            </a:r>
            <a:r>
              <a:rPr lang="en-US" altLang="cs-CZ" sz="1400" dirty="0" smtClean="0"/>
              <a:t>(</a:t>
            </a:r>
            <a:r>
              <a:rPr lang="cs-CZ" altLang="cs-CZ" sz="1400" i="1" dirty="0" err="1" smtClean="0"/>
              <a:t>jakub.pejcal</a:t>
            </a:r>
            <a:r>
              <a:rPr lang="en-US" altLang="cs-CZ" sz="1400" i="1" dirty="0" smtClean="0"/>
              <a:t>@</a:t>
            </a:r>
            <a:r>
              <a:rPr lang="cs-CZ" altLang="cs-CZ" sz="1400" i="1" dirty="0" smtClean="0"/>
              <a:t>econ.muni.cz</a:t>
            </a:r>
            <a:r>
              <a:rPr lang="en-US" altLang="cs-CZ" sz="1400" dirty="0" smtClean="0"/>
              <a:t>)</a:t>
            </a: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>26. </a:t>
            </a:r>
            <a:r>
              <a:rPr lang="cs-CZ" altLang="cs-CZ" sz="1400" dirty="0" smtClean="0"/>
              <a:t>listopadu </a:t>
            </a:r>
            <a:r>
              <a:rPr lang="en-US" altLang="cs-CZ" sz="1400" dirty="0" smtClean="0"/>
              <a:t>201</a:t>
            </a:r>
            <a:r>
              <a:rPr lang="cs-CZ" altLang="cs-CZ" sz="1400" dirty="0" smtClean="0"/>
              <a:t>9</a:t>
            </a:r>
            <a:r>
              <a:rPr lang="en-US" altLang="cs-CZ" sz="1400" dirty="0" smtClean="0"/>
              <a:t>, </a:t>
            </a:r>
            <a:r>
              <a:rPr lang="cs-CZ" altLang="cs-CZ" sz="1400" dirty="0" smtClean="0"/>
              <a:t>Brno</a:t>
            </a:r>
            <a:r>
              <a:rPr lang="en-US" altLang="cs-CZ" sz="1400" dirty="0"/>
              <a:t/>
            </a:r>
            <a:br>
              <a:rPr lang="en-US" altLang="cs-CZ" sz="1400" dirty="0"/>
            </a:br>
            <a:r>
              <a:rPr lang="cs-CZ" altLang="cs-CZ" sz="1400" dirty="0" smtClean="0"/>
              <a:t>FF</a:t>
            </a:r>
            <a:r>
              <a:rPr lang="en-US" altLang="cs-CZ" sz="1400" dirty="0" smtClean="0"/>
              <a:t>: </a:t>
            </a:r>
            <a:r>
              <a:rPr lang="cs-CZ" altLang="cs-CZ" sz="1400" dirty="0" smtClean="0"/>
              <a:t>PBSNPB2 / PBM120</a:t>
            </a:r>
            <a:endParaRPr lang="cs-CZ" alt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Účetnictví v plném rozsahu</a:t>
            </a:r>
            <a:endParaRPr lang="cs-CZ" sz="1000" dirty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69C2ECC-B581-4356-9C88-A6AFC2D98029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/>
              <a:t>upraveno</a:t>
            </a:r>
            <a:r>
              <a:rPr lang="en-US" altLang="cs-CZ" dirty="0"/>
              <a:t> </a:t>
            </a:r>
            <a:r>
              <a:rPr lang="en-US" altLang="cs-CZ" dirty="0" err="1"/>
              <a:t>zákonem</a:t>
            </a:r>
            <a:r>
              <a:rPr lang="en-US" altLang="cs-CZ" dirty="0"/>
              <a:t> o </a:t>
            </a:r>
            <a:r>
              <a:rPr lang="en-US" altLang="cs-CZ" dirty="0" err="1"/>
              <a:t>účetnictví</a:t>
            </a:r>
            <a:r>
              <a:rPr lang="en-US" altLang="cs-CZ" dirty="0"/>
              <a:t> a </a:t>
            </a:r>
            <a:r>
              <a:rPr lang="en-US" altLang="cs-CZ" dirty="0" err="1"/>
              <a:t>zmiňovanou</a:t>
            </a:r>
            <a:r>
              <a:rPr lang="en-US" altLang="cs-CZ" dirty="0"/>
              <a:t> </a:t>
            </a:r>
            <a:r>
              <a:rPr lang="en-US" altLang="cs-CZ" dirty="0" err="1"/>
              <a:t>vyhláškou</a:t>
            </a:r>
            <a:endParaRPr lang="en-US" altLang="cs-CZ" dirty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sz="1800" b="0" dirty="0" smtClean="0"/>
              <a:t>v </a:t>
            </a:r>
            <a:r>
              <a:rPr lang="en-US" altLang="cs-CZ" dirty="0" err="1" smtClean="0"/>
              <a:t>podstatě</a:t>
            </a:r>
            <a:r>
              <a:rPr lang="en-US" altLang="cs-CZ" dirty="0" smtClean="0"/>
              <a:t> </a:t>
            </a:r>
            <a:r>
              <a:rPr lang="cs-CZ" altLang="cs-CZ" sz="1800" b="0" dirty="0" smtClean="0"/>
              <a:t>tak</a:t>
            </a:r>
            <a:r>
              <a:rPr lang="cs-CZ" altLang="cs-CZ" sz="1800" b="0" dirty="0"/>
              <a:t>, jak je zvykem pro ziskové </a:t>
            </a:r>
            <a:r>
              <a:rPr lang="cs-CZ" altLang="cs-CZ" sz="1800" b="0" dirty="0" smtClean="0"/>
              <a:t>organizace (se specifiky NNO)</a:t>
            </a:r>
            <a:endParaRPr lang="en-US" altLang="cs-CZ" dirty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dirty="0" smtClean="0"/>
              <a:t>„lepší</a:t>
            </a:r>
            <a:r>
              <a:rPr lang="cs-CZ" altLang="cs-CZ" dirty="0"/>
              <a:t>“ uspořádání dat – více přehledné</a:t>
            </a:r>
            <a:r>
              <a:rPr lang="cs-CZ" altLang="cs-CZ" dirty="0" smtClean="0"/>
              <a:t>...</a:t>
            </a:r>
            <a:endParaRPr lang="en-US" altLang="cs-CZ" dirty="0" smtClean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dirty="0" smtClean="0"/>
              <a:t>více </a:t>
            </a:r>
            <a:r>
              <a:rPr lang="cs-CZ" altLang="cs-CZ" dirty="0"/>
              <a:t>výkazů, které jsou více podrobné…</a:t>
            </a:r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endParaRPr lang="cs-CZ" altLang="cs-CZ" sz="1800" b="0" dirty="0">
              <a:solidFill>
                <a:srgbClr val="000099"/>
              </a:solidFill>
            </a:endParaRPr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účetnictví v plném rozsahu poskytuje údaje, se kterými se následně lépe pracuje při případné analýze ekonomického chodu organizace</a:t>
            </a:r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některé neziskové organizace však „dokonalé“ výkazy nepotřebují            a z toho důvodu volí jednodušší formu vedení účetnictví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800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„úplný“ </a:t>
            </a:r>
            <a:r>
              <a:rPr lang="cs-CZ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účetní rozvrh</a:t>
            </a:r>
            <a:r>
              <a:rPr lang="en-US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1200" dirty="0">
                <a:solidFill>
                  <a:srgbClr val="000099"/>
                </a:solidFill>
              </a:rPr>
              <a:t>– </a:t>
            </a:r>
            <a:r>
              <a:rPr lang="cs-CZ" altLang="cs-CZ" sz="1200" dirty="0" smtClean="0">
                <a:solidFill>
                  <a:srgbClr val="000099"/>
                </a:solidFill>
              </a:rPr>
              <a:t>odlišnosti proti rozvrhu v ziskovém sektoru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práce účetním deníkem a hlavní knihou</a:t>
            </a:r>
            <a:endParaRPr lang="en-US" altLang="cs-CZ" sz="1200" dirty="0">
              <a:solidFill>
                <a:srgbClr val="000099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317148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Účetní výkazy – účetní závěrka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1000" dirty="0"/>
          </a:p>
        </p:txBody>
      </p:sp>
      <p:sp>
        <p:nvSpPr>
          <p:cNvPr id="1536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b="1" u="sng" kern="1200" dirty="0">
                <a:ea typeface="+mn-ea"/>
                <a:cs typeface="+mn-cs"/>
              </a:rPr>
              <a:t>výkaz zisku a ztráty</a:t>
            </a:r>
            <a:r>
              <a:rPr lang="cs-CZ" altLang="cs-CZ" b="1" kern="1200" dirty="0">
                <a:ea typeface="+mn-ea"/>
                <a:cs typeface="+mn-cs"/>
              </a:rPr>
              <a:t> </a:t>
            </a:r>
            <a:r>
              <a:rPr lang="cs-CZ" altLang="cs-CZ" kern="1200" dirty="0">
                <a:ea typeface="+mn-ea"/>
                <a:cs typeface="+mn-cs"/>
              </a:rPr>
              <a:t>(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údaje o nákladech a výnosech za rok činnosti organizace</a:t>
            </a:r>
            <a:r>
              <a:rPr lang="cs-CZ" altLang="cs-CZ" kern="1200" dirty="0">
                <a:ea typeface="+mn-ea"/>
                <a:cs typeface="+mn-cs"/>
              </a:rPr>
              <a:t>) přizpůsoben pro členění nákladů na hlavní a doplňkovou činnost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cs-CZ" altLang="cs-CZ" kern="1200" dirty="0">
              <a:ea typeface="+mn-ea"/>
              <a:cs typeface="+mn-cs"/>
            </a:endParaRP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b="1" u="sng" kern="1200" dirty="0">
                <a:ea typeface="+mn-ea"/>
                <a:cs typeface="+mn-cs"/>
              </a:rPr>
              <a:t>rozvaha</a:t>
            </a:r>
            <a:r>
              <a:rPr lang="cs-CZ" altLang="cs-CZ" kern="1200" dirty="0">
                <a:ea typeface="+mn-ea"/>
                <a:cs typeface="+mn-cs"/>
              </a:rPr>
              <a:t> (bilance)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– základní přehled o majetku </a:t>
            </a:r>
            <a:r>
              <a:rPr lang="en-US" altLang="cs-CZ" sz="1200" kern="1200" dirty="0" err="1" smtClean="0">
                <a:solidFill>
                  <a:srgbClr val="000099"/>
                </a:solidFill>
                <a:ea typeface="+mn-ea"/>
                <a:cs typeface="+mn-cs"/>
              </a:rPr>
              <a:t>organizace</a:t>
            </a:r>
            <a:r>
              <a:rPr lang="cs-CZ" altLang="cs-CZ" sz="1200" kern="1200" dirty="0" smtClean="0">
                <a:solidFill>
                  <a:srgbClr val="000099"/>
                </a:solidFill>
                <a:ea typeface="+mn-ea"/>
                <a:cs typeface="+mn-cs"/>
              </a:rPr>
              <a:t>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a způsobu jeho krytí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cs-CZ" altLang="cs-CZ" kern="1200" dirty="0">
              <a:ea typeface="+mn-ea"/>
              <a:cs typeface="+mn-cs"/>
            </a:endParaRP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kern="1200" dirty="0">
                <a:ea typeface="+mn-ea"/>
                <a:cs typeface="+mn-cs"/>
              </a:rPr>
              <a:t>příloha účetní závěrce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– „doprovodný text k účetní závěrce“</a:t>
            </a:r>
          </a:p>
          <a:p>
            <a:pPr marL="0" lvl="1" algn="just">
              <a:buClr>
                <a:srgbClr val="969696"/>
              </a:buClr>
              <a:defRPr/>
            </a:pPr>
            <a:r>
              <a:rPr lang="cs-CZ" altLang="cs-CZ" kern="1200" dirty="0">
                <a:ea typeface="+mn-ea"/>
                <a:cs typeface="+mn-cs"/>
              </a:rPr>
              <a:t>	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kern="1200" dirty="0">
                <a:ea typeface="+mn-ea"/>
                <a:cs typeface="+mn-cs"/>
              </a:rPr>
              <a:t>(přehled o peněžních tocích)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– výkaz o změnách finančních prostředků podniku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kern="1200" dirty="0" smtClean="0">
                <a:ea typeface="+mn-ea"/>
                <a:cs typeface="+mn-cs"/>
              </a:rPr>
              <a:t>(</a:t>
            </a:r>
            <a:r>
              <a:rPr lang="cs-CZ" altLang="cs-CZ" kern="1200" dirty="0">
                <a:ea typeface="+mn-ea"/>
                <a:cs typeface="+mn-cs"/>
              </a:rPr>
              <a:t>přehled o změnách vlastního kapitálu)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- …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en-US" altLang="cs-CZ" kern="1200" dirty="0" smtClean="0">
              <a:ea typeface="+mn-ea"/>
              <a:cs typeface="+mn-cs"/>
            </a:endParaRP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kern="1200" dirty="0" err="1" smtClean="0">
                <a:ea typeface="+mn-ea"/>
                <a:cs typeface="+mn-cs"/>
              </a:rPr>
              <a:t>zveřejnění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ve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sbírce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listin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veřejných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rejstříků</a:t>
            </a:r>
            <a:r>
              <a:rPr lang="en-US" altLang="cs-CZ" kern="1200" dirty="0" smtClean="0">
                <a:ea typeface="+mn-ea"/>
                <a:cs typeface="+mn-cs"/>
              </a:rPr>
              <a:t>, resp. </a:t>
            </a:r>
            <a:r>
              <a:rPr lang="en-US" altLang="cs-CZ" kern="1200" dirty="0" err="1" smtClean="0">
                <a:ea typeface="+mn-ea"/>
                <a:cs typeface="+mn-cs"/>
              </a:rPr>
              <a:t>ve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výroční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zprávě</a:t>
            </a:r>
            <a:r>
              <a:rPr lang="en-US" altLang="cs-CZ" kern="1200" dirty="0" smtClean="0">
                <a:ea typeface="+mn-ea"/>
                <a:cs typeface="+mn-cs"/>
              </a:rPr>
              <a:t> (</a:t>
            </a:r>
            <a:r>
              <a:rPr lang="en-US" altLang="cs-CZ" kern="1200" dirty="0" err="1" smtClean="0">
                <a:ea typeface="+mn-ea"/>
                <a:cs typeface="+mn-cs"/>
              </a:rPr>
              <a:t>pokud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musí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mít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účetní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závěrku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ověřenou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auditorem</a:t>
            </a:r>
            <a:r>
              <a:rPr lang="en-US" altLang="cs-CZ" kern="1200" dirty="0" smtClean="0">
                <a:ea typeface="+mn-ea"/>
                <a:cs typeface="+mn-cs"/>
              </a:rPr>
              <a:t>)</a:t>
            </a:r>
          </a:p>
          <a:p>
            <a:pPr marL="800100" lvl="2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kern="1200" dirty="0" err="1" smtClean="0">
                <a:ea typeface="+mn-ea"/>
                <a:cs typeface="+mn-cs"/>
              </a:rPr>
              <a:t>za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rok</a:t>
            </a:r>
            <a:r>
              <a:rPr lang="en-US" altLang="cs-CZ" kern="1200" dirty="0" smtClean="0">
                <a:ea typeface="+mn-ea"/>
                <a:cs typeface="+mn-cs"/>
              </a:rPr>
              <a:t> 2014 </a:t>
            </a:r>
            <a:r>
              <a:rPr lang="en-US" altLang="cs-CZ" kern="1200" dirty="0" err="1" smtClean="0">
                <a:ea typeface="+mn-ea"/>
                <a:cs typeface="+mn-cs"/>
              </a:rPr>
              <a:t>nejpozději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zveřejnit</a:t>
            </a:r>
            <a:r>
              <a:rPr lang="en-US" altLang="cs-CZ" kern="1200" dirty="0" smtClean="0">
                <a:ea typeface="+mn-ea"/>
                <a:cs typeface="+mn-cs"/>
              </a:rPr>
              <a:t> do 31/03/2016</a:t>
            </a:r>
          </a:p>
          <a:p>
            <a:pPr marL="800100" lvl="2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kern="1200" dirty="0" err="1" smtClean="0">
                <a:ea typeface="+mn-ea"/>
                <a:cs typeface="+mn-cs"/>
              </a:rPr>
              <a:t>za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rok</a:t>
            </a:r>
            <a:r>
              <a:rPr lang="en-US" altLang="cs-CZ" kern="1200" dirty="0" smtClean="0">
                <a:ea typeface="+mn-ea"/>
                <a:cs typeface="+mn-cs"/>
              </a:rPr>
              <a:t> 2015 </a:t>
            </a:r>
            <a:r>
              <a:rPr lang="en-US" altLang="cs-CZ" kern="1200" dirty="0" err="1" smtClean="0">
                <a:ea typeface="+mn-ea"/>
                <a:cs typeface="+mn-cs"/>
              </a:rPr>
              <a:t>nejpozději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zveřejnit</a:t>
            </a:r>
            <a:r>
              <a:rPr lang="en-US" altLang="cs-CZ" kern="1200" dirty="0" smtClean="0">
                <a:ea typeface="+mn-ea"/>
                <a:cs typeface="+mn-cs"/>
              </a:rPr>
              <a:t> do 30/11/2017</a:t>
            </a:r>
            <a:endParaRPr lang="cs-CZ" altLang="cs-CZ" kern="1200" dirty="0">
              <a:ea typeface="+mn-ea"/>
              <a:cs typeface="+mn-cs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800" dirty="0" smtClean="0"/>
          </a:p>
        </p:txBody>
      </p:sp>
      <p:sp>
        <p:nvSpPr>
          <p:cNvPr id="1638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1EE484E-8650-4529-BEB3-627B93688523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81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Jak vypadá účetní doklad 1</a:t>
            </a:r>
            <a:endParaRPr lang="cs-CZ" sz="1000" dirty="0"/>
          </a:p>
        </p:txBody>
      </p:sp>
      <p:sp>
        <p:nvSpPr>
          <p:cNvPr id="1741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FCA756D-FFB6-431C-8FEC-DA0D053B3F9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12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 algn="just">
              <a:buFont typeface="Wingdings" pitchFamily="2" charset="2"/>
              <a:buChar char="q"/>
              <a:defRPr/>
            </a:pPr>
            <a:r>
              <a:rPr lang="cs-CZ" altLang="cs-CZ" sz="1800" dirty="0"/>
              <a:t>účetní doklad – záznam, kterým účetní jednotka prokazuje proběhlou skutečnost, slouží jako základ pro zápis v účetnictví (tzv. účetní záznam)</a:t>
            </a:r>
          </a:p>
          <a:p>
            <a:pPr marL="285750" indent="-285750" algn="just">
              <a:buFont typeface="Wingdings" pitchFamily="2" charset="2"/>
              <a:buChar char="q"/>
              <a:defRPr/>
            </a:pPr>
            <a:r>
              <a:rPr lang="cs-CZ" altLang="cs-CZ" sz="1800" dirty="0"/>
              <a:t>prvotní vs. druhotný (účetní) doklad</a:t>
            </a:r>
          </a:p>
          <a:p>
            <a:pPr marL="285750" indent="-285750" algn="just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285750" indent="-285750" algn="just">
              <a:buFont typeface="Wingdings" pitchFamily="2" charset="2"/>
              <a:buChar char="q"/>
              <a:defRPr/>
            </a:pPr>
            <a:r>
              <a:rPr lang="en-US" altLang="cs-CZ" sz="1800" dirty="0"/>
              <a:t>p</a:t>
            </a:r>
            <a:r>
              <a:rPr lang="cs-CZ" altLang="cs-CZ" sz="1800" dirty="0" err="1" smtClean="0"/>
              <a:t>říklady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prvotních dokladů:</a:t>
            </a:r>
            <a:r>
              <a:rPr lang="cs-CZ" altLang="cs-CZ" sz="1500" b="0" dirty="0"/>
              <a:t>	</a:t>
            </a:r>
            <a:r>
              <a:rPr lang="cs-CZ" altLang="cs-CZ" sz="1500" b="0" dirty="0" smtClean="0"/>
              <a:t>	</a:t>
            </a:r>
          </a:p>
          <a:p>
            <a:pPr marL="742950" lvl="1" indent="-285750" algn="just">
              <a:buFont typeface="Wingdings" pitchFamily="2" charset="2"/>
              <a:buChar char="q"/>
              <a:defRPr/>
            </a:pPr>
            <a:r>
              <a:rPr lang="cs-CZ" altLang="cs-CZ" sz="1300" b="0" dirty="0" smtClean="0"/>
              <a:t>paragon</a:t>
            </a:r>
            <a:r>
              <a:rPr lang="cs-CZ" altLang="cs-CZ" sz="1300" b="0" dirty="0"/>
              <a:t>, nájemní smlouva;</a:t>
            </a:r>
            <a:r>
              <a:rPr lang="cs-CZ" altLang="cs-CZ" sz="1100" b="0" dirty="0"/>
              <a:t>	</a:t>
            </a:r>
            <a:r>
              <a:rPr lang="cs-CZ" altLang="cs-CZ" sz="1100" b="0" dirty="0" smtClean="0"/>
              <a:t>	</a:t>
            </a:r>
          </a:p>
          <a:p>
            <a:pPr marL="742950" lvl="1" indent="-285750" algn="just">
              <a:buFont typeface="Wingdings" pitchFamily="2" charset="2"/>
              <a:buChar char="q"/>
              <a:defRPr/>
            </a:pPr>
            <a:r>
              <a:rPr lang="cs-CZ" altLang="cs-CZ" sz="1300" b="0" dirty="0" smtClean="0"/>
              <a:t>faktura</a:t>
            </a:r>
            <a:r>
              <a:rPr lang="cs-CZ" altLang="cs-CZ" sz="1300" b="0" dirty="0"/>
              <a:t>;			</a:t>
            </a:r>
            <a:endParaRPr lang="cs-CZ" altLang="cs-CZ" sz="1300" b="0" dirty="0" smtClean="0"/>
          </a:p>
          <a:p>
            <a:pPr marL="742950" lvl="1" indent="-285750" algn="just">
              <a:buFont typeface="Wingdings" pitchFamily="2" charset="2"/>
              <a:buChar char="q"/>
              <a:defRPr/>
            </a:pPr>
            <a:r>
              <a:rPr lang="cs-CZ" altLang="cs-CZ" sz="1300" b="0" dirty="0" smtClean="0"/>
              <a:t>výpis </a:t>
            </a:r>
            <a:r>
              <a:rPr lang="cs-CZ" altLang="cs-CZ" sz="1300" b="0" dirty="0"/>
              <a:t>z běžného účtu;		</a:t>
            </a:r>
            <a:endParaRPr lang="cs-CZ" altLang="cs-CZ" sz="1300" b="0" dirty="0" smtClean="0"/>
          </a:p>
          <a:p>
            <a:pPr marL="742950" lvl="1" indent="-285750" algn="just">
              <a:buFont typeface="Wingdings" pitchFamily="2" charset="2"/>
              <a:buChar char="q"/>
              <a:defRPr/>
            </a:pPr>
            <a:r>
              <a:rPr lang="cs-CZ" altLang="cs-CZ" sz="1300" b="0" dirty="0" smtClean="0"/>
              <a:t>inventurní soupis.	</a:t>
            </a:r>
          </a:p>
          <a:p>
            <a:pPr lvl="1" algn="just">
              <a:defRPr/>
            </a:pPr>
            <a:r>
              <a:rPr lang="cs-CZ" altLang="cs-CZ" sz="1300" b="0" dirty="0" smtClean="0"/>
              <a:t>	</a:t>
            </a:r>
          </a:p>
          <a:p>
            <a:pPr marL="285750" indent="-285750" algn="just">
              <a:buFont typeface="Wingdings" pitchFamily="2" charset="2"/>
              <a:buChar char="q"/>
              <a:defRPr/>
            </a:pPr>
            <a:r>
              <a:rPr lang="en-US" altLang="cs-CZ" sz="1800" dirty="0" smtClean="0"/>
              <a:t>n</a:t>
            </a:r>
            <a:r>
              <a:rPr lang="cs-CZ" altLang="cs-CZ" sz="1800" dirty="0" err="1" smtClean="0"/>
              <a:t>áležitosti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prvotních (resp. účetních) dokladů: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(označení účetního dokladu),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obsah hospodářské (účetní) operace,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peněžní částka nebo informace o ceně za měrnou jednotku a vyjádření množství, 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okamžik vystavení prvotního dokladu, 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(okamžik uskutečnění účetního případu),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identifikace stran hospodářské operace,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(podpisový záznam osoby odpovědné za účetní případ a za zaúčtování). </a:t>
            </a:r>
            <a:endParaRPr lang="cs-CZ" altLang="cs-CZ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 smtClean="0"/>
          </a:p>
        </p:txBody>
      </p:sp>
      <p:sp>
        <p:nvSpPr>
          <p:cNvPr id="17413" name="Zástupný symbol pro text 2"/>
          <p:cNvSpPr txBox="1">
            <a:spLocks/>
          </p:cNvSpPr>
          <p:nvPr/>
        </p:nvSpPr>
        <p:spPr bwMode="auto">
          <a:xfrm>
            <a:off x="4025900" y="2961564"/>
            <a:ext cx="3714750" cy="1392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85750" indent="-285750"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>
              <a:buFont typeface="Wingdings" pitchFamily="2" charset="2"/>
              <a:buChar char="q"/>
            </a:pPr>
            <a:r>
              <a:rPr lang="en-US" altLang="cs-CZ" sz="1800" dirty="0">
                <a:latin typeface="+mn-lt"/>
              </a:rPr>
              <a:t>p</a:t>
            </a:r>
            <a:r>
              <a:rPr lang="cs-CZ" altLang="cs-CZ" sz="1800" dirty="0" err="1" smtClean="0">
                <a:latin typeface="+mn-lt"/>
              </a:rPr>
              <a:t>říklady</a:t>
            </a:r>
            <a:r>
              <a:rPr lang="cs-CZ" altLang="cs-CZ" sz="1800" dirty="0" smtClean="0">
                <a:latin typeface="+mn-lt"/>
              </a:rPr>
              <a:t> </a:t>
            </a:r>
            <a:r>
              <a:rPr lang="cs-CZ" altLang="cs-CZ" sz="1800" dirty="0">
                <a:latin typeface="+mn-lt"/>
              </a:rPr>
              <a:t>účetních dokladů: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300" b="0" dirty="0"/>
              <a:t>výdejový / příjmový pokladní doklad;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300" b="0" dirty="0"/>
              <a:t>přijatá </a:t>
            </a:r>
            <a:r>
              <a:rPr lang="cs-CZ" altLang="cs-CZ" sz="1300" b="0" dirty="0" smtClean="0"/>
              <a:t>/ vydaná </a:t>
            </a:r>
            <a:r>
              <a:rPr lang="cs-CZ" altLang="cs-CZ" sz="1300" b="0" dirty="0"/>
              <a:t>faktura;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300" b="0" dirty="0"/>
              <a:t>výpis z běžného účtu;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300" b="0" dirty="0"/>
              <a:t>interní doklad.</a:t>
            </a:r>
          </a:p>
        </p:txBody>
      </p:sp>
    </p:spTree>
    <p:extLst>
      <p:ext uri="{BB962C8B-B14F-4D97-AF65-F5344CB8AC3E}">
        <p14:creationId xmlns:p14="http://schemas.microsoft.com/office/powerpoint/2010/main" val="415559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Jak vypadá účetní doklad 2</a:t>
            </a:r>
            <a:endParaRPr lang="cs-CZ" sz="1000" dirty="0"/>
          </a:p>
        </p:txBody>
      </p:sp>
      <p:sp>
        <p:nvSpPr>
          <p:cNvPr id="1843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r>
              <a:rPr lang="cs-CZ" altLang="cs-CZ" sz="1500" b="1" smtClean="0"/>
              <a:t>Účetní doklad </a:t>
            </a:r>
            <a:r>
              <a:rPr lang="cs-CZ" altLang="cs-CZ" sz="1500" smtClean="0"/>
              <a:t>				</a:t>
            </a:r>
            <a:r>
              <a:rPr lang="cs-CZ" altLang="cs-CZ" sz="1500" b="1" smtClean="0"/>
              <a:t>Prvotní doklad</a:t>
            </a:r>
          </a:p>
          <a:p>
            <a:pPr algn="just"/>
            <a:endParaRPr lang="cs-CZ" altLang="cs-CZ" sz="1500" b="1" smtClean="0"/>
          </a:p>
          <a:p>
            <a:pPr marL="342900" lvl="1" indent="-342900" algn="just"/>
            <a:r>
              <a:rPr lang="cs-CZ" altLang="cs-CZ" sz="1600" i="1" smtClean="0"/>
              <a:t>Metodika č. 8 DOKLADY V ÚČETNICTVÍ (Junák – Svaz skautů a skautek ČR)</a:t>
            </a:r>
          </a:p>
        </p:txBody>
      </p:sp>
      <p:sp>
        <p:nvSpPr>
          <p:cNvPr id="1843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B674060-C4C3-4E6B-B355-8174FE13CD3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pic>
        <p:nvPicPr>
          <p:cNvPr id="1843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1943100"/>
            <a:ext cx="742950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170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Archivace účetních </a:t>
            </a:r>
            <a:r>
              <a:rPr lang="en-US" altLang="cs-CZ" sz="2400" dirty="0" err="1" smtClean="0"/>
              <a:t>dokladů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1000" dirty="0"/>
          </a:p>
        </p:txBody>
      </p:sp>
      <p:sp>
        <p:nvSpPr>
          <p:cNvPr id="1843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 algn="just">
              <a:buFont typeface="Wingdings" pitchFamily="2" charset="2"/>
              <a:buChar char="q"/>
              <a:defRPr/>
            </a:pPr>
            <a:r>
              <a:rPr lang="cs-CZ" altLang="cs-CZ" sz="1800" kern="1200" dirty="0"/>
              <a:t>účetní doklad </a:t>
            </a:r>
            <a:r>
              <a:rPr lang="cs-CZ" altLang="cs-CZ" sz="1800" kern="1200" dirty="0" smtClean="0"/>
              <a:t>– </a:t>
            </a:r>
            <a:r>
              <a:rPr lang="en-US" altLang="cs-CZ" sz="1800" kern="1200" dirty="0" err="1" smtClean="0"/>
              <a:t>podklad</a:t>
            </a:r>
            <a:r>
              <a:rPr lang="cs-CZ" altLang="cs-CZ" sz="1800" kern="1200" dirty="0" smtClean="0"/>
              <a:t>, </a:t>
            </a:r>
            <a:r>
              <a:rPr lang="cs-CZ" altLang="cs-CZ" sz="1800" kern="1200" dirty="0"/>
              <a:t>kterým účetní jednotka prokazuje proběhlou skutečnost, slouží jako základ pro zápis v </a:t>
            </a:r>
            <a:r>
              <a:rPr lang="cs-CZ" altLang="cs-CZ" sz="1800" kern="1200" dirty="0" smtClean="0"/>
              <a:t>účetnictví</a:t>
            </a:r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 smtClean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0" lvl="1" algn="ctr">
              <a:defRPr/>
            </a:pPr>
            <a:r>
              <a:rPr lang="cs-CZ" altLang="cs-CZ" sz="1100" i="1" dirty="0" smtClean="0"/>
              <a:t>www.inkam.cz/SPRAVA-DOKUMENTU/Archivace-dokladu-podle-zakona.html</a:t>
            </a:r>
            <a:endParaRPr lang="cs-CZ" altLang="cs-CZ" sz="1100" i="1" dirty="0"/>
          </a:p>
          <a:p>
            <a:pPr marL="285750" indent="-285750">
              <a:buFont typeface="Wingdings" pitchFamily="2" charset="2"/>
              <a:buChar char="q"/>
              <a:defRPr/>
            </a:pPr>
            <a:endParaRPr lang="cs-CZ" sz="1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800" dirty="0" smtClean="0"/>
          </a:p>
        </p:txBody>
      </p:sp>
      <p:sp>
        <p:nvSpPr>
          <p:cNvPr id="1946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6A15BD1-4563-4B92-8831-C49747306BA4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pic>
        <p:nvPicPr>
          <p:cNvPr id="1946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169" y="2312988"/>
            <a:ext cx="5500688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140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 smtClean="0"/>
              <a:t>zdanění </a:t>
            </a:r>
            <a:r>
              <a:rPr lang="cs-CZ" altLang="cs-CZ" sz="2400" dirty="0"/>
              <a:t>NNO</a:t>
            </a:r>
            <a:endParaRPr lang="cs-CZ" sz="1000" dirty="0"/>
          </a:p>
        </p:txBody>
      </p:sp>
      <p:sp>
        <p:nvSpPr>
          <p:cNvPr id="2048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 </a:t>
            </a:r>
            <a:r>
              <a:rPr lang="cs-CZ" altLang="cs-CZ" sz="1800" dirty="0"/>
              <a:t>NNO jsou zdaňovány v tzv. </a:t>
            </a:r>
            <a:r>
              <a:rPr lang="cs-CZ" altLang="cs-CZ" sz="1800" b="1" dirty="0"/>
              <a:t>specifickém daňovém režimu</a:t>
            </a:r>
          </a:p>
          <a:p>
            <a:pPr marL="742950" lvl="2" indent="-342900" eaLnBrk="1" hangingPunct="1">
              <a:buFont typeface="Wingdings" pitchFamily="2" charset="2"/>
              <a:buChar char="q"/>
              <a:defRPr/>
            </a:pPr>
            <a:r>
              <a:rPr lang="cs-CZ" altLang="cs-CZ" dirty="0"/>
              <a:t>stát poskytuje NNO určité výhody </a:t>
            </a:r>
            <a:r>
              <a:rPr lang="en-US" altLang="cs-CZ" dirty="0" smtClean="0"/>
              <a:t>– </a:t>
            </a:r>
            <a:r>
              <a:rPr lang="en-US" altLang="cs-CZ" dirty="0" err="1" smtClean="0"/>
              <a:t>nepřímá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podpora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státem</a:t>
            </a:r>
            <a:endParaRPr lang="cs-CZ" altLang="cs-CZ" dirty="0"/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endParaRPr lang="cs-CZ" altLang="cs-CZ" sz="1800" dirty="0">
              <a:solidFill>
                <a:schemeClr val="accent2"/>
              </a:solidFill>
            </a:endParaRPr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NOZ a veřejná prospěšnost – původní koncept vs. </a:t>
            </a:r>
            <a:r>
              <a:rPr lang="cs-CZ" altLang="cs-CZ" sz="1800" b="1" dirty="0"/>
              <a:t>skutečnost </a:t>
            </a:r>
          </a:p>
          <a:p>
            <a:pPr eaLnBrk="1" hangingPunct="1">
              <a:defRPr/>
            </a:pPr>
            <a:r>
              <a:rPr lang="cs-CZ" altLang="cs-CZ" sz="1800" b="1" dirty="0" smtClean="0"/>
              <a:t>    </a:t>
            </a:r>
            <a:r>
              <a:rPr lang="cs-CZ" altLang="cs-CZ" sz="1800" dirty="0"/>
              <a:t>(„veřejně prospěšný poplatník“ vymezený dle právní formy)</a:t>
            </a:r>
          </a:p>
          <a:p>
            <a:pPr eaLnBrk="1" hangingPunct="1">
              <a:defRPr/>
            </a:pPr>
            <a:r>
              <a:rPr lang="cs-CZ" altLang="cs-CZ" sz="1800" dirty="0" smtClean="0"/>
              <a:t>    </a:t>
            </a:r>
            <a:r>
              <a:rPr lang="cs-CZ" altLang="cs-CZ" sz="1800" dirty="0"/>
              <a:t>(negativní vymezení)</a:t>
            </a:r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en-US" altLang="cs-CZ" sz="1800" dirty="0"/>
              <a:t>p</a:t>
            </a:r>
            <a:r>
              <a:rPr lang="cs-CZ" altLang="cs-CZ" sz="1800" dirty="0" err="1" smtClean="0"/>
              <a:t>roč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specifický daňový režim?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NNO snižují výdaje státu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NNO představují dodatečné přínosy pro společnost </a:t>
            </a:r>
          </a:p>
          <a:p>
            <a:pPr lvl="1" eaLnBrk="1" hangingPunct="1">
              <a:defRPr/>
            </a:pPr>
            <a:r>
              <a:rPr lang="cs-CZ" altLang="cs-CZ" sz="1600" dirty="0" smtClean="0"/>
              <a:t>    (</a:t>
            </a:r>
            <a:r>
              <a:rPr lang="cs-CZ" altLang="cs-CZ" sz="1600" dirty="0"/>
              <a:t>poskytují služby za nulové nebo zvýhodněné ceny</a:t>
            </a:r>
            <a:r>
              <a:rPr lang="cs-CZ" altLang="cs-CZ" sz="1600" dirty="0" smtClean="0"/>
              <a:t>)</a:t>
            </a:r>
            <a:endParaRPr lang="cs-CZ" altLang="cs-CZ" sz="1600" dirty="0"/>
          </a:p>
        </p:txBody>
      </p:sp>
      <p:sp>
        <p:nvSpPr>
          <p:cNvPr id="2150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E5C9630-790B-4255-B285-73EC4D2708BE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1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 smtClean="0"/>
              <a:t>Daně, které na NNO doléhají</a:t>
            </a:r>
            <a:endParaRPr lang="cs-CZ" sz="1000" dirty="0"/>
          </a:p>
        </p:txBody>
      </p:sp>
      <p:sp>
        <p:nvSpPr>
          <p:cNvPr id="2253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Daň z příjmů právnických osob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příjmy, které plynou z </a:t>
            </a:r>
            <a:r>
              <a:rPr lang="cs-CZ" altLang="cs-CZ" sz="1600" b="1" dirty="0" smtClean="0"/>
              <a:t>hlavní činnosti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příjmy, které plynou z </a:t>
            </a:r>
            <a:r>
              <a:rPr lang="cs-CZ" altLang="cs-CZ" sz="1600" b="1" dirty="0" smtClean="0"/>
              <a:t>doplňkové činnosti</a:t>
            </a:r>
          </a:p>
          <a:p>
            <a:pPr marL="285750" indent="-285750" eaLnBrk="1" hangingPunct="1">
              <a:buFont typeface="Wingdings" pitchFamily="2" charset="2"/>
              <a:buChar char="q"/>
            </a:pPr>
            <a:endParaRPr lang="cs-CZ" altLang="cs-CZ" sz="1000" dirty="0" smtClean="0"/>
          </a:p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b="1" dirty="0" smtClean="0"/>
              <a:t>Daň z přidané hodnoty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za specifických podmínek</a:t>
            </a:r>
            <a:r>
              <a:rPr lang="en-US" altLang="cs-CZ" sz="1600" dirty="0" smtClean="0"/>
              <a:t> se </a:t>
            </a:r>
            <a:r>
              <a:rPr lang="en-US" altLang="cs-CZ" sz="1600" dirty="0" err="1" smtClean="0"/>
              <a:t>musí</a:t>
            </a:r>
            <a:r>
              <a:rPr lang="en-US" altLang="cs-CZ" sz="1600" dirty="0" smtClean="0"/>
              <a:t> NNO </a:t>
            </a:r>
            <a:r>
              <a:rPr lang="en-US" altLang="cs-CZ" sz="1600" dirty="0" err="1" smtClean="0"/>
              <a:t>stát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plátcem</a:t>
            </a:r>
            <a:r>
              <a:rPr lang="en-US" altLang="cs-CZ" sz="1600" dirty="0" smtClean="0"/>
              <a:t> DPH</a:t>
            </a:r>
            <a:r>
              <a:rPr lang="cs-CZ" altLang="cs-CZ" sz="1600" dirty="0" smtClean="0"/>
              <a:t> </a:t>
            </a:r>
            <a:endParaRPr lang="en-US" altLang="cs-CZ" sz="1600" dirty="0" smtClean="0"/>
          </a:p>
          <a:p>
            <a:pPr lvl="1" eaLnBrk="1" hangingPunct="1"/>
            <a:r>
              <a:rPr lang="en-US" altLang="cs-CZ" sz="1600" dirty="0"/>
              <a:t> </a:t>
            </a:r>
            <a:r>
              <a:rPr lang="en-US" altLang="cs-CZ" sz="1600" dirty="0" smtClean="0"/>
              <a:t>    </a:t>
            </a:r>
            <a:r>
              <a:rPr lang="cs-CZ" altLang="cs-CZ" sz="1600" dirty="0" smtClean="0"/>
              <a:t>(ekonomická činnost, pořizuje zboží z jiného členského státu EU</a:t>
            </a:r>
            <a:r>
              <a:rPr lang="en-US" altLang="cs-CZ" sz="1600" dirty="0"/>
              <a:t>)</a:t>
            </a:r>
            <a:endParaRPr lang="cs-CZ" altLang="cs-CZ" sz="1600" dirty="0" smtClean="0"/>
          </a:p>
          <a:p>
            <a:pPr marL="742950" lvl="1" indent="-285750" eaLnBrk="1" hangingPunct="1">
              <a:buFont typeface="Wingdings" pitchFamily="2" charset="2"/>
              <a:buChar char="q"/>
            </a:pPr>
            <a:endParaRPr lang="cs-CZ" altLang="cs-CZ" sz="1000" dirty="0" smtClean="0"/>
          </a:p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b="1" dirty="0" smtClean="0"/>
              <a:t>Daň z nabytí nemovitých věcí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za specifických podmínek osvobozeny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endParaRPr lang="cs-CZ" altLang="cs-CZ" sz="1000" b="1" dirty="0" smtClean="0"/>
          </a:p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b="1" dirty="0" smtClean="0"/>
              <a:t>Daň z nemovitých věcí 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osvobození při užívání pro účely organizace</a:t>
            </a:r>
          </a:p>
          <a:p>
            <a:pPr marL="285750" indent="-285750" eaLnBrk="1" hangingPunct="1">
              <a:buFont typeface="Wingdings" pitchFamily="2" charset="2"/>
              <a:buChar char="q"/>
            </a:pPr>
            <a:endParaRPr lang="cs-CZ" altLang="cs-CZ" sz="1000" dirty="0" smtClean="0"/>
          </a:p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b="1" dirty="0" smtClean="0"/>
              <a:t>Daň silniční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Pokud není zdaněna činnost, v rámci které je vozidlo užíváno, dojde </a:t>
            </a:r>
            <a:r>
              <a:rPr lang="en-US" altLang="cs-CZ" sz="1600" dirty="0" smtClean="0"/>
              <a:t>                </a:t>
            </a:r>
            <a:r>
              <a:rPr lang="cs-CZ" altLang="cs-CZ" sz="1600" dirty="0" smtClean="0"/>
              <a:t>k osvobození</a:t>
            </a:r>
          </a:p>
        </p:txBody>
      </p:sp>
      <p:sp>
        <p:nvSpPr>
          <p:cNvPr id="2253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9D0DBDB-F58A-40B8-A709-D603B0111ED5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95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17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sz="2400" cap="all" dirty="0"/>
              <a:t>Účetnictví a zdanění NNO</a:t>
            </a:r>
            <a:br>
              <a:rPr lang="cs-CZ" sz="2400" cap="all" dirty="0"/>
            </a:br>
            <a:r>
              <a:rPr lang="cs-CZ" sz="24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Ekonomické řízení NNO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1400" dirty="0"/>
              <a:t>Jakub Pejcal  </a:t>
            </a:r>
            <a:r>
              <a:rPr lang="en-US" altLang="cs-CZ" sz="1400" dirty="0"/>
              <a:t>(</a:t>
            </a:r>
            <a:r>
              <a:rPr lang="cs-CZ" altLang="cs-CZ" sz="1400" i="1" dirty="0" err="1"/>
              <a:t>jakub.pejcal</a:t>
            </a:r>
            <a:r>
              <a:rPr lang="en-US" altLang="cs-CZ" sz="1400" i="1" dirty="0"/>
              <a:t>@</a:t>
            </a:r>
            <a:r>
              <a:rPr lang="cs-CZ" altLang="cs-CZ" sz="1400" i="1" dirty="0"/>
              <a:t>econ.muni.cz</a:t>
            </a:r>
            <a:r>
              <a:rPr lang="en-US" altLang="cs-CZ" sz="1400" dirty="0"/>
              <a:t>)</a:t>
            </a:r>
            <a:r>
              <a:rPr lang="cs-CZ" altLang="cs-CZ" sz="1400" dirty="0"/>
              <a:t/>
            </a:r>
            <a:br>
              <a:rPr lang="cs-CZ" altLang="cs-CZ" sz="1400" dirty="0"/>
            </a:br>
            <a:r>
              <a:rPr lang="cs-CZ" altLang="cs-CZ" sz="1400" dirty="0"/>
              <a:t/>
            </a:r>
            <a:br>
              <a:rPr lang="cs-CZ" altLang="cs-CZ" sz="1400" dirty="0"/>
            </a:br>
            <a:r>
              <a:rPr lang="cs-CZ" altLang="cs-CZ" sz="1400" dirty="0"/>
              <a:t>26. listopadu </a:t>
            </a:r>
            <a:r>
              <a:rPr lang="en-US" altLang="cs-CZ" sz="1400" dirty="0"/>
              <a:t>201</a:t>
            </a:r>
            <a:r>
              <a:rPr lang="cs-CZ" altLang="cs-CZ" sz="1400" dirty="0"/>
              <a:t>9</a:t>
            </a:r>
            <a:r>
              <a:rPr lang="en-US" altLang="cs-CZ" sz="1400" dirty="0"/>
              <a:t>, </a:t>
            </a:r>
            <a:r>
              <a:rPr lang="cs-CZ" altLang="cs-CZ" sz="1400" dirty="0"/>
              <a:t>Brno</a:t>
            </a:r>
            <a:r>
              <a:rPr lang="en-US" altLang="cs-CZ" sz="1400" dirty="0"/>
              <a:t/>
            </a:r>
            <a:br>
              <a:rPr lang="en-US" altLang="cs-CZ" sz="1400" dirty="0"/>
            </a:br>
            <a:r>
              <a:rPr lang="cs-CZ" altLang="cs-CZ" sz="1400" dirty="0"/>
              <a:t>FF</a:t>
            </a:r>
            <a:r>
              <a:rPr lang="en-US" altLang="cs-CZ" sz="1400" dirty="0"/>
              <a:t>: </a:t>
            </a:r>
            <a:r>
              <a:rPr lang="cs-CZ" altLang="cs-CZ" sz="1400" dirty="0"/>
              <a:t>PBSNPB2 / PBM120</a:t>
            </a: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115299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altLang="cs-CZ" cap="all" dirty="0"/>
              <a:t>Ekonomické řízení v NNO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altLang="cs-CZ" sz="1800" dirty="0" smtClean="0"/>
              <a:t>jakým způsobem lze využívat finanční prostředky v organizaci pro naplňování jej</a:t>
            </a:r>
            <a:r>
              <a:rPr lang="en-US" altLang="cs-CZ" sz="1800" dirty="0" err="1" smtClean="0"/>
              <a:t>i</a:t>
            </a:r>
            <a:r>
              <a:rPr lang="cs-CZ" altLang="cs-CZ" sz="1800" dirty="0" smtClean="0"/>
              <a:t>ch </a:t>
            </a:r>
            <a:r>
              <a:rPr lang="en-US" altLang="cs-CZ" sz="1800" dirty="0" err="1" smtClean="0"/>
              <a:t>cíle</a:t>
            </a:r>
            <a:endParaRPr lang="cs-CZ" altLang="cs-CZ" sz="1800" dirty="0" smtClean="0"/>
          </a:p>
          <a:p>
            <a:pPr algn="just">
              <a:buFont typeface="Wingdings" pitchFamily="2" charset="2"/>
              <a:buChar char="q"/>
            </a:pPr>
            <a:endParaRPr lang="cs-CZ" altLang="cs-CZ" sz="1800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cs-CZ" sz="1800" dirty="0" smtClean="0"/>
              <a:t>jeden z hlavních nástrojů operativního finančního řízení všech organizací je ROZPOČET: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finanční plán (realistický předpoklad) – kolik peněz bude NNO potřebovat k zajištění své činnosti a z jakých zdrojů hodlá tyto peníze získat</a:t>
            </a:r>
          </a:p>
          <a:p>
            <a:pPr algn="just">
              <a:buFont typeface="Wingdings" pitchFamily="2" charset="2"/>
              <a:buChar char="q"/>
            </a:pPr>
            <a:endParaRPr lang="cs-CZ" altLang="cs-CZ" sz="1800" dirty="0" smtClean="0"/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vyjádření cílů NNO v peněžních jednotkách</a:t>
            </a:r>
          </a:p>
        </p:txBody>
      </p:sp>
      <p:sp>
        <p:nvSpPr>
          <p:cNvPr id="36869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7D9DB4EC-CD04-4F71-BB8C-AD46E071A4EC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18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3889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altLang="cs-CZ" cap="all" dirty="0"/>
              <a:t>Tvorba rozpočtu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altLang="cs-CZ" sz="1800" smtClean="0"/>
              <a:t>předpokládá spolupráci řídících pracovníků</a:t>
            </a:r>
          </a:p>
          <a:p>
            <a:pPr>
              <a:buFont typeface="Wingdings" pitchFamily="2" charset="2"/>
              <a:buChar char="q"/>
            </a:pPr>
            <a:endParaRPr lang="cs-CZ" altLang="cs-CZ" sz="180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smtClean="0"/>
              <a:t>při tvorbě se může postupovat: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smtClean="0"/>
              <a:t>zdola nahoru (od nižších stupňů řízení k vyšším)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smtClean="0"/>
              <a:t>shora dolu (od vyššího stupně ke stupni nižšímu)</a:t>
            </a:r>
          </a:p>
          <a:p>
            <a:pPr>
              <a:buFont typeface="Wingdings" pitchFamily="2" charset="2"/>
              <a:buChar char="q"/>
            </a:pPr>
            <a:endParaRPr lang="cs-CZ" altLang="cs-CZ" sz="180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smtClean="0"/>
              <a:t>pro tvorbu lze užít různé metody:</a:t>
            </a:r>
          </a:p>
          <a:p>
            <a:pPr marL="742950" lvl="2" indent="-342900">
              <a:buFont typeface="Wingdings" pitchFamily="2" charset="2"/>
              <a:buChar char="q"/>
            </a:pPr>
            <a:r>
              <a:rPr lang="cs-CZ" altLang="cs-CZ" sz="1600" smtClean="0"/>
              <a:t>přírůstková metoda a metoda z nulové báze</a:t>
            </a:r>
          </a:p>
          <a:p>
            <a:pPr marL="742950" lvl="2" indent="-342900">
              <a:buFont typeface="Wingdings" pitchFamily="2" charset="2"/>
              <a:buChar char="q"/>
            </a:pPr>
            <a:r>
              <a:rPr lang="cs-CZ" altLang="cs-CZ" sz="1600" smtClean="0"/>
              <a:t>rozpočet může nabývat různých podob:</a:t>
            </a:r>
          </a:p>
          <a:p>
            <a:pPr marL="1200150" lvl="3" indent="-342900">
              <a:buFont typeface="Wingdings" pitchFamily="2" charset="2"/>
              <a:buChar char="q"/>
            </a:pPr>
            <a:r>
              <a:rPr lang="cs-CZ" altLang="cs-CZ" sz="1400" smtClean="0"/>
              <a:t>podle časového horizontu (krátkodobý, střednědobý, dlouhodobý)</a:t>
            </a:r>
          </a:p>
          <a:p>
            <a:pPr marL="1200150" lvl="3" indent="-342900">
              <a:buFont typeface="Wingdings" pitchFamily="2" charset="2"/>
              <a:buChar char="q"/>
            </a:pPr>
            <a:r>
              <a:rPr lang="cs-CZ" altLang="cs-CZ" sz="1400" smtClean="0"/>
              <a:t>podle technik přípravy (pevný a pružný; klouzavý a časově vymezený)</a:t>
            </a:r>
          </a:p>
        </p:txBody>
      </p:sp>
      <p:sp>
        <p:nvSpPr>
          <p:cNvPr id="37893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6E48302B-019C-4B9E-A373-4A48D828D682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19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5944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 smtClean="0"/>
              <a:t>Průběh přednášky</a:t>
            </a:r>
            <a:endParaRPr lang="cs-CZ" sz="1000" dirty="0"/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/>
              <a:t>účetnictví a zdanění NNO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účetnictví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účetní legislativa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specifika účetnictví NNO (rozsah, výkazy, doklady, </a:t>
            </a:r>
            <a:r>
              <a:rPr lang="cs-CZ" altLang="cs-CZ" sz="1600" dirty="0" smtClean="0"/>
              <a:t>archivace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zdanění</a:t>
            </a:r>
            <a:r>
              <a:rPr lang="cs-CZ" altLang="cs-CZ" sz="1600" dirty="0" smtClean="0"/>
              <a:t>)</a:t>
            </a:r>
          </a:p>
          <a:p>
            <a:pPr lvl="1"/>
            <a:endParaRPr lang="cs-CZ" altLang="cs-CZ" sz="16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 smtClean="0"/>
              <a:t>ekonomické </a:t>
            </a:r>
            <a:r>
              <a:rPr lang="cs-CZ" altLang="cs-CZ" sz="1800" dirty="0"/>
              <a:t>řízení NNO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ekonomické řízení z teorie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základní nástroj ekonomického řízení – rozpočet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náklady v NNO (jejich kalkulace)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výnosy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ve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vší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obecnosti</a:t>
            </a:r>
            <a:r>
              <a:rPr lang="cs-CZ" altLang="cs-CZ" sz="1600" dirty="0" smtClean="0"/>
              <a:t> </a:t>
            </a:r>
            <a:r>
              <a:rPr lang="cs-CZ" altLang="cs-CZ" sz="1600" dirty="0"/>
              <a:t>v NNO</a:t>
            </a:r>
          </a:p>
        </p:txBody>
      </p:sp>
      <p:sp>
        <p:nvSpPr>
          <p:cNvPr id="922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A027872-45B1-4E5C-A713-FEC6E946BDDA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07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altLang="cs-CZ" cap="all" dirty="0"/>
              <a:t>Základní formy rozpočtu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altLang="cs-CZ" sz="1800" b="1" dirty="0" smtClean="0"/>
              <a:t>programový rozpočet</a:t>
            </a:r>
            <a:r>
              <a:rPr lang="cs-CZ" altLang="cs-CZ" sz="1800" dirty="0" smtClean="0"/>
              <a:t>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soupis jednotlivých aktivit a k tomu přiřazené náklady a výnosy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ukazuje nákladovou náročnost jednotlivých projektů v rámci celé organizace</a:t>
            </a:r>
          </a:p>
          <a:p>
            <a:pPr lvl="1" algn="just">
              <a:buFont typeface="Wingdings" pitchFamily="2" charset="2"/>
              <a:buChar char="q"/>
            </a:pPr>
            <a:endParaRPr lang="cs-CZ" altLang="cs-CZ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cs-CZ" sz="1800" b="1" dirty="0" smtClean="0"/>
              <a:t>zdrojový rozpočet</a:t>
            </a:r>
            <a:r>
              <a:rPr lang="cs-CZ" altLang="cs-CZ" sz="1800" dirty="0" smtClean="0"/>
              <a:t>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soupis jednotlivých nákladů a k nim přiřazených výnosů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důležitý zdroj pro finanční plánování a </a:t>
            </a:r>
            <a:r>
              <a:rPr lang="cs-CZ" altLang="cs-CZ" sz="1600" dirty="0" err="1" smtClean="0"/>
              <a:t>fundraising</a:t>
            </a:r>
            <a:endParaRPr lang="cs-CZ" altLang="cs-CZ" sz="1600" dirty="0" smtClean="0"/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sestavuje se pro každý projekt samostatně</a:t>
            </a:r>
          </a:p>
        </p:txBody>
      </p:sp>
      <p:sp>
        <p:nvSpPr>
          <p:cNvPr id="38917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B23A8EA4-D78F-4978-AFD6-267D55DC8326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20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6690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4"/>
          <p:cNvSpPr>
            <a:spLocks noGrp="1"/>
          </p:cNvSpPr>
          <p:nvPr>
            <p:ph type="title"/>
          </p:nvPr>
        </p:nvSpPr>
        <p:spPr>
          <a:xfrm>
            <a:off x="720725" y="817563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altLang="cs-CZ" cap="all" dirty="0"/>
              <a:t>Příklad programového rozpočtu</a:t>
            </a:r>
          </a:p>
        </p:txBody>
      </p:sp>
      <p:sp>
        <p:nvSpPr>
          <p:cNvPr id="39941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E830D62E-7B41-4544-880C-A211D1FE72D3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21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  <p:pic>
        <p:nvPicPr>
          <p:cNvPr id="3993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465263"/>
            <a:ext cx="6434138" cy="509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375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Příklad zdrojového rozpočtu</a:t>
            </a:r>
          </a:p>
        </p:txBody>
      </p:sp>
      <p:sp>
        <p:nvSpPr>
          <p:cNvPr id="40965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10FC97D8-4192-4520-B461-80CF26A7AB25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22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  <p:pic>
        <p:nvPicPr>
          <p:cNvPr id="409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789113"/>
            <a:ext cx="8677275" cy="419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66971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Náklady v NNO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altLang="cs-CZ" sz="1800" b="1" dirty="0" smtClean="0"/>
              <a:t>náklady </a:t>
            </a:r>
            <a:r>
              <a:rPr lang="cs-CZ" altLang="cs-CZ" sz="1800" dirty="0" smtClean="0"/>
              <a:t>= peněžní vyjádření spotřebovaných výrobních faktorů</a:t>
            </a:r>
          </a:p>
          <a:p>
            <a:pPr algn="just">
              <a:buFont typeface="Wingdings" pitchFamily="2" charset="2"/>
              <a:buChar char="q"/>
            </a:pPr>
            <a:r>
              <a:rPr lang="cs-CZ" altLang="cs-CZ" sz="1800" dirty="0" smtClean="0"/>
              <a:t>představují jednu ze stran rozpočtu</a:t>
            </a:r>
          </a:p>
          <a:p>
            <a:pPr algn="just">
              <a:buFont typeface="Wingdings" pitchFamily="2" charset="2"/>
              <a:buChar char="q"/>
            </a:pPr>
            <a:endParaRPr lang="en-US" altLang="cs-CZ" sz="1800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cs-CZ" sz="1800" dirty="0"/>
              <a:t>můžeme je rozlišovat podle druhu: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b="1" dirty="0"/>
              <a:t>přímé náklady </a:t>
            </a:r>
            <a:r>
              <a:rPr lang="cs-CZ" altLang="cs-CZ" sz="1600" dirty="0"/>
              <a:t>– lze snadno přiřadit k výkonu (například podělit počtem vyrobených kusů)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b="1" dirty="0"/>
              <a:t>režijní náklady </a:t>
            </a:r>
            <a:r>
              <a:rPr lang="cs-CZ" altLang="cs-CZ" sz="1600" dirty="0"/>
              <a:t>(nepřímé náklady) – k výkonu nelze přiřadit jednoduše</a:t>
            </a:r>
          </a:p>
          <a:p>
            <a:pPr algn="just">
              <a:buFont typeface="Wingdings" pitchFamily="2" charset="2"/>
              <a:buChar char="q"/>
            </a:pPr>
            <a:endParaRPr lang="en-US" altLang="cs-CZ" sz="1800" dirty="0"/>
          </a:p>
          <a:p>
            <a:pPr algn="just">
              <a:buFont typeface="Wingdings" pitchFamily="2" charset="2"/>
              <a:buChar char="q"/>
            </a:pPr>
            <a:r>
              <a:rPr lang="cs-CZ" altLang="cs-CZ" sz="1800" b="1" dirty="0"/>
              <a:t>kalkulace</a:t>
            </a:r>
            <a:r>
              <a:rPr lang="cs-CZ" altLang="cs-CZ" sz="1800" dirty="0"/>
              <a:t> = přiřazování nákladů k jednotlivým výkonům </a:t>
            </a:r>
            <a:r>
              <a:rPr lang="cs-CZ" altLang="cs-CZ" sz="1800" dirty="0" smtClean="0"/>
              <a:t>organizace</a:t>
            </a:r>
            <a:endParaRPr lang="cs-CZ" altLang="cs-CZ" sz="1800" dirty="0"/>
          </a:p>
        </p:txBody>
      </p:sp>
      <p:sp>
        <p:nvSpPr>
          <p:cNvPr id="41989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D59D602B-61F1-42B3-84C6-568AD8CB860D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23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6533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Kalkulace režijních nákladů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rozdělování režijních nákladů je komplikovaná činnost</a:t>
            </a:r>
          </a:p>
          <a:p>
            <a:pPr>
              <a:buFont typeface="Wingdings" pitchFamily="2" charset="2"/>
              <a:buChar char="q"/>
              <a:defRPr/>
            </a:pPr>
            <a:endParaRPr lang="cs-CZ" altLang="cs-CZ" sz="1800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metody pro kalkulace režijních nákladů (</a:t>
            </a:r>
            <a:r>
              <a:rPr lang="cs-CZ" altLang="cs-CZ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viz .xls soubor</a:t>
            </a:r>
            <a:r>
              <a:rPr lang="cs-CZ" altLang="cs-CZ" sz="1800" dirty="0" smtClean="0"/>
              <a:t>):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prostá metoda dělením 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altLang="cs-CZ" sz="1600" dirty="0"/>
              <a:t>	</a:t>
            </a:r>
            <a:r>
              <a:rPr lang="cs-CZ" altLang="cs-CZ" sz="1600" dirty="0" smtClean="0"/>
              <a:t>(rovnoměrné rozdělení mezi všechny kusy)</a:t>
            </a:r>
          </a:p>
          <a:p>
            <a:pPr lvl="1">
              <a:buFont typeface="Wingdings" pitchFamily="2" charset="2"/>
              <a:buChar char="q"/>
              <a:defRPr/>
            </a:pPr>
            <a:endParaRPr lang="cs-CZ" altLang="cs-CZ" sz="1600" dirty="0" smtClean="0"/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metoda dělením s poměrovými čísly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altLang="cs-CZ" sz="1600" dirty="0"/>
              <a:t>	</a:t>
            </a:r>
            <a:r>
              <a:rPr lang="cs-CZ" altLang="cs-CZ" sz="1600" dirty="0" smtClean="0"/>
              <a:t>(rozdělení mezi výkony v poměru podle normy)</a:t>
            </a:r>
          </a:p>
          <a:p>
            <a:pPr lvl="1">
              <a:buFont typeface="Wingdings" pitchFamily="2" charset="2"/>
              <a:buChar char="q"/>
              <a:defRPr/>
            </a:pPr>
            <a:endParaRPr lang="cs-CZ" altLang="cs-CZ" sz="1600" dirty="0" smtClean="0"/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metoda přirážková 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altLang="cs-CZ" sz="1600" dirty="0" smtClean="0"/>
              <a:t>	(rozdělení podle přirážky vyčíslené dle přímých nákladů)</a:t>
            </a:r>
          </a:p>
          <a:p>
            <a:pPr lvl="1">
              <a:buFont typeface="Wingdings" pitchFamily="2" charset="2"/>
              <a:buChar char="q"/>
              <a:defRPr/>
            </a:pPr>
            <a:endParaRPr lang="cs-CZ" altLang="cs-CZ" sz="1600" dirty="0" smtClean="0"/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...</a:t>
            </a:r>
          </a:p>
        </p:txBody>
      </p:sp>
      <p:sp>
        <p:nvSpPr>
          <p:cNvPr id="43013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2FF02DF8-B87A-4428-A5AD-7C65DDA6C6F8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24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9803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4"/>
          <p:cNvSpPr>
            <a:spLocks noGrp="1"/>
          </p:cNvSpPr>
          <p:nvPr>
            <p:ph type="title"/>
          </p:nvPr>
        </p:nvSpPr>
        <p:spPr>
          <a:xfrm>
            <a:off x="720725" y="806450"/>
            <a:ext cx="7827963" cy="692150"/>
          </a:xfrm>
        </p:spPr>
        <p:txBody>
          <a:bodyPr/>
          <a:lstStyle/>
          <a:p>
            <a:r>
              <a:rPr lang="cs-CZ" altLang="cs-CZ" cap="all" dirty="0"/>
              <a:t>Příklad kalkulace režijních nákladů</a:t>
            </a:r>
          </a:p>
        </p:txBody>
      </p:sp>
      <p:sp>
        <p:nvSpPr>
          <p:cNvPr id="44037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3AA415C4-2233-437B-9D4F-5585969DD07B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25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  <p:pic>
        <p:nvPicPr>
          <p:cNvPr id="440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8" y="1655763"/>
            <a:ext cx="718820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29364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Výnosy v NNO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altLang="cs-CZ" sz="1800" b="1" dirty="0" smtClean="0"/>
              <a:t>výnosy</a:t>
            </a:r>
            <a:r>
              <a:rPr lang="cs-CZ" altLang="cs-CZ" sz="1800" dirty="0" smtClean="0"/>
              <a:t> = peněžní vyjádření výkonů</a:t>
            </a:r>
          </a:p>
          <a:p>
            <a:pPr>
              <a:buFont typeface="Wingdings" pitchFamily="2" charset="2"/>
              <a:buChar char="q"/>
            </a:pPr>
            <a:r>
              <a:rPr lang="cs-CZ" altLang="cs-CZ" sz="1800" dirty="0"/>
              <a:t>p</a:t>
            </a:r>
            <a:r>
              <a:rPr lang="cs-CZ" altLang="cs-CZ" sz="1800" dirty="0" smtClean="0"/>
              <a:t>ředstavují jednu ze stran rozpočtu </a:t>
            </a:r>
          </a:p>
          <a:p>
            <a:pPr>
              <a:buFont typeface="Wingdings" pitchFamily="2" charset="2"/>
              <a:buChar char="q"/>
            </a:pPr>
            <a:endParaRPr lang="cs-CZ" altLang="cs-CZ" sz="1800" dirty="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jaké finanční zdroje NNO má a v jaké výši je může očekávat?</a:t>
            </a:r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komplikované odhadnout výši výnosů</a:t>
            </a:r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základní druhy výnosů: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dotace ze státního rozpočtu a z rozpočtů krajů a obcí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dary fyzických a právnických osob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členské příspěvky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finanční výnosy (přijaté úroky, příjmy z reklam)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ostatní mimořádné výnosy</a:t>
            </a:r>
          </a:p>
          <a:p>
            <a:pPr>
              <a:buFont typeface="Wingdings" pitchFamily="2" charset="2"/>
              <a:buChar char="q"/>
            </a:pPr>
            <a:endParaRPr lang="cs-CZ" altLang="cs-CZ" sz="1800" dirty="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rozlišujeme volné a vázané zdroje</a:t>
            </a:r>
          </a:p>
        </p:txBody>
      </p:sp>
      <p:sp>
        <p:nvSpPr>
          <p:cNvPr id="45061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A29B2AA1-9DB8-4123-8895-61765FBA4633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26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0185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 smtClean="0"/>
              <a:t>Existence pokročilejších nástrojů </a:t>
            </a:r>
            <a:r>
              <a:rPr lang="cs-CZ" altLang="cs-CZ" cap="all" dirty="0"/>
              <a:t>řízení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 smtClean="0"/>
              <a:t>Ukazatele autarkie </a:t>
            </a:r>
            <a:r>
              <a:rPr lang="cs-CZ" altLang="en-US" sz="1400" i="1" dirty="0" smtClean="0"/>
              <a:t>(soběstačnost) = naznačuje nezávislost, do jaké míry organizace umí pokrývat náklady v hlavní činnosti, do jaké míry má diverzifikované své zdroje apod.</a:t>
            </a:r>
          </a:p>
          <a:p>
            <a:pPr algn="just">
              <a:buFont typeface="Wingdings" pitchFamily="2" charset="2"/>
              <a:buChar char="q"/>
            </a:pPr>
            <a:endParaRPr lang="cs-CZ" altLang="en-US" sz="1400" b="1" i="1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 smtClean="0"/>
              <a:t>Ukazatele rentability </a:t>
            </a:r>
            <a:r>
              <a:rPr lang="cs-CZ" altLang="en-US" sz="1400" i="1" dirty="0" smtClean="0"/>
              <a:t>(výnosnosti) = uvažující </a:t>
            </a:r>
            <a:r>
              <a:rPr lang="cs-CZ" altLang="en-US" sz="1400" i="1" dirty="0"/>
              <a:t>výnosnost vloženého kapitálu do aktivit organizace</a:t>
            </a:r>
            <a:r>
              <a:rPr lang="cs-CZ" altLang="en-US" sz="1400" i="1" dirty="0" smtClean="0"/>
              <a:t>.</a:t>
            </a:r>
          </a:p>
          <a:p>
            <a:pPr algn="just">
              <a:buFont typeface="Wingdings" pitchFamily="2" charset="2"/>
              <a:buChar char="q"/>
            </a:pPr>
            <a:endParaRPr lang="cs-CZ" altLang="en-US" sz="1400" b="1" i="1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 smtClean="0"/>
              <a:t>Ukazatele likvidity </a:t>
            </a:r>
            <a:r>
              <a:rPr lang="cs-CZ" altLang="en-US" sz="1400" i="1" dirty="0" smtClean="0"/>
              <a:t>=</a:t>
            </a:r>
            <a:r>
              <a:rPr lang="cs-CZ" altLang="en-US" sz="1400" b="1" i="1" dirty="0" smtClean="0"/>
              <a:t> </a:t>
            </a:r>
            <a:r>
              <a:rPr lang="cs-CZ" altLang="en-US" sz="1400" i="1" dirty="0" smtClean="0"/>
              <a:t>ukazatele </a:t>
            </a:r>
            <a:r>
              <a:rPr lang="cs-CZ" altLang="en-US" sz="1400" i="1" dirty="0"/>
              <a:t>platební schopnosti - srovnávají objem toho,</a:t>
            </a:r>
            <a:r>
              <a:rPr lang="en-US" altLang="en-US" sz="1400" i="1" dirty="0"/>
              <a:t> </a:t>
            </a:r>
            <a:r>
              <a:rPr lang="cs-CZ" altLang="en-US" sz="1400" i="1" dirty="0"/>
              <a:t>co má organizace platit s tím, čím to zaplatit může.</a:t>
            </a:r>
            <a:endParaRPr lang="cs-CZ" altLang="en-US" sz="1400" b="1" i="1" dirty="0" smtClean="0"/>
          </a:p>
          <a:p>
            <a:pPr algn="just">
              <a:buFont typeface="Wingdings" pitchFamily="2" charset="2"/>
              <a:buChar char="q"/>
            </a:pPr>
            <a:endParaRPr lang="cs-CZ" altLang="en-US" sz="1400" b="1" i="1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 smtClean="0"/>
              <a:t>Ukazatele zadluženosti</a:t>
            </a:r>
            <a:r>
              <a:rPr lang="cs-CZ" altLang="en-US" sz="1400" i="1" dirty="0" smtClean="0"/>
              <a:t> = znázorňující poměr (vztah) mezi vlastními a cizími zdroji (hrozby zadlužování).</a:t>
            </a:r>
          </a:p>
          <a:p>
            <a:pPr algn="just">
              <a:buFont typeface="Wingdings" pitchFamily="2" charset="2"/>
              <a:buChar char="q"/>
            </a:pPr>
            <a:endParaRPr lang="en-US" altLang="en-US" sz="1400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 smtClean="0"/>
              <a:t>Ukazatele produktivity </a:t>
            </a:r>
            <a:r>
              <a:rPr lang="cs-CZ" altLang="en-US" sz="1400" i="1" dirty="0" smtClean="0"/>
              <a:t>(výkonnosti) = zachycují produkční schopnost a výkonnost organizace v provázanosti na zdroje tvorby výnosu (práce).</a:t>
            </a:r>
            <a:endParaRPr lang="en-US" altLang="en-US" sz="1400" i="1" dirty="0" smtClean="0"/>
          </a:p>
          <a:p>
            <a:pPr lvl="1">
              <a:buFont typeface="Wingdings" pitchFamily="2" charset="2"/>
              <a:buChar char="q"/>
            </a:pPr>
            <a:endParaRPr lang="cs-CZ" altLang="cs-CZ" sz="1600" dirty="0" smtClean="0"/>
          </a:p>
        </p:txBody>
      </p:sp>
      <p:sp>
        <p:nvSpPr>
          <p:cNvPr id="46085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D57DA815-08AB-448A-B4BA-CAE6C04BEC6A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27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9134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en-US" altLang="cs-CZ" cap="all" dirty="0" err="1" smtClean="0"/>
              <a:t>Shrnutí</a:t>
            </a:r>
            <a:r>
              <a:rPr lang="en-US" altLang="cs-CZ" cap="all" dirty="0" smtClean="0"/>
              <a:t> </a:t>
            </a:r>
            <a:r>
              <a:rPr lang="en-US" altLang="cs-CZ" cap="all" dirty="0" err="1" smtClean="0"/>
              <a:t>závěrem</a:t>
            </a:r>
            <a:endParaRPr lang="cs-CZ" altLang="cs-CZ" cap="all" dirty="0"/>
          </a:p>
        </p:txBody>
      </p:sp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1800" dirty="0"/>
              <a:t>účetnictví a zdanění NNO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účetnictví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účetní legislativa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specifika účetnictví NNO (rozsah, výkazy, doklady, archivace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zdanění</a:t>
            </a:r>
            <a:r>
              <a:rPr lang="cs-CZ" altLang="cs-CZ" sz="1600" dirty="0"/>
              <a:t>)</a:t>
            </a:r>
          </a:p>
          <a:p>
            <a:pPr lvl="1"/>
            <a:endParaRPr lang="cs-CZ" altLang="cs-CZ" sz="16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800" dirty="0"/>
              <a:t>ekonomické řízení NNO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ekonomické řízení z teorie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základní nástroj ekonomického řízení – rozpočet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náklady v NNO (jejich kalkulace)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výnosy v NNO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cs-CZ" altLang="cs-CZ" sz="1800" dirty="0">
              <a:ea typeface="+mn-ea"/>
              <a:cs typeface="+mn-cs"/>
            </a:endParaRPr>
          </a:p>
        </p:txBody>
      </p:sp>
      <p:sp>
        <p:nvSpPr>
          <p:cNvPr id="46085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D57DA815-08AB-448A-B4BA-CAE6C04BEC6A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28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3711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Účetnictví</a:t>
            </a:r>
            <a:endParaRPr lang="cs-CZ" sz="1000" dirty="0"/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informační systém, který poskytuje základní informace o finančních aktivitách a stavu majetku účetní jednotky (tj. právnické osoby)</a:t>
            </a:r>
          </a:p>
          <a:p>
            <a:pPr eaLnBrk="1" hangingPunct="1">
              <a:defRPr/>
            </a:pPr>
            <a:endParaRPr lang="cs-CZ" altLang="cs-CZ" sz="1800" dirty="0"/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cs-CZ" altLang="cs-CZ" sz="1800" dirty="0"/>
              <a:t>účetnictví musí být (§ </a:t>
            </a:r>
            <a:r>
              <a:rPr lang="cs-CZ" altLang="cs-CZ" sz="1800" dirty="0" smtClean="0"/>
              <a:t>8</a:t>
            </a:r>
            <a:r>
              <a:rPr lang="en-US" altLang="cs-CZ" sz="1800" dirty="0" smtClean="0"/>
              <a:t>, 563/1991 Sb., </a:t>
            </a:r>
            <a:r>
              <a:rPr lang="cs-CZ" altLang="cs-CZ" sz="1800" dirty="0" smtClean="0"/>
              <a:t>zákona </a:t>
            </a:r>
            <a:r>
              <a:rPr lang="cs-CZ" altLang="cs-CZ" sz="1800" dirty="0"/>
              <a:t>o účetnictví):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správné (neodporuje zákonu),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úplné (obsahuje vše),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průkazné (navázáno na skutečnost),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srozumitelné (nadáno schopností jednoznačně určit informace),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trvalé (uchovatel informací).</a:t>
            </a:r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účetnictví plní tyto funkce: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evidenční,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analyticko-vyhodnocovací,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kontrolní</a:t>
            </a:r>
            <a:r>
              <a:rPr lang="cs-CZ" altLang="cs-CZ" sz="1600" dirty="0" smtClean="0"/>
              <a:t>.</a:t>
            </a:r>
            <a:endParaRPr lang="cs-CZ" altLang="cs-CZ" dirty="0" smtClean="0"/>
          </a:p>
        </p:txBody>
      </p:sp>
      <p:sp>
        <p:nvSpPr>
          <p:cNvPr id="922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A027872-45B1-4E5C-A713-FEC6E946BDDA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95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Legislativní úprava účetnictví</a:t>
            </a:r>
            <a:endParaRPr lang="cs-CZ" sz="1000" dirty="0"/>
          </a:p>
        </p:txBody>
      </p:sp>
      <p:sp>
        <p:nvSpPr>
          <p:cNvPr id="1024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zákon č. 563/1991 Sb., o účetnictví ve znění pozdějších předpisů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vyhláška č. 504/2002 Sb., kterou se provádějí některá ustanovení zákona o účetnictví pro účetní jednotky, jejichž hlavním předmětem činnosti není podnikání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české účetní standardy pro účetní jednotky, u kterých hlavním předmětem činnosti není podnikání (standardy č. 401 – 414)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vnitřní předpisy organizace (stanovy, organizační řád...)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vnitřní směrnice organizace (o finančním řízení, o účetnictví...)</a:t>
            </a:r>
          </a:p>
        </p:txBody>
      </p:sp>
      <p:sp>
        <p:nvSpPr>
          <p:cNvPr id="10244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6F0F001-7FAF-42FD-B71F-FE6377F1E56C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76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Vyhláška </a:t>
            </a:r>
            <a:r>
              <a:rPr lang="en-US" altLang="cs-CZ" sz="2400" dirty="0"/>
              <a:t>Č</a:t>
            </a:r>
            <a:r>
              <a:rPr lang="cs-CZ" altLang="cs-CZ" sz="2400" dirty="0" smtClean="0"/>
              <a:t>. </a:t>
            </a:r>
            <a:r>
              <a:rPr lang="cs-CZ" altLang="cs-CZ" sz="2400" dirty="0"/>
              <a:t>504/2002 Sb.</a:t>
            </a:r>
            <a:endParaRPr lang="cs-CZ" sz="1000" dirty="0"/>
          </a:p>
        </p:txBody>
      </p:sp>
      <p:sp>
        <p:nvSpPr>
          <p:cNvPr id="1126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8794C73-4DD1-49DA-8085-0E9E0572741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 sz="1200" dirty="0" smtClean="0">
              <a:solidFill>
                <a:srgbClr val="969696"/>
              </a:solidFill>
            </a:endParaRPr>
          </a:p>
        </p:txBody>
      </p:sp>
      <p:sp>
        <p:nvSpPr>
          <p:cNvPr id="11268" name="Zástupný symbol pro text 2"/>
          <p:cNvSpPr txBox="1">
            <a:spLocks/>
          </p:cNvSpPr>
          <p:nvPr/>
        </p:nvSpPr>
        <p:spPr bwMode="auto">
          <a:xfrm>
            <a:off x="722312" y="1698625"/>
            <a:ext cx="4085357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85750" indent="-285750"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 typeface="Wingdings" pitchFamily="2" charset="2"/>
              <a:buChar char="q"/>
            </a:pPr>
            <a:r>
              <a:rPr lang="cs-CZ" altLang="cs-CZ" sz="1600" b="0" dirty="0"/>
              <a:t>stanoví: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400" b="0" dirty="0"/>
              <a:t>rozsah a způsob sestavování účetní závěrky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400" b="0" dirty="0" smtClean="0"/>
              <a:t>uspořádání, označování </a:t>
            </a:r>
            <a:r>
              <a:rPr lang="cs-CZ" altLang="cs-CZ" sz="1400" b="0" dirty="0"/>
              <a:t>a obsahové vymezení položek </a:t>
            </a:r>
            <a:r>
              <a:rPr lang="cs-CZ" altLang="cs-CZ" sz="1400" b="0" dirty="0" smtClean="0"/>
              <a:t>majetku a jiných aktiv, závazků a jinýc</a:t>
            </a:r>
            <a:r>
              <a:rPr lang="cs-CZ" altLang="cs-CZ" sz="1400" dirty="0" smtClean="0"/>
              <a:t>h pasiv</a:t>
            </a:r>
            <a:endParaRPr lang="cs-CZ" altLang="cs-CZ" sz="1400" b="0" dirty="0"/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400" b="0" dirty="0"/>
              <a:t>uspořádání a obsahové vymezení nákladů a </a:t>
            </a:r>
            <a:r>
              <a:rPr lang="cs-CZ" altLang="cs-CZ" sz="1400" b="0" dirty="0" smtClean="0"/>
              <a:t>výnosů a výsledku hospodaření v účetní závěrce</a:t>
            </a:r>
            <a:endParaRPr lang="cs-CZ" altLang="cs-CZ" sz="1400" b="0" dirty="0"/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400" b="0" dirty="0"/>
              <a:t>směrnou účtovou osnovu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400" b="0" dirty="0"/>
              <a:t>účetní metody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400" b="0" dirty="0" smtClean="0"/>
              <a:t>metodu přechodu z jednoduchého účetnictví na účetnictví vedené v plném nebo ve zjednodušeném rozsahu</a:t>
            </a:r>
            <a:endParaRPr lang="cs-CZ" altLang="cs-CZ" sz="1400" b="0" dirty="0"/>
          </a:p>
          <a:p>
            <a:pPr>
              <a:buFont typeface="Wingdings" pitchFamily="2" charset="2"/>
              <a:buChar char="q"/>
            </a:pPr>
            <a:endParaRPr lang="cs-CZ" altLang="cs-CZ" sz="1400" b="0" dirty="0"/>
          </a:p>
          <a:p>
            <a:pPr>
              <a:buFont typeface="Wingdings" pitchFamily="2" charset="2"/>
              <a:buChar char="q"/>
            </a:pPr>
            <a:r>
              <a:rPr lang="cs-CZ" altLang="cs-CZ" sz="1400" b="0" dirty="0" smtClean="0"/>
              <a:t>(</a:t>
            </a:r>
            <a:r>
              <a:rPr lang="en-US" altLang="cs-CZ" sz="1400" b="0" dirty="0" err="1" smtClean="0"/>
              <a:t>Zákon</a:t>
            </a:r>
            <a:r>
              <a:rPr lang="en-US" altLang="cs-CZ" sz="1400" b="0" dirty="0" smtClean="0"/>
              <a:t> </a:t>
            </a:r>
            <a:r>
              <a:rPr lang="cs-CZ" altLang="cs-CZ" sz="1400" b="0" dirty="0" smtClean="0"/>
              <a:t>č</a:t>
            </a:r>
            <a:r>
              <a:rPr lang="cs-CZ" altLang="cs-CZ" sz="1400" b="0" dirty="0"/>
              <a:t>. </a:t>
            </a:r>
            <a:r>
              <a:rPr lang="en-US" altLang="cs-CZ" sz="1400" dirty="0" smtClean="0"/>
              <a:t>563</a:t>
            </a:r>
            <a:r>
              <a:rPr lang="en-US" altLang="cs-CZ" sz="1400" b="0" dirty="0" smtClean="0"/>
              <a:t>/1991</a:t>
            </a:r>
            <a:r>
              <a:rPr lang="cs-CZ" altLang="cs-CZ" sz="1400" b="0" dirty="0" smtClean="0"/>
              <a:t> </a:t>
            </a:r>
            <a:r>
              <a:rPr lang="cs-CZ" altLang="cs-CZ" sz="1400" b="0" dirty="0"/>
              <a:t>Sb. stanovuje obdobné pro oblast specifické formy </a:t>
            </a:r>
            <a:r>
              <a:rPr lang="cs-CZ" altLang="cs-CZ" sz="1400" b="0" dirty="0" smtClean="0"/>
              <a:t>účetnictví</a:t>
            </a:r>
            <a:r>
              <a:rPr lang="en-US" altLang="cs-CZ" sz="1400" b="0" dirty="0" smtClean="0"/>
              <a:t> – </a:t>
            </a:r>
            <a:r>
              <a:rPr lang="en-US" altLang="cs-CZ" sz="1400" b="0" dirty="0" err="1" smtClean="0"/>
              <a:t>jednoduché</a:t>
            </a:r>
            <a:r>
              <a:rPr lang="en-US" altLang="cs-CZ" sz="1400" b="0" dirty="0" smtClean="0"/>
              <a:t> </a:t>
            </a:r>
            <a:r>
              <a:rPr lang="en-US" altLang="cs-CZ" sz="1400" b="0" dirty="0" err="1" smtClean="0"/>
              <a:t>účetnictví</a:t>
            </a:r>
            <a:r>
              <a:rPr lang="cs-CZ" altLang="cs-CZ" sz="1400" b="0" dirty="0" smtClean="0"/>
              <a:t>)</a:t>
            </a:r>
            <a:endParaRPr lang="cs-CZ" altLang="cs-CZ" sz="1400" b="0" dirty="0"/>
          </a:p>
        </p:txBody>
      </p:sp>
      <p:sp>
        <p:nvSpPr>
          <p:cNvPr id="8" name="Zástupný symbol pro text 2"/>
          <p:cNvSpPr txBox="1">
            <a:spLocks/>
          </p:cNvSpPr>
          <p:nvPr/>
        </p:nvSpPr>
        <p:spPr bwMode="auto">
          <a:xfrm>
            <a:off x="4949825" y="1698625"/>
            <a:ext cx="381635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řídí se jí: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400" b="0" dirty="0" smtClean="0"/>
              <a:t>politické </a:t>
            </a:r>
            <a:r>
              <a:rPr lang="en-US" altLang="cs-CZ" sz="1400" b="0" dirty="0" err="1" smtClean="0"/>
              <a:t>strany</a:t>
            </a:r>
            <a:r>
              <a:rPr lang="en-US" altLang="cs-CZ" sz="1400" b="0" dirty="0" smtClean="0"/>
              <a:t> </a:t>
            </a:r>
            <a:r>
              <a:rPr lang="cs-CZ" altLang="cs-CZ" sz="1400" b="0" dirty="0" smtClean="0"/>
              <a:t>a politická hnutí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400" b="0" dirty="0" smtClean="0"/>
              <a:t>spolky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400" b="0" dirty="0" smtClean="0"/>
              <a:t>církve a náboženské společnosti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400" b="0" kern="0" dirty="0" smtClean="0"/>
              <a:t>obecně prospěšné společnosti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400" b="0" kern="0" dirty="0" smtClean="0"/>
              <a:t>zájmová sdružení právnických osob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400" b="0" kern="0" dirty="0" smtClean="0"/>
              <a:t>nadace, nadační fondy, ústavy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400" b="0" kern="0" dirty="0" smtClean="0"/>
              <a:t>společenství vlastníků jednotek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400" b="0" kern="0" dirty="0" smtClean="0"/>
              <a:t>veřejné vysoké školy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400" b="0" kern="0" dirty="0" smtClean="0"/>
              <a:t>jiné účetní jednotky…</a:t>
            </a:r>
            <a:endParaRPr lang="cs-CZ" sz="1400" kern="0" dirty="0"/>
          </a:p>
        </p:txBody>
      </p:sp>
    </p:spTree>
    <p:extLst>
      <p:ext uri="{BB962C8B-B14F-4D97-AF65-F5344CB8AC3E}">
        <p14:creationId xmlns:p14="http://schemas.microsoft.com/office/powerpoint/2010/main" val="226040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České účetní standardy</a:t>
            </a:r>
            <a:endParaRPr lang="cs-CZ" sz="1000" dirty="0"/>
          </a:p>
        </p:txBody>
      </p:sp>
      <p:sp>
        <p:nvSpPr>
          <p:cNvPr id="1229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9C74BCB-3DA5-4E17-B059-2AECA9FBCA18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12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endParaRPr lang="cs-CZ" altLang="cs-CZ" sz="1000" b="0" dirty="0" smtClean="0">
              <a:solidFill>
                <a:srgbClr val="000099"/>
              </a:solidFill>
            </a:endParaRP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401 – účty a účtování na účtech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402 – otevírání a uzavírání účetních knih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403 – inventarizační rozdíly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404 – kursové rozdíly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405 – deriváty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406 – cenné papíry, podíly a směnky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407 – opravné položky k pohledávkám, rezervy a pohledávky po lhůtě splatnosti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408 – krátkodobý finanční majetek a krátkodobé bankovní úvěry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409 – dlouhodobý majetek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410 – zásoby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411 – zúčtovací vztahy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412 – náklady a výnosy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413 – vlastní zdroje a dlouhodobé závazky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414 – přechod z jednoduchého účetnictví na účetnictví</a:t>
            </a:r>
            <a:endParaRPr lang="en-US" altLang="cs-CZ" sz="1600" dirty="0"/>
          </a:p>
          <a:p>
            <a:pPr eaLnBrk="1" hangingPunct="1">
              <a:defRPr/>
            </a:pPr>
            <a:r>
              <a:rPr lang="en-US" altLang="cs-CZ" sz="1600" dirty="0" smtClean="0">
                <a:solidFill>
                  <a:srgbClr val="000099"/>
                </a:solidFill>
              </a:rPr>
              <a:t>      </a:t>
            </a:r>
            <a:r>
              <a:rPr lang="cs-CZ" altLang="cs-CZ" sz="1000" dirty="0" smtClean="0">
                <a:solidFill>
                  <a:srgbClr val="000099"/>
                </a:solidFill>
              </a:rPr>
              <a:t>(metody </a:t>
            </a:r>
            <a:r>
              <a:rPr lang="cs-CZ" altLang="cs-CZ" sz="1000" dirty="0">
                <a:solidFill>
                  <a:srgbClr val="000099"/>
                </a:solidFill>
              </a:rPr>
              <a:t>a postupy vedení a zpracování </a:t>
            </a:r>
            <a:r>
              <a:rPr lang="cs-CZ" altLang="cs-CZ" sz="1000" dirty="0" smtClean="0">
                <a:solidFill>
                  <a:srgbClr val="000099"/>
                </a:solidFill>
              </a:rPr>
              <a:t>účetnictví)</a:t>
            </a:r>
            <a:endParaRPr lang="cs-CZ" altLang="cs-CZ" sz="16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25977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Účetnictví NNO</a:t>
            </a:r>
            <a:endParaRPr lang="cs-CZ" sz="1000" dirty="0"/>
          </a:p>
        </p:txBody>
      </p:sp>
      <p:sp>
        <p:nvSpPr>
          <p:cNvPr id="1331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192A25A-C62B-4BEF-8E3E-BF234AAEF895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12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NNO </a:t>
            </a:r>
            <a:r>
              <a:rPr lang="cs-CZ" altLang="cs-CZ" sz="1800" b="0" dirty="0"/>
              <a:t>musí plně respektovat zákon o účetnictví</a:t>
            </a:r>
          </a:p>
          <a:p>
            <a:pPr algn="just" eaLnBrk="1" hangingPunct="1">
              <a:defRPr/>
            </a:pPr>
            <a:r>
              <a:rPr lang="cs-CZ" altLang="cs-CZ" sz="1800" b="0" dirty="0" smtClean="0"/>
              <a:t>    (</a:t>
            </a:r>
            <a:r>
              <a:rPr lang="cs-CZ" altLang="cs-CZ" sz="1800" b="0" dirty="0"/>
              <a:t>přechod od výdajového k akruálnímu principu)</a:t>
            </a:r>
          </a:p>
          <a:p>
            <a:pPr algn="just" eaLnBrk="1" hangingPunct="1">
              <a:defRPr/>
            </a:pPr>
            <a:r>
              <a:rPr lang="cs-CZ" altLang="cs-CZ" sz="1100" b="0" dirty="0" smtClean="0">
                <a:solidFill>
                  <a:srgbClr val="000099"/>
                </a:solidFill>
              </a:rPr>
              <a:t>	</a:t>
            </a:r>
            <a:endParaRPr lang="en-US" altLang="cs-CZ" sz="1100" b="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dirty="0">
                <a:solidFill>
                  <a:srgbClr val="000099"/>
                </a:solidFill>
              </a:rPr>
              <a:t>	</a:t>
            </a:r>
            <a:r>
              <a:rPr lang="cs-CZ" altLang="cs-CZ" sz="1100" b="0" dirty="0" smtClean="0">
                <a:solidFill>
                  <a:srgbClr val="000099"/>
                </a:solidFill>
              </a:rPr>
              <a:t>- </a:t>
            </a:r>
            <a:r>
              <a:rPr lang="cs-CZ" altLang="cs-CZ" sz="1100" b="0" dirty="0">
                <a:solidFill>
                  <a:srgbClr val="000099"/>
                </a:solidFill>
              </a:rPr>
              <a:t>výdajový princip (účtuji v okamžiku, kdy dojde ke změně stavu finančních prostředků</a:t>
            </a:r>
            <a:r>
              <a:rPr lang="cs-CZ" altLang="cs-CZ" sz="1100" b="0" dirty="0" smtClean="0">
                <a:solidFill>
                  <a:srgbClr val="000099"/>
                </a:solidFill>
              </a:rPr>
              <a:t>)</a:t>
            </a:r>
            <a:endParaRPr lang="en-US" altLang="cs-CZ" sz="1100" b="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dirty="0">
                <a:solidFill>
                  <a:srgbClr val="000099"/>
                </a:solidFill>
              </a:rPr>
              <a:t>	</a:t>
            </a:r>
            <a:r>
              <a:rPr lang="en-US" altLang="cs-CZ" sz="1100" dirty="0" smtClean="0">
                <a:solidFill>
                  <a:srgbClr val="000099"/>
                </a:solidFill>
              </a:rPr>
              <a:t>	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výdaj</a:t>
            </a:r>
            <a:r>
              <a:rPr lang="en-US" altLang="cs-CZ" sz="1100" dirty="0" smtClean="0">
                <a:solidFill>
                  <a:srgbClr val="000099"/>
                </a:solidFill>
              </a:rPr>
              <a:t>: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skutečně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vydané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prostředky</a:t>
            </a:r>
            <a:endParaRPr lang="en-US" altLang="cs-CZ" sz="110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b="0" dirty="0">
                <a:solidFill>
                  <a:srgbClr val="000099"/>
                </a:solidFill>
              </a:rPr>
              <a:t>	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	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příjem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: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skutečně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přijaté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prostředky</a:t>
            </a:r>
            <a:endParaRPr lang="cs-CZ" altLang="cs-CZ" sz="1100" b="0" dirty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cs-CZ" altLang="cs-CZ" sz="1100" b="0" dirty="0" smtClean="0">
                <a:solidFill>
                  <a:srgbClr val="000099"/>
                </a:solidFill>
              </a:rPr>
              <a:t>	</a:t>
            </a:r>
            <a:endParaRPr lang="en-US" altLang="cs-CZ" sz="1100" b="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dirty="0">
                <a:solidFill>
                  <a:srgbClr val="000099"/>
                </a:solidFill>
              </a:rPr>
              <a:t>	</a:t>
            </a:r>
            <a:r>
              <a:rPr lang="cs-CZ" altLang="cs-CZ" sz="1100" b="0" dirty="0" smtClean="0">
                <a:solidFill>
                  <a:srgbClr val="000099"/>
                </a:solidFill>
              </a:rPr>
              <a:t>- </a:t>
            </a:r>
            <a:r>
              <a:rPr lang="cs-CZ" altLang="cs-CZ" sz="1100" b="0" dirty="0">
                <a:solidFill>
                  <a:srgbClr val="000099"/>
                </a:solidFill>
              </a:rPr>
              <a:t>akruální princip (účtuji v okamžiku, kdy událost nastala – bez ohledu na změnu stavu finančních prostředků</a:t>
            </a:r>
            <a:r>
              <a:rPr lang="cs-CZ" altLang="cs-CZ" sz="1100" b="0" dirty="0" smtClean="0">
                <a:solidFill>
                  <a:srgbClr val="000099"/>
                </a:solidFill>
              </a:rPr>
              <a:t>)</a:t>
            </a:r>
            <a:endParaRPr lang="en-US" altLang="cs-CZ" sz="1100" b="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dirty="0">
                <a:solidFill>
                  <a:srgbClr val="000099"/>
                </a:solidFill>
              </a:rPr>
              <a:t>	</a:t>
            </a:r>
            <a:r>
              <a:rPr lang="en-US" altLang="cs-CZ" sz="1100" dirty="0" smtClean="0">
                <a:solidFill>
                  <a:srgbClr val="000099"/>
                </a:solidFill>
              </a:rPr>
              <a:t>	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náklad</a:t>
            </a:r>
            <a:r>
              <a:rPr lang="en-US" altLang="cs-CZ" sz="1100" dirty="0" smtClean="0">
                <a:solidFill>
                  <a:srgbClr val="000099"/>
                </a:solidFill>
              </a:rPr>
              <a:t>: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vznikají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spotřebou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zdrojů</a:t>
            </a:r>
            <a:r>
              <a:rPr lang="en-US" altLang="cs-CZ" sz="1100" dirty="0" smtClean="0">
                <a:solidFill>
                  <a:srgbClr val="000099"/>
                </a:solidFill>
              </a:rPr>
              <a:t> v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peněžním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vyjádření</a:t>
            </a:r>
            <a:r>
              <a:rPr lang="en-US" altLang="cs-CZ" sz="1100" dirty="0" smtClean="0">
                <a:solidFill>
                  <a:srgbClr val="000099"/>
                </a:solidFill>
              </a:rPr>
              <a:t>,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neznamenají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nutně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výdaj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prostředků</a:t>
            </a:r>
            <a:endParaRPr lang="en-US" altLang="cs-CZ" sz="110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b="0" dirty="0">
                <a:solidFill>
                  <a:srgbClr val="000099"/>
                </a:solidFill>
              </a:rPr>
              <a:t>	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	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výnos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: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hmotné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toky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v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peněžním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vyjádření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,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neznamenají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nutně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příjem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prostředků</a:t>
            </a:r>
            <a:endParaRPr lang="cs-CZ" altLang="cs-CZ" sz="1600" b="0" dirty="0"/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jednoduché účetnictví</a:t>
            </a:r>
            <a:r>
              <a:rPr lang="en-US" altLang="cs-CZ" sz="1800" dirty="0"/>
              <a:t> </a:t>
            </a:r>
            <a:r>
              <a:rPr lang="en-US" altLang="cs-CZ" sz="1800" dirty="0" smtClean="0"/>
              <a:t>     </a:t>
            </a:r>
            <a:r>
              <a:rPr lang="cs-CZ" altLang="cs-CZ" sz="1800" dirty="0" smtClean="0"/>
              <a:t>           </a:t>
            </a:r>
            <a:r>
              <a:rPr lang="en-US" altLang="cs-CZ" sz="1800" dirty="0" smtClean="0"/>
              <a:t> X  </a:t>
            </a:r>
            <a:r>
              <a:rPr lang="cs-CZ" altLang="cs-CZ" sz="1800" dirty="0" smtClean="0"/>
              <a:t>           </a:t>
            </a:r>
            <a:r>
              <a:rPr lang="en-US" altLang="cs-CZ" sz="1800" dirty="0" smtClean="0"/>
              <a:t>    </a:t>
            </a:r>
            <a:r>
              <a:rPr lang="cs-CZ" altLang="cs-CZ" sz="1800" dirty="0" smtClean="0"/>
              <a:t>podvojné účetnictví</a:t>
            </a:r>
          </a:p>
          <a:p>
            <a:pPr algn="just" eaLnBrk="1" hangingPunct="1">
              <a:defRPr/>
            </a:pPr>
            <a:r>
              <a:rPr lang="cs-CZ" altLang="cs-CZ" sz="1800" dirty="0"/>
              <a:t>	</a:t>
            </a:r>
            <a:r>
              <a:rPr lang="cs-CZ" altLang="cs-CZ" sz="1800" dirty="0" smtClean="0"/>
              <a:t>			 </a:t>
            </a:r>
          </a:p>
          <a:p>
            <a:pPr algn="just" eaLnBrk="1" hangingPunct="1">
              <a:defRPr/>
            </a:pPr>
            <a:r>
              <a:rPr lang="cs-CZ" altLang="cs-CZ" sz="1800" dirty="0"/>
              <a:t> </a:t>
            </a:r>
            <a:r>
              <a:rPr lang="cs-CZ" altLang="cs-CZ" sz="1800" dirty="0" smtClean="0"/>
              <a:t>                                                                 (zjednodušený </a:t>
            </a:r>
            <a:r>
              <a:rPr lang="en-US" altLang="cs-CZ" sz="1800" dirty="0" smtClean="0"/>
              <a:t>X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úplný </a:t>
            </a:r>
            <a:r>
              <a:rPr lang="cs-CZ" altLang="cs-CZ" sz="1800" dirty="0" smtClean="0"/>
              <a:t>rozsah)</a:t>
            </a:r>
            <a:endParaRPr lang="cs-CZ" altLang="cs-CZ" sz="1800" b="0" dirty="0"/>
          </a:p>
          <a:p>
            <a:pPr>
              <a:defRPr/>
            </a:pPr>
            <a:endParaRPr lang="cs-CZ" altLang="cs-CZ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158880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 err="1" smtClean="0"/>
              <a:t>Jednodu</a:t>
            </a:r>
            <a:r>
              <a:rPr lang="en-US" altLang="cs-CZ" sz="2400" dirty="0" err="1" smtClean="0"/>
              <a:t>ché</a:t>
            </a:r>
            <a:r>
              <a:rPr lang="en-US" altLang="cs-CZ" sz="2400" dirty="0" smtClean="0"/>
              <a:t> </a:t>
            </a:r>
            <a:r>
              <a:rPr lang="cs-CZ" altLang="cs-CZ" sz="2400" dirty="0" smtClean="0"/>
              <a:t>účetnictví</a:t>
            </a:r>
            <a:endParaRPr lang="cs-CZ" sz="1000" dirty="0"/>
          </a:p>
        </p:txBody>
      </p:sp>
      <p:sp>
        <p:nvSpPr>
          <p:cNvPr id="1433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E8E3602-4E97-48E1-B478-8A5882A65B7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upraveno</a:t>
            </a:r>
            <a:r>
              <a:rPr lang="en-US" altLang="cs-CZ" dirty="0" smtClean="0"/>
              <a:t> </a:t>
            </a:r>
            <a:r>
              <a:rPr lang="cs-CZ" altLang="cs-CZ" dirty="0" smtClean="0"/>
              <a:t>zákon</a:t>
            </a:r>
            <a:r>
              <a:rPr lang="en-US" altLang="cs-CZ" dirty="0" err="1" smtClean="0"/>
              <a:t>em</a:t>
            </a:r>
            <a:r>
              <a:rPr lang="cs-CZ" altLang="cs-CZ" dirty="0" smtClean="0"/>
              <a:t> </a:t>
            </a:r>
            <a:r>
              <a:rPr lang="cs-CZ" altLang="cs-CZ" dirty="0"/>
              <a:t>o </a:t>
            </a:r>
            <a:r>
              <a:rPr lang="cs-CZ" altLang="cs-CZ" dirty="0" smtClean="0"/>
              <a:t>účetnictví</a:t>
            </a:r>
            <a:endParaRPr lang="en-US" altLang="cs-CZ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dirty="0" smtClean="0"/>
              <a:t>mohou </a:t>
            </a:r>
            <a:r>
              <a:rPr lang="cs-CZ" altLang="cs-CZ" dirty="0"/>
              <a:t>vést vybrané </a:t>
            </a:r>
            <a:r>
              <a:rPr lang="cs-CZ" altLang="cs-CZ" dirty="0" smtClean="0"/>
              <a:t>NNO</a:t>
            </a:r>
            <a:r>
              <a:rPr lang="en-US" altLang="cs-CZ" dirty="0" smtClean="0"/>
              <a:t>:</a:t>
            </a:r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i="1" dirty="0" err="1" smtClean="0"/>
              <a:t>spolek</a:t>
            </a:r>
            <a:r>
              <a:rPr lang="en-US" altLang="cs-CZ" i="1" dirty="0" smtClean="0"/>
              <a:t> </a:t>
            </a:r>
            <a:r>
              <a:rPr lang="en-US" altLang="cs-CZ" i="1" dirty="0"/>
              <a:t>a </a:t>
            </a:r>
            <a:r>
              <a:rPr lang="en-US" altLang="cs-CZ" i="1" dirty="0" err="1"/>
              <a:t>pobočný</a:t>
            </a:r>
            <a:r>
              <a:rPr lang="en-US" altLang="cs-CZ" i="1" dirty="0"/>
              <a:t> </a:t>
            </a:r>
            <a:r>
              <a:rPr lang="en-US" altLang="cs-CZ" i="1" dirty="0" err="1"/>
              <a:t>spolek</a:t>
            </a:r>
            <a:r>
              <a:rPr lang="en-US" altLang="cs-CZ" i="1" dirty="0"/>
              <a:t>, </a:t>
            </a:r>
            <a:r>
              <a:rPr lang="en-US" altLang="cs-CZ" i="1" dirty="0" err="1"/>
              <a:t>odborová</a:t>
            </a:r>
            <a:r>
              <a:rPr lang="en-US" altLang="cs-CZ" i="1" dirty="0"/>
              <a:t> </a:t>
            </a:r>
            <a:r>
              <a:rPr lang="en-US" altLang="cs-CZ" i="1" dirty="0" err="1"/>
              <a:t>organizace</a:t>
            </a:r>
            <a:r>
              <a:rPr lang="en-US" altLang="cs-CZ" i="1" dirty="0"/>
              <a:t>, </a:t>
            </a:r>
            <a:r>
              <a:rPr lang="en-US" altLang="cs-CZ" i="1" dirty="0" err="1"/>
              <a:t>organizace</a:t>
            </a:r>
            <a:r>
              <a:rPr lang="en-US" altLang="cs-CZ" i="1" dirty="0"/>
              <a:t> </a:t>
            </a:r>
            <a:r>
              <a:rPr lang="en-US" altLang="cs-CZ" i="1" dirty="0" err="1"/>
              <a:t>zaměstnavatelů</a:t>
            </a:r>
            <a:r>
              <a:rPr lang="en-US" altLang="cs-CZ" i="1" dirty="0"/>
              <a:t>, </a:t>
            </a:r>
            <a:r>
              <a:rPr lang="en-US" altLang="cs-CZ" i="1" dirty="0" err="1"/>
              <a:t>církve</a:t>
            </a:r>
            <a:r>
              <a:rPr lang="en-US" altLang="cs-CZ" i="1" dirty="0"/>
              <a:t> a </a:t>
            </a:r>
            <a:r>
              <a:rPr lang="en-US" altLang="cs-CZ" i="1" dirty="0" err="1"/>
              <a:t>náboženské</a:t>
            </a:r>
            <a:r>
              <a:rPr lang="en-US" altLang="cs-CZ" i="1" dirty="0"/>
              <a:t> </a:t>
            </a:r>
            <a:r>
              <a:rPr lang="en-US" altLang="cs-CZ" i="1" dirty="0" err="1"/>
              <a:t>společnosti</a:t>
            </a:r>
            <a:r>
              <a:rPr lang="en-US" altLang="cs-CZ" i="1" dirty="0"/>
              <a:t> a </a:t>
            </a:r>
            <a:r>
              <a:rPr lang="en-US" altLang="cs-CZ" i="1" dirty="0" err="1"/>
              <a:t>honební</a:t>
            </a:r>
            <a:r>
              <a:rPr lang="en-US" altLang="cs-CZ" i="1" dirty="0"/>
              <a:t> </a:t>
            </a:r>
            <a:r>
              <a:rPr lang="en-US" altLang="cs-CZ" i="1" dirty="0" err="1" smtClean="0"/>
              <a:t>společenstva</a:t>
            </a:r>
            <a:endParaRPr lang="en-US" altLang="cs-CZ" i="1" dirty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za</a:t>
            </a:r>
            <a:r>
              <a:rPr lang="en-US" altLang="cs-CZ" dirty="0" smtClean="0"/>
              <a:t> </a:t>
            </a:r>
            <a:r>
              <a:rPr lang="en-US" altLang="cs-CZ" dirty="0" err="1"/>
              <a:t>předpokladu</a:t>
            </a:r>
            <a:r>
              <a:rPr lang="en-US" altLang="cs-CZ" dirty="0"/>
              <a:t>, </a:t>
            </a:r>
            <a:r>
              <a:rPr lang="en-US" altLang="cs-CZ" dirty="0" err="1"/>
              <a:t>že</a:t>
            </a:r>
            <a:r>
              <a:rPr lang="en-US" altLang="cs-CZ" dirty="0"/>
              <a:t>: </a:t>
            </a:r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nejsou</a:t>
            </a:r>
            <a:r>
              <a:rPr lang="en-US" altLang="cs-CZ" dirty="0" smtClean="0"/>
              <a:t> </a:t>
            </a:r>
            <a:r>
              <a:rPr lang="en-US" altLang="cs-CZ" dirty="0" err="1"/>
              <a:t>plátcem</a:t>
            </a:r>
            <a:r>
              <a:rPr lang="en-US" altLang="cs-CZ" dirty="0"/>
              <a:t> DPH; </a:t>
            </a:r>
            <a:endParaRPr lang="en-US" altLang="cs-CZ" dirty="0" smtClean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jejich</a:t>
            </a:r>
            <a:r>
              <a:rPr lang="en-US" altLang="cs-CZ" dirty="0" smtClean="0"/>
              <a:t> </a:t>
            </a:r>
            <a:r>
              <a:rPr lang="en-US" altLang="cs-CZ" dirty="0" err="1"/>
              <a:t>celkové</a:t>
            </a:r>
            <a:r>
              <a:rPr lang="en-US" altLang="cs-CZ" dirty="0"/>
              <a:t> </a:t>
            </a:r>
            <a:r>
              <a:rPr lang="en-US" altLang="cs-CZ" dirty="0" err="1"/>
              <a:t>příjmy</a:t>
            </a:r>
            <a:r>
              <a:rPr lang="en-US" altLang="cs-CZ" dirty="0"/>
              <a:t> </a:t>
            </a:r>
            <a:r>
              <a:rPr lang="en-US" altLang="cs-CZ" dirty="0" err="1" smtClean="0"/>
              <a:t>nepřesáhnou</a:t>
            </a:r>
            <a:r>
              <a:rPr lang="en-US" altLang="cs-CZ" dirty="0" smtClean="0"/>
              <a:t> 3 </a:t>
            </a:r>
            <a:r>
              <a:rPr lang="en-US" altLang="cs-CZ" dirty="0"/>
              <a:t>mil. </a:t>
            </a:r>
            <a:r>
              <a:rPr lang="en-US" altLang="cs-CZ" dirty="0" err="1"/>
              <a:t>Kč</a:t>
            </a:r>
            <a:r>
              <a:rPr lang="en-US" altLang="cs-CZ" dirty="0"/>
              <a:t>; </a:t>
            </a:r>
            <a:endParaRPr lang="en-US" altLang="cs-CZ" dirty="0" smtClean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hodnota</a:t>
            </a:r>
            <a:r>
              <a:rPr lang="en-US" altLang="cs-CZ" dirty="0" smtClean="0"/>
              <a:t> </a:t>
            </a:r>
            <a:r>
              <a:rPr lang="en-US" altLang="cs-CZ" dirty="0" err="1"/>
              <a:t>jejich</a:t>
            </a:r>
            <a:r>
              <a:rPr lang="en-US" altLang="cs-CZ" dirty="0"/>
              <a:t> </a:t>
            </a:r>
            <a:r>
              <a:rPr lang="en-US" altLang="cs-CZ" dirty="0" err="1"/>
              <a:t>majetku</a:t>
            </a:r>
            <a:r>
              <a:rPr lang="en-US" altLang="cs-CZ" dirty="0"/>
              <a:t> </a:t>
            </a:r>
            <a:r>
              <a:rPr lang="en-US" altLang="cs-CZ" dirty="0" err="1"/>
              <a:t>nepřesáhne</a:t>
            </a:r>
            <a:r>
              <a:rPr lang="en-US" altLang="cs-CZ" dirty="0"/>
              <a:t> 3 mil. </a:t>
            </a:r>
            <a:r>
              <a:rPr lang="en-US" altLang="cs-CZ" dirty="0" err="1"/>
              <a:t>Kč</a:t>
            </a:r>
            <a:r>
              <a:rPr lang="en-US" altLang="cs-CZ" dirty="0"/>
              <a:t>.</a:t>
            </a:r>
            <a:endParaRPr lang="cs-CZ" altLang="cs-CZ" dirty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dirty="0" err="1" smtClean="0"/>
              <a:t>předmětem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jsou</a:t>
            </a:r>
            <a:r>
              <a:rPr lang="en-US" altLang="cs-CZ" sz="1800" dirty="0" smtClean="0"/>
              <a:t> </a:t>
            </a:r>
            <a:r>
              <a:rPr lang="en-US" altLang="cs-CZ" sz="1800" b="0" dirty="0" err="1" smtClean="0"/>
              <a:t>příjmy</a:t>
            </a:r>
            <a:r>
              <a:rPr lang="en-US" altLang="cs-CZ" sz="1800" b="0" dirty="0" smtClean="0"/>
              <a:t> a </a:t>
            </a:r>
            <a:r>
              <a:rPr lang="en-US" altLang="cs-CZ" sz="1800" b="0" dirty="0" err="1" smtClean="0"/>
              <a:t>výdaje</a:t>
            </a:r>
            <a:r>
              <a:rPr lang="en-US" altLang="cs-CZ" sz="1800" b="0" dirty="0" smtClean="0"/>
              <a:t>, </a:t>
            </a:r>
            <a:r>
              <a:rPr lang="en-US" altLang="cs-CZ" sz="1800" b="0" dirty="0" err="1" smtClean="0"/>
              <a:t>majetek</a:t>
            </a:r>
            <a:r>
              <a:rPr lang="en-US" altLang="cs-CZ" sz="1800" b="0" dirty="0" smtClean="0"/>
              <a:t> a </a:t>
            </a:r>
            <a:r>
              <a:rPr lang="en-US" altLang="cs-CZ" sz="1800" b="0" dirty="0" err="1" smtClean="0"/>
              <a:t>závazky</a:t>
            </a:r>
            <a:r>
              <a:rPr lang="en-US" altLang="cs-CZ" sz="1800" b="0" dirty="0" smtClean="0"/>
              <a:t> </a:t>
            </a: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cs-CZ" altLang="cs-CZ" sz="1800" b="0" dirty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peněžní</a:t>
            </a:r>
            <a:r>
              <a:rPr lang="en-US" altLang="cs-CZ" sz="18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18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deník</a:t>
            </a:r>
            <a:endParaRPr lang="cs-CZ" altLang="cs-CZ" sz="1800" b="0" dirty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dirty="0" err="1" smtClean="0"/>
              <a:t>kniha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pohledávek</a:t>
            </a:r>
            <a:r>
              <a:rPr lang="en-US" altLang="cs-CZ" sz="1800" dirty="0" smtClean="0"/>
              <a:t> a </a:t>
            </a:r>
            <a:r>
              <a:rPr lang="cs-CZ" altLang="cs-CZ" sz="1800" dirty="0" smtClean="0"/>
              <a:t>kniha </a:t>
            </a:r>
            <a:r>
              <a:rPr lang="en-US" altLang="cs-CZ" sz="1800" dirty="0" err="1" smtClean="0"/>
              <a:t>závazků</a:t>
            </a:r>
            <a:endParaRPr lang="en-US" altLang="cs-CZ" sz="1800" dirty="0" smtClean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dirty="0" err="1" smtClean="0"/>
              <a:t>pomocné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knihy</a:t>
            </a:r>
            <a:r>
              <a:rPr lang="en-US" altLang="cs-CZ" sz="1800" dirty="0" smtClean="0"/>
              <a:t> o </a:t>
            </a:r>
            <a:r>
              <a:rPr lang="en-US" altLang="cs-CZ" sz="1800" dirty="0" err="1" smtClean="0"/>
              <a:t>ostatních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složkách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majetku</a:t>
            </a:r>
            <a:endParaRPr lang="en-US" altLang="cs-CZ" sz="1800" dirty="0" smtClean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přehled</a:t>
            </a:r>
            <a:r>
              <a:rPr lang="en-US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majetku</a:t>
            </a:r>
            <a:r>
              <a:rPr lang="en-US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závazcích</a:t>
            </a:r>
            <a:r>
              <a:rPr lang="en-US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přehled</a:t>
            </a:r>
            <a:r>
              <a:rPr lang="en-US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příjmech</a:t>
            </a:r>
            <a:r>
              <a:rPr lang="en-US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výdajích</a:t>
            </a:r>
            <a:endParaRPr lang="en-US" altLang="cs-CZ" sz="1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cs-CZ" altLang="cs-CZ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361160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Zjednodušený rozsah účetnictví</a:t>
            </a:r>
            <a:endParaRPr lang="cs-CZ" sz="1000" dirty="0"/>
          </a:p>
        </p:txBody>
      </p:sp>
      <p:sp>
        <p:nvSpPr>
          <p:cNvPr id="1433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E8E3602-4E97-48E1-B478-8A5882A65B7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b="0" dirty="0" err="1" smtClean="0"/>
              <a:t>upraveno</a:t>
            </a:r>
            <a:r>
              <a:rPr lang="en-US" altLang="cs-CZ" sz="1800" b="0" dirty="0" smtClean="0"/>
              <a:t> </a:t>
            </a:r>
            <a:r>
              <a:rPr lang="en-US" altLang="cs-CZ" sz="1800" b="0" dirty="0" err="1" smtClean="0"/>
              <a:t>zákonem</a:t>
            </a:r>
            <a:r>
              <a:rPr lang="en-US" altLang="cs-CZ" sz="1800" b="0" dirty="0" smtClean="0"/>
              <a:t> o </a:t>
            </a:r>
            <a:r>
              <a:rPr lang="en-US" altLang="cs-CZ" sz="1800" b="0" dirty="0" err="1" smtClean="0"/>
              <a:t>účetnictví</a:t>
            </a:r>
            <a:r>
              <a:rPr lang="en-US" altLang="cs-CZ" sz="1800" b="0" dirty="0" smtClean="0"/>
              <a:t> a </a:t>
            </a:r>
            <a:r>
              <a:rPr lang="en-US" altLang="cs-CZ" sz="1800" b="0" dirty="0" err="1" smtClean="0"/>
              <a:t>zmiňovanou</a:t>
            </a:r>
            <a:r>
              <a:rPr lang="en-US" altLang="cs-CZ" sz="1800" b="0" dirty="0" smtClean="0"/>
              <a:t> </a:t>
            </a:r>
            <a:r>
              <a:rPr lang="en-US" altLang="cs-CZ" sz="1800" b="0" dirty="0" err="1" smtClean="0"/>
              <a:t>vyhláškou</a:t>
            </a:r>
            <a:endParaRPr lang="en-US" altLang="cs-CZ" sz="1800" b="0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mohou </a:t>
            </a:r>
            <a:r>
              <a:rPr lang="cs-CZ" altLang="cs-CZ" sz="1800" b="0" dirty="0"/>
              <a:t>vést </a:t>
            </a:r>
            <a:r>
              <a:rPr lang="en-US" altLang="cs-CZ" sz="1800" b="0" dirty="0" err="1" smtClean="0"/>
              <a:t>vybrané</a:t>
            </a:r>
            <a:r>
              <a:rPr lang="en-US" altLang="cs-CZ" sz="1800" b="0" dirty="0" smtClean="0"/>
              <a:t> NNO: </a:t>
            </a:r>
            <a:endParaRPr lang="en-US" altLang="cs-CZ" dirty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i="1" dirty="0" err="1"/>
              <a:t>spolek</a:t>
            </a:r>
            <a:r>
              <a:rPr lang="en-US" altLang="cs-CZ" i="1" dirty="0"/>
              <a:t> a </a:t>
            </a:r>
            <a:r>
              <a:rPr lang="en-US" altLang="cs-CZ" i="1" dirty="0" err="1"/>
              <a:t>pobočný</a:t>
            </a:r>
            <a:r>
              <a:rPr lang="en-US" altLang="cs-CZ" i="1" dirty="0"/>
              <a:t> </a:t>
            </a:r>
            <a:r>
              <a:rPr lang="en-US" altLang="cs-CZ" i="1" dirty="0" err="1"/>
              <a:t>spolek</a:t>
            </a:r>
            <a:r>
              <a:rPr lang="en-US" altLang="cs-CZ" i="1" dirty="0"/>
              <a:t>, </a:t>
            </a:r>
            <a:r>
              <a:rPr lang="en-US" altLang="cs-CZ" i="1" dirty="0" err="1"/>
              <a:t>odborová</a:t>
            </a:r>
            <a:r>
              <a:rPr lang="en-US" altLang="cs-CZ" i="1" dirty="0"/>
              <a:t> </a:t>
            </a:r>
            <a:r>
              <a:rPr lang="en-US" altLang="cs-CZ" i="1" dirty="0" err="1"/>
              <a:t>organizace</a:t>
            </a:r>
            <a:r>
              <a:rPr lang="en-US" altLang="cs-CZ" i="1" dirty="0"/>
              <a:t>, </a:t>
            </a:r>
            <a:r>
              <a:rPr lang="en-US" altLang="cs-CZ" i="1" dirty="0" err="1"/>
              <a:t>organizace</a:t>
            </a:r>
            <a:r>
              <a:rPr lang="en-US" altLang="cs-CZ" i="1" dirty="0"/>
              <a:t> </a:t>
            </a:r>
            <a:r>
              <a:rPr lang="en-US" altLang="cs-CZ" i="1" dirty="0" err="1"/>
              <a:t>zaměstnavatelů</a:t>
            </a:r>
            <a:r>
              <a:rPr lang="en-US" altLang="cs-CZ" i="1" dirty="0"/>
              <a:t>, </a:t>
            </a:r>
            <a:r>
              <a:rPr lang="en-US" altLang="cs-CZ" i="1" dirty="0" err="1"/>
              <a:t>církve</a:t>
            </a:r>
            <a:r>
              <a:rPr lang="en-US" altLang="cs-CZ" i="1" dirty="0"/>
              <a:t> a </a:t>
            </a:r>
            <a:r>
              <a:rPr lang="en-US" altLang="cs-CZ" i="1" dirty="0" err="1"/>
              <a:t>náboženské</a:t>
            </a:r>
            <a:r>
              <a:rPr lang="en-US" altLang="cs-CZ" i="1" dirty="0"/>
              <a:t> </a:t>
            </a:r>
            <a:r>
              <a:rPr lang="en-US" altLang="cs-CZ" i="1" dirty="0" err="1" smtClean="0"/>
              <a:t>společnosti</a:t>
            </a:r>
            <a:r>
              <a:rPr lang="en-US" altLang="cs-CZ" i="1" dirty="0" smtClean="0"/>
              <a:t>, </a:t>
            </a:r>
            <a:r>
              <a:rPr lang="en-US" altLang="cs-CZ" sz="1600" i="1" dirty="0" err="1" smtClean="0"/>
              <a:t>honební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společenstva</a:t>
            </a:r>
            <a:r>
              <a:rPr lang="en-US" altLang="cs-CZ" sz="1600" i="1" dirty="0" smtClean="0"/>
              <a:t>, </a:t>
            </a:r>
            <a:r>
              <a:rPr lang="en-US" altLang="cs-CZ" sz="1600" i="1" dirty="0" err="1" smtClean="0"/>
              <a:t>obecně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prospěšné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společnosti</a:t>
            </a:r>
            <a:r>
              <a:rPr lang="en-US" altLang="cs-CZ" sz="1600" i="1" dirty="0" smtClean="0"/>
              <a:t>, </a:t>
            </a:r>
            <a:r>
              <a:rPr lang="en-US" altLang="cs-CZ" sz="1600" i="1" dirty="0" err="1" smtClean="0"/>
              <a:t>nadační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fondy</a:t>
            </a:r>
            <a:r>
              <a:rPr lang="en-US" altLang="cs-CZ" sz="1600" i="1" dirty="0" smtClean="0"/>
              <a:t>, </a:t>
            </a:r>
            <a:r>
              <a:rPr lang="en-US" altLang="cs-CZ" sz="1600" i="1" dirty="0" err="1" smtClean="0"/>
              <a:t>ústavy</a:t>
            </a:r>
            <a:r>
              <a:rPr lang="en-US" altLang="cs-CZ" sz="1600" i="1" dirty="0" smtClean="0"/>
              <a:t>, </a:t>
            </a:r>
            <a:r>
              <a:rPr lang="en-US" altLang="cs-CZ" sz="1600" i="1" dirty="0" err="1" smtClean="0"/>
              <a:t>společenství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vlastníků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jednotek</a:t>
            </a:r>
            <a:r>
              <a:rPr lang="en-US" altLang="cs-CZ" sz="1600" i="1" dirty="0" smtClean="0"/>
              <a:t> a </a:t>
            </a:r>
            <a:r>
              <a:rPr lang="en-US" altLang="cs-CZ" sz="1600" i="1" dirty="0" err="1" smtClean="0"/>
              <a:t>bytová</a:t>
            </a:r>
            <a:r>
              <a:rPr lang="en-US" altLang="cs-CZ" sz="1600" i="1" dirty="0" smtClean="0"/>
              <a:t> a </a:t>
            </a:r>
            <a:r>
              <a:rPr lang="en-US" altLang="cs-CZ" sz="1600" i="1" dirty="0" err="1" smtClean="0"/>
              <a:t>sociální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družstva</a:t>
            </a:r>
            <a:endParaRPr lang="en-US" altLang="cs-CZ" sz="1600" i="1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za</a:t>
            </a:r>
            <a:r>
              <a:rPr lang="en-US" altLang="cs-CZ" dirty="0" smtClean="0"/>
              <a:t> </a:t>
            </a:r>
            <a:r>
              <a:rPr lang="en-US" altLang="cs-CZ" dirty="0" err="1"/>
              <a:t>předpokladu</a:t>
            </a:r>
            <a:r>
              <a:rPr lang="en-US" altLang="cs-CZ" dirty="0"/>
              <a:t>, </a:t>
            </a:r>
            <a:r>
              <a:rPr lang="en-US" altLang="cs-CZ" dirty="0" err="1" smtClean="0"/>
              <a:t>že</a:t>
            </a:r>
            <a:r>
              <a:rPr lang="en-US" altLang="cs-CZ" dirty="0"/>
              <a:t> </a:t>
            </a:r>
            <a:r>
              <a:rPr lang="en-US" altLang="cs-CZ" dirty="0" err="1" smtClean="0"/>
              <a:t>naplňují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atributy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mikro</a:t>
            </a:r>
            <a:r>
              <a:rPr lang="en-US" altLang="cs-CZ" dirty="0" smtClean="0"/>
              <a:t> a </a:t>
            </a:r>
            <a:r>
              <a:rPr lang="en-US" altLang="cs-CZ" dirty="0" err="1" smtClean="0"/>
              <a:t>malých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účetních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jednotek</a:t>
            </a:r>
            <a:endParaRPr lang="en-US" altLang="cs-CZ" dirty="0"/>
          </a:p>
          <a:p>
            <a:pPr algn="just" eaLnBrk="1" hangingPunct="1">
              <a:defRPr/>
            </a:pPr>
            <a:r>
              <a:rPr lang="en-US" altLang="cs-CZ" sz="1200" dirty="0" smtClean="0">
                <a:solidFill>
                  <a:srgbClr val="000099"/>
                </a:solidFill>
              </a:rPr>
              <a:t>	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splňuje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alespoň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dvě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ze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tří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kritérií</a:t>
            </a:r>
            <a:r>
              <a:rPr lang="en-US" altLang="cs-CZ" sz="1200" dirty="0">
                <a:solidFill>
                  <a:srgbClr val="000099"/>
                </a:solidFill>
              </a:rPr>
              <a:t>: </a:t>
            </a:r>
            <a:endParaRPr lang="en-US" altLang="cs-CZ" sz="120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200" dirty="0">
                <a:solidFill>
                  <a:srgbClr val="000099"/>
                </a:solidFill>
              </a:rPr>
              <a:t>	</a:t>
            </a:r>
            <a:r>
              <a:rPr lang="en-US" altLang="cs-CZ" sz="1200" dirty="0" smtClean="0">
                <a:solidFill>
                  <a:srgbClr val="000099"/>
                </a:solidFill>
              </a:rPr>
              <a:t>-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aktiva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celkem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nižší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jak</a:t>
            </a:r>
            <a:r>
              <a:rPr lang="en-US" altLang="cs-CZ" sz="1200" dirty="0">
                <a:solidFill>
                  <a:srgbClr val="000099"/>
                </a:solidFill>
              </a:rPr>
              <a:t> 9 mil.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Kč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>
                <a:solidFill>
                  <a:srgbClr val="000099"/>
                </a:solidFill>
              </a:rPr>
              <a:t>(resp. </a:t>
            </a:r>
            <a:r>
              <a:rPr lang="en-US" altLang="cs-CZ" sz="1200" dirty="0" smtClean="0">
                <a:solidFill>
                  <a:srgbClr val="000099"/>
                </a:solidFill>
              </a:rPr>
              <a:t>100 mil.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Kč</a:t>
            </a:r>
            <a:r>
              <a:rPr lang="en-US" altLang="cs-CZ" sz="1200" dirty="0" smtClean="0">
                <a:solidFill>
                  <a:srgbClr val="000099"/>
                </a:solidFill>
              </a:rPr>
              <a:t>)</a:t>
            </a:r>
          </a:p>
          <a:p>
            <a:pPr algn="just" eaLnBrk="1" hangingPunct="1">
              <a:defRPr/>
            </a:pPr>
            <a:r>
              <a:rPr lang="en-US" altLang="cs-CZ" sz="1200" dirty="0" smtClean="0">
                <a:solidFill>
                  <a:srgbClr val="000099"/>
                </a:solidFill>
              </a:rPr>
              <a:t>	-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roční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úhrn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čistého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obratu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nižší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jak</a:t>
            </a:r>
            <a:r>
              <a:rPr lang="en-US" altLang="cs-CZ" sz="1200" dirty="0">
                <a:solidFill>
                  <a:srgbClr val="000099"/>
                </a:solidFill>
              </a:rPr>
              <a:t> 18 mil.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Kč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>
                <a:solidFill>
                  <a:srgbClr val="000099"/>
                </a:solidFill>
              </a:rPr>
              <a:t>(resp. </a:t>
            </a:r>
            <a:r>
              <a:rPr lang="en-US" altLang="cs-CZ" sz="1200" dirty="0" smtClean="0">
                <a:solidFill>
                  <a:srgbClr val="000099"/>
                </a:solidFill>
              </a:rPr>
              <a:t>200 mil.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Kč</a:t>
            </a:r>
            <a:r>
              <a:rPr lang="en-US" altLang="cs-CZ" sz="1200" dirty="0" smtClean="0">
                <a:solidFill>
                  <a:srgbClr val="000099"/>
                </a:solidFill>
              </a:rPr>
              <a:t>)</a:t>
            </a:r>
          </a:p>
          <a:p>
            <a:pPr algn="just" eaLnBrk="1" hangingPunct="1">
              <a:defRPr/>
            </a:pPr>
            <a:r>
              <a:rPr lang="en-US" altLang="cs-CZ" sz="1200" dirty="0">
                <a:solidFill>
                  <a:srgbClr val="000099"/>
                </a:solidFill>
              </a:rPr>
              <a:t>	</a:t>
            </a:r>
            <a:r>
              <a:rPr lang="en-US" altLang="cs-CZ" sz="1200" dirty="0" smtClean="0">
                <a:solidFill>
                  <a:srgbClr val="000099"/>
                </a:solidFill>
              </a:rPr>
              <a:t>-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průměrný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počet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zaměstnanců</a:t>
            </a:r>
            <a:r>
              <a:rPr lang="en-US" altLang="cs-CZ" sz="1200" dirty="0">
                <a:solidFill>
                  <a:srgbClr val="000099"/>
                </a:solidFill>
              </a:rPr>
              <a:t> v </a:t>
            </a:r>
            <a:r>
              <a:rPr lang="en-US" altLang="cs-CZ" sz="1200" dirty="0" err="1">
                <a:solidFill>
                  <a:srgbClr val="000099"/>
                </a:solidFill>
              </a:rPr>
              <a:t>průběhu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účetního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období</a:t>
            </a:r>
            <a:r>
              <a:rPr lang="en-US" altLang="cs-CZ" sz="1200" dirty="0">
                <a:solidFill>
                  <a:srgbClr val="000099"/>
                </a:solidFill>
              </a:rPr>
              <a:t> 10 a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méně</a:t>
            </a:r>
            <a:r>
              <a:rPr lang="en-US" altLang="cs-CZ" sz="1200" dirty="0" smtClean="0">
                <a:solidFill>
                  <a:srgbClr val="000099"/>
                </a:solidFill>
              </a:rPr>
              <a:t> (resp. 50 a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méně</a:t>
            </a:r>
            <a:r>
              <a:rPr lang="en-US" altLang="cs-CZ" sz="1200" dirty="0" smtClean="0">
                <a:solidFill>
                  <a:srgbClr val="000099"/>
                </a:solidFill>
              </a:rPr>
              <a:t>)</a:t>
            </a:r>
            <a:endParaRPr lang="en-US" altLang="cs-CZ" sz="1200" b="0" dirty="0" smtClean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n-US" altLang="cs-CZ" sz="1800" b="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cs-CZ" altLang="cs-CZ" sz="18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cs-CZ" altLang="cs-CZ" sz="1800" b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zjednodušený“ účetní </a:t>
            </a:r>
            <a:r>
              <a:rPr lang="cs-CZ" altLang="cs-CZ" sz="18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rozvrh</a:t>
            </a:r>
            <a:r>
              <a:rPr lang="en-US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1200" dirty="0" smtClean="0">
                <a:solidFill>
                  <a:srgbClr val="000099"/>
                </a:solidFill>
              </a:rPr>
              <a:t>–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pouze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účtové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třídy</a:t>
            </a:r>
            <a:r>
              <a:rPr lang="en-US" altLang="cs-CZ" sz="1200" dirty="0" smtClean="0">
                <a:solidFill>
                  <a:srgbClr val="000099"/>
                </a:solidFill>
              </a:rPr>
              <a:t> a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účtové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skupiny</a:t>
            </a:r>
            <a:endParaRPr lang="en-US" altLang="cs-CZ" sz="1200" dirty="0" smtClean="0">
              <a:solidFill>
                <a:srgbClr val="000099"/>
              </a:solidFill>
            </a:endParaRPr>
          </a:p>
          <a:p>
            <a:pPr marL="342900" indent="-342900" algn="just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en-US" altLang="cs-CZ" sz="1800" dirty="0" err="1" smtClean="0"/>
              <a:t>možnost</a:t>
            </a:r>
            <a:r>
              <a:rPr lang="en-US" altLang="cs-CZ" sz="1800" dirty="0" smtClean="0"/>
              <a:t> </a:t>
            </a:r>
            <a:r>
              <a:rPr lang="en-US" altLang="cs-CZ" sz="18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amerického</a:t>
            </a:r>
            <a:r>
              <a:rPr lang="en-US" altLang="cs-CZ" sz="18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18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deníku</a:t>
            </a:r>
            <a:r>
              <a:rPr lang="en-US" alt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1200" dirty="0">
                <a:solidFill>
                  <a:srgbClr val="000099"/>
                </a:solidFill>
              </a:rPr>
              <a:t>–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spojení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hlavní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knihy</a:t>
            </a:r>
            <a:r>
              <a:rPr lang="en-US" altLang="cs-CZ" sz="1200" dirty="0" smtClean="0">
                <a:solidFill>
                  <a:srgbClr val="000099"/>
                </a:solidFill>
              </a:rPr>
              <a:t> a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účetního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deníku</a:t>
            </a:r>
            <a:endParaRPr lang="en-US" altLang="cs-CZ" sz="18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netřeba </a:t>
            </a:r>
            <a:r>
              <a:rPr lang="cs-CZ" altLang="cs-CZ" sz="1800" b="0" dirty="0"/>
              <a:t>účtovat o předvídatelných a možných ztrátách a ziscích </a:t>
            </a:r>
            <a:endParaRPr lang="cs-CZ" altLang="cs-CZ" sz="1800" b="0" dirty="0" smtClean="0"/>
          </a:p>
          <a:p>
            <a:pPr marL="342900" indent="-342900" algn="just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cs-CZ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zjednodušený rozsah účetní </a:t>
            </a:r>
            <a:r>
              <a:rPr lang="cs-CZ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závěrk</a:t>
            </a:r>
            <a:r>
              <a:rPr lang="en-US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cs-CZ" altLang="cs-CZ" sz="1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184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552</TotalTime>
  <Words>1493</Words>
  <Application>Microsoft Office PowerPoint</Application>
  <PresentationFormat>Předvádění na obrazovce (4:3)</PresentationFormat>
  <Paragraphs>360</Paragraphs>
  <Slides>28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Tahoma</vt:lpstr>
      <vt:lpstr>Wingdings</vt:lpstr>
      <vt:lpstr>Prezentace_MU_CZ</vt:lpstr>
      <vt:lpstr> účetnictví a zdanění NNO Ekonomické řízení NNO  Jakub Pejcal  (jakub.pejcal@econ.muni.cz)  26. listopadu 2019, Brno FF: PBSNPB2 / PBM120</vt:lpstr>
      <vt:lpstr>Průběh přednášky</vt:lpstr>
      <vt:lpstr>Účetnictví</vt:lpstr>
      <vt:lpstr>Legislativní úprava účetnictví</vt:lpstr>
      <vt:lpstr>Vyhláška Č. 504/2002 Sb.</vt:lpstr>
      <vt:lpstr>České účetní standardy</vt:lpstr>
      <vt:lpstr>Účetnictví NNO</vt:lpstr>
      <vt:lpstr>Jednoduché účetnictví</vt:lpstr>
      <vt:lpstr>Zjednodušený rozsah účetnictví</vt:lpstr>
      <vt:lpstr>Účetnictví v plném rozsahu</vt:lpstr>
      <vt:lpstr>Účetní výkazy – účetní závěrka </vt:lpstr>
      <vt:lpstr>Jak vypadá účetní doklad 1</vt:lpstr>
      <vt:lpstr>Jak vypadá účetní doklad 2</vt:lpstr>
      <vt:lpstr>Archivace účetních dokladů </vt:lpstr>
      <vt:lpstr>zdanění NNO</vt:lpstr>
      <vt:lpstr>Daně, které na NNO doléhají</vt:lpstr>
      <vt:lpstr> Účetnictví a zdanění NNO Ekonomické řízení NNO  Jakub Pejcal  (jakub.pejcal@econ.muni.cz)  26. listopadu 2019, Brno FF: PBSNPB2 / PBM120</vt:lpstr>
      <vt:lpstr>Ekonomické řízení v NNO</vt:lpstr>
      <vt:lpstr>Tvorba rozpočtu</vt:lpstr>
      <vt:lpstr>Základní formy rozpočtu</vt:lpstr>
      <vt:lpstr>Příklad programového rozpočtu</vt:lpstr>
      <vt:lpstr>Příklad zdrojového rozpočtu</vt:lpstr>
      <vt:lpstr>Náklady v NNO</vt:lpstr>
      <vt:lpstr>Kalkulace režijních nákladů</vt:lpstr>
      <vt:lpstr>Příklad kalkulace režijních nákladů</vt:lpstr>
      <vt:lpstr>Výnosy v NNO</vt:lpstr>
      <vt:lpstr>Existence pokročilejších nástrojů řízení</vt:lpstr>
      <vt:lpstr>Shrnutí závěrem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Pejcal Jakub</dc:creator>
  <cp:lastModifiedBy>Pejcal Jakub</cp:lastModifiedBy>
  <cp:revision>64</cp:revision>
  <cp:lastPrinted>1601-01-01T00:00:00Z</cp:lastPrinted>
  <dcterms:created xsi:type="dcterms:W3CDTF">2015-11-23T07:04:47Z</dcterms:created>
  <dcterms:modified xsi:type="dcterms:W3CDTF">2019-11-25T14:48:14Z</dcterms:modified>
</cp:coreProperties>
</file>