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4162" r:id="rId1"/>
    <p:sldMasterId id="2147484486" r:id="rId2"/>
  </p:sldMasterIdLst>
  <p:notesMasterIdLst>
    <p:notesMasterId r:id="rId7"/>
  </p:notesMasterIdLst>
  <p:sldIdLst>
    <p:sldId id="372" r:id="rId3"/>
    <p:sldId id="373" r:id="rId4"/>
    <p:sldId id="374" r:id="rId5"/>
    <p:sldId id="376" r:id="rId6"/>
  </p:sldIdLst>
  <p:sldSz cx="9144000" cy="6858000" type="screen4x3"/>
  <p:notesSz cx="7559675" cy="106918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8554" autoAdjust="0"/>
  </p:normalViewPr>
  <p:slideViewPr>
    <p:cSldViewPr>
      <p:cViewPr varScale="1">
        <p:scale>
          <a:sx n="87" d="100"/>
          <a:sy n="87" d="100"/>
        </p:scale>
        <p:origin x="1698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276600" cy="5365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4281488" y="0"/>
            <a:ext cx="3276600" cy="5365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65C1FF-AFA9-4442-9131-C56B6E169E0C}" type="datetimeFigureOut">
              <a:rPr lang="cs-CZ" smtClean="0"/>
              <a:t>09.12.2019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74775" y="1336675"/>
            <a:ext cx="4810125" cy="36083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755650" y="5145088"/>
            <a:ext cx="6048375" cy="42100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10155238"/>
            <a:ext cx="3276600" cy="5365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4281488" y="10155238"/>
            <a:ext cx="3276600" cy="5365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6E0EFA-38C1-4C99-900A-57A8E696B2F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689948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56E0EFA-38C1-4C99-900A-57A8E696B2F2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8136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56E0EFA-38C1-4C99-900A-57A8E696B2F2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103437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56E0EFA-38C1-4C99-900A-57A8E696B2F2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1270971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56E0EFA-38C1-4C99-900A-57A8E696B2F2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239260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4530"/>
            <a:ext cx="6858000" cy="2387600"/>
          </a:xfrm>
        </p:spPr>
        <p:txBody>
          <a:bodyPr anchor="b">
            <a:normAutofit/>
          </a:bodyPr>
          <a:lstStyle>
            <a:lvl1pPr algn="ctr">
              <a:defRPr sz="45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 algn="ctr">
              <a:buNone/>
              <a:defRPr sz="21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sz="1200">
                <a:solidFill>
                  <a:srgbClr val="454545"/>
                </a:solidFill>
                <a:latin typeface="Corbel"/>
              </a:rPr>
              <a:t>18. 4. 2016</a:t>
            </a: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F2F32ABE-4C00-415B-B593-137B9AFF3797}" type="slidenum">
              <a:rPr lang="cs-CZ" sz="1200" smtClean="0">
                <a:solidFill>
                  <a:srgbClr val="454545"/>
                </a:solidFill>
                <a:latin typeface="Corbel"/>
              </a:r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681879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sz="1200">
                <a:solidFill>
                  <a:srgbClr val="454545"/>
                </a:solidFill>
                <a:latin typeface="Corbel"/>
              </a:rPr>
              <a:t>18. 4. 2016</a:t>
            </a: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F2F32ABE-4C00-415B-B593-137B9AFF3797}" type="slidenum">
              <a:rPr lang="cs-CZ" sz="1200" smtClean="0">
                <a:solidFill>
                  <a:srgbClr val="454545"/>
                </a:solidFill>
                <a:latin typeface="Corbel"/>
              </a:r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33204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0362"/>
            <a:ext cx="1971675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0363"/>
            <a:ext cx="5800725" cy="5811837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sz="1200">
                <a:solidFill>
                  <a:srgbClr val="454545"/>
                </a:solidFill>
                <a:latin typeface="Corbel"/>
              </a:rPr>
              <a:t>18. 4. 2016</a:t>
            </a: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F2F32ABE-4C00-415B-B593-137B9AFF3797}" type="slidenum">
              <a:rPr lang="cs-CZ" sz="1200" smtClean="0">
                <a:solidFill>
                  <a:srgbClr val="454545"/>
                </a:solidFill>
                <a:latin typeface="Corbel"/>
              </a:r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878731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57200" y="155520"/>
            <a:ext cx="8229240" cy="125280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endParaRPr/>
          </a:p>
        </p:txBody>
      </p:sp>
      <p:sp>
        <p:nvSpPr>
          <p:cNvPr id="10" name="PlaceHolder 2"/>
          <p:cNvSpPr>
            <a:spLocks noGrp="1"/>
          </p:cNvSpPr>
          <p:nvPr>
            <p:ph type="subTitle"/>
          </p:nvPr>
        </p:nvSpPr>
        <p:spPr>
          <a:xfrm>
            <a:off x="457200" y="1775160"/>
            <a:ext cx="8229240" cy="462564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</p:spTree>
    <p:extLst>
      <p:ext uri="{BB962C8B-B14F-4D97-AF65-F5344CB8AC3E}">
        <p14:creationId xmlns:p14="http://schemas.microsoft.com/office/powerpoint/2010/main" val="34273645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82879" y="182879"/>
            <a:ext cx="8778240" cy="6492240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2485" y="882376"/>
            <a:ext cx="747522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6000" b="1" cap="all" baseline="0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82148" y="3869635"/>
            <a:ext cx="6575895" cy="1388165"/>
          </a:xfrm>
        </p:spPr>
        <p:txBody>
          <a:bodyPr>
            <a:normAutofit/>
          </a:bodyPr>
          <a:lstStyle>
            <a:lvl1pPr marL="0" indent="0" algn="ctr">
              <a:spcBef>
                <a:spcPts val="1000"/>
              </a:spcBef>
              <a:buNone/>
              <a:defRPr sz="1800">
                <a:solidFill>
                  <a:srgbClr val="FFFFFF"/>
                </a:solidFill>
              </a:defRPr>
            </a:lvl1pPr>
            <a:lvl2pPr marL="342900" indent="0" algn="ctr">
              <a:buNone/>
              <a:defRPr sz="18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lnSpc>
                <a:spcPct val="100000"/>
              </a:lnSpc>
            </a:pPr>
            <a:r>
              <a:rPr lang="cs-CZ" sz="1200">
                <a:solidFill>
                  <a:srgbClr val="454545"/>
                </a:solidFill>
                <a:latin typeface="Corbel"/>
              </a:rPr>
              <a:t>18. 4. 2016</a:t>
            </a: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 algn="r">
              <a:lnSpc>
                <a:spcPct val="100000"/>
              </a:lnSpc>
            </a:pPr>
            <a:fld id="{F2F32ABE-4C00-415B-B593-137B9AFF3797}" type="slidenum">
              <a:rPr lang="cs-CZ" sz="1200" smtClean="0">
                <a:solidFill>
                  <a:srgbClr val="454545"/>
                </a:solidFill>
                <a:latin typeface="Corbel"/>
              </a:rPr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>
            <a:off x="1483995" y="3733800"/>
            <a:ext cx="61722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1168885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1000"/>
              </a:spcBef>
              <a:defRPr/>
            </a:lvl1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sz="1200">
                <a:solidFill>
                  <a:srgbClr val="454545"/>
                </a:solidFill>
                <a:latin typeface="Corbel"/>
              </a:rPr>
              <a:t>18. 4. 2016</a:t>
            </a: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F2F32ABE-4C00-415B-B593-137B9AFF3797}" type="slidenum">
              <a:rPr lang="cs-CZ" sz="1200" smtClean="0">
                <a:solidFill>
                  <a:srgbClr val="454545"/>
                </a:solidFill>
                <a:latin typeface="Corbel"/>
              </a:r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7900320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9818" y="1173575"/>
            <a:ext cx="747522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6000" b="0" cap="all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2446" y="4154520"/>
            <a:ext cx="6576822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1800">
                <a:solidFill>
                  <a:schemeClr val="accent1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sz="1200">
                <a:solidFill>
                  <a:srgbClr val="454545"/>
                </a:solidFill>
                <a:latin typeface="Corbel"/>
              </a:rPr>
              <a:t>18. 4. 2016</a:t>
            </a: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F2F32ABE-4C00-415B-B593-137B9AFF3797}" type="slidenum">
              <a:rPr lang="cs-CZ" sz="1200" smtClean="0">
                <a:solidFill>
                  <a:srgbClr val="454545"/>
                </a:solidFill>
                <a:latin typeface="Corbel"/>
              </a:rPr>
              <a:t>‹#›</a:t>
            </a:fld>
            <a:endParaRPr lang="cs-CZ"/>
          </a:p>
        </p:txBody>
      </p:sp>
      <p:cxnSp>
        <p:nvCxnSpPr>
          <p:cNvPr id="7" name="Straight Connector 6"/>
          <p:cNvCxnSpPr/>
          <p:nvPr/>
        </p:nvCxnSpPr>
        <p:spPr>
          <a:xfrm>
            <a:off x="1485900" y="4020408"/>
            <a:ext cx="61722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2368970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57250" y="2057399"/>
            <a:ext cx="3566160" cy="402336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709" y="2057400"/>
            <a:ext cx="3566160" cy="402336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sz="1200">
                <a:solidFill>
                  <a:srgbClr val="454545"/>
                </a:solidFill>
                <a:latin typeface="Corbel"/>
              </a:rPr>
              <a:t>18. 4. 2016</a:t>
            </a: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F2F32ABE-4C00-415B-B593-137B9AFF3797}" type="slidenum">
              <a:rPr lang="cs-CZ" sz="1200" smtClean="0">
                <a:solidFill>
                  <a:srgbClr val="454545"/>
                </a:solidFill>
                <a:latin typeface="Corbel"/>
              </a:r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00579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7250" y="2001511"/>
            <a:ext cx="356616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57250" y="2721483"/>
            <a:ext cx="3566160" cy="338328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1880" y="1999032"/>
            <a:ext cx="356616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1880" y="2719322"/>
            <a:ext cx="3566160" cy="338328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sz="1200">
                <a:solidFill>
                  <a:srgbClr val="454545"/>
                </a:solidFill>
                <a:latin typeface="Corbel"/>
              </a:rPr>
              <a:t>18. 4. 2016</a:t>
            </a:r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F2F32ABE-4C00-415B-B593-137B9AFF3797}" type="slidenum">
              <a:rPr lang="cs-CZ" sz="1200" smtClean="0">
                <a:solidFill>
                  <a:srgbClr val="454545"/>
                </a:solidFill>
                <a:latin typeface="Corbel"/>
              </a:r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6113809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sz="1200">
                <a:solidFill>
                  <a:srgbClr val="454545"/>
                </a:solidFill>
                <a:latin typeface="Corbel"/>
              </a:rPr>
              <a:t>18. 4. 2016</a:t>
            </a:r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F2F32ABE-4C00-415B-B593-137B9AFF3797}" type="slidenum">
              <a:rPr lang="cs-CZ" sz="1200" smtClean="0">
                <a:solidFill>
                  <a:srgbClr val="454545"/>
                </a:solidFill>
                <a:latin typeface="Corbel"/>
              </a:r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243974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sz="1200">
                <a:solidFill>
                  <a:srgbClr val="454545"/>
                </a:solidFill>
                <a:latin typeface="Corbel"/>
              </a:rPr>
              <a:t>18. 4. 2016</a:t>
            </a:r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F2F32ABE-4C00-415B-B593-137B9AFF3797}" type="slidenum">
              <a:rPr lang="cs-CZ" sz="1200" smtClean="0">
                <a:solidFill>
                  <a:srgbClr val="454545"/>
                </a:solidFill>
                <a:latin typeface="Corbel"/>
              </a:r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91403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sz="1200">
                <a:solidFill>
                  <a:srgbClr val="454545"/>
                </a:solidFill>
                <a:latin typeface="Corbel"/>
              </a:rPr>
              <a:t>18. 4. 2016</a:t>
            </a: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F2F32ABE-4C00-415B-B593-137B9AFF3797}" type="slidenum">
              <a:rPr lang="cs-CZ" sz="1200" smtClean="0">
                <a:solidFill>
                  <a:srgbClr val="454545"/>
                </a:solidFill>
                <a:latin typeface="Corbel"/>
              </a:r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0839911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7250" y="1097280"/>
            <a:ext cx="283464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30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29314" y="1097280"/>
            <a:ext cx="4149638" cy="466344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7250" y="2834640"/>
            <a:ext cx="2834640" cy="292608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275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sz="1200">
                <a:solidFill>
                  <a:srgbClr val="454545"/>
                </a:solidFill>
                <a:latin typeface="Corbel"/>
              </a:rPr>
              <a:t>18. 4. 2016</a:t>
            </a: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F2F32ABE-4C00-415B-B593-137B9AFF3797}" type="slidenum">
              <a:rPr lang="cs-CZ" sz="1200" smtClean="0">
                <a:solidFill>
                  <a:srgbClr val="454545"/>
                </a:solidFill>
                <a:latin typeface="Corbel"/>
              </a:r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754594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7250" y="1097280"/>
            <a:ext cx="283464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30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019107" y="1069847"/>
            <a:ext cx="4257703" cy="4645153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1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7250" y="2834640"/>
            <a:ext cx="283464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275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sz="1200">
                <a:solidFill>
                  <a:srgbClr val="454545"/>
                </a:solidFill>
                <a:latin typeface="Corbel"/>
              </a:rPr>
              <a:t>18. 4. 2016</a:t>
            </a: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F2F32ABE-4C00-415B-B593-137B9AFF3797}" type="slidenum">
              <a:rPr lang="cs-CZ" sz="1200" smtClean="0">
                <a:solidFill>
                  <a:srgbClr val="454545"/>
                </a:solidFill>
                <a:latin typeface="Corbel"/>
              </a:r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258540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sz="1200">
                <a:solidFill>
                  <a:srgbClr val="454545"/>
                </a:solidFill>
                <a:latin typeface="Corbel"/>
              </a:rPr>
              <a:t>18. 4. 2016</a:t>
            </a: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F2F32ABE-4C00-415B-B593-137B9AFF3797}" type="slidenum">
              <a:rPr lang="cs-CZ" sz="1200" smtClean="0">
                <a:solidFill>
                  <a:srgbClr val="454545"/>
                </a:solidFill>
                <a:latin typeface="Corbel"/>
              </a:r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834103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762000"/>
            <a:ext cx="1743075" cy="5410200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57250" y="762000"/>
            <a:ext cx="5572125" cy="5410200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sz="1200">
                <a:solidFill>
                  <a:srgbClr val="454545"/>
                </a:solidFill>
                <a:latin typeface="Corbel"/>
              </a:rPr>
              <a:t>18. 4. 2016</a:t>
            </a: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F2F32ABE-4C00-415B-B593-137B9AFF3797}" type="slidenum">
              <a:rPr lang="cs-CZ" sz="1200" smtClean="0">
                <a:solidFill>
                  <a:srgbClr val="454545"/>
                </a:solidFill>
                <a:latin typeface="Corbel"/>
              </a:r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30539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12423"/>
            <a:ext cx="7886700" cy="2851208"/>
          </a:xfrm>
        </p:spPr>
        <p:txBody>
          <a:bodyPr anchor="b">
            <a:normAutofit/>
          </a:bodyPr>
          <a:lstStyle>
            <a:lvl1pPr>
              <a:defRPr sz="45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52634"/>
            <a:ext cx="78867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sz="1200">
                <a:solidFill>
                  <a:srgbClr val="454545"/>
                </a:solidFill>
                <a:latin typeface="Corbel"/>
              </a:rPr>
              <a:t>18. 4. 2016</a:t>
            </a: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F2F32ABE-4C00-415B-B593-137B9AFF3797}" type="slidenum">
              <a:rPr lang="cs-CZ" sz="1200" smtClean="0">
                <a:solidFill>
                  <a:srgbClr val="454545"/>
                </a:solidFill>
                <a:latin typeface="Corbel"/>
              </a:r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2687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3845" y="1828801"/>
            <a:ext cx="3886200" cy="4351337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8801"/>
            <a:ext cx="3886200" cy="4351337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sz="1200">
                <a:solidFill>
                  <a:srgbClr val="454545"/>
                </a:solidFill>
                <a:latin typeface="Corbel"/>
              </a:rPr>
              <a:t>18. 4. 2016</a:t>
            </a: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F2F32ABE-4C00-415B-B593-137B9AFF3797}" type="slidenum">
              <a:rPr lang="cs-CZ" sz="1200" smtClean="0">
                <a:solidFill>
                  <a:srgbClr val="454545"/>
                </a:solidFill>
                <a:latin typeface="Corbel"/>
              </a:r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461469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681851"/>
            <a:ext cx="386715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45" y="2507551"/>
            <a:ext cx="3867150" cy="3680525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851"/>
            <a:ext cx="38862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7551"/>
            <a:ext cx="3886201" cy="3680525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sz="1200">
                <a:solidFill>
                  <a:srgbClr val="454545"/>
                </a:solidFill>
                <a:latin typeface="Corbel"/>
              </a:rPr>
              <a:t>18. 4. 2016</a:t>
            </a:r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F2F32ABE-4C00-415B-B593-137B9AFF3797}" type="slidenum">
              <a:rPr lang="cs-CZ" sz="1200" smtClean="0">
                <a:solidFill>
                  <a:srgbClr val="454545"/>
                </a:solidFill>
                <a:latin typeface="Corbel"/>
              </a:rPr>
              <a:t>‹#›</a:t>
            </a:fld>
            <a:endParaRPr lang="cs-CZ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78592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sz="1200">
                <a:solidFill>
                  <a:srgbClr val="454545"/>
                </a:solidFill>
                <a:latin typeface="Corbel"/>
              </a:rPr>
              <a:t>18. 4. 2016</a:t>
            </a:r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F2F32ABE-4C00-415B-B593-137B9AFF3797}" type="slidenum">
              <a:rPr lang="cs-CZ" sz="1200" smtClean="0">
                <a:solidFill>
                  <a:srgbClr val="454545"/>
                </a:solidFill>
                <a:latin typeface="Corbel"/>
              </a:rPr>
              <a:t>‹#›</a:t>
            </a:fld>
            <a:endParaRPr lang="cs-CZ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1892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sz="1200">
                <a:solidFill>
                  <a:srgbClr val="454545"/>
                </a:solidFill>
                <a:latin typeface="Corbel"/>
              </a:rPr>
              <a:t>18. 4. 2016</a:t>
            </a:r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F2F32ABE-4C00-415B-B593-137B9AFF3797}" type="slidenum">
              <a:rPr lang="cs-CZ" sz="1200" smtClean="0">
                <a:solidFill>
                  <a:srgbClr val="454545"/>
                </a:solidFill>
                <a:latin typeface="Corbel"/>
              </a:r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55926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1"/>
            <a:ext cx="2948940" cy="1600197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399"/>
            <a:ext cx="294894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sz="1200">
                <a:solidFill>
                  <a:srgbClr val="454545"/>
                </a:solidFill>
                <a:latin typeface="Corbel"/>
              </a:rPr>
              <a:t>18. 4. 2016</a:t>
            </a: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F2F32ABE-4C00-415B-B593-137B9AFF3797}" type="slidenum">
              <a:rPr lang="cs-CZ" sz="1200" smtClean="0">
                <a:solidFill>
                  <a:srgbClr val="454545"/>
                </a:solidFill>
                <a:latin typeface="Corbel"/>
              </a:r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132095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0"/>
            <a:ext cx="2948940" cy="1600200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400"/>
            <a:ext cx="294894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sz="1200">
                <a:solidFill>
                  <a:srgbClr val="454545"/>
                </a:solidFill>
                <a:latin typeface="Corbel"/>
              </a:rPr>
              <a:t>18. 4. 2016</a:t>
            </a: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F2F32ABE-4C00-415B-B593-137B9AFF3797}" type="slidenum">
              <a:rPr lang="cs-CZ" sz="1200" smtClean="0">
                <a:solidFill>
                  <a:srgbClr val="454545"/>
                </a:solidFill>
                <a:latin typeface="Corbel"/>
              </a:r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835590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33845" y="365760"/>
            <a:ext cx="78867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828801"/>
            <a:ext cx="78867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>
              <a:lnSpc>
                <a:spcPct val="100000"/>
              </a:lnSpc>
            </a:pPr>
            <a:r>
              <a:rPr lang="cs-CZ" sz="1200">
                <a:solidFill>
                  <a:srgbClr val="454545"/>
                </a:solidFill>
                <a:latin typeface="Corbel"/>
              </a:rPr>
              <a:t>18. 4. 2016</a:t>
            </a: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63145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2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r">
              <a:lnSpc>
                <a:spcPct val="100000"/>
              </a:lnSpc>
            </a:pPr>
            <a:fld id="{F2F32ABE-4C00-415B-B593-137B9AFF3797}" type="slidenum">
              <a:rPr lang="cs-CZ" sz="1200" smtClean="0">
                <a:solidFill>
                  <a:srgbClr val="454545"/>
                </a:solidFill>
                <a:latin typeface="Corbel"/>
              </a:r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440065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63" r:id="rId1"/>
    <p:sldLayoutId id="2147484164" r:id="rId2"/>
    <p:sldLayoutId id="2147484165" r:id="rId3"/>
    <p:sldLayoutId id="2147484166" r:id="rId4"/>
    <p:sldLayoutId id="2147484167" r:id="rId5"/>
    <p:sldLayoutId id="2147484168" r:id="rId6"/>
    <p:sldLayoutId id="2147484169" r:id="rId7"/>
    <p:sldLayoutId id="2147484170" r:id="rId8"/>
    <p:sldLayoutId id="2147484171" r:id="rId9"/>
    <p:sldLayoutId id="2147484172" r:id="rId10"/>
    <p:sldLayoutId id="2147484173" r:id="rId11"/>
    <p:sldLayoutId id="2147484174" r:id="rId1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82880" y="182880"/>
            <a:ext cx="8778240" cy="6492240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57250" y="609600"/>
            <a:ext cx="740664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7251" y="2057400"/>
            <a:ext cx="7404653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7247" y="6223829"/>
            <a:ext cx="174680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accent1"/>
                </a:solidFill>
              </a:defRPr>
            </a:lvl1pPr>
          </a:lstStyle>
          <a:p>
            <a:pPr>
              <a:lnSpc>
                <a:spcPct val="100000"/>
              </a:lnSpc>
            </a:pPr>
            <a:r>
              <a:rPr lang="cs-CZ" sz="1200">
                <a:solidFill>
                  <a:srgbClr val="454545"/>
                </a:solidFill>
                <a:latin typeface="Corbel"/>
              </a:rPr>
              <a:t>18. 4. 2016</a:t>
            </a: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61861" y="6223829"/>
            <a:ext cx="353833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accent1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7148" y="6223829"/>
            <a:ext cx="127966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accent1"/>
                </a:solidFill>
              </a:defRPr>
            </a:lvl1pPr>
          </a:lstStyle>
          <a:p>
            <a:pPr algn="r">
              <a:lnSpc>
                <a:spcPct val="100000"/>
              </a:lnSpc>
            </a:pPr>
            <a:fld id="{F2F32ABE-4C00-415B-B593-137B9AFF3797}" type="slidenum">
              <a:rPr lang="cs-CZ" sz="1200" smtClean="0">
                <a:solidFill>
                  <a:srgbClr val="454545"/>
                </a:solidFill>
                <a:latin typeface="Corbel"/>
              </a:r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882778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87" r:id="rId1"/>
    <p:sldLayoutId id="2147484488" r:id="rId2"/>
    <p:sldLayoutId id="2147484489" r:id="rId3"/>
    <p:sldLayoutId id="2147484490" r:id="rId4"/>
    <p:sldLayoutId id="2147484491" r:id="rId5"/>
    <p:sldLayoutId id="2147484492" r:id="rId6"/>
    <p:sldLayoutId id="2147484493" r:id="rId7"/>
    <p:sldLayoutId id="2147484494" r:id="rId8"/>
    <p:sldLayoutId id="2147484495" r:id="rId9"/>
    <p:sldLayoutId id="2147484496" r:id="rId10"/>
    <p:sldLayoutId id="2147484497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171450" indent="-137160" algn="l" defTabSz="685800" rtl="0" eaLnBrk="1" latinLnBrk="0" hangingPunct="1">
        <a:lnSpc>
          <a:spcPct val="90000"/>
        </a:lnSpc>
        <a:spcBef>
          <a:spcPts val="1000"/>
        </a:spcBef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34290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54864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75438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92012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1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3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15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17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is.muni.cz/do/rect/el/estud/ff/ps12/platon/web/index.html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9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s://efektivni-altruismus.cz/" TargetMode="External"/><Relationship Id="rId3" Type="http://schemas.openxmlformats.org/officeDocument/2006/relationships/hyperlink" Target="https://www.respekt.cz/tydenik/2019/37/jeden-z-poslednich-rytiru" TargetMode="External"/><Relationship Id="rId7" Type="http://schemas.openxmlformats.org/officeDocument/2006/relationships/hyperlink" Target="https://www.ted.com/talks/peter_singer_the_why_and_how_of_effective_altruism?language=cs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9.xml"/><Relationship Id="rId6" Type="http://schemas.openxmlformats.org/officeDocument/2006/relationships/hyperlink" Target="https://plus.rozhlas.cz/technologicky-vyvoj-je-dnes-tak-rychly-ze-filozofie-vlastne-nestiha-mini-filozof-7973667" TargetMode="External"/><Relationship Id="rId5" Type="http://schemas.openxmlformats.org/officeDocument/2006/relationships/hyperlink" Target="https://hiphination.org/complete-season-two-episodes/s2-episode-10-chamber-of-facts/" TargetMode="External"/><Relationship Id="rId4" Type="http://schemas.openxmlformats.org/officeDocument/2006/relationships/hyperlink" Target="https://demagog.cz/politici/168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TextShape 1"/>
          <p:cNvSpPr txBox="1"/>
          <p:nvPr/>
        </p:nvSpPr>
        <p:spPr>
          <a:xfrm>
            <a:off x="457200" y="155520"/>
            <a:ext cx="8229240" cy="1252440"/>
          </a:xfrm>
          <a:prstGeom prst="rect">
            <a:avLst/>
          </a:prstGeom>
        </p:spPr>
        <p:txBody>
          <a:bodyPr tIns="45000" rIns="45720" bIns="45000" anchor="ctr"/>
          <a:lstStyle/>
          <a:p>
            <a:pPr algn="ctr">
              <a:lnSpc>
                <a:spcPct val="100000"/>
              </a:lnSpc>
            </a:pPr>
            <a: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9. Filozofové a společnost</a:t>
            </a:r>
          </a:p>
        </p:txBody>
      </p:sp>
      <p:sp>
        <p:nvSpPr>
          <p:cNvPr id="87" name="TextShape 2"/>
          <p:cNvSpPr txBox="1"/>
          <p:nvPr/>
        </p:nvSpPr>
        <p:spPr>
          <a:xfrm>
            <a:off x="457200" y="1775160"/>
            <a:ext cx="8229240" cy="4625280"/>
          </a:xfrm>
          <a:prstGeom prst="rect">
            <a:avLst/>
          </a:prstGeom>
        </p:spPr>
        <p:txBody>
          <a:bodyPr lIns="54720" tIns="91440" rIns="90000" bIns="45000"/>
          <a:lstStyle/>
          <a:p>
            <a:pPr algn="just">
              <a:lnSpc>
                <a:spcPct val="100000"/>
              </a:lnSpc>
            </a:pPr>
            <a:endParaRPr dirty="0"/>
          </a:p>
        </p:txBody>
      </p:sp>
      <p:sp>
        <p:nvSpPr>
          <p:cNvPr id="2" name="Obdélník 1"/>
          <p:cNvSpPr/>
          <p:nvPr/>
        </p:nvSpPr>
        <p:spPr>
          <a:xfrm>
            <a:off x="2286000" y="2967335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 dirty="0"/>
              <a:t> </a:t>
            </a:r>
          </a:p>
        </p:txBody>
      </p:sp>
      <p:sp>
        <p:nvSpPr>
          <p:cNvPr id="3" name="Obdélník 2"/>
          <p:cNvSpPr/>
          <p:nvPr/>
        </p:nvSpPr>
        <p:spPr>
          <a:xfrm>
            <a:off x="251520" y="2967335"/>
            <a:ext cx="87129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				   </a:t>
            </a:r>
          </a:p>
        </p:txBody>
      </p:sp>
      <p:graphicFrame>
        <p:nvGraphicFramePr>
          <p:cNvPr id="7" name="Tabulk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4794843"/>
              </p:ext>
            </p:extLst>
          </p:nvPr>
        </p:nvGraphicFramePr>
        <p:xfrm>
          <a:off x="457200" y="1340769"/>
          <a:ext cx="8229600" cy="4185311"/>
        </p:xfrm>
        <a:graphic>
          <a:graphicData uri="http://schemas.openxmlformats.org/drawingml/2006/table">
            <a:tbl>
              <a:tblPr/>
              <a:tblGrid>
                <a:gridCol w="822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517695">
                <a:tc>
                  <a:txBody>
                    <a:bodyPr/>
                    <a:lstStyle/>
                    <a:p>
                      <a:pPr algn="just"/>
                      <a:endParaRPr lang="cs-CZ" sz="1600" b="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endParaRPr lang="cs-CZ" sz="1600" b="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r>
                        <a:rPr lang="cs-CZ" sz="16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Role/úloha/povinnosti filozofů ve společnosti?</a:t>
                      </a:r>
                    </a:p>
                    <a:p>
                      <a:pPr algn="just"/>
                      <a:endParaRPr lang="cs-CZ" sz="1600" b="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r>
                        <a:rPr lang="cs-CZ" sz="16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Filozofie a </a:t>
                      </a:r>
                      <a:r>
                        <a:rPr lang="cs-CZ" sz="1600" b="0" kern="12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hodnoty</a:t>
                      </a:r>
                      <a:r>
                        <a:rPr lang="cs-CZ" sz="16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– filozofové jako morální autority</a:t>
                      </a:r>
                      <a:r>
                        <a:rPr lang="cs-CZ" sz="16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? Přehodnocení/odmítnutí hodnot?</a:t>
                      </a:r>
                      <a:endParaRPr lang="cs-CZ" sz="1600" b="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endParaRPr lang="cs-CZ" sz="1600" b="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r>
                        <a:rPr lang="cs-CZ" sz="16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Filozofové a společnost – příklady z dějin filozofie (antická filozofie, </a:t>
                      </a:r>
                      <a:r>
                        <a:rPr lang="cs-CZ" sz="16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osvícenství</a:t>
                      </a:r>
                      <a:r>
                        <a:rPr lang="cs-CZ" sz="16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20. století)</a:t>
                      </a:r>
                    </a:p>
                    <a:p>
                      <a:pPr algn="just"/>
                      <a:endParaRPr lang="cs-CZ" sz="1600" b="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r>
                        <a:rPr lang="cs-CZ" sz="16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Současné přístupy</a:t>
                      </a:r>
                    </a:p>
                    <a:p>
                      <a:pPr algn="just"/>
                      <a:endParaRPr lang="cs-CZ" sz="1600" b="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endParaRPr lang="cs-CZ" sz="1600" b="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endParaRPr lang="cs-CZ" sz="1600" b="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endParaRPr lang="cs-CZ" sz="1600" b="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endParaRPr lang="cs-CZ" sz="1600" b="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endParaRPr lang="cs-CZ" sz="1600" b="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endParaRPr lang="cs-CZ" sz="1600" b="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28575" marR="28575" marT="28575" marB="285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6721">
                <a:tc>
                  <a:txBody>
                    <a:bodyPr/>
                    <a:lstStyle/>
                    <a:p>
                      <a:pPr algn="just"/>
                      <a:endParaRPr lang="cs-CZ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75506226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TextShape 1"/>
          <p:cNvSpPr txBox="1"/>
          <p:nvPr/>
        </p:nvSpPr>
        <p:spPr>
          <a:xfrm>
            <a:off x="457200" y="155520"/>
            <a:ext cx="8229240" cy="1252440"/>
          </a:xfrm>
          <a:prstGeom prst="rect">
            <a:avLst/>
          </a:prstGeom>
        </p:spPr>
        <p:txBody>
          <a:bodyPr tIns="45000" rIns="45720" bIns="45000" anchor="ctr"/>
          <a:lstStyle/>
          <a:p>
            <a:pPr algn="ctr">
              <a:lnSpc>
                <a:spcPct val="100000"/>
              </a:lnSpc>
            </a:pPr>
            <a: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9. Filozofové a společnost</a:t>
            </a:r>
          </a:p>
        </p:txBody>
      </p:sp>
      <p:sp>
        <p:nvSpPr>
          <p:cNvPr id="87" name="TextShape 2"/>
          <p:cNvSpPr txBox="1"/>
          <p:nvPr/>
        </p:nvSpPr>
        <p:spPr>
          <a:xfrm>
            <a:off x="457200" y="1775160"/>
            <a:ext cx="8229240" cy="4625280"/>
          </a:xfrm>
          <a:prstGeom prst="rect">
            <a:avLst/>
          </a:prstGeom>
        </p:spPr>
        <p:txBody>
          <a:bodyPr lIns="54720" tIns="91440" rIns="90000" bIns="45000"/>
          <a:lstStyle/>
          <a:p>
            <a:pPr algn="just">
              <a:lnSpc>
                <a:spcPct val="100000"/>
              </a:lnSpc>
            </a:pPr>
            <a:endParaRPr dirty="0"/>
          </a:p>
        </p:txBody>
      </p:sp>
      <p:sp>
        <p:nvSpPr>
          <p:cNvPr id="2" name="Obdélník 1"/>
          <p:cNvSpPr/>
          <p:nvPr/>
        </p:nvSpPr>
        <p:spPr>
          <a:xfrm>
            <a:off x="2286000" y="2967335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 dirty="0"/>
              <a:t> </a:t>
            </a:r>
          </a:p>
        </p:txBody>
      </p:sp>
      <p:sp>
        <p:nvSpPr>
          <p:cNvPr id="3" name="Obdélník 2"/>
          <p:cNvSpPr/>
          <p:nvPr/>
        </p:nvSpPr>
        <p:spPr>
          <a:xfrm>
            <a:off x="251520" y="2967335"/>
            <a:ext cx="87129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				   </a:t>
            </a:r>
          </a:p>
        </p:txBody>
      </p:sp>
      <p:graphicFrame>
        <p:nvGraphicFramePr>
          <p:cNvPr id="7" name="Tabulk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3871555"/>
              </p:ext>
            </p:extLst>
          </p:nvPr>
        </p:nvGraphicFramePr>
        <p:xfrm>
          <a:off x="457200" y="1340769"/>
          <a:ext cx="8229600" cy="4916831"/>
        </p:xfrm>
        <a:graphic>
          <a:graphicData uri="http://schemas.openxmlformats.org/drawingml/2006/table">
            <a:tbl>
              <a:tblPr/>
              <a:tblGrid>
                <a:gridCol w="822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517695">
                <a:tc>
                  <a:txBody>
                    <a:bodyPr/>
                    <a:lstStyle/>
                    <a:p>
                      <a:pPr algn="just"/>
                      <a:endParaRPr lang="cs-CZ" sz="1600" b="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endParaRPr lang="cs-CZ" sz="1600" b="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r>
                        <a:rPr lang="cs-CZ" sz="16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Antická filozofie – </a:t>
                      </a:r>
                      <a:r>
                        <a:rPr lang="cs-CZ" sz="16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případ Platón</a:t>
                      </a:r>
                      <a:r>
                        <a:rPr lang="cs-CZ" sz="16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:</a:t>
                      </a:r>
                    </a:p>
                    <a:p>
                      <a:pPr algn="just"/>
                      <a:endParaRPr lang="cs-CZ" sz="1600" b="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r>
                        <a:rPr lang="cs-CZ" sz="16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„Nestanou-li se, děl jsem, v obcích filosofové králi nebo neoddají-li se nynější takzvaní králové a panovníci upřímně a náležitě filosofii a nespadne-li toto obojí v jedno, politická moc a filosofie, a těm četným duchům, kteří se nyní různě ubírají za jedním nebo druhým cílem, násilím v tom nebude zabráněno, není pro obce, milý </a:t>
                      </a:r>
                      <a:r>
                        <a:rPr lang="cs-CZ" sz="1600" b="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Glaukóne</a:t>
                      </a:r>
                      <a:r>
                        <a:rPr lang="cs-CZ" sz="16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konce běd a myslím, že ani ne pro lidské pokolení...“</a:t>
                      </a:r>
                    </a:p>
                    <a:p>
                      <a:pPr algn="just"/>
                      <a:r>
                        <a:rPr lang="cs-CZ" sz="16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(Platón, Ústava V)</a:t>
                      </a:r>
                    </a:p>
                    <a:p>
                      <a:pPr algn="just"/>
                      <a:endParaRPr lang="cs-CZ" sz="1600" b="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r>
                        <a:rPr lang="cs-CZ" sz="16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Praktická</a:t>
                      </a:r>
                      <a:r>
                        <a:rPr lang="cs-CZ" sz="1600" b="0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zkušenost – </a:t>
                      </a:r>
                      <a:r>
                        <a:rPr lang="cs-CZ" sz="1600" b="0" kern="1200" baseline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Dionýsios</a:t>
                      </a:r>
                      <a:r>
                        <a:rPr lang="cs-CZ" sz="1600" b="0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II. (</a:t>
                      </a:r>
                      <a:r>
                        <a:rPr lang="cs-CZ" sz="1600" b="0" kern="1200" baseline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Sýrákúsy</a:t>
                      </a:r>
                      <a:r>
                        <a:rPr lang="cs-CZ" sz="1600" b="0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lang="cs-CZ" sz="1600" b="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endParaRPr lang="cs-CZ" sz="1600" b="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r>
                        <a:rPr lang="cs-CZ" sz="16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dr. Petrželka (Platón bez idejí)</a:t>
                      </a:r>
                    </a:p>
                    <a:p>
                      <a:pPr algn="just"/>
                      <a:r>
                        <a:rPr lang="cs-CZ" sz="16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hlinkClick r:id="rId3"/>
                        </a:rPr>
                        <a:t>https://is.muni.cz/do/rect/el/estud/ff/ps12/platon/web/index.html</a:t>
                      </a:r>
                      <a:endParaRPr lang="cs-CZ" sz="1600" b="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endParaRPr lang="cs-CZ" sz="1600" b="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endParaRPr lang="cs-CZ" sz="1600" b="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endParaRPr lang="cs-CZ" sz="1600" b="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endParaRPr lang="cs-CZ" sz="1600" b="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28575" marR="28575" marT="28575" marB="285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6721">
                <a:tc>
                  <a:txBody>
                    <a:bodyPr/>
                    <a:lstStyle/>
                    <a:p>
                      <a:pPr algn="just"/>
                      <a:endParaRPr lang="cs-CZ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98430474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TextShape 1"/>
          <p:cNvSpPr txBox="1"/>
          <p:nvPr/>
        </p:nvSpPr>
        <p:spPr>
          <a:xfrm>
            <a:off x="457200" y="155520"/>
            <a:ext cx="8229240" cy="1252440"/>
          </a:xfrm>
          <a:prstGeom prst="rect">
            <a:avLst/>
          </a:prstGeom>
        </p:spPr>
        <p:txBody>
          <a:bodyPr tIns="45000" rIns="45720" bIns="45000" anchor="ctr"/>
          <a:lstStyle/>
          <a:p>
            <a:pPr algn="ctr">
              <a:lnSpc>
                <a:spcPct val="100000"/>
              </a:lnSpc>
            </a:pPr>
            <a: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9. Filozofové a společnost</a:t>
            </a:r>
          </a:p>
        </p:txBody>
      </p:sp>
      <p:sp>
        <p:nvSpPr>
          <p:cNvPr id="87" name="TextShape 2"/>
          <p:cNvSpPr txBox="1"/>
          <p:nvPr/>
        </p:nvSpPr>
        <p:spPr>
          <a:xfrm>
            <a:off x="457200" y="1775160"/>
            <a:ext cx="8229240" cy="4625280"/>
          </a:xfrm>
          <a:prstGeom prst="rect">
            <a:avLst/>
          </a:prstGeom>
        </p:spPr>
        <p:txBody>
          <a:bodyPr lIns="54720" tIns="91440" rIns="90000" bIns="45000"/>
          <a:lstStyle/>
          <a:p>
            <a:pPr algn="just">
              <a:lnSpc>
                <a:spcPct val="100000"/>
              </a:lnSpc>
            </a:pPr>
            <a:endParaRPr dirty="0"/>
          </a:p>
        </p:txBody>
      </p:sp>
      <p:sp>
        <p:nvSpPr>
          <p:cNvPr id="2" name="Obdélník 1"/>
          <p:cNvSpPr/>
          <p:nvPr/>
        </p:nvSpPr>
        <p:spPr>
          <a:xfrm>
            <a:off x="2286000" y="2967335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 dirty="0"/>
              <a:t> </a:t>
            </a:r>
          </a:p>
        </p:txBody>
      </p:sp>
      <p:sp>
        <p:nvSpPr>
          <p:cNvPr id="3" name="Obdélník 2"/>
          <p:cNvSpPr/>
          <p:nvPr/>
        </p:nvSpPr>
        <p:spPr>
          <a:xfrm>
            <a:off x="251520" y="2967335"/>
            <a:ext cx="87129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				   </a:t>
            </a:r>
          </a:p>
        </p:txBody>
      </p:sp>
      <p:graphicFrame>
        <p:nvGraphicFramePr>
          <p:cNvPr id="7" name="Tabulk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3359061"/>
              </p:ext>
            </p:extLst>
          </p:nvPr>
        </p:nvGraphicFramePr>
        <p:xfrm>
          <a:off x="457200" y="1340769"/>
          <a:ext cx="8229600" cy="4672991"/>
        </p:xfrm>
        <a:graphic>
          <a:graphicData uri="http://schemas.openxmlformats.org/drawingml/2006/table">
            <a:tbl>
              <a:tblPr/>
              <a:tblGrid>
                <a:gridCol w="822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517695">
                <a:tc>
                  <a:txBody>
                    <a:bodyPr/>
                    <a:lstStyle/>
                    <a:p>
                      <a:pPr algn="just"/>
                      <a:endParaRPr lang="cs-CZ" sz="1600" b="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endParaRPr lang="cs-CZ" sz="1600" b="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r>
                        <a:rPr lang="cs-CZ" sz="16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Osvícenství – případ </a:t>
                      </a:r>
                      <a:r>
                        <a:rPr lang="cs-CZ" sz="1600" b="1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Voltaire</a:t>
                      </a:r>
                      <a:r>
                        <a:rPr lang="cs-CZ" sz="16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:</a:t>
                      </a:r>
                    </a:p>
                    <a:p>
                      <a:pPr algn="just"/>
                      <a:endParaRPr lang="cs-CZ" sz="1600" b="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r>
                        <a:rPr lang="cs-CZ" sz="1600" b="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Voltaire</a:t>
                      </a:r>
                      <a:r>
                        <a:rPr lang="cs-CZ" sz="16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a Friedrich II.</a:t>
                      </a:r>
                    </a:p>
                    <a:p>
                      <a:pPr algn="just"/>
                      <a:endParaRPr lang="cs-CZ" sz="1600" b="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r>
                        <a:rPr lang="cs-CZ" sz="16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cs-CZ" sz="1600" b="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Cf</a:t>
                      </a:r>
                      <a:r>
                        <a:rPr lang="cs-CZ" sz="16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. Hans Joachim </a:t>
                      </a:r>
                      <a:r>
                        <a:rPr lang="cs-CZ" sz="1600" b="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Schädlich</a:t>
                      </a:r>
                      <a:r>
                        <a:rPr lang="cs-CZ" sz="16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: Veličenstvo, chvátám, 2014) </a:t>
                      </a:r>
                    </a:p>
                    <a:p>
                      <a:pPr algn="just"/>
                      <a:endParaRPr lang="cs-CZ" sz="1600" b="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r>
                        <a:rPr lang="cs-CZ" sz="16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20. století – případ </a:t>
                      </a:r>
                      <a:r>
                        <a:rPr lang="cs-CZ" sz="16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Sartre:</a:t>
                      </a:r>
                    </a:p>
                    <a:p>
                      <a:pPr algn="just"/>
                      <a:endParaRPr lang="cs-CZ" sz="1600" b="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r>
                        <a:rPr lang="cs-CZ" sz="16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Angažovaný intelektuál</a:t>
                      </a:r>
                      <a:endParaRPr lang="cs-CZ" sz="1600" b="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r>
                        <a:rPr lang="cs-CZ" sz="16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Co je literatura? (1947)</a:t>
                      </a:r>
                      <a:endParaRPr lang="cs-CZ" sz="1600" b="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endParaRPr lang="cs-CZ" sz="1600" b="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endParaRPr lang="cs-CZ" sz="1600" b="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endParaRPr lang="cs-CZ" sz="1600" b="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endParaRPr lang="cs-CZ" sz="1600" b="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endParaRPr lang="cs-CZ" sz="1600" b="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endParaRPr lang="cs-CZ" sz="1600" b="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28575" marR="28575" marT="28575" marB="285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6721">
                <a:tc>
                  <a:txBody>
                    <a:bodyPr/>
                    <a:lstStyle/>
                    <a:p>
                      <a:pPr algn="just"/>
                      <a:endParaRPr lang="cs-CZ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09751894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TextShape 1"/>
          <p:cNvSpPr txBox="1"/>
          <p:nvPr/>
        </p:nvSpPr>
        <p:spPr>
          <a:xfrm>
            <a:off x="457200" y="155520"/>
            <a:ext cx="8229240" cy="1252440"/>
          </a:xfrm>
          <a:prstGeom prst="rect">
            <a:avLst/>
          </a:prstGeom>
        </p:spPr>
        <p:txBody>
          <a:bodyPr tIns="45000" rIns="45720" bIns="45000" anchor="ctr"/>
          <a:lstStyle/>
          <a:p>
            <a:pPr algn="ctr">
              <a:lnSpc>
                <a:spcPct val="100000"/>
              </a:lnSpc>
            </a:pPr>
            <a: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9. Filozofové a společnost</a:t>
            </a:r>
          </a:p>
        </p:txBody>
      </p:sp>
      <p:sp>
        <p:nvSpPr>
          <p:cNvPr id="87" name="TextShape 2"/>
          <p:cNvSpPr txBox="1"/>
          <p:nvPr/>
        </p:nvSpPr>
        <p:spPr>
          <a:xfrm>
            <a:off x="457200" y="1775160"/>
            <a:ext cx="8229240" cy="4625280"/>
          </a:xfrm>
          <a:prstGeom prst="rect">
            <a:avLst/>
          </a:prstGeom>
        </p:spPr>
        <p:txBody>
          <a:bodyPr lIns="54720" tIns="91440" rIns="90000" bIns="45000"/>
          <a:lstStyle/>
          <a:p>
            <a:pPr algn="just">
              <a:lnSpc>
                <a:spcPct val="100000"/>
              </a:lnSpc>
            </a:pPr>
            <a:endParaRPr dirty="0"/>
          </a:p>
        </p:txBody>
      </p:sp>
      <p:sp>
        <p:nvSpPr>
          <p:cNvPr id="2" name="Obdélník 1"/>
          <p:cNvSpPr/>
          <p:nvPr/>
        </p:nvSpPr>
        <p:spPr>
          <a:xfrm>
            <a:off x="2286000" y="2967335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 dirty="0"/>
              <a:t> </a:t>
            </a:r>
          </a:p>
        </p:txBody>
      </p:sp>
      <p:sp>
        <p:nvSpPr>
          <p:cNvPr id="3" name="Obdélník 2"/>
          <p:cNvSpPr/>
          <p:nvPr/>
        </p:nvSpPr>
        <p:spPr>
          <a:xfrm>
            <a:off x="251520" y="2967335"/>
            <a:ext cx="87129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				   </a:t>
            </a:r>
          </a:p>
        </p:txBody>
      </p:sp>
      <p:graphicFrame>
        <p:nvGraphicFramePr>
          <p:cNvPr id="7" name="Tabulk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6265734"/>
              </p:ext>
            </p:extLst>
          </p:nvPr>
        </p:nvGraphicFramePr>
        <p:xfrm>
          <a:off x="457200" y="1340769"/>
          <a:ext cx="8229600" cy="5160671"/>
        </p:xfrm>
        <a:graphic>
          <a:graphicData uri="http://schemas.openxmlformats.org/drawingml/2006/table">
            <a:tbl>
              <a:tblPr/>
              <a:tblGrid>
                <a:gridCol w="822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517695">
                <a:tc>
                  <a:txBody>
                    <a:bodyPr/>
                    <a:lstStyle/>
                    <a:p>
                      <a:pPr algn="just"/>
                      <a:endParaRPr lang="cs-CZ" sz="1600" b="1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r>
                        <a:rPr lang="cs-CZ" sz="16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Současné přístupy:</a:t>
                      </a:r>
                    </a:p>
                    <a:p>
                      <a:pPr algn="just"/>
                      <a:endParaRPr lang="cs-CZ" sz="1600" b="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r>
                        <a:rPr lang="cs-CZ" sz="16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Od neonacismu k filozofii </a:t>
                      </a:r>
                      <a:r>
                        <a:rPr lang="cs-CZ" sz="16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hlinkClick r:id="rId3"/>
                        </a:rPr>
                        <a:t>https://www.respekt.cz/tydenik/2019/37/jeden-z-poslednich-rytiru</a:t>
                      </a:r>
                      <a:endParaRPr lang="cs-CZ" sz="1600" b="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endParaRPr lang="cs-CZ" sz="1600" b="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r>
                        <a:rPr lang="cs-CZ" sz="16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Demagog.cz</a:t>
                      </a:r>
                    </a:p>
                    <a:p>
                      <a:pPr marL="0" marR="0" lvl="0" indent="0" algn="just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Aplikace v analýze („zavádějící tvrzení“)</a:t>
                      </a:r>
                    </a:p>
                    <a:p>
                      <a:pPr marL="0" marR="0" lvl="0" indent="0" algn="just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hlinkClick r:id="rId4"/>
                        </a:rPr>
                        <a:t>https://demagog.cz/politici/168</a:t>
                      </a:r>
                      <a:endParaRPr lang="cs-CZ" sz="1600" b="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just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Politika a fakta:</a:t>
                      </a:r>
                    </a:p>
                    <a:p>
                      <a:pPr marL="0" marR="0" lvl="0" indent="0" algn="just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hlinkClick r:id="rId5"/>
                        </a:rPr>
                        <a:t>https://hiphination.org/complete-season-two-episodes/s2-episode-10-chamber-of-facts/</a:t>
                      </a:r>
                      <a:endParaRPr lang="cs-CZ" sz="1600" b="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just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1600" b="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r>
                        <a:rPr lang="cs-CZ" sz="16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Rozhovor</a:t>
                      </a:r>
                      <a:r>
                        <a:rPr lang="cs-CZ" sz="16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D. Kroupa a T. Hříbek</a:t>
                      </a:r>
                    </a:p>
                    <a:p>
                      <a:pPr algn="just"/>
                      <a:r>
                        <a:rPr lang="cs-CZ" sz="16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hlinkClick r:id="rId6"/>
                        </a:rPr>
                        <a:t>https://plus.rozhlas.cz/technologicky-vyvoj-je-dnes-tak-rychly-ze-filozofie-vlastne-nestiha-mini-filozof-7973667</a:t>
                      </a:r>
                      <a:endParaRPr lang="cs-CZ" sz="1600" b="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r>
                        <a:rPr lang="cs-CZ" sz="16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endParaRPr lang="cs-CZ" sz="1600" b="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r>
                        <a:rPr lang="cs-CZ" sz="16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Efektivní altruismus </a:t>
                      </a:r>
                    </a:p>
                    <a:p>
                      <a:pPr algn="just"/>
                      <a:r>
                        <a:rPr lang="cs-CZ" sz="16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hlinkClick r:id="rId7"/>
                        </a:rPr>
                        <a:t>https://</a:t>
                      </a:r>
                      <a:r>
                        <a:rPr lang="cs-CZ" sz="16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hlinkClick r:id="rId7"/>
                        </a:rPr>
                        <a:t>www.ted.com/talks/peter_singer_the_why_and_how_of_effective_altruism?language=cs</a:t>
                      </a:r>
                      <a:endParaRPr lang="cs-CZ" sz="1600" b="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endParaRPr lang="cs-CZ" sz="1600" b="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r>
                        <a:rPr lang="cs-CZ" sz="16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hlinkClick r:id="rId8"/>
                        </a:rPr>
                        <a:t>https://efektivni-altruismus.cz</a:t>
                      </a:r>
                      <a:r>
                        <a:rPr lang="cs-CZ" sz="16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hlinkClick r:id="rId8"/>
                        </a:rPr>
                        <a:t>/</a:t>
                      </a:r>
                      <a:endParaRPr lang="cs-CZ" sz="1600" b="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endParaRPr lang="cs-CZ" sz="1600" b="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28575" marR="28575" marT="28575" marB="285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6721">
                <a:tc>
                  <a:txBody>
                    <a:bodyPr/>
                    <a:lstStyle/>
                    <a:p>
                      <a:pPr algn="just"/>
                      <a:endParaRPr lang="cs-CZ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19454489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HDOfficeLightV0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Základ">
  <a:themeElements>
    <a:clrScheme name="Základ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Základ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Základ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262</Words>
  <Application>Microsoft Office PowerPoint</Application>
  <PresentationFormat>Předvádění na obrazovce (4:3)</PresentationFormat>
  <Paragraphs>77</Paragraphs>
  <Slides>4</Slides>
  <Notes>4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4</vt:i4>
      </vt:variant>
    </vt:vector>
  </HeadingPairs>
  <TitlesOfParts>
    <vt:vector size="11" baseType="lpstr">
      <vt:lpstr>Calibri</vt:lpstr>
      <vt:lpstr>Calibri Light</vt:lpstr>
      <vt:lpstr>Corbel</vt:lpstr>
      <vt:lpstr>Times New Roman</vt:lpstr>
      <vt:lpstr>Wingdings 2</vt:lpstr>
      <vt:lpstr>HDOfficeLightV0</vt:lpstr>
      <vt:lpstr>Základ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Dagmar Pichová</dc:creator>
  <cp:lastModifiedBy>Dagmar Pichová</cp:lastModifiedBy>
  <cp:revision>201</cp:revision>
  <dcterms:created xsi:type="dcterms:W3CDTF">2019-09-12T09:16:14Z</dcterms:created>
  <dcterms:modified xsi:type="dcterms:W3CDTF">2019-12-09T13:47:26Z</dcterms:modified>
</cp:coreProperties>
</file>