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162" r:id="rId1"/>
    <p:sldMasterId id="2147484486" r:id="rId2"/>
  </p:sldMasterIdLst>
  <p:notesMasterIdLst>
    <p:notesMasterId r:id="rId14"/>
  </p:notesMasterIdLst>
  <p:sldIdLst>
    <p:sldId id="348" r:id="rId3"/>
    <p:sldId id="349" r:id="rId4"/>
    <p:sldId id="350" r:id="rId5"/>
    <p:sldId id="355" r:id="rId6"/>
    <p:sldId id="356" r:id="rId7"/>
    <p:sldId id="357" r:id="rId8"/>
    <p:sldId id="351" r:id="rId9"/>
    <p:sldId id="352" r:id="rId10"/>
    <p:sldId id="353" r:id="rId11"/>
    <p:sldId id="354" r:id="rId12"/>
    <p:sldId id="358" r:id="rId13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554" autoAdjust="0"/>
  </p:normalViewPr>
  <p:slideViewPr>
    <p:cSldViewPr>
      <p:cViewPr varScale="1">
        <p:scale>
          <a:sx n="58" d="100"/>
          <a:sy n="58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C1FF-AFA9-4442-9131-C56B6E169E0C}" type="datetimeFigureOut">
              <a:rPr lang="cs-CZ" smtClean="0"/>
              <a:t>02.12.2019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E0EFA-38C1-4C99-900A-57A8E696B2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99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E0EFA-38C1-4C99-900A-57A8E696B2F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605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E0EFA-38C1-4C99-900A-57A8E696B2F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65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200">
                <a:solidFill>
                  <a:srgbClr val="454545"/>
                </a:solidFill>
                <a:latin typeface="Corbel"/>
              </a:rPr>
              <a:t>18. 4. 2016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2F32ABE-4C00-415B-B593-137B9AFF3797}" type="slidenum">
              <a:rPr lang="cs-CZ" sz="1200" smtClean="0">
                <a:solidFill>
                  <a:srgbClr val="454545"/>
                </a:solidFill>
                <a:latin typeface="Corbel"/>
              </a:r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18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200">
                <a:solidFill>
                  <a:srgbClr val="454545"/>
                </a:solidFill>
                <a:latin typeface="Corbel"/>
              </a:rPr>
              <a:t>18. 4. 2016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2F32ABE-4C00-415B-B593-137B9AFF3797}" type="slidenum">
              <a:rPr lang="cs-CZ" sz="1200" smtClean="0">
                <a:solidFill>
                  <a:srgbClr val="454545"/>
                </a:solidFill>
                <a:latin typeface="Corbel"/>
              </a:r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32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200">
                <a:solidFill>
                  <a:srgbClr val="454545"/>
                </a:solidFill>
                <a:latin typeface="Corbel"/>
              </a:rPr>
              <a:t>18. 4. 2016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2F32ABE-4C00-415B-B593-137B9AFF3797}" type="slidenum">
              <a:rPr lang="cs-CZ" sz="1200" smtClean="0">
                <a:solidFill>
                  <a:srgbClr val="454545"/>
                </a:solidFill>
                <a:latin typeface="Corbel"/>
              </a:r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873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775160"/>
            <a:ext cx="8229240" cy="4625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427364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1200">
                <a:solidFill>
                  <a:srgbClr val="454545"/>
                </a:solidFill>
                <a:latin typeface="Corbel"/>
              </a:rPr>
              <a:t>18. 4. 2016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F2F32ABE-4C00-415B-B593-137B9AFF3797}" type="slidenum">
              <a:rPr lang="cs-CZ" sz="1200" smtClean="0">
                <a:solidFill>
                  <a:srgbClr val="454545"/>
                </a:solidFill>
                <a:latin typeface="Corbel"/>
              </a:r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68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200">
                <a:solidFill>
                  <a:srgbClr val="454545"/>
                </a:solidFill>
                <a:latin typeface="Corbel"/>
              </a:rPr>
              <a:t>18. 4. 2016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2F32ABE-4C00-415B-B593-137B9AFF3797}" type="slidenum">
              <a:rPr lang="cs-CZ" sz="1200" smtClean="0">
                <a:solidFill>
                  <a:srgbClr val="454545"/>
                </a:solidFill>
                <a:latin typeface="Corbel"/>
              </a:r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00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200">
                <a:solidFill>
                  <a:srgbClr val="454545"/>
                </a:solidFill>
                <a:latin typeface="Corbel"/>
              </a:rPr>
              <a:t>18. 4. 2016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2F32ABE-4C00-415B-B593-137B9AFF3797}" type="slidenum">
              <a:rPr lang="cs-CZ" sz="1200" smtClean="0">
                <a:solidFill>
                  <a:srgbClr val="454545"/>
                </a:solidFill>
                <a:latin typeface="Corbel"/>
              </a:rPr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689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200">
                <a:solidFill>
                  <a:srgbClr val="454545"/>
                </a:solidFill>
                <a:latin typeface="Corbel"/>
              </a:rPr>
              <a:t>18. 4. 2016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2F32ABE-4C00-415B-B593-137B9AFF3797}" type="slidenum">
              <a:rPr lang="cs-CZ" sz="1200" smtClean="0">
                <a:solidFill>
                  <a:srgbClr val="454545"/>
                </a:solidFill>
                <a:latin typeface="Corbel"/>
              </a:r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57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200">
                <a:solidFill>
                  <a:srgbClr val="454545"/>
                </a:solidFill>
                <a:latin typeface="Corbel"/>
              </a:rPr>
              <a:t>18. 4. 2016</a:t>
            </a: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2F32ABE-4C00-415B-B593-137B9AFF3797}" type="slidenum">
              <a:rPr lang="cs-CZ" sz="1200" smtClean="0">
                <a:solidFill>
                  <a:srgbClr val="454545"/>
                </a:solidFill>
                <a:latin typeface="Corbel"/>
              </a:r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138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200">
                <a:solidFill>
                  <a:srgbClr val="454545"/>
                </a:solidFill>
                <a:latin typeface="Corbel"/>
              </a:rPr>
              <a:t>18. 4. 2016</a:t>
            </a: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2F32ABE-4C00-415B-B593-137B9AFF3797}" type="slidenum">
              <a:rPr lang="cs-CZ" sz="1200" smtClean="0">
                <a:solidFill>
                  <a:srgbClr val="454545"/>
                </a:solidFill>
                <a:latin typeface="Corbel"/>
              </a:r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439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200">
                <a:solidFill>
                  <a:srgbClr val="454545"/>
                </a:solidFill>
                <a:latin typeface="Corbel"/>
              </a:rPr>
              <a:t>18. 4. 2016</a:t>
            </a: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2F32ABE-4C00-415B-B593-137B9AFF3797}" type="slidenum">
              <a:rPr lang="cs-CZ" sz="1200" smtClean="0">
                <a:solidFill>
                  <a:srgbClr val="454545"/>
                </a:solidFill>
                <a:latin typeface="Corbel"/>
              </a:r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14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200">
                <a:solidFill>
                  <a:srgbClr val="454545"/>
                </a:solidFill>
                <a:latin typeface="Corbel"/>
              </a:rPr>
              <a:t>18. 4. 2016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2F32ABE-4C00-415B-B593-137B9AFF3797}" type="slidenum">
              <a:rPr lang="cs-CZ" sz="1200" smtClean="0">
                <a:solidFill>
                  <a:srgbClr val="454545"/>
                </a:solidFill>
                <a:latin typeface="Corbel"/>
              </a:r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399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200">
                <a:solidFill>
                  <a:srgbClr val="454545"/>
                </a:solidFill>
                <a:latin typeface="Corbel"/>
              </a:rPr>
              <a:t>18. 4. 2016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2F32ABE-4C00-415B-B593-137B9AFF3797}" type="slidenum">
              <a:rPr lang="cs-CZ" sz="1200" smtClean="0">
                <a:solidFill>
                  <a:srgbClr val="454545"/>
                </a:solidFill>
                <a:latin typeface="Corbel"/>
              </a:r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545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200">
                <a:solidFill>
                  <a:srgbClr val="454545"/>
                </a:solidFill>
                <a:latin typeface="Corbel"/>
              </a:rPr>
              <a:t>18. 4. 2016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2F32ABE-4C00-415B-B593-137B9AFF3797}" type="slidenum">
              <a:rPr lang="cs-CZ" sz="1200" smtClean="0">
                <a:solidFill>
                  <a:srgbClr val="454545"/>
                </a:solidFill>
                <a:latin typeface="Corbel"/>
              </a:r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854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200">
                <a:solidFill>
                  <a:srgbClr val="454545"/>
                </a:solidFill>
                <a:latin typeface="Corbel"/>
              </a:rPr>
              <a:t>18. 4. 2016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2F32ABE-4C00-415B-B593-137B9AFF3797}" type="slidenum">
              <a:rPr lang="cs-CZ" sz="1200" smtClean="0">
                <a:solidFill>
                  <a:srgbClr val="454545"/>
                </a:solidFill>
                <a:latin typeface="Corbel"/>
              </a:r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41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200">
                <a:solidFill>
                  <a:srgbClr val="454545"/>
                </a:solidFill>
                <a:latin typeface="Corbel"/>
              </a:rPr>
              <a:t>18. 4. 2016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2F32ABE-4C00-415B-B593-137B9AFF3797}" type="slidenum">
              <a:rPr lang="cs-CZ" sz="1200" smtClean="0">
                <a:solidFill>
                  <a:srgbClr val="454545"/>
                </a:solidFill>
                <a:latin typeface="Corbel"/>
              </a:r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05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200">
                <a:solidFill>
                  <a:srgbClr val="454545"/>
                </a:solidFill>
                <a:latin typeface="Corbel"/>
              </a:rPr>
              <a:t>18. 4. 2016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2F32ABE-4C00-415B-B593-137B9AFF3797}" type="slidenum">
              <a:rPr lang="cs-CZ" sz="1200" smtClean="0">
                <a:solidFill>
                  <a:srgbClr val="454545"/>
                </a:solidFill>
                <a:latin typeface="Corbel"/>
              </a:r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8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200">
                <a:solidFill>
                  <a:srgbClr val="454545"/>
                </a:solidFill>
                <a:latin typeface="Corbel"/>
              </a:rPr>
              <a:t>18. 4. 2016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2F32ABE-4C00-415B-B593-137B9AFF3797}" type="slidenum">
              <a:rPr lang="cs-CZ" sz="1200" smtClean="0">
                <a:solidFill>
                  <a:srgbClr val="454545"/>
                </a:solidFill>
                <a:latin typeface="Corbel"/>
              </a:r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14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200">
                <a:solidFill>
                  <a:srgbClr val="454545"/>
                </a:solidFill>
                <a:latin typeface="Corbel"/>
              </a:rPr>
              <a:t>18. 4. 2016</a:t>
            </a: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2F32ABE-4C00-415B-B593-137B9AFF3797}" type="slidenum">
              <a:rPr lang="cs-CZ" sz="1200" smtClean="0">
                <a:solidFill>
                  <a:srgbClr val="454545"/>
                </a:solidFill>
                <a:latin typeface="Corbel"/>
              </a:rPr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5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200">
                <a:solidFill>
                  <a:srgbClr val="454545"/>
                </a:solidFill>
                <a:latin typeface="Corbel"/>
              </a:rPr>
              <a:t>18. 4. 2016</a:t>
            </a: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2F32ABE-4C00-415B-B593-137B9AFF3797}" type="slidenum">
              <a:rPr lang="cs-CZ" sz="1200" smtClean="0">
                <a:solidFill>
                  <a:srgbClr val="454545"/>
                </a:solidFill>
                <a:latin typeface="Corbel"/>
              </a:rPr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8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200">
                <a:solidFill>
                  <a:srgbClr val="454545"/>
                </a:solidFill>
                <a:latin typeface="Corbel"/>
              </a:rPr>
              <a:t>18. 4. 2016</a:t>
            </a: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2F32ABE-4C00-415B-B593-137B9AFF3797}" type="slidenum">
              <a:rPr lang="cs-CZ" sz="1200" smtClean="0">
                <a:solidFill>
                  <a:srgbClr val="454545"/>
                </a:solidFill>
                <a:latin typeface="Corbel"/>
              </a:r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9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200">
                <a:solidFill>
                  <a:srgbClr val="454545"/>
                </a:solidFill>
                <a:latin typeface="Corbel"/>
              </a:rPr>
              <a:t>18. 4. 2016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2F32ABE-4C00-415B-B593-137B9AFF3797}" type="slidenum">
              <a:rPr lang="cs-CZ" sz="1200" smtClean="0">
                <a:solidFill>
                  <a:srgbClr val="454545"/>
                </a:solidFill>
                <a:latin typeface="Corbel"/>
              </a:r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20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200">
                <a:solidFill>
                  <a:srgbClr val="454545"/>
                </a:solidFill>
                <a:latin typeface="Corbel"/>
              </a:rPr>
              <a:t>18. 4. 2016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2F32ABE-4C00-415B-B593-137B9AFF3797}" type="slidenum">
              <a:rPr lang="cs-CZ" sz="1200" smtClean="0">
                <a:solidFill>
                  <a:srgbClr val="454545"/>
                </a:solidFill>
                <a:latin typeface="Corbel"/>
              </a:r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55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1200">
                <a:solidFill>
                  <a:srgbClr val="454545"/>
                </a:solidFill>
                <a:latin typeface="Corbel"/>
              </a:rPr>
              <a:t>18. 4. 2016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F2F32ABE-4C00-415B-B593-137B9AFF3797}" type="slidenum">
              <a:rPr lang="cs-CZ" sz="1200" smtClean="0">
                <a:solidFill>
                  <a:srgbClr val="454545"/>
                </a:solidFill>
                <a:latin typeface="Corbel"/>
              </a:r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00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1200">
                <a:solidFill>
                  <a:srgbClr val="454545"/>
                </a:solidFill>
                <a:latin typeface="Corbel"/>
              </a:rPr>
              <a:t>18. 4. 2016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F2F32ABE-4C00-415B-B593-137B9AFF3797}" type="slidenum">
              <a:rPr lang="cs-CZ" sz="1200" smtClean="0">
                <a:solidFill>
                  <a:srgbClr val="454545"/>
                </a:solidFill>
                <a:latin typeface="Corbel"/>
              </a:r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27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9daa1iqZeLieIM5kAs84G9rb9vxoXYK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phil.muni.cz/fil/divadlo/index.php" TargetMode="External"/><Relationship Id="rId5" Type="http://schemas.openxmlformats.org/officeDocument/2006/relationships/hyperlink" Target="https://www.facebook.com/filosofickedivadlo" TargetMode="External"/><Relationship Id="rId4" Type="http://schemas.openxmlformats.org/officeDocument/2006/relationships/hyperlink" Target="https://www.youtube.com/watch?v=y_dSSBjd_RU&amp;list=PL9daa1iqZeLieIM5kAs84G9rb9vxoXYKc&amp;index=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ilozofie.phil.muni.cz/trvalk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filozofie.phil.muni.cz/studium/studium-v-zahranici" TargetMode="External"/><Relationship Id="rId4" Type="http://schemas.openxmlformats.org/officeDocument/2006/relationships/hyperlink" Target="https://medial.phil.muni.cz/Player/116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il.muni.cz/aktuality/dila-vyznamnych-osobnosti-filozoficke-fakulty-digitalne" TargetMode="Externa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ilozofie.phil.muni.cz/vyzkum/publikace/scf/abecedni-seznam" TargetMode="External"/><Relationship Id="rId2" Type="http://schemas.openxmlformats.org/officeDocument/2006/relationships/hyperlink" Target="https://filozofie.phil.muni.cz/vyzkum/publikace?year=2019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jednota-filozoficka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Studium filozofie na FF MU</a:t>
            </a:r>
          </a:p>
        </p:txBody>
      </p:sp>
      <p:sp>
        <p:nvSpPr>
          <p:cNvPr id="87" name="TextShape 2"/>
          <p:cNvSpPr txBox="1"/>
          <p:nvPr/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54720" tIns="9144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2" name="Obdélník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2967335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				   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234163"/>
              </p:ext>
            </p:extLst>
          </p:nvPr>
        </p:nvGraphicFramePr>
        <p:xfrm>
          <a:off x="457200" y="1774825"/>
          <a:ext cx="8229600" cy="272034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Dějiny</a:t>
                      </a:r>
                      <a:r>
                        <a:rPr lang="cs-CZ" sz="16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katedry filozofie</a:t>
                      </a:r>
                    </a:p>
                    <a:p>
                      <a:pPr algn="just"/>
                      <a:endParaRPr lang="cs-CZ" sz="16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Zahájení výuky na filozofické fakultě 1921/22</a:t>
                      </a:r>
                    </a:p>
                    <a:p>
                      <a:pPr algn="just"/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Filosofický seminář otevřen 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hned od počátku, společně s klasickou, románskou, slovanskou, germánskou filologií a historickým seminářem.</a:t>
                      </a:r>
                    </a:p>
                    <a:p>
                      <a:pPr algn="just"/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Sídlo</a:t>
                      </a:r>
                      <a:r>
                        <a:rPr lang="cs-CZ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 přízemí budovy na Gorkého (</a:t>
                      </a:r>
                      <a:r>
                        <a:rPr lang="cs-CZ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Falkensteinerově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), původně budova chlapeckého sirotčince z</a:t>
                      </a:r>
                      <a:r>
                        <a:rPr lang="cs-CZ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roku 1872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Pod</a:t>
                      </a:r>
                      <a:r>
                        <a:rPr lang="cs-CZ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filosofický seminář patří i psychologie, pedagogika, sociologie a hudební věda.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0244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Studium filozofie na FF MU</a:t>
            </a:r>
          </a:p>
        </p:txBody>
      </p:sp>
      <p:sp>
        <p:nvSpPr>
          <p:cNvPr id="87" name="TextShape 2"/>
          <p:cNvSpPr txBox="1"/>
          <p:nvPr/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54720" tIns="9144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2" name="Obdélník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2967335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				   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727"/>
              </p:ext>
            </p:extLst>
          </p:nvPr>
        </p:nvGraphicFramePr>
        <p:xfrm>
          <a:off x="457200" y="1124744"/>
          <a:ext cx="8229600" cy="5479528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4738">
                <a:tc>
                  <a:txBody>
                    <a:bodyPr/>
                    <a:lstStyle/>
                    <a:p>
                      <a:pPr algn="just"/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Videa</a:t>
                      </a: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PHV229 Tvorba audiovizuálních didaktických materiálů</a:t>
                      </a: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https://www.youtube.com/playlist?list=PL9daa1iqZeLieIM5kAs84G9rb9vxoXYKc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https://www.youtube.com/watch?v=y_dSSBjd_RU&amp;list=PL9daa1iqZeLieIM5kAs84G9rb9vxoXYKc&amp;index=5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Divadlo</a:t>
                      </a: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https://www.facebook.com/filosofickedivadlo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http://www.phil.muni.cz/fil/divadlo/index.php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(do 2015)</a:t>
                      </a: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PHV273 Filozofické divadlo</a:t>
                      </a:r>
                    </a:p>
                    <a:p>
                      <a:pPr algn="just"/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Brak </a:t>
                      </a: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ibrak.cz</a:t>
                      </a:r>
                    </a:p>
                    <a:p>
                      <a:pPr algn="just"/>
                      <a:endParaRPr lang="cs-CZ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870">
                <a:tc>
                  <a:txBody>
                    <a:bodyPr/>
                    <a:lstStyle/>
                    <a:p>
                      <a:pPr algn="just"/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6972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Studium filozofie na FF MU</a:t>
            </a:r>
          </a:p>
        </p:txBody>
      </p:sp>
      <p:sp>
        <p:nvSpPr>
          <p:cNvPr id="87" name="TextShape 2"/>
          <p:cNvSpPr txBox="1"/>
          <p:nvPr/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54720" tIns="9144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2" name="Obdélník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2967335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				   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684335"/>
              </p:ext>
            </p:extLst>
          </p:nvPr>
        </p:nvGraphicFramePr>
        <p:xfrm>
          <a:off x="457200" y="1340769"/>
          <a:ext cx="8229600" cy="3744416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17695">
                <a:tc>
                  <a:txBody>
                    <a:bodyPr/>
                    <a:lstStyle/>
                    <a:p>
                      <a:pPr algn="just"/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Konference </a:t>
                      </a:r>
                      <a:r>
                        <a:rPr lang="cs-CZ" sz="16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Jídlo, pití a evropská vzdělanost </a:t>
                      </a: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košt (od 2004)</a:t>
                      </a: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https://filozofie.phil.muni.cz/trvalky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https://medial.phil.muni.cz/Player/1164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Jan Zouhar, 2016</a:t>
                      </a: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Kulinářské dobrodružství Masarykovy Světové revoluce</a:t>
                      </a:r>
                    </a:p>
                    <a:p>
                      <a:pPr algn="just"/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Pobyty v zahraničí – Erasmus+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https://filozofie.phil.muni.cz/studium/studium-v-zahranici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721">
                <a:tc>
                  <a:txBody>
                    <a:bodyPr/>
                    <a:lstStyle/>
                    <a:p>
                      <a:pPr algn="just"/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676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Studium filozofie na FF MU</a:t>
            </a:r>
          </a:p>
        </p:txBody>
      </p:sp>
      <p:sp>
        <p:nvSpPr>
          <p:cNvPr id="87" name="TextShape 2"/>
          <p:cNvSpPr txBox="1"/>
          <p:nvPr/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54720" tIns="9144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2" name="Obdélník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2967335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				   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160075"/>
              </p:ext>
            </p:extLst>
          </p:nvPr>
        </p:nvGraphicFramePr>
        <p:xfrm>
          <a:off x="457200" y="1774825"/>
          <a:ext cx="8229600" cy="4921729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89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První vedoucí</a:t>
                      </a:r>
                      <a:r>
                        <a:rPr lang="cs-CZ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filozofického semináře: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Otakar Zich – Mihajlo </a:t>
                      </a:r>
                      <a:r>
                        <a:rPr lang="cs-CZ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Rostohar</a:t>
                      </a:r>
                      <a:r>
                        <a:rPr lang="cs-CZ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Vladimír </a:t>
                      </a:r>
                      <a:r>
                        <a:rPr lang="cs-CZ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Hoppe</a:t>
                      </a:r>
                      <a:endParaRPr lang="cs-CZ" sz="16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619">
                <a:tc>
                  <a:txBody>
                    <a:bodyPr/>
                    <a:lstStyle/>
                    <a:p>
                      <a:pPr algn="just"/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7" y="332656"/>
            <a:ext cx="7962512" cy="48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288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Studium filozofie na FF MU</a:t>
            </a:r>
          </a:p>
        </p:txBody>
      </p:sp>
      <p:sp>
        <p:nvSpPr>
          <p:cNvPr id="87" name="TextShape 2"/>
          <p:cNvSpPr txBox="1"/>
          <p:nvPr/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54720" tIns="9144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2" name="Obdélník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2967335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				   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544051"/>
              </p:ext>
            </p:extLst>
          </p:nvPr>
        </p:nvGraphicFramePr>
        <p:xfrm>
          <a:off x="457200" y="1774825"/>
          <a:ext cx="8229600" cy="393954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Vyučující</a:t>
                      </a:r>
                      <a:r>
                        <a:rPr lang="cs-CZ" sz="16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1921–1939:</a:t>
                      </a:r>
                    </a:p>
                    <a:p>
                      <a:pPr algn="just"/>
                      <a:endParaRPr lang="cs-CZ" sz="16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Arnošt Inocenc Bláha</a:t>
                      </a:r>
                    </a:p>
                    <a:p>
                      <a:pPr algn="just"/>
                      <a:r>
                        <a:rPr lang="cs-CZ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Josef Tvrdý</a:t>
                      </a:r>
                    </a:p>
                    <a:p>
                      <a:pPr algn="just"/>
                      <a:r>
                        <a:rPr lang="cs-CZ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Josef Ludvík Fischer</a:t>
                      </a:r>
                    </a:p>
                    <a:p>
                      <a:pPr algn="just"/>
                      <a:r>
                        <a:rPr lang="cs-CZ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Otokar Chlup</a:t>
                      </a:r>
                    </a:p>
                    <a:p>
                      <a:pPr algn="just"/>
                      <a:r>
                        <a:rPr lang="cs-CZ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Mirko Novák</a:t>
                      </a:r>
                    </a:p>
                    <a:p>
                      <a:pPr algn="just"/>
                      <a:endParaRPr lang="cs-CZ" sz="16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16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Přednášky klasických filologů:</a:t>
                      </a:r>
                    </a:p>
                    <a:p>
                      <a:pPr algn="just"/>
                      <a:endParaRPr lang="cs-CZ" sz="16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František Novotného (překladatel Platóna)</a:t>
                      </a:r>
                    </a:p>
                    <a:p>
                      <a:pPr algn="just"/>
                      <a:r>
                        <a:rPr lang="cs-CZ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Karel Svoboda (Zlomky předsokratovských myslitelů)</a:t>
                      </a:r>
                    </a:p>
                    <a:p>
                      <a:pPr algn="just"/>
                      <a:endParaRPr lang="cs-CZ" sz="16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Interdisciplinarita, experimentální výzkum</a:t>
                      </a:r>
                    </a:p>
                    <a:p>
                      <a:pPr algn="just"/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3310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Studium filozofie na FF MU</a:t>
            </a:r>
          </a:p>
        </p:txBody>
      </p:sp>
      <p:sp>
        <p:nvSpPr>
          <p:cNvPr id="87" name="TextShape 2"/>
          <p:cNvSpPr txBox="1"/>
          <p:nvPr/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54720" tIns="9144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2" name="Obdélník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2967335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				   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57200" y="1774825"/>
          <a:ext cx="8229600" cy="369570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Vyučující</a:t>
                      </a:r>
                      <a:r>
                        <a:rPr lang="cs-CZ" sz="16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1921–1939:</a:t>
                      </a:r>
                    </a:p>
                    <a:p>
                      <a:pPr algn="just"/>
                      <a:endParaRPr lang="cs-CZ" sz="16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Arnošt Inocenc Bláha</a:t>
                      </a:r>
                    </a:p>
                    <a:p>
                      <a:pPr algn="just"/>
                      <a:r>
                        <a:rPr lang="cs-CZ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Josef Tvrdý</a:t>
                      </a:r>
                    </a:p>
                    <a:p>
                      <a:pPr algn="just"/>
                      <a:r>
                        <a:rPr lang="cs-CZ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Josef Ludvík Fischer</a:t>
                      </a:r>
                    </a:p>
                    <a:p>
                      <a:pPr algn="just"/>
                      <a:r>
                        <a:rPr lang="cs-CZ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Mirko Novák</a:t>
                      </a:r>
                    </a:p>
                    <a:p>
                      <a:pPr algn="just"/>
                      <a:endParaRPr lang="cs-CZ" sz="16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16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Přednášky klasických filologů:</a:t>
                      </a:r>
                    </a:p>
                    <a:p>
                      <a:pPr algn="just"/>
                      <a:endParaRPr lang="cs-CZ" sz="16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František Novotného (překladatel Platóna)</a:t>
                      </a:r>
                    </a:p>
                    <a:p>
                      <a:pPr algn="just"/>
                      <a:r>
                        <a:rPr lang="cs-CZ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Karel Svoboda (Zlomky předsokratovských myslitelů)</a:t>
                      </a:r>
                    </a:p>
                    <a:p>
                      <a:pPr algn="just"/>
                      <a:endParaRPr lang="cs-CZ" sz="16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Interdisciplinarita, experimentální výzkum</a:t>
                      </a:r>
                    </a:p>
                    <a:p>
                      <a:pPr algn="just"/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661E7302-4B02-4841-9ED2-F89D723F51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" b="-299"/>
          <a:stretch/>
        </p:blipFill>
        <p:spPr>
          <a:xfrm rot="16200000">
            <a:off x="1147554" y="-1142999"/>
            <a:ext cx="6848892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376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Studium filozofie na FF MU</a:t>
            </a:r>
          </a:p>
        </p:txBody>
      </p:sp>
      <p:sp>
        <p:nvSpPr>
          <p:cNvPr id="87" name="TextShape 2"/>
          <p:cNvSpPr txBox="1"/>
          <p:nvPr/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54720" tIns="9144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2" name="Obdélník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2967335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				   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784681"/>
              </p:ext>
            </p:extLst>
          </p:nvPr>
        </p:nvGraphicFramePr>
        <p:xfrm>
          <a:off x="457200" y="1774825"/>
          <a:ext cx="8229600" cy="369570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Vyučující</a:t>
                      </a:r>
                      <a:r>
                        <a:rPr lang="cs-CZ" sz="16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1921–1939:</a:t>
                      </a:r>
                    </a:p>
                    <a:p>
                      <a:pPr algn="just"/>
                      <a:endParaRPr lang="cs-CZ" sz="16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Arnošt Inocenc Bláha</a:t>
                      </a:r>
                    </a:p>
                    <a:p>
                      <a:pPr algn="just"/>
                      <a:r>
                        <a:rPr lang="cs-CZ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Josef Tvrdý</a:t>
                      </a:r>
                    </a:p>
                    <a:p>
                      <a:pPr algn="just"/>
                      <a:r>
                        <a:rPr lang="cs-CZ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Josef Ludvík Fischer</a:t>
                      </a:r>
                    </a:p>
                    <a:p>
                      <a:pPr algn="just"/>
                      <a:r>
                        <a:rPr lang="cs-CZ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Mirko Novák</a:t>
                      </a:r>
                    </a:p>
                    <a:p>
                      <a:pPr algn="just"/>
                      <a:endParaRPr lang="cs-CZ" sz="16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16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Přednášky klasických filologů:</a:t>
                      </a:r>
                    </a:p>
                    <a:p>
                      <a:pPr algn="just"/>
                      <a:endParaRPr lang="cs-CZ" sz="16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František Novotného (překladatel Platóna)</a:t>
                      </a:r>
                    </a:p>
                    <a:p>
                      <a:pPr algn="just"/>
                      <a:r>
                        <a:rPr lang="cs-CZ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Karel Svoboda (Zlomky předsokratovských myslitelů)</a:t>
                      </a:r>
                    </a:p>
                    <a:p>
                      <a:pPr algn="just"/>
                      <a:endParaRPr lang="cs-CZ" sz="16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Interdisciplinarita, experimentální výzkum</a:t>
                      </a:r>
                    </a:p>
                    <a:p>
                      <a:pPr algn="just"/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7821C1C0-4ED4-438C-A5C7-01FDD22F21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463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tIns="45000" rIns="45720" bIns="45000" anchor="ctr"/>
          <a:lstStyle/>
          <a:p>
            <a:pPr algn="ctr">
              <a:lnSpc>
                <a:spcPct val="100000"/>
              </a:lnSpc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54720" tIns="9144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2" name="Obdélník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2967335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				   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085931"/>
              </p:ext>
            </p:extLst>
          </p:nvPr>
        </p:nvGraphicFramePr>
        <p:xfrm>
          <a:off x="457200" y="1774825"/>
          <a:ext cx="8229600" cy="52578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Obrázek 4" descr="Obsah obrázku fotka, text, noviny, pózování&#10;&#10;Popis byl vytvořen automaticky">
            <a:extLst>
              <a:ext uri="{FF2B5EF4-FFF2-40B4-BE49-F238E27FC236}">
                <a16:creationId xmlns:a16="http://schemas.microsoft.com/office/drawing/2014/main" id="{C7A24F8D-3BC0-4095-8255-570AABDE02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951" y="13175"/>
            <a:ext cx="4642682" cy="676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278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Studium filozofie na FF MU</a:t>
            </a:r>
          </a:p>
        </p:txBody>
      </p:sp>
      <p:sp>
        <p:nvSpPr>
          <p:cNvPr id="87" name="TextShape 2"/>
          <p:cNvSpPr txBox="1"/>
          <p:nvPr/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54720" tIns="9144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2" name="Obdélník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2967335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				   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769872"/>
              </p:ext>
            </p:extLst>
          </p:nvPr>
        </p:nvGraphicFramePr>
        <p:xfrm>
          <a:off x="430456" y="1508430"/>
          <a:ext cx="8229600" cy="515874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24056">
                <a:tc>
                  <a:txBody>
                    <a:bodyPr/>
                    <a:lstStyle/>
                    <a:p>
                      <a:pPr algn="just"/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cs-CZ" sz="16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roce 1945</a:t>
                      </a: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/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Obnovení semináře – vedoucí J. L. Fischer</a:t>
                      </a: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1950</a:t>
                      </a:r>
                      <a:r>
                        <a:rPr lang="cs-CZ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přejmenování seminářů na katedry, od 1950/51 ze semináře vytvořena katedra dějin filozofie se subkatedrami psychologie a pedagogiky, odloučily se v roce 1953/54</a:t>
                      </a: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Od 1954 kolektiv Jiří </a:t>
                      </a:r>
                      <a:r>
                        <a:rPr lang="cs-CZ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Cetl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Jiří Gabriel, Karel </a:t>
                      </a:r>
                      <a:r>
                        <a:rPr lang="cs-CZ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Hlavoň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Josef Macháček a Lubomír Nový, 1965 přichází Pavel Materna</a:t>
                      </a: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Konec 60. let mezi externími učiteli Jan Patočka, od 1970 musí odejít Nový, v polovině 70. let Materna</a:t>
                      </a: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Počátek 70. let Ivana </a:t>
                      </a:r>
                      <a:r>
                        <a:rPr lang="cs-CZ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Holzbachová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Josef Krob od 1983, Jan Zouhar od 1988</a:t>
                      </a: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Materna se vrací  v roce 1991, Nový  v roce 1990</a:t>
                      </a:r>
                    </a:p>
                    <a:p>
                      <a:pPr algn="just"/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Výuku zajišťovala i Katedra dialektického a historického materialismu</a:t>
                      </a: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1989 katedra přejmenována na katedru filozofie, vedoucí Lubomír Nový, po jeho smrti 1996 Josef </a:t>
                      </a:r>
                      <a:r>
                        <a:rPr lang="cs-CZ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Šmajs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od 2000 Jan Zouhar (do 2012)</a:t>
                      </a: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Důraz na </a:t>
                      </a: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logiku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(P. Materna – Transparentní </a:t>
                      </a:r>
                      <a:r>
                        <a:rPr lang="cs-CZ" sz="16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intenzionální logika</a:t>
                      </a:r>
                      <a:r>
                        <a:rPr lang="cs-CZ" sz="1600" b="0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TIL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dějiny filozofie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dějiny české filozofie 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(L. Nový, J. Gabriel, J. Zouhar, H. </a:t>
                      </a:r>
                      <a:r>
                        <a:rPr lang="cs-CZ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Pavlincová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Lubomír Nový </a:t>
                      </a:r>
                      <a:r>
                        <a:rPr lang="cs-CZ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(1930–1996)</a:t>
                      </a:r>
                      <a:r>
                        <a:rPr lang="cs-CZ" sz="16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https://www.phil.muni.cz/aktuality/dila-vyznamnych-osobnosti-filozoficke-fakulty-digitalne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559">
                <a:tc>
                  <a:txBody>
                    <a:bodyPr/>
                    <a:lstStyle/>
                    <a:p>
                      <a:pPr algn="just"/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9857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Studium filozofie na FF MU</a:t>
            </a:r>
          </a:p>
        </p:txBody>
      </p:sp>
      <p:sp>
        <p:nvSpPr>
          <p:cNvPr id="87" name="TextShape 2"/>
          <p:cNvSpPr txBox="1"/>
          <p:nvPr/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54720" tIns="9144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2" name="Obdélník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2967335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				   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026838"/>
              </p:ext>
            </p:extLst>
          </p:nvPr>
        </p:nvGraphicFramePr>
        <p:xfrm>
          <a:off x="457200" y="1774825"/>
          <a:ext cx="8229600" cy="296418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Dnes</a:t>
                      </a: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Analyticky orientovaná filozofie (systematická filozofie, metodologie) – Bělohrad (etika), Picha (epistemologie, argumentace), </a:t>
                      </a:r>
                      <a:r>
                        <a:rPr lang="cs-CZ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Raclavský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(filozofie jazyka, logika), </a:t>
                      </a:r>
                      <a:r>
                        <a:rPr lang="cs-CZ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Jastrzembská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(epistemologie, metodologie vědy), Krob </a:t>
                      </a:r>
                      <a:r>
                        <a:rPr lang="cs-CZ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(ontologie, filozofie 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sci-fi), Mácha</a:t>
                      </a:r>
                    </a:p>
                    <a:p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Přesahy do kontinentální/německé filozofie – Brázda (etika), Mácha (filozofie jazyka)</a:t>
                      </a: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Dějiny filozofie – Petrželka (antická a středověká filozofie), Pichová (francouzská filozofie /literatura), </a:t>
                      </a:r>
                      <a:r>
                        <a:rPr lang="cs-CZ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Špelda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(dějiny novověku, dějiny vědy), </a:t>
                      </a:r>
                      <a:r>
                        <a:rPr lang="cs-CZ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Holzbachová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(dějiny společnosti)</a:t>
                      </a: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Česká filozofie – Zouhar, </a:t>
                      </a:r>
                      <a:r>
                        <a:rPr lang="cs-CZ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Pavlincová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Jastrzembská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Pichová)</a:t>
                      </a:r>
                    </a:p>
                    <a:p>
                      <a:pPr algn="just"/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Více IS – životopis,</a:t>
                      </a:r>
                      <a:r>
                        <a:rPr lang="cs-CZ" sz="16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publikační činnost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9660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Studium filozofie na FF MU</a:t>
            </a:r>
          </a:p>
        </p:txBody>
      </p:sp>
      <p:sp>
        <p:nvSpPr>
          <p:cNvPr id="87" name="TextShape 2"/>
          <p:cNvSpPr txBox="1"/>
          <p:nvPr/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54720" tIns="9144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2" name="Obdélník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2967335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				   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425075"/>
              </p:ext>
            </p:extLst>
          </p:nvPr>
        </p:nvGraphicFramePr>
        <p:xfrm>
          <a:off x="457200" y="1774825"/>
          <a:ext cx="8229600" cy="491490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Časopisy</a:t>
                      </a: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Studia </a:t>
                      </a:r>
                      <a:r>
                        <a:rPr lang="cs-CZ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philosophica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Pro-</a:t>
                      </a:r>
                      <a:r>
                        <a:rPr lang="cs-CZ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fil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(open </a:t>
                      </a:r>
                      <a:r>
                        <a:rPr lang="cs-CZ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access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/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Publikace</a:t>
                      </a: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https://filozofie.phil.muni.cz/vyzkum/publikace?year=2019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Slovník českých filozofů (Gabriel et al. 1998, aktualizováno)</a:t>
                      </a: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https://filozofie.phil.muni.cz/vyzkum/publikace/scf/abecedni-seznam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Jednota filozofická</a:t>
                      </a: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Tradiční blok přednášek – sestavení podle zájmu vyučujících a studentů, hosté domácí i zahraniční</a:t>
                      </a: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http://jednota-filozoficka.cz/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Jednota filozofická (JF) byla ustavena v Praze (po vzoru Jednoty českých matematiků a fyziků) jako „spolek pro pěstování filozofie, jejž v život uvedla snaha po česku pracovat na poli nejušlechtilejším“. Zahajovací schůze JF se konala </a:t>
                      </a: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3. 7. 1881. 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Jako zakladatel JF je v úředních dokumentech uváděn posluchač filozofie Georg Guth (</a:t>
                      </a: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Jiří Guth-Jarkovský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algn="just"/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0498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Office PowerPoint</Application>
  <PresentationFormat>Předvádění na obrazovce (4:3)</PresentationFormat>
  <Paragraphs>158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Calibri</vt:lpstr>
      <vt:lpstr>Calibri Light</vt:lpstr>
      <vt:lpstr>Corbel</vt:lpstr>
      <vt:lpstr>Times New Roman</vt:lpstr>
      <vt:lpstr>Wingdings 2</vt:lpstr>
      <vt:lpstr>HDOfficeLightV0</vt:lpstr>
      <vt:lpstr>Základ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Dagmar Pichová</dc:creator>
  <cp:lastModifiedBy>Dagmar Pichová</cp:lastModifiedBy>
  <cp:revision>181</cp:revision>
  <dcterms:created xsi:type="dcterms:W3CDTF">2019-09-12T09:16:14Z</dcterms:created>
  <dcterms:modified xsi:type="dcterms:W3CDTF">2019-12-02T17:07:41Z</dcterms:modified>
</cp:coreProperties>
</file>