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4162" r:id="rId1"/>
    <p:sldMasterId id="2147484486" r:id="rId2"/>
  </p:sldMasterIdLst>
  <p:notesMasterIdLst>
    <p:notesMasterId r:id="rId12"/>
  </p:notesMasterIdLst>
  <p:sldIdLst>
    <p:sldId id="337" r:id="rId3"/>
    <p:sldId id="339" r:id="rId4"/>
    <p:sldId id="340" r:id="rId5"/>
    <p:sldId id="341" r:id="rId6"/>
    <p:sldId id="342" r:id="rId7"/>
    <p:sldId id="343" r:id="rId8"/>
    <p:sldId id="344" r:id="rId9"/>
    <p:sldId id="345" r:id="rId10"/>
    <p:sldId id="346" r:id="rId11"/>
  </p:sldIdLst>
  <p:sldSz cx="9144000" cy="6858000" type="screen4x3"/>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554" autoAdjust="0"/>
  </p:normalViewPr>
  <p:slideViewPr>
    <p:cSldViewPr>
      <p:cViewPr varScale="1">
        <p:scale>
          <a:sx n="58" d="100"/>
          <a:sy n="58" d="100"/>
        </p:scale>
        <p:origin x="147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4281488" y="0"/>
            <a:ext cx="3276600" cy="536575"/>
          </a:xfrm>
          <a:prstGeom prst="rect">
            <a:avLst/>
          </a:prstGeom>
        </p:spPr>
        <p:txBody>
          <a:bodyPr vert="horz" lIns="91440" tIns="45720" rIns="91440" bIns="45720" rtlCol="0"/>
          <a:lstStyle>
            <a:lvl1pPr algn="r">
              <a:defRPr sz="1200"/>
            </a:lvl1pPr>
          </a:lstStyle>
          <a:p>
            <a:fld id="{9465C1FF-AFA9-4442-9131-C56B6E169E0C}" type="datetimeFigureOut">
              <a:rPr lang="cs-CZ" smtClean="0"/>
              <a:t>02.12.2019</a:t>
            </a:fld>
            <a:endParaRPr lang="cs-CZ"/>
          </a:p>
        </p:txBody>
      </p:sp>
      <p:sp>
        <p:nvSpPr>
          <p:cNvPr id="4" name="Zástupný symbol pro obrázek snímku 3"/>
          <p:cNvSpPr>
            <a:spLocks noGrp="1" noRot="1" noChangeAspect="1"/>
          </p:cNvSpPr>
          <p:nvPr>
            <p:ph type="sldImg" idx="2"/>
          </p:nvPr>
        </p:nvSpPr>
        <p:spPr>
          <a:xfrm>
            <a:off x="1374775" y="1336675"/>
            <a:ext cx="4810125" cy="3608388"/>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755650" y="5145088"/>
            <a:ext cx="6048375" cy="42100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10155238"/>
            <a:ext cx="3276600" cy="5365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4281488" y="10155238"/>
            <a:ext cx="3276600" cy="536575"/>
          </a:xfrm>
          <a:prstGeom prst="rect">
            <a:avLst/>
          </a:prstGeom>
        </p:spPr>
        <p:txBody>
          <a:bodyPr vert="horz" lIns="91440" tIns="45720" rIns="91440" bIns="45720" rtlCol="0" anchor="b"/>
          <a:lstStyle>
            <a:lvl1pPr algn="r">
              <a:defRPr sz="1200"/>
            </a:lvl1pPr>
          </a:lstStyle>
          <a:p>
            <a:fld id="{B56E0EFA-38C1-4C99-900A-57A8E696B2F2}" type="slidenum">
              <a:rPr lang="cs-CZ" smtClean="0"/>
              <a:t>‹#›</a:t>
            </a:fld>
            <a:endParaRPr lang="cs-CZ"/>
          </a:p>
        </p:txBody>
      </p:sp>
    </p:spTree>
    <p:extLst>
      <p:ext uri="{BB962C8B-B14F-4D97-AF65-F5344CB8AC3E}">
        <p14:creationId xmlns:p14="http://schemas.microsoft.com/office/powerpoint/2010/main" val="3368994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cs-CZ"/>
              <a:t>Kliknutím lze upravit styl.</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2168187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3423320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28878731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155520"/>
            <a:ext cx="8229240" cy="1252800"/>
          </a:xfrm>
          <a:prstGeom prst="rect">
            <a:avLst/>
          </a:prstGeom>
        </p:spPr>
        <p:txBody>
          <a:bodyPr wrap="none" lIns="0" tIns="0" rIns="0" bIns="0" anchor="ctr"/>
          <a:lstStyle/>
          <a:p>
            <a:endParaRPr/>
          </a:p>
        </p:txBody>
      </p:sp>
      <p:sp>
        <p:nvSpPr>
          <p:cNvPr id="10" name="PlaceHolder 2"/>
          <p:cNvSpPr>
            <a:spLocks noGrp="1"/>
          </p:cNvSpPr>
          <p:nvPr>
            <p:ph type="subTitle"/>
          </p:nvPr>
        </p:nvSpPr>
        <p:spPr>
          <a:xfrm>
            <a:off x="457200" y="1775160"/>
            <a:ext cx="8229240" cy="4625640"/>
          </a:xfrm>
          <a:prstGeom prst="rect">
            <a:avLst/>
          </a:prstGeom>
        </p:spPr>
        <p:txBody>
          <a:bodyPr wrap="none" lIns="0" tIns="0" rIns="0" bIns="0" anchor="ctr"/>
          <a:lstStyle/>
          <a:p>
            <a:pPr algn="ctr"/>
            <a:endParaRPr/>
          </a:p>
        </p:txBody>
      </p:sp>
    </p:spTree>
    <p:extLst>
      <p:ext uri="{BB962C8B-B14F-4D97-AF65-F5344CB8AC3E}">
        <p14:creationId xmlns:p14="http://schemas.microsoft.com/office/powerpoint/2010/main" val="34273645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cs-CZ"/>
              <a:t>Kliknutím lze upravit styl.</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cs-CZ"/>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lgn="r">
              <a:lnSpc>
                <a:spcPct val="100000"/>
              </a:lnSpc>
            </a:pPr>
            <a:fld id="{F2F32ABE-4C00-415B-B593-137B9AFF3797}" type="slidenum">
              <a:rPr lang="cs-CZ" sz="1200" smtClean="0">
                <a:solidFill>
                  <a:srgbClr val="454545"/>
                </a:solidFill>
                <a:latin typeface="Corbel"/>
              </a:rPr>
              <a:t>‹#›</a:t>
            </a:fld>
            <a:endParaRPr lang="cs-CZ"/>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16888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16790032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cs-CZ"/>
              <a:t>Kliknutím lze upravit styl.</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36897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1800579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4611380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39824397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2819140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6083991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cs-CZ"/>
              <a:t>Kliknutím lze upravit styl.</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30975459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cs-CZ"/>
              <a:t>Kliknutím lze upravit styl.</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cs-CZ"/>
              <a:t>Kliknutím na ikonu přidáte obrázek.</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42258540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3283410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1293053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cs-CZ"/>
              <a:t>Kliknutím lze upravit styl.</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222687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1246146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4" name="Content Placeholder 3"/>
          <p:cNvSpPr>
            <a:spLocks noGrp="1"/>
          </p:cNvSpPr>
          <p:nvPr>
            <p:ph sz="half" idx="2"/>
          </p:nvPr>
        </p:nvSpPr>
        <p:spPr>
          <a:xfrm>
            <a:off x="633845" y="2507551"/>
            <a:ext cx="3867150" cy="368052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6" name="Content Placeholder 5"/>
          <p:cNvSpPr>
            <a:spLocks noGrp="1"/>
          </p:cNvSpPr>
          <p:nvPr>
            <p:ph sz="quarter" idx="4"/>
          </p:nvPr>
        </p:nvSpPr>
        <p:spPr>
          <a:xfrm>
            <a:off x="4629150" y="2507551"/>
            <a:ext cx="3886201" cy="368052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Date Placeholder 6"/>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
        <p:nvSpPr>
          <p:cNvPr id="10" name="Title 9"/>
          <p:cNvSpPr>
            <a:spLocks noGrp="1"/>
          </p:cNvSpPr>
          <p:nvPr>
            <p:ph type="title"/>
          </p:nvPr>
        </p:nvSpPr>
        <p:spPr/>
        <p:txBody>
          <a:bodyPr/>
          <a:lstStyle/>
          <a:p>
            <a:r>
              <a:rPr lang="cs-CZ"/>
              <a:t>Kliknutím lze upravit styl.</a:t>
            </a:r>
            <a:endParaRPr lang="en-US" dirty="0"/>
          </a:p>
        </p:txBody>
      </p:sp>
    </p:spTree>
    <p:extLst>
      <p:ext uri="{BB962C8B-B14F-4D97-AF65-F5344CB8AC3E}">
        <p14:creationId xmlns:p14="http://schemas.microsoft.com/office/powerpoint/2010/main" val="1737859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Jenom nadpis">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
        <p:nvSpPr>
          <p:cNvPr id="6" name="Title 5"/>
          <p:cNvSpPr>
            <a:spLocks noGrp="1"/>
          </p:cNvSpPr>
          <p:nvPr>
            <p:ph type="title"/>
          </p:nvPr>
        </p:nvSpPr>
        <p:spPr/>
        <p:txBody>
          <a:bodyPr/>
          <a:lstStyle/>
          <a:p>
            <a:r>
              <a:rPr lang="cs-CZ"/>
              <a:t>Kliknutím lze upravit styl.</a:t>
            </a:r>
            <a:endParaRPr lang="en-US"/>
          </a:p>
        </p:txBody>
      </p:sp>
    </p:spTree>
    <p:extLst>
      <p:ext uri="{BB962C8B-B14F-4D97-AF65-F5344CB8AC3E}">
        <p14:creationId xmlns:p14="http://schemas.microsoft.com/office/powerpoint/2010/main" val="1417189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315592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cs-CZ"/>
              <a:t>Kliknutím lze upravit styl.</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cs-CZ"/>
              <a:t>Upravte styly předlohy textu.</a:t>
            </a:r>
          </a:p>
        </p:txBody>
      </p:sp>
      <p:sp>
        <p:nvSpPr>
          <p:cNvPr id="5" name="Date Placeholder 4"/>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2913209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cs-CZ"/>
              <a:t>Kliknutím lze upravit styl.</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cs-CZ"/>
              <a:t>Kliknutím na ikonu přidáte obrázek.</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cs-CZ"/>
              <a:t>Upravte styly předlohy textu.</a:t>
            </a:r>
          </a:p>
        </p:txBody>
      </p:sp>
      <p:sp>
        <p:nvSpPr>
          <p:cNvPr id="5" name="Date Placeholder 4"/>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883559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cs-CZ"/>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4144006521"/>
      </p:ext>
    </p:extLst>
  </p:cSld>
  <p:clrMap bg1="lt1" tx1="dk1" bg2="lt2" tx2="dk2" accent1="accent1" accent2="accent2" accent3="accent3" accent4="accent4" accent5="accent5" accent6="accent6" hlink="hlink" folHlink="folHlink"/>
  <p:sldLayoutIdLst>
    <p:sldLayoutId id="2147484163" r:id="rId1"/>
    <p:sldLayoutId id="2147484164" r:id="rId2"/>
    <p:sldLayoutId id="2147484165" r:id="rId3"/>
    <p:sldLayoutId id="2147484166" r:id="rId4"/>
    <p:sldLayoutId id="2147484167" r:id="rId5"/>
    <p:sldLayoutId id="2147484168" r:id="rId6"/>
    <p:sldLayoutId id="2147484169" r:id="rId7"/>
    <p:sldLayoutId id="2147484170" r:id="rId8"/>
    <p:sldLayoutId id="2147484171" r:id="rId9"/>
    <p:sldLayoutId id="2147484172" r:id="rId10"/>
    <p:sldLayoutId id="2147484173" r:id="rId11"/>
    <p:sldLayoutId id="2147484174"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cs-CZ"/>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3288277820"/>
      </p:ext>
    </p:extLst>
  </p:cSld>
  <p:clrMap bg1="lt1" tx1="dk1" bg2="lt2" tx2="dk2" accent1="accent1" accent2="accent2" accent3="accent3" accent4="accent4" accent5="accent5" accent6="accent6" hlink="hlink" folHlink="folHlink"/>
  <p:sldLayoutIdLst>
    <p:sldLayoutId id="2147484487" r:id="rId1"/>
    <p:sldLayoutId id="2147484488" r:id="rId2"/>
    <p:sldLayoutId id="2147484489" r:id="rId3"/>
    <p:sldLayoutId id="2147484490" r:id="rId4"/>
    <p:sldLayoutId id="2147484491" r:id="rId5"/>
    <p:sldLayoutId id="2147484492" r:id="rId6"/>
    <p:sldLayoutId id="2147484493" r:id="rId7"/>
    <p:sldLayoutId id="2147484494" r:id="rId8"/>
    <p:sldLayoutId id="2147484495" r:id="rId9"/>
    <p:sldLayoutId id="2147484496" r:id="rId10"/>
    <p:sldLayoutId id="2147484497" r:id="rId11"/>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elf.phil.muni.cz/elf3/course/view.php?id=2459" TargetMode="External"/><Relationship Id="rId2" Type="http://schemas.openxmlformats.org/officeDocument/2006/relationships/hyperlink" Target="http://www.phil.muni.cz/fil/antika/" TargetMode="External"/><Relationship Id="rId1" Type="http://schemas.openxmlformats.org/officeDocument/2006/relationships/slideLayout" Target="../slideLayouts/slideLayout19.xml"/><Relationship Id="rId4" Type="http://schemas.openxmlformats.org/officeDocument/2006/relationships/hyperlink" Target="https://filozofie.phil.muni.cz/"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plato.stanford.edu/" TargetMode="External"/><Relationship Id="rId2" Type="http://schemas.openxmlformats.org/officeDocument/2006/relationships/hyperlink" Target="https://www.iep.utm.edu/" TargetMode="Externa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hyperlink" Target="https://www.diametros.iphils.uj.edu.pl/diametros" TargetMode="External"/><Relationship Id="rId2" Type="http://schemas.openxmlformats.org/officeDocument/2006/relationships/hyperlink" Target="http://www.phil.muni.cz/journals/index.php/profil" TargetMode="Externa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hyperlink" Target="https://beallslist.weebly.com/" TargetMode="External"/><Relationship Id="rId2" Type="http://schemas.openxmlformats.org/officeDocument/2006/relationships/hyperlink" Target="http://www.klemens.sav.sk/fiusav/organon/?q=en" TargetMode="Externa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3" Type="http://schemas.openxmlformats.org/officeDocument/2006/relationships/hyperlink" Target="https://www.nkp.cz/" TargetMode="External"/><Relationship Id="rId2" Type="http://schemas.openxmlformats.org/officeDocument/2006/relationships/hyperlink" Target="https://www.knihovny.cz/" TargetMode="External"/><Relationship Id="rId1" Type="http://schemas.openxmlformats.org/officeDocument/2006/relationships/slideLayout" Target="../slideLayouts/slideLayout19.xml"/><Relationship Id="rId5" Type="http://schemas.openxmlformats.org/officeDocument/2006/relationships/hyperlink" Target="http://knihovna.phil.muni.cz/nase-sluzby/kurzy-a-prednasky/podzimni-semestr-2019/" TargetMode="External"/><Relationship Id="rId4" Type="http://schemas.openxmlformats.org/officeDocument/2006/relationships/hyperlink" Target="https://www.mzk.cz/"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elf.phil.muni.cz/elf3/course/view.php?id=2459" TargetMode="External"/><Relationship Id="rId2" Type="http://schemas.openxmlformats.org/officeDocument/2006/relationships/hyperlink" Target="http://prirucka.ujc.cas.cz/" TargetMode="Externa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8" Type="http://schemas.openxmlformats.org/officeDocument/2006/relationships/hyperlink" Target="https://www.youtube.com/user/jperegrin/videos" TargetMode="External"/><Relationship Id="rId3" Type="http://schemas.openxmlformats.org/officeDocument/2006/relationships/hyperlink" Target="http://massive-error.blogspot.com/" TargetMode="External"/><Relationship Id="rId7" Type="http://schemas.openxmlformats.org/officeDocument/2006/relationships/hyperlink" Target="https://hiphination.org/" TargetMode="External"/><Relationship Id="rId2" Type="http://schemas.openxmlformats.org/officeDocument/2006/relationships/hyperlink" Target="http://argumentace.blogspot.com/" TargetMode="External"/><Relationship Id="rId1" Type="http://schemas.openxmlformats.org/officeDocument/2006/relationships/slideLayout" Target="../slideLayouts/slideLayout19.xml"/><Relationship Id="rId6" Type="http://schemas.openxmlformats.org/officeDocument/2006/relationships/hyperlink" Target="https://philosophybites.com/" TargetMode="External"/><Relationship Id="rId5" Type="http://schemas.openxmlformats.org/officeDocument/2006/relationships/hyperlink" Target="https://historyofphilosophy.net/" TargetMode="External"/><Relationship Id="rId10" Type="http://schemas.openxmlformats.org/officeDocument/2006/relationships/hyperlink" Target="https://www.youtube.com/channel/UClKBXATKeO47-BS47ucI1-Q/videos" TargetMode="External"/><Relationship Id="rId4" Type="http://schemas.openxmlformats.org/officeDocument/2006/relationships/hyperlink" Target="https://twitter.com/PhilosophyMttrs?fbclid=IwAR1DuEe6W42oazSHvuddM6R4k_YzzcHaX8BcRaamKdnXiJV6d-1YREO7lPE" TargetMode="External"/><Relationship Id="rId9" Type="http://schemas.openxmlformats.org/officeDocument/2006/relationships/hyperlink" Target="https://www.youtube.com/watch?v=mBkE82oaFmM"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ted.com/talks?sort=newest&amp;topics%5B%5D=philosophy" TargetMode="External"/><Relationship Id="rId2" Type="http://schemas.openxmlformats.org/officeDocument/2006/relationships/hyperlink" Target="https://www.youtube.com/user/crashcourse/featured" TargetMode="External"/><Relationship Id="rId1" Type="http://schemas.openxmlformats.org/officeDocument/2006/relationships/slideLayout" Target="../slideLayouts/slideLayout19.xml"/><Relationship Id="rId5" Type="http://schemas.openxmlformats.org/officeDocument/2006/relationships/hyperlink" Target="https://ocw.mit.edu/courses/find-by-topic/#cat=humanities&amp;subcat=philosophy" TargetMode="External"/><Relationship Id="rId4" Type="http://schemas.openxmlformats.org/officeDocument/2006/relationships/hyperlink" Target="https://www.coursera.org/search?query=philosophy&am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6. Filozofické zdroje</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1130668033"/>
              </p:ext>
            </p:extLst>
          </p:nvPr>
        </p:nvGraphicFramePr>
        <p:xfrm>
          <a:off x="457200" y="1774825"/>
          <a:ext cx="8229600" cy="4632960"/>
        </p:xfrm>
        <a:graphic>
          <a:graphicData uri="http://schemas.openxmlformats.org/drawingml/2006/table">
            <a:tbl>
              <a:tblPr/>
              <a:tblGrid>
                <a:gridCol w="8229600">
                  <a:extLst>
                    <a:ext uri="{9D8B030D-6E8A-4147-A177-3AD203B41FA5}">
                      <a16:colId xmlns:a16="http://schemas.microsoft.com/office/drawing/2014/main" val="20000"/>
                    </a:ext>
                  </a:extLst>
                </a:gridCol>
              </a:tblGrid>
              <a:tr h="0">
                <a:tc>
                  <a:txBody>
                    <a:bodyPr/>
                    <a:lstStyle/>
                    <a:p>
                      <a:pPr algn="just"/>
                      <a:r>
                        <a:rPr lang="cs-CZ" sz="1600" b="1" kern="1200" dirty="0">
                          <a:solidFill>
                            <a:schemeClr val="tx1"/>
                          </a:solidFill>
                          <a:effectLst/>
                          <a:latin typeface="Times New Roman" panose="02020603050405020304" pitchFamily="18" charset="0"/>
                          <a:ea typeface="+mn-ea"/>
                          <a:cs typeface="Times New Roman" panose="02020603050405020304" pitchFamily="18" charset="0"/>
                        </a:rPr>
                        <a:t>Kurzy:</a:t>
                      </a:r>
                    </a:p>
                    <a:p>
                      <a:pPr algn="just"/>
                      <a:endParaRPr lang="cs-CZ" sz="1600" b="1"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Povinná a doporučená literatura</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Primární (prameny) a sekundární literatura –</a:t>
                      </a:r>
                      <a:r>
                        <a:rPr lang="cs-CZ" sz="1600" b="0" kern="1200" baseline="0" dirty="0">
                          <a:solidFill>
                            <a:schemeClr val="tx1"/>
                          </a:solidFill>
                          <a:effectLst/>
                          <a:latin typeface="Times New Roman" panose="02020603050405020304" pitchFamily="18" charset="0"/>
                          <a:ea typeface="+mn-ea"/>
                          <a:cs typeface="Times New Roman" panose="02020603050405020304" pitchFamily="18" charset="0"/>
                        </a:rPr>
                        <a:t> např. </a:t>
                      </a:r>
                      <a:r>
                        <a:rPr lang="cs-CZ" sz="1600" b="0" kern="1200" baseline="0" dirty="0">
                          <a:solidFill>
                            <a:schemeClr val="tx1"/>
                          </a:solidFill>
                          <a:effectLst/>
                          <a:latin typeface="Times New Roman" panose="02020603050405020304" pitchFamily="18" charset="0"/>
                          <a:ea typeface="+mn-ea"/>
                          <a:cs typeface="Times New Roman" panose="02020603050405020304" pitchFamily="18" charset="0"/>
                          <a:hlinkClick r:id="rId2"/>
                        </a:rPr>
                        <a:t>http://www.phil.muni.cz/fil/antika/</a:t>
                      </a:r>
                      <a:endParaRPr lang="cs-CZ" sz="1600" b="0" kern="1200" baseline="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baseline="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1" kern="1200" dirty="0">
                          <a:solidFill>
                            <a:schemeClr val="tx1"/>
                          </a:solidFill>
                          <a:effectLst/>
                          <a:latin typeface="Times New Roman" panose="02020603050405020304" pitchFamily="18" charset="0"/>
                          <a:ea typeface="+mn-ea"/>
                          <a:cs typeface="Times New Roman" panose="02020603050405020304" pitchFamily="18" charset="0"/>
                        </a:rPr>
                        <a:t>Samostatné vyhledávání:</a:t>
                      </a:r>
                    </a:p>
                    <a:p>
                      <a:pPr algn="just"/>
                      <a:endParaRPr lang="cs-CZ" sz="1600" b="1"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Wikipedia</a:t>
                      </a:r>
                      <a:r>
                        <a:rPr lang="cs-CZ" sz="1600" b="1" kern="1200" dirty="0">
                          <a:solidFill>
                            <a:schemeClr val="tx1"/>
                          </a:solidFill>
                          <a:effectLst/>
                          <a:latin typeface="Times New Roman" panose="02020603050405020304" pitchFamily="18" charset="0"/>
                          <a:ea typeface="+mn-ea"/>
                          <a:cs typeface="Times New Roman" panose="02020603050405020304" pitchFamily="18" charset="0"/>
                        </a:rPr>
                        <a:t> není </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důvěryhodný zdroj pro odbornou práci  x cesta k dalším pramenům, obrázky</a:t>
                      </a: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Hlavní orientace – </a:t>
                      </a:r>
                      <a:r>
                        <a:rPr lang="pt-BR" sz="1600" b="1" kern="1200" dirty="0">
                          <a:solidFill>
                            <a:schemeClr val="tx1"/>
                          </a:solidFill>
                          <a:effectLst/>
                          <a:latin typeface="Times New Roman" panose="02020603050405020304" pitchFamily="18" charset="0"/>
                          <a:ea typeface="+mn-ea"/>
                          <a:cs typeface="Times New Roman" panose="02020603050405020304" pitchFamily="18" charset="0"/>
                        </a:rPr>
                        <a:t>Filosofická první pomoc</a:t>
                      </a:r>
                    </a:p>
                    <a:p>
                      <a:pPr algn="just"/>
                      <a:r>
                        <a:rPr lang="pt-BR" sz="1600" b="0" kern="1200" dirty="0">
                          <a:solidFill>
                            <a:schemeClr val="tx1"/>
                          </a:solidFill>
                          <a:effectLst/>
                          <a:latin typeface="Times New Roman" panose="02020603050405020304" pitchFamily="18" charset="0"/>
                          <a:ea typeface="+mn-ea"/>
                          <a:cs typeface="Times New Roman" panose="02020603050405020304" pitchFamily="18" charset="0"/>
                          <a:hlinkClick r:id="rId3"/>
                        </a:rPr>
                        <a:t>https://</a:t>
                      </a:r>
                      <a:r>
                        <a:rPr lang="pt-BR" sz="1600" b="0" kern="1200" dirty="0" smtClean="0">
                          <a:solidFill>
                            <a:schemeClr val="tx1"/>
                          </a:solidFill>
                          <a:effectLst/>
                          <a:latin typeface="Times New Roman" panose="02020603050405020304" pitchFamily="18" charset="0"/>
                          <a:ea typeface="+mn-ea"/>
                          <a:cs typeface="Times New Roman" panose="02020603050405020304" pitchFamily="18" charset="0"/>
                          <a:hlinkClick r:id="rId3"/>
                        </a:rPr>
                        <a:t>elf.phil.muni.cz/elf3/course/view.php?id=2459</a:t>
                      </a:r>
                      <a:endParaRPr lang="cs-CZ" sz="1600" b="0" kern="1200" dirty="0" smtClean="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smtClean="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smtClean="0">
                          <a:solidFill>
                            <a:schemeClr val="tx1"/>
                          </a:solidFill>
                          <a:effectLst/>
                          <a:latin typeface="Times New Roman" panose="02020603050405020304" pitchFamily="18" charset="0"/>
                          <a:ea typeface="+mn-ea"/>
                          <a:cs typeface="Times New Roman" panose="02020603050405020304" pitchFamily="18" charset="0"/>
                        </a:rPr>
                        <a:t>Katedra filozofie</a:t>
                      </a:r>
                      <a:r>
                        <a:rPr lang="cs-CZ" sz="1600" b="0" kern="1200" baseline="0" dirty="0" smtClean="0">
                          <a:solidFill>
                            <a:schemeClr val="tx1"/>
                          </a:solidFill>
                          <a:effectLst/>
                          <a:latin typeface="Times New Roman" panose="02020603050405020304" pitchFamily="18" charset="0"/>
                          <a:ea typeface="+mn-ea"/>
                          <a:cs typeface="Times New Roman" panose="02020603050405020304" pitchFamily="18" charset="0"/>
                        </a:rPr>
                        <a:t> </a:t>
                      </a:r>
                    </a:p>
                    <a:p>
                      <a:pPr algn="just"/>
                      <a:r>
                        <a:rPr lang="cs-CZ" sz="1600" b="0" kern="1200" baseline="0" dirty="0" smtClean="0">
                          <a:solidFill>
                            <a:schemeClr val="tx1"/>
                          </a:solidFill>
                          <a:effectLst/>
                          <a:latin typeface="Times New Roman" panose="02020603050405020304" pitchFamily="18" charset="0"/>
                          <a:ea typeface="+mn-ea"/>
                          <a:cs typeface="Times New Roman" panose="02020603050405020304" pitchFamily="18" charset="0"/>
                          <a:hlinkClick r:id="rId4"/>
                        </a:rPr>
                        <a:t>https://filozofie.phil.muni.cz/</a:t>
                      </a:r>
                      <a:endParaRPr lang="cs-CZ" sz="1600" b="0" kern="1200" baseline="0" dirty="0" smtClean="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baseline="0" dirty="0" smtClean="0">
                          <a:solidFill>
                            <a:schemeClr val="tx1"/>
                          </a:solidFill>
                          <a:effectLst/>
                          <a:latin typeface="Times New Roman" panose="02020603050405020304" pitchFamily="18" charset="0"/>
                          <a:ea typeface="+mn-ea"/>
                          <a:cs typeface="Times New Roman" panose="02020603050405020304" pitchFamily="18" charset="0"/>
                        </a:rPr>
                        <a:t>FB</a:t>
                      </a: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1" kern="1200" dirty="0">
                        <a:solidFill>
                          <a:schemeClr val="tx1"/>
                        </a:solidFill>
                        <a:effectLst/>
                        <a:latin typeface="Times New Roman" panose="02020603050405020304" pitchFamily="18" charset="0"/>
                        <a:ea typeface="+mn-ea"/>
                        <a:cs typeface="Times New Roman" panose="02020603050405020304" pitchFamily="18" charset="0"/>
                      </a:endParaRPr>
                    </a:p>
                    <a:p>
                      <a:endParaRPr lang="cs-CZ" dirty="0">
                        <a:latin typeface="Times New Roman" panose="02020603050405020304" pitchFamily="18" charset="0"/>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0">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98608702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6. Filozofické zdroje</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217147029"/>
              </p:ext>
            </p:extLst>
          </p:nvPr>
        </p:nvGraphicFramePr>
        <p:xfrm>
          <a:off x="457200" y="1774825"/>
          <a:ext cx="8229600" cy="2682240"/>
        </p:xfrm>
        <a:graphic>
          <a:graphicData uri="http://schemas.openxmlformats.org/drawingml/2006/table">
            <a:tbl>
              <a:tblPr/>
              <a:tblGrid>
                <a:gridCol w="8229600">
                  <a:extLst>
                    <a:ext uri="{9D8B030D-6E8A-4147-A177-3AD203B41FA5}">
                      <a16:colId xmlns:a16="http://schemas.microsoft.com/office/drawing/2014/main" val="20000"/>
                    </a:ext>
                  </a:extLst>
                </a:gridCol>
              </a:tblGrid>
              <a:tr h="0">
                <a:tc>
                  <a:txBody>
                    <a:bodyPr/>
                    <a:lstStyle/>
                    <a:p>
                      <a:pPr algn="just"/>
                      <a:r>
                        <a:rPr lang="cs-CZ" sz="1600" b="1" kern="1200" dirty="0">
                          <a:solidFill>
                            <a:schemeClr val="tx1"/>
                          </a:solidFill>
                          <a:effectLst/>
                          <a:latin typeface="Times New Roman" panose="02020603050405020304" pitchFamily="18" charset="0"/>
                          <a:ea typeface="+mn-ea"/>
                          <a:cs typeface="Times New Roman" panose="02020603050405020304" pitchFamily="18" charset="0"/>
                        </a:rPr>
                        <a:t>Encyklopedie:</a:t>
                      </a:r>
                    </a:p>
                    <a:p>
                      <a:pPr algn="just"/>
                      <a:endParaRPr lang="cs-CZ" sz="1600" b="1"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en-US" sz="1600" b="0" kern="1200" dirty="0">
                          <a:solidFill>
                            <a:schemeClr val="tx1"/>
                          </a:solidFill>
                          <a:effectLst/>
                          <a:latin typeface="Times New Roman" panose="02020603050405020304" pitchFamily="18" charset="0"/>
                          <a:ea typeface="+mn-ea"/>
                          <a:cs typeface="Times New Roman" panose="02020603050405020304" pitchFamily="18" charset="0"/>
                          <a:hlinkClick r:id="rId2"/>
                        </a:rPr>
                        <a:t>https://www.iep.utm.edu/</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en-US" sz="1600" b="0" kern="1200" dirty="0">
                          <a:solidFill>
                            <a:schemeClr val="tx1"/>
                          </a:solidFill>
                          <a:effectLst/>
                          <a:latin typeface="Times New Roman" panose="02020603050405020304" pitchFamily="18" charset="0"/>
                          <a:ea typeface="+mn-ea"/>
                          <a:cs typeface="Times New Roman" panose="02020603050405020304" pitchFamily="18" charset="0"/>
                        </a:rPr>
                        <a:t>The Internet Encyclopedia of Philosophy (IEP)</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hlinkClick r:id="rId3"/>
                        </a:rPr>
                        <a:t>https://plato.stanford.edu/</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Stanford</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a:t>
                      </a:r>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Encyclopedia</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a:t>
                      </a:r>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of</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a:t>
                      </a:r>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Philosophy</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(SEP)</a:t>
                      </a:r>
                      <a:endParaRPr lang="pt-BR"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1" kern="1200" dirty="0">
                        <a:solidFill>
                          <a:schemeClr val="tx1"/>
                        </a:solidFill>
                        <a:effectLst/>
                        <a:latin typeface="Times New Roman" panose="02020603050405020304" pitchFamily="18" charset="0"/>
                        <a:ea typeface="+mn-ea"/>
                        <a:cs typeface="Times New Roman" panose="02020603050405020304" pitchFamily="18" charset="0"/>
                      </a:endParaRPr>
                    </a:p>
                    <a:p>
                      <a:endParaRPr lang="cs-CZ" dirty="0">
                        <a:latin typeface="Times New Roman" panose="02020603050405020304" pitchFamily="18" charset="0"/>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0">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57356634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6. Filozofické zdroje</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2941117406"/>
              </p:ext>
            </p:extLst>
          </p:nvPr>
        </p:nvGraphicFramePr>
        <p:xfrm>
          <a:off x="457200" y="1774825"/>
          <a:ext cx="8229600" cy="3169920"/>
        </p:xfrm>
        <a:graphic>
          <a:graphicData uri="http://schemas.openxmlformats.org/drawingml/2006/table">
            <a:tbl>
              <a:tblPr/>
              <a:tblGrid>
                <a:gridCol w="8229600">
                  <a:extLst>
                    <a:ext uri="{9D8B030D-6E8A-4147-A177-3AD203B41FA5}">
                      <a16:colId xmlns:a16="http://schemas.microsoft.com/office/drawing/2014/main" val="20000"/>
                    </a:ext>
                  </a:extLst>
                </a:gridCol>
              </a:tblGrid>
              <a:tr h="0">
                <a:tc>
                  <a:txBody>
                    <a:bodyPr/>
                    <a:lstStyle/>
                    <a:p>
                      <a:pPr algn="just"/>
                      <a:r>
                        <a:rPr lang="cs-CZ" sz="1600" b="1" kern="1200" dirty="0">
                          <a:solidFill>
                            <a:schemeClr val="tx1"/>
                          </a:solidFill>
                          <a:effectLst/>
                          <a:latin typeface="Times New Roman" panose="02020603050405020304" pitchFamily="18" charset="0"/>
                          <a:ea typeface="+mn-ea"/>
                          <a:cs typeface="Times New Roman" panose="02020603050405020304" pitchFamily="18" charset="0"/>
                        </a:rPr>
                        <a:t>Filozofické časopisy (open </a:t>
                      </a:r>
                      <a:r>
                        <a:rPr lang="cs-CZ" sz="1600" b="1" kern="1200" dirty="0" err="1">
                          <a:solidFill>
                            <a:schemeClr val="tx1"/>
                          </a:solidFill>
                          <a:effectLst/>
                          <a:latin typeface="Times New Roman" panose="02020603050405020304" pitchFamily="18" charset="0"/>
                          <a:ea typeface="+mn-ea"/>
                          <a:cs typeface="Times New Roman" panose="02020603050405020304" pitchFamily="18" charset="0"/>
                        </a:rPr>
                        <a:t>access</a:t>
                      </a:r>
                      <a:r>
                        <a:rPr lang="cs-CZ" sz="1600" b="1" kern="1200" dirty="0">
                          <a:solidFill>
                            <a:schemeClr val="tx1"/>
                          </a:solidFill>
                          <a:effectLst/>
                          <a:latin typeface="Times New Roman" panose="02020603050405020304" pitchFamily="18" charset="0"/>
                          <a:ea typeface="+mn-ea"/>
                          <a:cs typeface="Times New Roman" panose="02020603050405020304" pitchFamily="18" charset="0"/>
                        </a:rPr>
                        <a:t>):</a:t>
                      </a:r>
                    </a:p>
                    <a:p>
                      <a:pPr algn="just"/>
                      <a:endParaRPr lang="cs-CZ" sz="1600" b="1"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Pro-</a:t>
                      </a:r>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Fil</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(CZ)</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hlinkClick r:id="rId2"/>
                        </a:rPr>
                        <a:t>http://www.phil.muni.cz/journals/index.php/profil</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pt-BR" sz="1600" b="0" kern="1200" dirty="0">
                          <a:solidFill>
                            <a:schemeClr val="tx1"/>
                          </a:solidFill>
                          <a:effectLst/>
                          <a:latin typeface="Times New Roman" panose="02020603050405020304" pitchFamily="18" charset="0"/>
                          <a:ea typeface="+mn-ea"/>
                          <a:cs typeface="Times New Roman" panose="02020603050405020304" pitchFamily="18" charset="0"/>
                        </a:rPr>
                        <a:t>Diametros (PL)</a:t>
                      </a:r>
                    </a:p>
                    <a:p>
                      <a:pPr algn="just"/>
                      <a:r>
                        <a:rPr lang="pt-BR" sz="1600" b="0" kern="1200" dirty="0">
                          <a:solidFill>
                            <a:schemeClr val="tx1"/>
                          </a:solidFill>
                          <a:effectLst/>
                          <a:latin typeface="Times New Roman" panose="02020603050405020304" pitchFamily="18" charset="0"/>
                          <a:ea typeface="+mn-ea"/>
                          <a:cs typeface="Times New Roman" panose="02020603050405020304" pitchFamily="18" charset="0"/>
                          <a:hlinkClick r:id="rId3"/>
                        </a:rPr>
                        <a:t>https://www.diametros.iphils.uj.edu.pl/diametros</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pt-BR"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1" kern="1200" dirty="0">
                        <a:solidFill>
                          <a:schemeClr val="tx1"/>
                        </a:solidFill>
                        <a:effectLst/>
                        <a:latin typeface="Times New Roman" panose="02020603050405020304" pitchFamily="18" charset="0"/>
                        <a:ea typeface="+mn-ea"/>
                        <a:cs typeface="Times New Roman" panose="02020603050405020304" pitchFamily="18" charset="0"/>
                      </a:endParaRPr>
                    </a:p>
                    <a:p>
                      <a:endParaRPr lang="cs-CZ" dirty="0">
                        <a:latin typeface="Times New Roman" panose="02020603050405020304" pitchFamily="18" charset="0"/>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0">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57631729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6. Filozofické zdroje</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1113832866"/>
              </p:ext>
            </p:extLst>
          </p:nvPr>
        </p:nvGraphicFramePr>
        <p:xfrm>
          <a:off x="457200" y="1774825"/>
          <a:ext cx="8229600" cy="4389120"/>
        </p:xfrm>
        <a:graphic>
          <a:graphicData uri="http://schemas.openxmlformats.org/drawingml/2006/table">
            <a:tbl>
              <a:tblPr/>
              <a:tblGrid>
                <a:gridCol w="8229600">
                  <a:extLst>
                    <a:ext uri="{9D8B030D-6E8A-4147-A177-3AD203B41FA5}">
                      <a16:colId xmlns:a16="http://schemas.microsoft.com/office/drawing/2014/main" val="20000"/>
                    </a:ext>
                  </a:extLst>
                </a:gridCol>
              </a:tblGrid>
              <a:tr h="0">
                <a:tc>
                  <a:txBody>
                    <a:bodyPr/>
                    <a:lstStyle/>
                    <a:p>
                      <a:pPr algn="just"/>
                      <a:r>
                        <a:rPr lang="cs-CZ" sz="1600" b="1" kern="1200" dirty="0">
                          <a:solidFill>
                            <a:schemeClr val="tx1"/>
                          </a:solidFill>
                          <a:effectLst/>
                          <a:latin typeface="Times New Roman" panose="02020603050405020304" pitchFamily="18" charset="0"/>
                          <a:ea typeface="+mn-ea"/>
                          <a:cs typeface="Times New Roman" panose="02020603050405020304" pitchFamily="18" charset="0"/>
                        </a:rPr>
                        <a:t>Filozofické časopisy ČR/SK:</a:t>
                      </a:r>
                    </a:p>
                    <a:p>
                      <a:pPr algn="just"/>
                      <a:endParaRPr lang="cs-CZ" sz="1600" b="1"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pt-BR" sz="1600" b="0" kern="1200" dirty="0">
                          <a:solidFill>
                            <a:schemeClr val="tx1"/>
                          </a:solidFill>
                          <a:effectLst/>
                          <a:latin typeface="Times New Roman" panose="02020603050405020304" pitchFamily="18" charset="0"/>
                          <a:ea typeface="+mn-ea"/>
                          <a:cs typeface="Times New Roman" panose="02020603050405020304" pitchFamily="18" charset="0"/>
                        </a:rPr>
                        <a:t>Filosofický časopis </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pt-BR" sz="1600" b="0" kern="1200" dirty="0">
                          <a:solidFill>
                            <a:schemeClr val="tx1"/>
                          </a:solidFill>
                          <a:effectLst/>
                          <a:latin typeface="Times New Roman" panose="02020603050405020304" pitchFamily="18" charset="0"/>
                          <a:ea typeface="+mn-ea"/>
                          <a:cs typeface="Times New Roman" panose="02020603050405020304" pitchFamily="18" charset="0"/>
                        </a:rPr>
                        <a:t>Studia Philosophica (Brno)</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it-IT" sz="1600" b="0" kern="1200" dirty="0">
                          <a:solidFill>
                            <a:schemeClr val="tx1"/>
                          </a:solidFill>
                          <a:effectLst/>
                          <a:latin typeface="Times New Roman" panose="02020603050405020304" pitchFamily="18" charset="0"/>
                          <a:ea typeface="+mn-ea"/>
                          <a:cs typeface="Times New Roman" panose="02020603050405020304" pitchFamily="18" charset="0"/>
                        </a:rPr>
                        <a:t>Organon F</a:t>
                      </a:r>
                    </a:p>
                    <a:p>
                      <a:pPr algn="just"/>
                      <a:r>
                        <a:rPr lang="it-IT" sz="1600" b="0" kern="1200" dirty="0">
                          <a:solidFill>
                            <a:schemeClr val="tx1"/>
                          </a:solidFill>
                          <a:effectLst/>
                          <a:latin typeface="Times New Roman" panose="02020603050405020304" pitchFamily="18" charset="0"/>
                          <a:ea typeface="+mn-ea"/>
                          <a:cs typeface="Times New Roman" panose="02020603050405020304" pitchFamily="18" charset="0"/>
                          <a:hlinkClick r:id="rId2"/>
                        </a:rPr>
                        <a:t>http://www.klemens.sav.sk/fiusav/organon/?q=en</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pt-BR"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en-US" sz="1600" b="1" kern="1200" dirty="0" err="1">
                          <a:solidFill>
                            <a:schemeClr val="tx1"/>
                          </a:solidFill>
                          <a:effectLst/>
                          <a:latin typeface="Times New Roman" panose="02020603050405020304" pitchFamily="18" charset="0"/>
                          <a:ea typeface="+mn-ea"/>
                          <a:cs typeface="Times New Roman" panose="02020603050405020304" pitchFamily="18" charset="0"/>
                        </a:rPr>
                        <a:t>Predátorské</a:t>
                      </a:r>
                      <a:r>
                        <a:rPr lang="en-US" sz="1600" b="1" kern="1200" dirty="0">
                          <a:solidFill>
                            <a:schemeClr val="tx1"/>
                          </a:solidFill>
                          <a:effectLst/>
                          <a:latin typeface="Times New Roman" panose="02020603050405020304" pitchFamily="18" charset="0"/>
                          <a:ea typeface="+mn-ea"/>
                          <a:cs typeface="Times New Roman" panose="02020603050405020304" pitchFamily="18" charset="0"/>
                        </a:rPr>
                        <a:t> </a:t>
                      </a:r>
                      <a:r>
                        <a:rPr lang="en-US" sz="1600" b="1" kern="1200" dirty="0" err="1">
                          <a:solidFill>
                            <a:schemeClr val="tx1"/>
                          </a:solidFill>
                          <a:effectLst/>
                          <a:latin typeface="Times New Roman" panose="02020603050405020304" pitchFamily="18" charset="0"/>
                          <a:ea typeface="+mn-ea"/>
                          <a:cs typeface="Times New Roman" panose="02020603050405020304" pitchFamily="18" charset="0"/>
                        </a:rPr>
                        <a:t>časopisy</a:t>
                      </a:r>
                      <a:r>
                        <a:rPr lang="cs-CZ" sz="1600" b="1" kern="1200" dirty="0">
                          <a:solidFill>
                            <a:schemeClr val="tx1"/>
                          </a:solidFill>
                          <a:effectLst/>
                          <a:latin typeface="Times New Roman" panose="02020603050405020304" pitchFamily="18" charset="0"/>
                          <a:ea typeface="+mn-ea"/>
                          <a:cs typeface="Times New Roman" panose="02020603050405020304" pitchFamily="18" charset="0"/>
                        </a:rPr>
                        <a:t>:</a:t>
                      </a:r>
                    </a:p>
                    <a:p>
                      <a:pPr algn="just"/>
                      <a:endParaRPr lang="en-US"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en-US" sz="1600" b="0" kern="1200" dirty="0">
                          <a:solidFill>
                            <a:schemeClr val="tx1"/>
                          </a:solidFill>
                          <a:effectLst/>
                          <a:latin typeface="Times New Roman" panose="02020603050405020304" pitchFamily="18" charset="0"/>
                          <a:ea typeface="+mn-ea"/>
                          <a:cs typeface="Times New Roman" panose="02020603050405020304" pitchFamily="18" charset="0"/>
                        </a:rPr>
                        <a:t>Beall's list </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en-US" sz="1600" b="0" kern="1200" dirty="0">
                          <a:solidFill>
                            <a:schemeClr val="tx1"/>
                          </a:solidFill>
                          <a:effectLst/>
                          <a:latin typeface="Times New Roman" panose="02020603050405020304" pitchFamily="18" charset="0"/>
                          <a:ea typeface="+mn-ea"/>
                          <a:cs typeface="Times New Roman" panose="02020603050405020304" pitchFamily="18" charset="0"/>
                          <a:hlinkClick r:id="rId3"/>
                        </a:rPr>
                        <a:t>https://beallslist.weebly.com/</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1" kern="1200" dirty="0">
                        <a:solidFill>
                          <a:schemeClr val="tx1"/>
                        </a:solidFill>
                        <a:effectLst/>
                        <a:latin typeface="Times New Roman" panose="02020603050405020304" pitchFamily="18" charset="0"/>
                        <a:ea typeface="+mn-ea"/>
                        <a:cs typeface="Times New Roman" panose="02020603050405020304" pitchFamily="18" charset="0"/>
                      </a:endParaRPr>
                    </a:p>
                    <a:p>
                      <a:endParaRPr lang="cs-CZ" dirty="0">
                        <a:latin typeface="Times New Roman" panose="02020603050405020304" pitchFamily="18" charset="0"/>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0">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30946812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6. Filozofické zdroje</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683471494"/>
              </p:ext>
            </p:extLst>
          </p:nvPr>
        </p:nvGraphicFramePr>
        <p:xfrm>
          <a:off x="457200" y="1774825"/>
          <a:ext cx="8229600" cy="4914900"/>
        </p:xfrm>
        <a:graphic>
          <a:graphicData uri="http://schemas.openxmlformats.org/drawingml/2006/table">
            <a:tbl>
              <a:tblPr/>
              <a:tblGrid>
                <a:gridCol w="8229600">
                  <a:extLst>
                    <a:ext uri="{9D8B030D-6E8A-4147-A177-3AD203B41FA5}">
                      <a16:colId xmlns:a16="http://schemas.microsoft.com/office/drawing/2014/main" val="20000"/>
                    </a:ext>
                  </a:extLst>
                </a:gridCol>
              </a:tblGrid>
              <a:tr h="0">
                <a:tc>
                  <a:txBody>
                    <a:bodyPr/>
                    <a:lstStyle/>
                    <a:p>
                      <a:pPr algn="just"/>
                      <a:r>
                        <a:rPr lang="en-US" sz="1600" b="1" kern="1200" dirty="0" err="1">
                          <a:solidFill>
                            <a:schemeClr val="tx1"/>
                          </a:solidFill>
                          <a:effectLst/>
                          <a:latin typeface="Times New Roman" panose="02020603050405020304" pitchFamily="18" charset="0"/>
                          <a:ea typeface="+mn-ea"/>
                          <a:cs typeface="Times New Roman" panose="02020603050405020304" pitchFamily="18" charset="0"/>
                        </a:rPr>
                        <a:t>Predátorské</a:t>
                      </a:r>
                      <a:r>
                        <a:rPr lang="en-US" sz="1600" b="1" kern="1200" dirty="0">
                          <a:solidFill>
                            <a:schemeClr val="tx1"/>
                          </a:solidFill>
                          <a:effectLst/>
                          <a:latin typeface="Times New Roman" panose="02020603050405020304" pitchFamily="18" charset="0"/>
                          <a:ea typeface="+mn-ea"/>
                          <a:cs typeface="Times New Roman" panose="02020603050405020304" pitchFamily="18" charset="0"/>
                        </a:rPr>
                        <a:t> </a:t>
                      </a:r>
                      <a:r>
                        <a:rPr lang="en-US" sz="1600" b="1" kern="1200" dirty="0" err="1">
                          <a:solidFill>
                            <a:schemeClr val="tx1"/>
                          </a:solidFill>
                          <a:effectLst/>
                          <a:latin typeface="Times New Roman" panose="02020603050405020304" pitchFamily="18" charset="0"/>
                          <a:ea typeface="+mn-ea"/>
                          <a:cs typeface="Times New Roman" panose="02020603050405020304" pitchFamily="18" charset="0"/>
                        </a:rPr>
                        <a:t>časopisy</a:t>
                      </a:r>
                      <a:r>
                        <a:rPr lang="cs-CZ" sz="1600" b="1" kern="1200" dirty="0">
                          <a:solidFill>
                            <a:schemeClr val="tx1"/>
                          </a:solidFill>
                          <a:effectLst/>
                          <a:latin typeface="Times New Roman" panose="02020603050405020304" pitchFamily="18" charset="0"/>
                          <a:ea typeface="+mn-ea"/>
                          <a:cs typeface="Times New Roman" panose="02020603050405020304" pitchFamily="18" charset="0"/>
                        </a:rPr>
                        <a:t> – příklad:</a:t>
                      </a:r>
                    </a:p>
                    <a:p>
                      <a:pPr algn="just"/>
                      <a:endParaRPr lang="cs-CZ" sz="1600" b="1"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en-US" sz="1600" b="0" kern="1200" dirty="0">
                          <a:solidFill>
                            <a:schemeClr val="tx1"/>
                          </a:solidFill>
                          <a:effectLst/>
                          <a:latin typeface="Times New Roman" panose="02020603050405020304" pitchFamily="18" charset="0"/>
                          <a:ea typeface="+mn-ea"/>
                          <a:cs typeface="Times New Roman" panose="02020603050405020304" pitchFamily="18" charset="0"/>
                        </a:rPr>
                        <a:t>International Journal of Arts and Commerce is a high-quality open access peer-reviewed re-search journal that is published by Centre for Enhancing Knowledge, UK. The Journal welcomes and acknowledges high quality theoretical and empirical original research papers, case studies, review papers, literature reviews, book reviews, conceptual framework, analytical and simulation models, the technical note from researchers, academicians, professionals, practitioners and students from all over the world. </a:t>
                      </a:r>
                    </a:p>
                    <a:p>
                      <a:pPr algn="just"/>
                      <a:r>
                        <a:rPr lang="en-US" sz="1600" b="0" kern="1200" dirty="0">
                          <a:solidFill>
                            <a:schemeClr val="tx1"/>
                          </a:solidFill>
                          <a:effectLst/>
                          <a:latin typeface="Times New Roman" panose="02020603050405020304" pitchFamily="18" charset="0"/>
                          <a:ea typeface="+mn-ea"/>
                          <a:cs typeface="Times New Roman" panose="02020603050405020304" pitchFamily="18" charset="0"/>
                        </a:rPr>
                        <a:t>International Journal of Arts and Commerce publishes research paper in the field of finance, accounting, banking, economics, marketing,  management, human resources management, </a:t>
                      </a:r>
                      <a:r>
                        <a:rPr lang="en-US" sz="1600" b="0" kern="1200" dirty="0" err="1">
                          <a:solidFill>
                            <a:schemeClr val="tx1"/>
                          </a:solidFill>
                          <a:effectLst/>
                          <a:latin typeface="Times New Roman" panose="02020603050405020304" pitchFamily="18" charset="0"/>
                          <a:ea typeface="+mn-ea"/>
                          <a:cs typeface="Times New Roman" panose="02020603050405020304" pitchFamily="18" charset="0"/>
                        </a:rPr>
                        <a:t>en-trepreneurship</a:t>
                      </a:r>
                      <a:r>
                        <a:rPr lang="en-US" sz="1600" b="0" kern="1200" dirty="0">
                          <a:solidFill>
                            <a:schemeClr val="tx1"/>
                          </a:solidFill>
                          <a:effectLst/>
                          <a:latin typeface="Times New Roman" panose="02020603050405020304" pitchFamily="18" charset="0"/>
                          <a:ea typeface="+mn-ea"/>
                          <a:cs typeface="Times New Roman" panose="02020603050405020304" pitchFamily="18" charset="0"/>
                        </a:rPr>
                        <a:t> development, Industrial Relations, operation management, international business, tourism, business ethics, international relations, law, development studies, population studies, political science, history, journalism and mass communication, corporate governance, visual arts, linguistics, cross-cultural studies, public administration, psychology, philosophy, sociology, women studies, religious studies, social welfare, anthropology, education and so more in the field of humanities and business.</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https://ijac.org.uk/</a:t>
                      </a:r>
                    </a:p>
                    <a:p>
                      <a:pPr algn="just"/>
                      <a:r>
                        <a:rPr lang="en-US" sz="1600" b="0" kern="1200" dirty="0">
                          <a:solidFill>
                            <a:schemeClr val="tx1"/>
                          </a:solidFill>
                          <a:effectLst/>
                          <a:latin typeface="Times New Roman" panose="02020603050405020304" pitchFamily="18" charset="0"/>
                          <a:ea typeface="+mn-ea"/>
                          <a:cs typeface="Times New Roman" panose="02020603050405020304" pitchFamily="18" charset="0"/>
                        </a:rPr>
                        <a:t>http://www.ijsac.net/home</a:t>
                      </a:r>
                    </a:p>
                    <a:p>
                      <a:pPr algn="just"/>
                      <a:endParaRPr lang="cs-CZ" sz="16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0">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43927575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6. Filozofické zdroje</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1483521662"/>
              </p:ext>
            </p:extLst>
          </p:nvPr>
        </p:nvGraphicFramePr>
        <p:xfrm>
          <a:off x="457200" y="1774825"/>
          <a:ext cx="8229600" cy="3695700"/>
        </p:xfrm>
        <a:graphic>
          <a:graphicData uri="http://schemas.openxmlformats.org/drawingml/2006/table">
            <a:tbl>
              <a:tblPr/>
              <a:tblGrid>
                <a:gridCol w="8229600">
                  <a:extLst>
                    <a:ext uri="{9D8B030D-6E8A-4147-A177-3AD203B41FA5}">
                      <a16:colId xmlns:a16="http://schemas.microsoft.com/office/drawing/2014/main" val="20000"/>
                    </a:ext>
                  </a:extLst>
                </a:gridCol>
              </a:tblGrid>
              <a:tr h="0">
                <a:tc>
                  <a:txBody>
                    <a:bodyPr/>
                    <a:lstStyle/>
                    <a:p>
                      <a:pPr algn="just"/>
                      <a:r>
                        <a:rPr lang="en-US" sz="1600" b="1" kern="1200" dirty="0" err="1">
                          <a:solidFill>
                            <a:schemeClr val="tx1"/>
                          </a:solidFill>
                          <a:effectLst/>
                          <a:latin typeface="Times New Roman" panose="02020603050405020304" pitchFamily="18" charset="0"/>
                          <a:ea typeface="+mn-ea"/>
                          <a:cs typeface="Times New Roman" panose="02020603050405020304" pitchFamily="18" charset="0"/>
                        </a:rPr>
                        <a:t>Knihovny</a:t>
                      </a:r>
                      <a:r>
                        <a:rPr lang="en-US" sz="1600" b="1" kern="1200" dirty="0">
                          <a:solidFill>
                            <a:schemeClr val="tx1"/>
                          </a:solidFill>
                          <a:effectLst/>
                          <a:latin typeface="Times New Roman" panose="02020603050405020304" pitchFamily="18" charset="0"/>
                          <a:ea typeface="+mn-ea"/>
                          <a:cs typeface="Times New Roman" panose="02020603050405020304" pitchFamily="18" charset="0"/>
                        </a:rPr>
                        <a:t> – </a:t>
                      </a:r>
                      <a:r>
                        <a:rPr lang="en-US" sz="1600" b="1" kern="1200" dirty="0" err="1">
                          <a:solidFill>
                            <a:schemeClr val="tx1"/>
                          </a:solidFill>
                          <a:effectLst/>
                          <a:latin typeface="Times New Roman" panose="02020603050405020304" pitchFamily="18" charset="0"/>
                          <a:ea typeface="+mn-ea"/>
                          <a:cs typeface="Times New Roman" panose="02020603050405020304" pitchFamily="18" charset="0"/>
                        </a:rPr>
                        <a:t>odkazy</a:t>
                      </a:r>
                      <a:r>
                        <a:rPr lang="en-US" sz="1600" b="1" kern="1200" dirty="0">
                          <a:solidFill>
                            <a:schemeClr val="tx1"/>
                          </a:solidFill>
                          <a:effectLst/>
                          <a:latin typeface="Times New Roman" panose="02020603050405020304" pitchFamily="18" charset="0"/>
                          <a:ea typeface="+mn-ea"/>
                          <a:cs typeface="Times New Roman" panose="02020603050405020304" pitchFamily="18" charset="0"/>
                        </a:rPr>
                        <a:t> </a:t>
                      </a:r>
                      <a:r>
                        <a:rPr lang="en-US" sz="1600" b="1" kern="1200" dirty="0" err="1">
                          <a:solidFill>
                            <a:schemeClr val="tx1"/>
                          </a:solidFill>
                          <a:effectLst/>
                          <a:latin typeface="Times New Roman" panose="02020603050405020304" pitchFamily="18" charset="0"/>
                          <a:ea typeface="+mn-ea"/>
                          <a:cs typeface="Times New Roman" panose="02020603050405020304" pitchFamily="18" charset="0"/>
                        </a:rPr>
                        <a:t>na</a:t>
                      </a:r>
                      <a:r>
                        <a:rPr lang="en-US" sz="1600" b="1" kern="1200" dirty="0">
                          <a:solidFill>
                            <a:schemeClr val="tx1"/>
                          </a:solidFill>
                          <a:effectLst/>
                          <a:latin typeface="Times New Roman" panose="02020603050405020304" pitchFamily="18" charset="0"/>
                          <a:ea typeface="+mn-ea"/>
                          <a:cs typeface="Times New Roman" panose="02020603050405020304" pitchFamily="18" charset="0"/>
                        </a:rPr>
                        <a:t> </a:t>
                      </a:r>
                      <a:r>
                        <a:rPr lang="en-US" sz="1600" b="1" kern="1200" dirty="0" err="1">
                          <a:solidFill>
                            <a:schemeClr val="tx1"/>
                          </a:solidFill>
                          <a:effectLst/>
                          <a:latin typeface="Times New Roman" panose="02020603050405020304" pitchFamily="18" charset="0"/>
                          <a:ea typeface="+mn-ea"/>
                          <a:cs typeface="Times New Roman" panose="02020603050405020304" pitchFamily="18" charset="0"/>
                        </a:rPr>
                        <a:t>katalogy</a:t>
                      </a:r>
                      <a:r>
                        <a:rPr lang="en-US" sz="1600" b="1" kern="1200" dirty="0">
                          <a:solidFill>
                            <a:schemeClr val="tx1"/>
                          </a:solidFill>
                          <a:effectLst/>
                          <a:latin typeface="Times New Roman" panose="02020603050405020304" pitchFamily="18" charset="0"/>
                          <a:ea typeface="+mn-ea"/>
                          <a:cs typeface="Times New Roman" panose="02020603050405020304" pitchFamily="18" charset="0"/>
                        </a:rPr>
                        <a:t> a </a:t>
                      </a:r>
                      <a:r>
                        <a:rPr lang="en-US" sz="1600" b="1" kern="1200" dirty="0" err="1">
                          <a:solidFill>
                            <a:schemeClr val="tx1"/>
                          </a:solidFill>
                          <a:effectLst/>
                          <a:latin typeface="Times New Roman" panose="02020603050405020304" pitchFamily="18" charset="0"/>
                          <a:ea typeface="+mn-ea"/>
                          <a:cs typeface="Times New Roman" panose="02020603050405020304" pitchFamily="18" charset="0"/>
                        </a:rPr>
                        <a:t>databáze</a:t>
                      </a:r>
                      <a:r>
                        <a:rPr lang="en-US" sz="1600" b="1" kern="1200" dirty="0">
                          <a:solidFill>
                            <a:schemeClr val="tx1"/>
                          </a:solidFill>
                          <a:effectLst/>
                          <a:latin typeface="Times New Roman" panose="02020603050405020304" pitchFamily="18" charset="0"/>
                          <a:ea typeface="+mn-ea"/>
                          <a:cs typeface="Times New Roman" panose="02020603050405020304" pitchFamily="18" charset="0"/>
                        </a:rPr>
                        <a:t>:</a:t>
                      </a:r>
                      <a:endParaRPr lang="cs-CZ" sz="1600" b="1"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1"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hlinkClick r:id="rId2"/>
                        </a:rPr>
                        <a:t>https://www.knihovny.cz/</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en-US" sz="1600" b="1"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en-US" sz="1600" b="0" kern="1200" dirty="0" err="1">
                          <a:solidFill>
                            <a:schemeClr val="tx1"/>
                          </a:solidFill>
                          <a:effectLst/>
                          <a:latin typeface="Times New Roman" panose="02020603050405020304" pitchFamily="18" charset="0"/>
                          <a:ea typeface="+mn-ea"/>
                          <a:cs typeface="Times New Roman" panose="02020603050405020304" pitchFamily="18" charset="0"/>
                        </a:rPr>
                        <a:t>Národní</a:t>
                      </a:r>
                      <a:r>
                        <a:rPr lang="en-US" sz="1600" b="0" kern="1200" dirty="0">
                          <a:solidFill>
                            <a:schemeClr val="tx1"/>
                          </a:solidFill>
                          <a:effectLst/>
                          <a:latin typeface="Times New Roman" panose="02020603050405020304" pitchFamily="18" charset="0"/>
                          <a:ea typeface="+mn-ea"/>
                          <a:cs typeface="Times New Roman" panose="02020603050405020304" pitchFamily="18" charset="0"/>
                        </a:rPr>
                        <a:t> </a:t>
                      </a:r>
                      <a:r>
                        <a:rPr lang="en-US" sz="1600" b="0" kern="1200" dirty="0" err="1">
                          <a:solidFill>
                            <a:schemeClr val="tx1"/>
                          </a:solidFill>
                          <a:effectLst/>
                          <a:latin typeface="Times New Roman" panose="02020603050405020304" pitchFamily="18" charset="0"/>
                          <a:ea typeface="+mn-ea"/>
                          <a:cs typeface="Times New Roman" panose="02020603050405020304" pitchFamily="18" charset="0"/>
                        </a:rPr>
                        <a:t>knihovna</a:t>
                      </a:r>
                      <a:r>
                        <a:rPr lang="en-US" sz="1600" b="0" kern="1200" dirty="0">
                          <a:solidFill>
                            <a:schemeClr val="tx1"/>
                          </a:solidFill>
                          <a:effectLst/>
                          <a:latin typeface="Times New Roman" panose="02020603050405020304" pitchFamily="18" charset="0"/>
                          <a:ea typeface="+mn-ea"/>
                          <a:cs typeface="Times New Roman" panose="02020603050405020304" pitchFamily="18" charset="0"/>
                        </a:rPr>
                        <a:t> ČR </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en-US" sz="1600" b="0" kern="1200" dirty="0">
                          <a:solidFill>
                            <a:schemeClr val="tx1"/>
                          </a:solidFill>
                          <a:effectLst/>
                          <a:latin typeface="Times New Roman" panose="02020603050405020304" pitchFamily="18" charset="0"/>
                          <a:ea typeface="+mn-ea"/>
                          <a:cs typeface="Times New Roman" panose="02020603050405020304" pitchFamily="18" charset="0"/>
                          <a:hlinkClick r:id="rId3"/>
                        </a:rPr>
                        <a:t>https://www.nkp.cz/</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1"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Moravská</a:t>
                      </a:r>
                      <a:r>
                        <a:rPr lang="cs-CZ" sz="1600" b="0" kern="1200" baseline="0" dirty="0">
                          <a:solidFill>
                            <a:schemeClr val="tx1"/>
                          </a:solidFill>
                          <a:effectLst/>
                          <a:latin typeface="Times New Roman" panose="02020603050405020304" pitchFamily="18" charset="0"/>
                          <a:ea typeface="+mn-ea"/>
                          <a:cs typeface="Times New Roman" panose="02020603050405020304" pitchFamily="18" charset="0"/>
                        </a:rPr>
                        <a:t> zemská knihovna</a:t>
                      </a:r>
                    </a:p>
                    <a:p>
                      <a:pPr algn="just"/>
                      <a:r>
                        <a:rPr lang="cs-CZ" sz="1600" b="0" kern="1200" baseline="0" dirty="0">
                          <a:solidFill>
                            <a:schemeClr val="tx1"/>
                          </a:solidFill>
                          <a:effectLst/>
                          <a:latin typeface="Times New Roman" panose="02020603050405020304" pitchFamily="18" charset="0"/>
                          <a:ea typeface="+mn-ea"/>
                          <a:cs typeface="Times New Roman" panose="02020603050405020304" pitchFamily="18" charset="0"/>
                          <a:hlinkClick r:id="rId4"/>
                        </a:rPr>
                        <a:t>https://www.mzk.cz</a:t>
                      </a:r>
                      <a:endParaRPr lang="cs-CZ" sz="1600" b="0" kern="1200" baseline="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en-US"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en-US" sz="1600" b="1" kern="1200" dirty="0" err="1">
                          <a:solidFill>
                            <a:schemeClr val="tx1"/>
                          </a:solidFill>
                          <a:effectLst/>
                          <a:latin typeface="Times New Roman" panose="02020603050405020304" pitchFamily="18" charset="0"/>
                          <a:ea typeface="+mn-ea"/>
                          <a:cs typeface="Times New Roman" panose="02020603050405020304" pitchFamily="18" charset="0"/>
                        </a:rPr>
                        <a:t>Knihovna</a:t>
                      </a:r>
                      <a:r>
                        <a:rPr lang="en-US" sz="1600" b="1" kern="1200" dirty="0">
                          <a:solidFill>
                            <a:schemeClr val="tx1"/>
                          </a:solidFill>
                          <a:effectLst/>
                          <a:latin typeface="Times New Roman" panose="02020603050405020304" pitchFamily="18" charset="0"/>
                          <a:ea typeface="+mn-ea"/>
                          <a:cs typeface="Times New Roman" panose="02020603050405020304" pitchFamily="18" charset="0"/>
                        </a:rPr>
                        <a:t> FF MU</a:t>
                      </a:r>
                      <a:r>
                        <a:rPr lang="cs-CZ" sz="1600" b="1" kern="1200" dirty="0">
                          <a:solidFill>
                            <a:schemeClr val="tx1"/>
                          </a:solidFill>
                          <a:effectLst/>
                          <a:latin typeface="Times New Roman" panose="02020603050405020304" pitchFamily="18" charset="0"/>
                          <a:ea typeface="+mn-ea"/>
                          <a:cs typeface="Times New Roman" panose="02020603050405020304" pitchFamily="18" charset="0"/>
                        </a:rPr>
                        <a:t>:</a:t>
                      </a:r>
                    </a:p>
                    <a:p>
                      <a:pPr algn="just"/>
                      <a:endParaRPr lang="en-US" sz="1600" b="1"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en-US" sz="1600" b="0" kern="1200" dirty="0">
                          <a:solidFill>
                            <a:schemeClr val="tx1"/>
                          </a:solidFill>
                          <a:effectLst/>
                          <a:latin typeface="Times New Roman" panose="02020603050405020304" pitchFamily="18" charset="0"/>
                          <a:ea typeface="+mn-ea"/>
                          <a:cs typeface="Times New Roman" panose="02020603050405020304" pitchFamily="18" charset="0"/>
                          <a:hlinkClick r:id="rId5"/>
                        </a:rPr>
                        <a:t>http://knihovna.phil.muni.cz/nase-sluzby/kurzy-a-prednasky/podzimni-semestr-2019/</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en-US" sz="16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0">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62665791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6. Filozofické zdroje</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1377200795"/>
              </p:ext>
            </p:extLst>
          </p:nvPr>
        </p:nvGraphicFramePr>
        <p:xfrm>
          <a:off x="457200" y="1774825"/>
          <a:ext cx="8229600" cy="2720340"/>
        </p:xfrm>
        <a:graphic>
          <a:graphicData uri="http://schemas.openxmlformats.org/drawingml/2006/table">
            <a:tbl>
              <a:tblPr/>
              <a:tblGrid>
                <a:gridCol w="8229600">
                  <a:extLst>
                    <a:ext uri="{9D8B030D-6E8A-4147-A177-3AD203B41FA5}">
                      <a16:colId xmlns:a16="http://schemas.microsoft.com/office/drawing/2014/main" val="20000"/>
                    </a:ext>
                  </a:extLst>
                </a:gridCol>
              </a:tblGrid>
              <a:tr h="0">
                <a:tc>
                  <a:txBody>
                    <a:bodyPr/>
                    <a:lstStyle/>
                    <a:p>
                      <a:pPr algn="just"/>
                      <a:r>
                        <a:rPr lang="cs-CZ" sz="1600" b="1" kern="1200" dirty="0">
                          <a:solidFill>
                            <a:schemeClr val="tx1"/>
                          </a:solidFill>
                          <a:effectLst/>
                          <a:latin typeface="Times New Roman" panose="02020603050405020304" pitchFamily="18" charset="0"/>
                          <a:ea typeface="+mn-ea"/>
                          <a:cs typeface="Times New Roman" panose="02020603050405020304" pitchFamily="18" charset="0"/>
                        </a:rPr>
                        <a:t>J</a:t>
                      </a:r>
                      <a:r>
                        <a:rPr lang="en-US" sz="1600" b="1" kern="1200" dirty="0" err="1">
                          <a:solidFill>
                            <a:schemeClr val="tx1"/>
                          </a:solidFill>
                          <a:effectLst/>
                          <a:latin typeface="Times New Roman" panose="02020603050405020304" pitchFamily="18" charset="0"/>
                          <a:ea typeface="+mn-ea"/>
                          <a:cs typeface="Times New Roman" panose="02020603050405020304" pitchFamily="18" charset="0"/>
                        </a:rPr>
                        <a:t>azyková</a:t>
                      </a:r>
                      <a:r>
                        <a:rPr lang="en-US" sz="1600" b="1" kern="1200" dirty="0">
                          <a:solidFill>
                            <a:schemeClr val="tx1"/>
                          </a:solidFill>
                          <a:effectLst/>
                          <a:latin typeface="Times New Roman" panose="02020603050405020304" pitchFamily="18" charset="0"/>
                          <a:ea typeface="+mn-ea"/>
                          <a:cs typeface="Times New Roman" panose="02020603050405020304" pitchFamily="18" charset="0"/>
                        </a:rPr>
                        <a:t> </a:t>
                      </a:r>
                      <a:r>
                        <a:rPr lang="en-US" sz="1600" b="1" kern="1200" dirty="0" err="1">
                          <a:solidFill>
                            <a:schemeClr val="tx1"/>
                          </a:solidFill>
                          <a:effectLst/>
                          <a:latin typeface="Times New Roman" panose="02020603050405020304" pitchFamily="18" charset="0"/>
                          <a:ea typeface="+mn-ea"/>
                          <a:cs typeface="Times New Roman" panose="02020603050405020304" pitchFamily="18" charset="0"/>
                        </a:rPr>
                        <a:t>správnost</a:t>
                      </a:r>
                      <a:r>
                        <a:rPr lang="cs-CZ" sz="1600" b="1" kern="1200" dirty="0">
                          <a:solidFill>
                            <a:schemeClr val="tx1"/>
                          </a:solidFill>
                          <a:effectLst/>
                          <a:latin typeface="Times New Roman" panose="02020603050405020304" pitchFamily="18" charset="0"/>
                          <a:ea typeface="+mn-ea"/>
                          <a:cs typeface="Times New Roman" panose="02020603050405020304" pitchFamily="18" charset="0"/>
                        </a:rPr>
                        <a:t>:</a:t>
                      </a:r>
                    </a:p>
                    <a:p>
                      <a:pPr algn="just"/>
                      <a:endParaRPr lang="en-US" sz="1600" b="1"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en-US" sz="1600" b="0" kern="1200" dirty="0">
                          <a:solidFill>
                            <a:schemeClr val="tx1"/>
                          </a:solidFill>
                          <a:effectLst/>
                          <a:latin typeface="Times New Roman" panose="02020603050405020304" pitchFamily="18" charset="0"/>
                          <a:ea typeface="+mn-ea"/>
                          <a:cs typeface="Times New Roman" panose="02020603050405020304" pitchFamily="18" charset="0"/>
                          <a:hlinkClick r:id="rId2"/>
                        </a:rPr>
                        <a:t>http://prirucka.ujc.cas.cz/</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1" kern="1200" dirty="0">
                          <a:solidFill>
                            <a:schemeClr val="tx1"/>
                          </a:solidFill>
                          <a:effectLst/>
                          <a:latin typeface="Times New Roman" panose="02020603050405020304" pitchFamily="18" charset="0"/>
                          <a:ea typeface="+mn-ea"/>
                          <a:cs typeface="Times New Roman" panose="02020603050405020304" pitchFamily="18" charset="0"/>
                        </a:rPr>
                        <a:t>Oslovování akademických pracovníků:</a:t>
                      </a: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pt-BR" sz="1600" b="0" kern="1200" dirty="0">
                          <a:solidFill>
                            <a:schemeClr val="tx1"/>
                          </a:solidFill>
                          <a:effectLst/>
                          <a:latin typeface="Times New Roman" panose="02020603050405020304" pitchFamily="18" charset="0"/>
                          <a:ea typeface="+mn-ea"/>
                          <a:cs typeface="Times New Roman" panose="02020603050405020304" pitchFamily="18" charset="0"/>
                        </a:rPr>
                        <a:t>Filosofická první pomoc</a:t>
                      </a:r>
                    </a:p>
                    <a:p>
                      <a:pPr algn="just"/>
                      <a:r>
                        <a:rPr lang="pt-BR" sz="1600" b="0" kern="1200" dirty="0">
                          <a:solidFill>
                            <a:schemeClr val="tx1"/>
                          </a:solidFill>
                          <a:effectLst/>
                          <a:latin typeface="Times New Roman" panose="02020603050405020304" pitchFamily="18" charset="0"/>
                          <a:ea typeface="+mn-ea"/>
                          <a:cs typeface="Times New Roman" panose="02020603050405020304" pitchFamily="18" charset="0"/>
                          <a:hlinkClick r:id="rId3"/>
                        </a:rPr>
                        <a:t>https://elf.phil.muni.cz/elf3/course/view.php?id=2459</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0">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36763281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6. Filozofické zdroje</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810524954"/>
              </p:ext>
            </p:extLst>
          </p:nvPr>
        </p:nvGraphicFramePr>
        <p:xfrm>
          <a:off x="457200" y="1774825"/>
          <a:ext cx="8229600" cy="4914900"/>
        </p:xfrm>
        <a:graphic>
          <a:graphicData uri="http://schemas.openxmlformats.org/drawingml/2006/table">
            <a:tbl>
              <a:tblPr/>
              <a:tblGrid>
                <a:gridCol w="8229600">
                  <a:extLst>
                    <a:ext uri="{9D8B030D-6E8A-4147-A177-3AD203B41FA5}">
                      <a16:colId xmlns:a16="http://schemas.microsoft.com/office/drawing/2014/main" val="20000"/>
                    </a:ext>
                  </a:extLst>
                </a:gridCol>
              </a:tblGrid>
              <a:tr h="0">
                <a:tc>
                  <a:txBody>
                    <a:bodyPr/>
                    <a:lstStyle/>
                    <a:p>
                      <a:pPr algn="just"/>
                      <a:r>
                        <a:rPr lang="cs-CZ" sz="1600" b="1" kern="1200" dirty="0">
                          <a:solidFill>
                            <a:schemeClr val="tx1"/>
                          </a:solidFill>
                          <a:effectLst/>
                          <a:latin typeface="Times New Roman" panose="02020603050405020304" pitchFamily="18" charset="0"/>
                          <a:ea typeface="+mn-ea"/>
                          <a:cs typeface="Times New Roman" panose="02020603050405020304" pitchFamily="18" charset="0"/>
                        </a:rPr>
                        <a:t>Blogy CZ:</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hlinkClick r:id="rId2"/>
                        </a:rPr>
                        <a:t>http://argumentace.blogspot.com/</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(M. Picha)</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hlinkClick r:id="rId3"/>
                        </a:rPr>
                        <a:t>http://massive-error.blogspot.com/</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(F. Tvrdý)</a:t>
                      </a: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Philosophy</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a:t>
                      </a:r>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matters</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a:t>
                      </a:r>
                      <a:r>
                        <a:rPr lang="cs-CZ" sz="1600" b="1" kern="1200" dirty="0">
                          <a:solidFill>
                            <a:schemeClr val="tx1"/>
                          </a:solidFill>
                          <a:effectLst/>
                          <a:latin typeface="Times New Roman" panose="02020603050405020304" pitchFamily="18" charset="0"/>
                          <a:ea typeface="+mn-ea"/>
                          <a:cs typeface="Times New Roman" panose="02020603050405020304" pitchFamily="18" charset="0"/>
                        </a:rPr>
                        <a:t>EN</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hlinkClick r:id="rId4"/>
                        </a:rPr>
                        <a:t>https://twitter.com/PhilosophyMttrs?fbclid=IwAR1DuEe6W42oazSHvuddM6R4k_YzzcHaX8BcRaamKdnXiJV6d-1YREO7lPE</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1" kern="1200" dirty="0">
                          <a:solidFill>
                            <a:schemeClr val="tx1"/>
                          </a:solidFill>
                          <a:effectLst/>
                          <a:latin typeface="Times New Roman" panose="02020603050405020304" pitchFamily="18" charset="0"/>
                          <a:ea typeface="+mn-ea"/>
                          <a:cs typeface="Times New Roman" panose="02020603050405020304" pitchFamily="18" charset="0"/>
                        </a:rPr>
                        <a:t>Audio EN:</a:t>
                      </a:r>
                      <a:endParaRPr lang="en-US" sz="1600" b="1"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History</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a:t>
                      </a:r>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of</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p</a:t>
                      </a:r>
                      <a:r>
                        <a:rPr lang="en-US" sz="1600" b="0" kern="1200" dirty="0" err="1">
                          <a:solidFill>
                            <a:schemeClr val="tx1"/>
                          </a:solidFill>
                          <a:effectLst/>
                          <a:latin typeface="Times New Roman" panose="02020603050405020304" pitchFamily="18" charset="0"/>
                          <a:ea typeface="+mn-ea"/>
                          <a:cs typeface="Times New Roman" panose="02020603050405020304" pitchFamily="18" charset="0"/>
                        </a:rPr>
                        <a:t>hilosophy</a:t>
                      </a:r>
                      <a:r>
                        <a:rPr lang="en-US" sz="1600" b="0" kern="1200" dirty="0">
                          <a:solidFill>
                            <a:schemeClr val="tx1"/>
                          </a:solidFill>
                          <a:effectLst/>
                          <a:latin typeface="Times New Roman" panose="02020603050405020304" pitchFamily="18" charset="0"/>
                          <a:ea typeface="+mn-ea"/>
                          <a:cs typeface="Times New Roman" panose="02020603050405020304" pitchFamily="18" charset="0"/>
                        </a:rPr>
                        <a:t> </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w</a:t>
                      </a:r>
                      <a:r>
                        <a:rPr lang="en-US" sz="1600" b="0" kern="1200" dirty="0" err="1">
                          <a:solidFill>
                            <a:schemeClr val="tx1"/>
                          </a:solidFill>
                          <a:effectLst/>
                          <a:latin typeface="Times New Roman" panose="02020603050405020304" pitchFamily="18" charset="0"/>
                          <a:ea typeface="+mn-ea"/>
                          <a:cs typeface="Times New Roman" panose="02020603050405020304" pitchFamily="18" charset="0"/>
                        </a:rPr>
                        <a:t>ithout</a:t>
                      </a:r>
                      <a:r>
                        <a:rPr lang="en-US" sz="1600" b="0" kern="1200" dirty="0">
                          <a:solidFill>
                            <a:schemeClr val="tx1"/>
                          </a:solidFill>
                          <a:effectLst/>
                          <a:latin typeface="Times New Roman" panose="02020603050405020304" pitchFamily="18" charset="0"/>
                          <a:ea typeface="+mn-ea"/>
                          <a:cs typeface="Times New Roman" panose="02020603050405020304" pitchFamily="18" charset="0"/>
                        </a:rPr>
                        <a:t> any </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g</a:t>
                      </a:r>
                      <a:r>
                        <a:rPr lang="en-US" sz="1600" b="0" kern="1200" dirty="0">
                          <a:solidFill>
                            <a:schemeClr val="tx1"/>
                          </a:solidFill>
                          <a:effectLst/>
                          <a:latin typeface="Times New Roman" panose="02020603050405020304" pitchFamily="18" charset="0"/>
                          <a:ea typeface="+mn-ea"/>
                          <a:cs typeface="Times New Roman" panose="02020603050405020304" pitchFamily="18" charset="0"/>
                        </a:rPr>
                        <a:t>aps</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a:t>
                      </a:r>
                      <a:r>
                        <a:rPr lang="cs-CZ" sz="1600" b="0" kern="1200" dirty="0">
                          <a:solidFill>
                            <a:schemeClr val="tx1"/>
                          </a:solidFill>
                          <a:effectLst/>
                          <a:latin typeface="Times New Roman" panose="02020603050405020304" pitchFamily="18" charset="0"/>
                          <a:ea typeface="+mn-ea"/>
                          <a:cs typeface="Times New Roman" panose="02020603050405020304" pitchFamily="18" charset="0"/>
                          <a:hlinkClick r:id="rId5"/>
                        </a:rPr>
                        <a:t>https://historyofphilosophy.net/</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Philosophy</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a:t>
                      </a:r>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bites</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a:t>
                      </a:r>
                      <a:r>
                        <a:rPr lang="en-US" sz="1600" b="0" kern="1200" dirty="0">
                          <a:solidFill>
                            <a:schemeClr val="tx1"/>
                          </a:solidFill>
                          <a:effectLst/>
                          <a:latin typeface="Times New Roman" panose="02020603050405020304" pitchFamily="18" charset="0"/>
                          <a:ea typeface="+mn-ea"/>
                          <a:cs typeface="Times New Roman" panose="02020603050405020304" pitchFamily="18" charset="0"/>
                          <a:hlinkClick r:id="rId6"/>
                        </a:rPr>
                        <a:t>https://philosophybites.com/</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en-US" sz="1600" b="0" kern="1200" dirty="0">
                          <a:solidFill>
                            <a:schemeClr val="tx1"/>
                          </a:solidFill>
                          <a:effectLst/>
                          <a:latin typeface="Times New Roman" panose="02020603050405020304" pitchFamily="18" charset="0"/>
                          <a:ea typeface="+mn-ea"/>
                          <a:cs typeface="Times New Roman" panose="02020603050405020304" pitchFamily="18" charset="0"/>
                        </a:rPr>
                        <a:t>Hi-phi nation </a:t>
                      </a:r>
                      <a:r>
                        <a:rPr lang="en-US" sz="1600" b="0" kern="1200" dirty="0">
                          <a:solidFill>
                            <a:schemeClr val="tx1"/>
                          </a:solidFill>
                          <a:effectLst/>
                          <a:latin typeface="Times New Roman" panose="02020603050405020304" pitchFamily="18" charset="0"/>
                          <a:ea typeface="+mn-ea"/>
                          <a:cs typeface="Times New Roman" panose="02020603050405020304" pitchFamily="18" charset="0"/>
                          <a:hlinkClick r:id="rId7"/>
                        </a:rPr>
                        <a:t>https://hiphination.org/</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1" kern="1200" dirty="0">
                          <a:solidFill>
                            <a:schemeClr val="tx1"/>
                          </a:solidFill>
                          <a:effectLst/>
                          <a:latin typeface="Times New Roman" panose="02020603050405020304" pitchFamily="18" charset="0"/>
                          <a:ea typeface="+mn-ea"/>
                          <a:cs typeface="Times New Roman" panose="02020603050405020304" pitchFamily="18" charset="0"/>
                        </a:rPr>
                        <a:t>Video CZ:</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J. </a:t>
                      </a:r>
                      <a:r>
                        <a:rPr lang="en-US" sz="1600" b="0" kern="1200" dirty="0" err="1">
                          <a:solidFill>
                            <a:schemeClr val="tx1"/>
                          </a:solidFill>
                          <a:effectLst/>
                          <a:latin typeface="Times New Roman" panose="02020603050405020304" pitchFamily="18" charset="0"/>
                          <a:ea typeface="+mn-ea"/>
                          <a:cs typeface="Times New Roman" panose="02020603050405020304" pitchFamily="18" charset="0"/>
                        </a:rPr>
                        <a:t>Peregrin</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(UK) </a:t>
                      </a:r>
                      <a:r>
                        <a:rPr lang="cs-CZ" sz="1600" b="0" kern="1200" dirty="0">
                          <a:solidFill>
                            <a:schemeClr val="tx1"/>
                          </a:solidFill>
                          <a:effectLst/>
                          <a:latin typeface="Times New Roman" panose="02020603050405020304" pitchFamily="18" charset="0"/>
                          <a:ea typeface="+mn-ea"/>
                          <a:cs typeface="Times New Roman" panose="02020603050405020304" pitchFamily="18" charset="0"/>
                          <a:hlinkClick r:id="rId8"/>
                        </a:rPr>
                        <a:t>https://www.youtube.com/user/jperegrin/videos</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M. </a:t>
                      </a:r>
                      <a:r>
                        <a:rPr lang="en-US" sz="1600" b="0" kern="1200" dirty="0" err="1">
                          <a:solidFill>
                            <a:schemeClr val="tx1"/>
                          </a:solidFill>
                          <a:effectLst/>
                          <a:latin typeface="Times New Roman" panose="02020603050405020304" pitchFamily="18" charset="0"/>
                          <a:ea typeface="+mn-ea"/>
                          <a:cs typeface="Times New Roman" panose="02020603050405020304" pitchFamily="18" charset="0"/>
                        </a:rPr>
                        <a:t>Petříček</a:t>
                      </a:r>
                      <a:r>
                        <a:rPr lang="en-US" sz="1600" b="0" kern="1200" dirty="0">
                          <a:solidFill>
                            <a:schemeClr val="tx1"/>
                          </a:solidFill>
                          <a:effectLst/>
                          <a:latin typeface="Times New Roman" panose="02020603050405020304" pitchFamily="18" charset="0"/>
                          <a:ea typeface="+mn-ea"/>
                          <a:cs typeface="Times New Roman" panose="02020603050405020304" pitchFamily="18" charset="0"/>
                        </a:rPr>
                        <a:t> </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(UK) </a:t>
                      </a:r>
                      <a:r>
                        <a:rPr lang="cs-CZ" sz="1600" b="0" kern="1200" dirty="0">
                          <a:solidFill>
                            <a:schemeClr val="tx1"/>
                          </a:solidFill>
                          <a:effectLst/>
                          <a:latin typeface="Times New Roman" panose="02020603050405020304" pitchFamily="18" charset="0"/>
                          <a:ea typeface="+mn-ea"/>
                          <a:cs typeface="Times New Roman" panose="02020603050405020304" pitchFamily="18" charset="0"/>
                          <a:hlinkClick r:id="rId9"/>
                        </a:rPr>
                        <a:t>https://www.youtube.com/watch?v=mBkE82oaFmM</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J. </a:t>
                      </a:r>
                      <a:r>
                        <a:rPr lang="en-US" sz="1600" b="0" kern="1200" dirty="0" err="1">
                          <a:solidFill>
                            <a:schemeClr val="tx1"/>
                          </a:solidFill>
                          <a:effectLst/>
                          <a:latin typeface="Times New Roman" panose="02020603050405020304" pitchFamily="18" charset="0"/>
                          <a:ea typeface="+mn-ea"/>
                          <a:cs typeface="Times New Roman" panose="02020603050405020304" pitchFamily="18" charset="0"/>
                        </a:rPr>
                        <a:t>Petrželk</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a (MU) – antická filozofie </a:t>
                      </a:r>
                      <a:r>
                        <a:rPr lang="cs-CZ" sz="1600" b="0" kern="1200" dirty="0">
                          <a:solidFill>
                            <a:schemeClr val="tx1"/>
                          </a:solidFill>
                          <a:effectLst/>
                          <a:latin typeface="Times New Roman" panose="02020603050405020304" pitchFamily="18" charset="0"/>
                          <a:ea typeface="+mn-ea"/>
                          <a:cs typeface="Times New Roman" panose="02020603050405020304" pitchFamily="18" charset="0"/>
                          <a:hlinkClick r:id="rId10"/>
                        </a:rPr>
                        <a:t>https://www.youtube.com/channel/UClKBXATKeO47-BS47ucI1-Q/videos</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0">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4888091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6. Filozofické zdroje</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4279480248"/>
              </p:ext>
            </p:extLst>
          </p:nvPr>
        </p:nvGraphicFramePr>
        <p:xfrm>
          <a:off x="457200" y="1774825"/>
          <a:ext cx="8229600" cy="2232660"/>
        </p:xfrm>
        <a:graphic>
          <a:graphicData uri="http://schemas.openxmlformats.org/drawingml/2006/table">
            <a:tbl>
              <a:tblPr/>
              <a:tblGrid>
                <a:gridCol w="8229600">
                  <a:extLst>
                    <a:ext uri="{9D8B030D-6E8A-4147-A177-3AD203B41FA5}">
                      <a16:colId xmlns:a16="http://schemas.microsoft.com/office/drawing/2014/main" val="20000"/>
                    </a:ext>
                  </a:extLst>
                </a:gridCol>
              </a:tblGrid>
              <a:tr h="0">
                <a:tc>
                  <a:txBody>
                    <a:bodyPr/>
                    <a:lstStyle/>
                    <a:p>
                      <a:pPr algn="just"/>
                      <a:r>
                        <a:rPr lang="cs-CZ" sz="1600" b="1" kern="1200" dirty="0">
                          <a:solidFill>
                            <a:schemeClr val="tx1"/>
                          </a:solidFill>
                          <a:effectLst/>
                          <a:latin typeface="Times New Roman" panose="02020603050405020304" pitchFamily="18" charset="0"/>
                          <a:ea typeface="+mn-ea"/>
                          <a:cs typeface="Times New Roman" panose="02020603050405020304" pitchFamily="18" charset="0"/>
                        </a:rPr>
                        <a:t>Video EN:</a:t>
                      </a:r>
                    </a:p>
                    <a:p>
                      <a:pPr marL="0" marR="0" lvl="0" indent="0" algn="just" defTabSz="685800" rtl="0" eaLnBrk="1" fontAlgn="auto" latinLnBrk="0" hangingPunct="1">
                        <a:lnSpc>
                          <a:spcPct val="100000"/>
                        </a:lnSpc>
                        <a:spcBef>
                          <a:spcPts val="0"/>
                        </a:spcBef>
                        <a:spcAft>
                          <a:spcPts val="0"/>
                        </a:spcAft>
                        <a:buClrTx/>
                        <a:buSzTx/>
                        <a:buFontTx/>
                        <a:buNone/>
                        <a:tabLst/>
                        <a:defRPr/>
                      </a:pPr>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Crash</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a:t>
                      </a:r>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Course</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a:t>
                      </a:r>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Philosophy</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a:t>
                      </a:r>
                      <a:r>
                        <a:rPr lang="cs-CZ" sz="1600" b="0" kern="1200" dirty="0">
                          <a:solidFill>
                            <a:schemeClr val="tx1"/>
                          </a:solidFill>
                          <a:effectLst/>
                          <a:latin typeface="Times New Roman" panose="02020603050405020304" pitchFamily="18" charset="0"/>
                          <a:ea typeface="+mn-ea"/>
                          <a:cs typeface="Times New Roman" panose="02020603050405020304" pitchFamily="18" charset="0"/>
                          <a:hlinkClick r:id="rId2"/>
                        </a:rPr>
                        <a:t>https://www.youtube.com/user/crashcourse/featured</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Ted </a:t>
                      </a:r>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Talks</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a:t>
                      </a:r>
                      <a:r>
                        <a:rPr lang="cs-CZ" sz="1600" b="0" kern="1200" dirty="0">
                          <a:solidFill>
                            <a:schemeClr val="tx1"/>
                          </a:solidFill>
                          <a:effectLst/>
                          <a:latin typeface="Times New Roman" panose="02020603050405020304" pitchFamily="18" charset="0"/>
                          <a:ea typeface="+mn-ea"/>
                          <a:cs typeface="Times New Roman" panose="02020603050405020304" pitchFamily="18" charset="0"/>
                          <a:hlinkClick r:id="rId3"/>
                        </a:rPr>
                        <a:t>https://www.ted.com/talks?sort=newest&amp;topics%5B%5D=philosophy</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1" kern="1200" dirty="0">
                          <a:solidFill>
                            <a:schemeClr val="tx1"/>
                          </a:solidFill>
                          <a:effectLst/>
                          <a:latin typeface="Times New Roman" panose="02020603050405020304" pitchFamily="18" charset="0"/>
                          <a:ea typeface="+mn-ea"/>
                          <a:cs typeface="Times New Roman" panose="02020603050405020304" pitchFamily="18" charset="0"/>
                        </a:rPr>
                        <a:t>Kurzy:</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hlinkClick r:id="rId4"/>
                        </a:rPr>
                        <a:t>https://www.coursera.org/</a:t>
                      </a:r>
                      <a:r>
                        <a:rPr lang="cs-CZ" sz="1600" b="0" kern="1200" dirty="0" err="1">
                          <a:solidFill>
                            <a:schemeClr val="tx1"/>
                          </a:solidFill>
                          <a:effectLst/>
                          <a:latin typeface="Times New Roman" panose="02020603050405020304" pitchFamily="18" charset="0"/>
                          <a:ea typeface="+mn-ea"/>
                          <a:cs typeface="Times New Roman" panose="02020603050405020304" pitchFamily="18" charset="0"/>
                          <a:hlinkClick r:id="rId4"/>
                        </a:rPr>
                        <a:t>search?query</a:t>
                      </a:r>
                      <a:r>
                        <a:rPr lang="cs-CZ" sz="1600" b="0" kern="1200" dirty="0">
                          <a:solidFill>
                            <a:schemeClr val="tx1"/>
                          </a:solidFill>
                          <a:effectLst/>
                          <a:latin typeface="Times New Roman" panose="02020603050405020304" pitchFamily="18" charset="0"/>
                          <a:ea typeface="+mn-ea"/>
                          <a:cs typeface="Times New Roman" panose="02020603050405020304" pitchFamily="18" charset="0"/>
                          <a:hlinkClick r:id="rId4"/>
                        </a:rPr>
                        <a:t>=</a:t>
                      </a:r>
                      <a:r>
                        <a:rPr lang="cs-CZ" sz="1600" b="0" kern="1200" dirty="0" err="1">
                          <a:solidFill>
                            <a:schemeClr val="tx1"/>
                          </a:solidFill>
                          <a:effectLst/>
                          <a:latin typeface="Times New Roman" panose="02020603050405020304" pitchFamily="18" charset="0"/>
                          <a:ea typeface="+mn-ea"/>
                          <a:cs typeface="Times New Roman" panose="02020603050405020304" pitchFamily="18" charset="0"/>
                          <a:hlinkClick r:id="rId4"/>
                        </a:rPr>
                        <a:t>philosophy</a:t>
                      </a:r>
                      <a:r>
                        <a:rPr lang="cs-CZ" sz="1600" b="0" kern="1200" dirty="0">
                          <a:solidFill>
                            <a:schemeClr val="tx1"/>
                          </a:solidFill>
                          <a:effectLst/>
                          <a:latin typeface="Times New Roman" panose="02020603050405020304" pitchFamily="18" charset="0"/>
                          <a:ea typeface="+mn-ea"/>
                          <a:cs typeface="Times New Roman" panose="02020603050405020304" pitchFamily="18" charset="0"/>
                          <a:hlinkClick r:id="rId4"/>
                        </a:rPr>
                        <a:t>&amp;</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MIT </a:t>
                      </a:r>
                      <a:r>
                        <a:rPr lang="cs-CZ" sz="1600" b="0" kern="1200" dirty="0">
                          <a:solidFill>
                            <a:schemeClr val="tx1"/>
                          </a:solidFill>
                          <a:effectLst/>
                          <a:latin typeface="Times New Roman" panose="02020603050405020304" pitchFamily="18" charset="0"/>
                          <a:ea typeface="+mn-ea"/>
                          <a:cs typeface="Times New Roman" panose="02020603050405020304" pitchFamily="18" charset="0"/>
                          <a:hlinkClick r:id="rId5"/>
                        </a:rPr>
                        <a:t>https://ocw.mit.edu/courses/find-by-topic/#cat=humanities&amp;subcat=philosophy</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0">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24146962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HDOfficeLightV0">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Základ">
  <a:themeElements>
    <a:clrScheme name="Základ">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Zákla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Základ">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536</Words>
  <Application>Microsoft Office PowerPoint</Application>
  <PresentationFormat>Předvádění na obrazovce (4:3)</PresentationFormat>
  <Paragraphs>126</Paragraphs>
  <Slides>9</Slides>
  <Notes>0</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9</vt:i4>
      </vt:variant>
    </vt:vector>
  </HeadingPairs>
  <TitlesOfParts>
    <vt:vector size="16" baseType="lpstr">
      <vt:lpstr>Calibri</vt:lpstr>
      <vt:lpstr>Calibri Light</vt:lpstr>
      <vt:lpstr>Corbel</vt:lpstr>
      <vt:lpstr>Times New Roman</vt:lpstr>
      <vt:lpstr>Wingdings 2</vt:lpstr>
      <vt:lpstr>HDOfficeLightV0</vt:lpstr>
      <vt:lpstr>Základ</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Dagmar Pichová</dc:creator>
  <cp:lastModifiedBy>Dagmar Pichová</cp:lastModifiedBy>
  <cp:revision>180</cp:revision>
  <dcterms:created xsi:type="dcterms:W3CDTF">2019-09-12T09:16:14Z</dcterms:created>
  <dcterms:modified xsi:type="dcterms:W3CDTF">2019-12-02T17:01:43Z</dcterms:modified>
</cp:coreProperties>
</file>