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162" r:id="rId1"/>
    <p:sldMasterId id="2147484486" r:id="rId2"/>
  </p:sldMasterIdLst>
  <p:notesMasterIdLst>
    <p:notesMasterId r:id="rId15"/>
  </p:notesMasterIdLst>
  <p:sldIdLst>
    <p:sldId id="256" r:id="rId3"/>
    <p:sldId id="257" r:id="rId4"/>
    <p:sldId id="284" r:id="rId5"/>
    <p:sldId id="294" r:id="rId6"/>
    <p:sldId id="295" r:id="rId7"/>
    <p:sldId id="296" r:id="rId8"/>
    <p:sldId id="298" r:id="rId9"/>
    <p:sldId id="299" r:id="rId10"/>
    <p:sldId id="300" r:id="rId11"/>
    <p:sldId id="301" r:id="rId12"/>
    <p:sldId id="302" r:id="rId13"/>
    <p:sldId id="303" r:id="rId14"/>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554" autoAdjust="0"/>
  </p:normalViewPr>
  <p:slideViewPr>
    <p:cSldViewPr>
      <p:cViewPr varScale="1">
        <p:scale>
          <a:sx n="70" d="100"/>
          <a:sy n="70" d="100"/>
        </p:scale>
        <p:origin x="19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9465C1FF-AFA9-4442-9131-C56B6E169E0C}" type="datetimeFigureOut">
              <a:rPr lang="cs-CZ" smtClean="0"/>
              <a:t>30.09.2019</a:t>
            </a:fld>
            <a:endParaRPr lang="cs-CZ"/>
          </a:p>
        </p:txBody>
      </p:sp>
      <p:sp>
        <p:nvSpPr>
          <p:cNvPr id="4" name="Zástupný symbol pro obrázek snímku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B56E0EFA-38C1-4C99-900A-57A8E696B2F2}" type="slidenum">
              <a:rPr lang="cs-CZ" smtClean="0"/>
              <a:t>‹#›</a:t>
            </a:fld>
            <a:endParaRPr lang="cs-CZ"/>
          </a:p>
        </p:txBody>
      </p:sp>
    </p:spTree>
    <p:extLst>
      <p:ext uri="{BB962C8B-B14F-4D97-AF65-F5344CB8AC3E}">
        <p14:creationId xmlns:p14="http://schemas.microsoft.com/office/powerpoint/2010/main" val="3368994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56E0EFA-38C1-4C99-900A-57A8E696B2F2}" type="slidenum">
              <a:rPr lang="cs-CZ" smtClean="0"/>
              <a:t>11</a:t>
            </a:fld>
            <a:endParaRPr lang="cs-CZ"/>
          </a:p>
        </p:txBody>
      </p:sp>
    </p:spTree>
    <p:extLst>
      <p:ext uri="{BB962C8B-B14F-4D97-AF65-F5344CB8AC3E}">
        <p14:creationId xmlns:p14="http://schemas.microsoft.com/office/powerpoint/2010/main" val="2120339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56E0EFA-38C1-4C99-900A-57A8E696B2F2}" type="slidenum">
              <a:rPr lang="cs-CZ" smtClean="0"/>
              <a:t>12</a:t>
            </a:fld>
            <a:endParaRPr lang="cs-CZ"/>
          </a:p>
        </p:txBody>
      </p:sp>
    </p:spTree>
    <p:extLst>
      <p:ext uri="{BB962C8B-B14F-4D97-AF65-F5344CB8AC3E}">
        <p14:creationId xmlns:p14="http://schemas.microsoft.com/office/powerpoint/2010/main" val="35011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16818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423320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887873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155520"/>
            <a:ext cx="8229240" cy="1252800"/>
          </a:xfrm>
          <a:prstGeom prst="rect">
            <a:avLst/>
          </a:prstGeom>
        </p:spPr>
        <p:txBody>
          <a:bodyPr wrap="none" lIns="0" tIns="0" rIns="0" bIns="0" anchor="ctr"/>
          <a:lstStyle/>
          <a:p>
            <a:endParaRPr/>
          </a:p>
        </p:txBody>
      </p:sp>
      <p:sp>
        <p:nvSpPr>
          <p:cNvPr id="10" name="PlaceHolder 2"/>
          <p:cNvSpPr>
            <a:spLocks noGrp="1"/>
          </p:cNvSpPr>
          <p:nvPr>
            <p:ph type="subTitle"/>
          </p:nvPr>
        </p:nvSpPr>
        <p:spPr>
          <a:xfrm>
            <a:off x="457200" y="1775160"/>
            <a:ext cx="8229240" cy="4625640"/>
          </a:xfrm>
          <a:prstGeom prst="rect">
            <a:avLst/>
          </a:prstGeom>
        </p:spPr>
        <p:txBody>
          <a:bodyPr wrap="none" lIns="0" tIns="0" rIns="0" bIns="0" anchor="ctr"/>
          <a:lstStyle/>
          <a:p>
            <a:pPr algn="ctr"/>
            <a:endParaRPr/>
          </a:p>
        </p:txBody>
      </p:sp>
    </p:spTree>
    <p:extLst>
      <p:ext uri="{BB962C8B-B14F-4D97-AF65-F5344CB8AC3E}">
        <p14:creationId xmlns:p14="http://schemas.microsoft.com/office/powerpoint/2010/main" val="3427364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cs-CZ"/>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1688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679003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cs-CZ"/>
              <a:t>Kliknutím lze upravit styl.</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689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800579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61138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982439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81914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6083991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a:t>Kliknutím lze upravit styl.</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097545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a:t>Kliknutím lze upravit styl.</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2258540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28341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2930539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155520"/>
            <a:ext cx="8229240" cy="1252800"/>
          </a:xfrm>
          <a:prstGeom prst="rect">
            <a:avLst/>
          </a:prstGeom>
        </p:spPr>
        <p:txBody>
          <a:bodyPr wrap="none" lIns="0" tIns="0" rIns="0" bIns="0" anchor="ctr"/>
          <a:lstStyle/>
          <a:p>
            <a:endParaRPr/>
          </a:p>
        </p:txBody>
      </p:sp>
      <p:sp>
        <p:nvSpPr>
          <p:cNvPr id="10" name="PlaceHolder 2"/>
          <p:cNvSpPr>
            <a:spLocks noGrp="1"/>
          </p:cNvSpPr>
          <p:nvPr>
            <p:ph type="subTitle"/>
          </p:nvPr>
        </p:nvSpPr>
        <p:spPr>
          <a:xfrm>
            <a:off x="457200" y="1775160"/>
            <a:ext cx="8229240" cy="4625640"/>
          </a:xfrm>
          <a:prstGeom prst="rect">
            <a:avLst/>
          </a:prstGeom>
        </p:spPr>
        <p:txBody>
          <a:bodyPr wrap="none" lIns="0" tIns="0" rIns="0" bIns="0" anchor="ctr"/>
          <a:lstStyle/>
          <a:p>
            <a:pPr algn="ctr"/>
            <a:endParaRPr/>
          </a:p>
        </p:txBody>
      </p:sp>
    </p:spTree>
    <p:extLst>
      <p:ext uri="{BB962C8B-B14F-4D97-AF65-F5344CB8AC3E}">
        <p14:creationId xmlns:p14="http://schemas.microsoft.com/office/powerpoint/2010/main" val="292633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cs-CZ"/>
              <a:t>Kliknutím lze upravit styl.</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2268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24614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Content Placeholder 3"/>
          <p:cNvSpPr>
            <a:spLocks noGrp="1"/>
          </p:cNvSpPr>
          <p:nvPr>
            <p:ph sz="half" idx="2"/>
          </p:nvPr>
        </p:nvSpPr>
        <p:spPr>
          <a:xfrm>
            <a:off x="633845" y="2507551"/>
            <a:ext cx="3867150"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Content Placeholder 5"/>
          <p:cNvSpPr>
            <a:spLocks noGrp="1"/>
          </p:cNvSpPr>
          <p:nvPr>
            <p:ph sz="quarter" idx="4"/>
          </p:nvPr>
        </p:nvSpPr>
        <p:spPr>
          <a:xfrm>
            <a:off x="4629150" y="2507551"/>
            <a:ext cx="3886201"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737859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Jenom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
        <p:nvSpPr>
          <p:cNvPr id="6" name="Title 5"/>
          <p:cNvSpPr>
            <a:spLocks noGrp="1"/>
          </p:cNvSpPr>
          <p:nvPr>
            <p:ph type="title"/>
          </p:nvPr>
        </p:nvSpPr>
        <p:spPr/>
        <p:txBody>
          <a:bodyPr/>
          <a:lstStyle/>
          <a:p>
            <a:r>
              <a:rPr lang="cs-CZ"/>
              <a:t>Kliknutím lze upravit styl.</a:t>
            </a:r>
            <a:endParaRPr lang="en-US"/>
          </a:p>
        </p:txBody>
      </p:sp>
    </p:spTree>
    <p:extLst>
      <p:ext uri="{BB962C8B-B14F-4D97-AF65-F5344CB8AC3E}">
        <p14:creationId xmlns:p14="http://schemas.microsoft.com/office/powerpoint/2010/main" val="1417189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15592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cs-CZ"/>
              <a:t>Kliknutím lze upravit styl.</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913209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cs-CZ"/>
              <a:t>Kliknutím lze upravit styl.</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883559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144006521"/>
      </p:ext>
    </p:extLst>
  </p:cSld>
  <p:clrMap bg1="lt1" tx1="dk1" bg2="lt2" tx2="dk2" accent1="accent1" accent2="accent2" accent3="accent3" accent4="accent4" accent5="accent5" accent6="accent6" hlink="hlink" folHlink="folHlink"/>
  <p:sldLayoutIdLst>
    <p:sldLayoutId id="2147484163" r:id="rId1"/>
    <p:sldLayoutId id="2147484164" r:id="rId2"/>
    <p:sldLayoutId id="2147484165" r:id="rId3"/>
    <p:sldLayoutId id="2147484166" r:id="rId4"/>
    <p:sldLayoutId id="2147484167" r:id="rId5"/>
    <p:sldLayoutId id="2147484168" r:id="rId6"/>
    <p:sldLayoutId id="2147484169" r:id="rId7"/>
    <p:sldLayoutId id="2147484170" r:id="rId8"/>
    <p:sldLayoutId id="2147484171" r:id="rId9"/>
    <p:sldLayoutId id="2147484172" r:id="rId10"/>
    <p:sldLayoutId id="2147484173" r:id="rId11"/>
    <p:sldLayoutId id="214748417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cs-CZ"/>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288277820"/>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 id="2147484498" r:id="rId12"/>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7" name="Rectangle 89">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91">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89" name="Straight Connector 93">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83995" y="3733800"/>
            <a:ext cx="61722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91" name="Rectangle 95">
            <a:extLst>
              <a:ext uri="{FF2B5EF4-FFF2-40B4-BE49-F238E27FC236}">
                <a16:creationId xmlns:a16="http://schemas.microsoft.com/office/drawing/2014/main" id="{B0513689-D00A-4D15-B8A3-AA50EC4B2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84" name="TextShape 1"/>
          <p:cNvSpPr txBox="1"/>
          <p:nvPr/>
        </p:nvSpPr>
        <p:spPr>
          <a:xfrm>
            <a:off x="1331925" y="637563"/>
            <a:ext cx="6480150" cy="3070370"/>
          </a:xfrm>
          <a:prstGeom prst="rect">
            <a:avLst/>
          </a:prstGeom>
        </p:spPr>
        <p:txBody>
          <a:bodyPr vert="horz" lIns="91440" tIns="45720" rIns="91440" bIns="45720" rtlCol="0" anchor="b">
            <a:normAutofit/>
          </a:bodyPr>
          <a:lstStyle/>
          <a:p>
            <a:pPr algn="ctr">
              <a:lnSpc>
                <a:spcPct val="85000"/>
              </a:lnSpc>
              <a:spcBef>
                <a:spcPct val="0"/>
              </a:spcBef>
              <a:spcAft>
                <a:spcPts val="600"/>
              </a:spcAft>
            </a:pPr>
            <a:r>
              <a:rPr lang="en-US" sz="3500" b="1" cap="all" spc="-50" dirty="0" err="1">
                <a:latin typeface="+mj-lt"/>
                <a:ea typeface="+mj-ea"/>
                <a:cs typeface="+mj-cs"/>
              </a:rPr>
              <a:t>úvod</a:t>
            </a:r>
            <a:r>
              <a:rPr lang="en-US" sz="3500" b="1" cap="all" spc="-50" dirty="0">
                <a:latin typeface="+mj-lt"/>
                <a:ea typeface="+mj-ea"/>
                <a:cs typeface="+mj-cs"/>
              </a:rPr>
              <a:t> </a:t>
            </a:r>
            <a:r>
              <a:rPr lang="cs-CZ" sz="3500" b="1" cap="all" spc="-50" dirty="0">
                <a:latin typeface="+mj-lt"/>
                <a:ea typeface="+mj-ea"/>
                <a:cs typeface="+mj-cs"/>
              </a:rPr>
              <a:t>DO </a:t>
            </a:r>
            <a:r>
              <a:rPr lang="en-US" sz="3500" b="1" cap="all" spc="-50" dirty="0" err="1"/>
              <a:t>Filozofie</a:t>
            </a:r>
            <a:r>
              <a:rPr lang="en-US" sz="3500" b="1" cap="all" spc="-50" dirty="0">
                <a:latin typeface="+mj-lt"/>
                <a:ea typeface="+mj-ea"/>
                <a:cs typeface="+mj-cs"/>
              </a:rPr>
              <a:t>
</a:t>
            </a:r>
          </a:p>
        </p:txBody>
      </p:sp>
      <p:sp>
        <p:nvSpPr>
          <p:cNvPr id="85" name="TextShape 2"/>
          <p:cNvSpPr txBox="1"/>
          <p:nvPr/>
        </p:nvSpPr>
        <p:spPr>
          <a:xfrm>
            <a:off x="685800" y="1828800"/>
            <a:ext cx="8076960" cy="1499400"/>
          </a:xfrm>
          <a:prstGeom prst="rect">
            <a:avLst/>
          </a:prstGeom>
        </p:spPr>
        <p:txBody>
          <a:bodyPr lIns="118800" tIns="0" rIns="45720" bIns="0" anchor="b"/>
          <a:lstStyle/>
          <a:p>
            <a:pPr>
              <a:lnSpc>
                <a:spcPct val="100000"/>
              </a:lnSpc>
            </a:pPr>
            <a:endParaRPr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Definice filozofie/filozofů</a:t>
            </a:r>
            <a:endParaRPr lang="cs-CZ" sz="2400"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907483738"/>
              </p:ext>
            </p:extLst>
          </p:nvPr>
        </p:nvGraphicFramePr>
        <p:xfrm>
          <a:off x="457200" y="1774825"/>
          <a:ext cx="8229600" cy="466344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ctr"/>
                      <a:r>
                        <a:rPr lang="cs-CZ" sz="1800" b="1" dirty="0">
                          <a:latin typeface="Times New Roman" panose="02020603050405020304" pitchFamily="18" charset="0"/>
                          <a:cs typeface="Times New Roman" panose="02020603050405020304" pitchFamily="18" charset="0"/>
                        </a:rPr>
                        <a:t>Osvícenství</a:t>
                      </a:r>
                    </a:p>
                    <a:p>
                      <a:endParaRPr lang="cs-CZ" dirty="0">
                        <a:latin typeface="Times New Roman" panose="02020603050405020304" pitchFamily="18" charset="0"/>
                        <a:cs typeface="Times New Roman" panose="02020603050405020304" pitchFamily="18" charset="0"/>
                      </a:endParaRPr>
                    </a:p>
                    <a:p>
                      <a:pPr algn="just"/>
                      <a:r>
                        <a:rPr lang="cs-CZ" sz="1600" dirty="0">
                          <a:latin typeface="Times New Roman" panose="02020603050405020304" pitchFamily="18" charset="0"/>
                          <a:cs typeface="Times New Roman" panose="02020603050405020304" pitchFamily="18" charset="0"/>
                        </a:rPr>
                        <a:t>„Není dnes nic snadnějšího než získat označení filozof. Podivínský život v ústraní, několik projevů moudrosti a trocha četby stačí k tomu, abychom za filozofy označili osoby, které se tímto titulem pyšní, i když si jej nezaslouží. /…/ Ostatní lidé se nechají unášet svými pocity a jednají bez předchozí úvahy. Tito lidé kráčejí v temnotách, zatímco filozof i ve svých vášních jedná až po úvaze. I filozof kráčí nocí, před sebou ovšem nese pochodeň. /…/</a:t>
                      </a:r>
                    </a:p>
                    <a:p>
                      <a:pPr algn="just"/>
                      <a:r>
                        <a:rPr lang="cs-CZ" sz="1600" dirty="0">
                          <a:latin typeface="Times New Roman" panose="02020603050405020304" pitchFamily="18" charset="0"/>
                          <a:cs typeface="Times New Roman" panose="02020603050405020304" pitchFamily="18" charset="0"/>
                        </a:rPr>
                        <a:t>Je zbytečné zdůrazňovat, jak velmi filozof usiluje o to, co chápeme jako čest a poctivost – vždyť se jedná o jeho jediné náboženství.</a:t>
                      </a:r>
                      <a:r>
                        <a:rPr lang="cs-CZ" sz="1600" baseline="0" dirty="0">
                          <a:latin typeface="Times New Roman" panose="02020603050405020304" pitchFamily="18" charset="0"/>
                          <a:cs typeface="Times New Roman" panose="02020603050405020304" pitchFamily="18" charset="0"/>
                        </a:rPr>
                        <a:t> </a:t>
                      </a:r>
                      <a:r>
                        <a:rPr lang="cs-CZ" sz="1600" dirty="0">
                          <a:latin typeface="Times New Roman" panose="02020603050405020304" pitchFamily="18" charset="0"/>
                          <a:cs typeface="Times New Roman" panose="02020603050405020304" pitchFamily="18" charset="0"/>
                        </a:rPr>
                        <a:t>Můžeme říci, že občanská společnost je jediným božstvem, které filozof na zemi uznává. Chválí ho a oslavuje poctivostí, pečlivým soustředěním na své povinnosti a upřímnou touhou nebýt jeho zbytečnou či překážející součástí. </a:t>
                      </a:r>
                      <a:r>
                        <a:rPr lang="cs-CZ" sz="1600" dirty="0">
                          <a:solidFill>
                            <a:srgbClr val="C00000"/>
                          </a:solidFill>
                          <a:latin typeface="Times New Roman" panose="02020603050405020304" pitchFamily="18" charset="0"/>
                          <a:cs typeface="Times New Roman" panose="02020603050405020304" pitchFamily="18" charset="0"/>
                        </a:rPr>
                        <a:t>(</a:t>
                      </a:r>
                      <a:r>
                        <a:rPr lang="cs-CZ" sz="1600" dirty="0" err="1">
                          <a:solidFill>
                            <a:srgbClr val="C00000"/>
                          </a:solidFill>
                          <a:latin typeface="Times New Roman" panose="02020603050405020304" pitchFamily="18" charset="0"/>
                          <a:cs typeface="Times New Roman" panose="02020603050405020304" pitchFamily="18" charset="0"/>
                        </a:rPr>
                        <a:t>Dumarsais</a:t>
                      </a:r>
                      <a:r>
                        <a:rPr lang="cs-CZ" sz="1600" dirty="0">
                          <a:solidFill>
                            <a:srgbClr val="C00000"/>
                          </a:solidFill>
                          <a:latin typeface="Times New Roman" panose="02020603050405020304" pitchFamily="18" charset="0"/>
                          <a:cs typeface="Times New Roman" panose="02020603050405020304" pitchFamily="18" charset="0"/>
                        </a:rPr>
                        <a:t>/Encyklopedie, Filozof, 1743/1765)</a:t>
                      </a:r>
                      <a:endParaRPr lang="cs-CZ" sz="1600"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rtl="0"/>
                      <a:r>
                        <a:rPr lang="cs-CZ" sz="1600" dirty="0">
                          <a:latin typeface="Times New Roman" panose="02020603050405020304" pitchFamily="18" charset="0"/>
                          <a:cs typeface="Times New Roman" panose="02020603050405020304" pitchFamily="18" charset="0"/>
                        </a:rPr>
                        <a:t>„Počet přemýšlivých lidí je velmi malý a nemohou si troufat obtěžovat svět.“ </a:t>
                      </a:r>
                      <a:r>
                        <a:rPr lang="cs-CZ" sz="1600" dirty="0">
                          <a:solidFill>
                            <a:srgbClr val="C00000"/>
                          </a:solidFill>
                          <a:latin typeface="Times New Roman" panose="02020603050405020304" pitchFamily="18" charset="0"/>
                          <a:cs typeface="Times New Roman" panose="02020603050405020304" pitchFamily="18" charset="0"/>
                        </a:rPr>
                        <a:t>(</a:t>
                      </a:r>
                      <a:r>
                        <a:rPr lang="cs-CZ" sz="1600" dirty="0" err="1">
                          <a:solidFill>
                            <a:srgbClr val="C00000"/>
                          </a:solidFill>
                          <a:latin typeface="Times New Roman" panose="02020603050405020304" pitchFamily="18" charset="0"/>
                          <a:cs typeface="Times New Roman" panose="02020603050405020304" pitchFamily="18" charset="0"/>
                        </a:rPr>
                        <a:t>Voltaire</a:t>
                      </a:r>
                      <a:r>
                        <a:rPr lang="cs-CZ" sz="1600" dirty="0">
                          <a:solidFill>
                            <a:srgbClr val="C00000"/>
                          </a:solidFill>
                          <a:latin typeface="Times New Roman" panose="02020603050405020304" pitchFamily="18" charset="0"/>
                          <a:cs typeface="Times New Roman" panose="02020603050405020304" pitchFamily="18" charset="0"/>
                        </a:rPr>
                        <a:t>,</a:t>
                      </a:r>
                      <a:r>
                        <a:rPr lang="cs-CZ" sz="1600" baseline="0" dirty="0">
                          <a:solidFill>
                            <a:srgbClr val="C00000"/>
                          </a:solidFill>
                          <a:latin typeface="Times New Roman" panose="02020603050405020304" pitchFamily="18" charset="0"/>
                          <a:cs typeface="Times New Roman" panose="02020603050405020304" pitchFamily="18" charset="0"/>
                        </a:rPr>
                        <a:t> </a:t>
                      </a:r>
                      <a:r>
                        <a:rPr lang="cs-CZ" sz="1600" dirty="0">
                          <a:solidFill>
                            <a:srgbClr val="C00000"/>
                          </a:solidFill>
                          <a:latin typeface="Times New Roman" panose="02020603050405020304" pitchFamily="18" charset="0"/>
                          <a:cs typeface="Times New Roman" panose="02020603050405020304" pitchFamily="18" charset="0"/>
                        </a:rPr>
                        <a:t>Filozofické</a:t>
                      </a:r>
                      <a:r>
                        <a:rPr lang="cs-CZ" sz="1600" baseline="0" dirty="0">
                          <a:solidFill>
                            <a:srgbClr val="C00000"/>
                          </a:solidFill>
                          <a:latin typeface="Times New Roman" panose="02020603050405020304" pitchFamily="18" charset="0"/>
                          <a:cs typeface="Times New Roman" panose="02020603050405020304" pitchFamily="18" charset="0"/>
                        </a:rPr>
                        <a:t> listy, 1733</a:t>
                      </a:r>
                      <a:r>
                        <a:rPr lang="cs-CZ" sz="1600" dirty="0">
                          <a:solidFill>
                            <a:srgbClr val="C00000"/>
                          </a:solidFill>
                          <a:latin typeface="Times New Roman" panose="02020603050405020304" pitchFamily="18" charset="0"/>
                          <a:cs typeface="Times New Roman" panose="02020603050405020304" pitchFamily="18" charset="0"/>
                        </a:rPr>
                        <a:t>) </a:t>
                      </a:r>
                    </a:p>
                    <a:p>
                      <a:pPr algn="just" rtl="0"/>
                      <a:r>
                        <a:rPr lang="cs-CZ" sz="1600" dirty="0">
                          <a:latin typeface="Times New Roman" panose="02020603050405020304" pitchFamily="18" charset="0"/>
                          <a:cs typeface="Times New Roman" panose="02020603050405020304" pitchFamily="18" charset="0"/>
                        </a:rPr>
                        <a:t>„Proti této nakažlivé nemoci /Fanatismu/ není jiného léku než filozofického ducha, jenž, pozvolna rozšiřován, zjemňuje chování lidí a předchází záchvatům nemoci; neboť jakmile se tato choroba začne šířit, je třeba utéci a počkat, až se vzduch vyčistí.“ </a:t>
                      </a:r>
                      <a:r>
                        <a:rPr lang="cs-CZ" sz="1600" dirty="0">
                          <a:solidFill>
                            <a:srgbClr val="C00000"/>
                          </a:solidFill>
                          <a:latin typeface="Times New Roman" panose="02020603050405020304" pitchFamily="18" charset="0"/>
                          <a:cs typeface="Times New Roman" panose="02020603050405020304" pitchFamily="18" charset="0"/>
                        </a:rPr>
                        <a:t>(</a:t>
                      </a:r>
                      <a:r>
                        <a:rPr lang="cs-CZ" sz="1600" dirty="0" err="1">
                          <a:solidFill>
                            <a:srgbClr val="C00000"/>
                          </a:solidFill>
                          <a:latin typeface="Times New Roman" panose="02020603050405020304" pitchFamily="18" charset="0"/>
                          <a:cs typeface="Times New Roman" panose="02020603050405020304" pitchFamily="18" charset="0"/>
                        </a:rPr>
                        <a:t>Voltaire</a:t>
                      </a:r>
                      <a:r>
                        <a:rPr lang="cs-CZ" sz="1600" dirty="0">
                          <a:solidFill>
                            <a:srgbClr val="C00000"/>
                          </a:solidFill>
                          <a:latin typeface="Times New Roman" panose="02020603050405020304" pitchFamily="18" charset="0"/>
                          <a:cs typeface="Times New Roman" panose="02020603050405020304" pitchFamily="18" charset="0"/>
                        </a:rPr>
                        <a:t>, Fanatismus, Filozofický</a:t>
                      </a:r>
                      <a:r>
                        <a:rPr lang="cs-CZ" sz="1600" baseline="0" dirty="0">
                          <a:solidFill>
                            <a:srgbClr val="C00000"/>
                          </a:solidFill>
                          <a:latin typeface="Times New Roman" panose="02020603050405020304" pitchFamily="18" charset="0"/>
                          <a:cs typeface="Times New Roman" panose="02020603050405020304" pitchFamily="18" charset="0"/>
                        </a:rPr>
                        <a:t> slovník</a:t>
                      </a:r>
                      <a:r>
                        <a:rPr lang="cs-CZ" sz="1600" dirty="0">
                          <a:solidFill>
                            <a:srgbClr val="C00000"/>
                          </a:solidFill>
                          <a:latin typeface="Times New Roman" panose="02020603050405020304" pitchFamily="18" charset="0"/>
                          <a:cs typeface="Times New Roman" panose="02020603050405020304" pitchFamily="18" charset="0"/>
                        </a:rPr>
                        <a:t>, 1764)</a:t>
                      </a: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0615911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Definice filozofie/filozofů</a:t>
            </a:r>
            <a:endParaRPr lang="cs-CZ" sz="2400"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587044734"/>
              </p:ext>
            </p:extLst>
          </p:nvPr>
        </p:nvGraphicFramePr>
        <p:xfrm>
          <a:off x="457200" y="1407961"/>
          <a:ext cx="8229600" cy="5151120"/>
        </p:xfrm>
        <a:graphic>
          <a:graphicData uri="http://schemas.openxmlformats.org/drawingml/2006/table">
            <a:tbl>
              <a:tblPr/>
              <a:tblGrid>
                <a:gridCol w="8229600">
                  <a:extLst>
                    <a:ext uri="{9D8B030D-6E8A-4147-A177-3AD203B41FA5}">
                      <a16:colId xmlns:a16="http://schemas.microsoft.com/office/drawing/2014/main" val="20000"/>
                    </a:ext>
                  </a:extLst>
                </a:gridCol>
              </a:tblGrid>
              <a:tr h="4856216">
                <a:tc>
                  <a:txBody>
                    <a:bodyPr/>
                    <a:lstStyle/>
                    <a:p>
                      <a:pPr algn="ctr"/>
                      <a:r>
                        <a:rPr lang="cs-CZ" sz="1800" b="1" dirty="0">
                          <a:latin typeface="Times New Roman" panose="02020603050405020304" pitchFamily="18" charset="0"/>
                          <a:cs typeface="Times New Roman" panose="02020603050405020304" pitchFamily="18" charset="0"/>
                        </a:rPr>
                        <a:t>20.</a:t>
                      </a:r>
                      <a:r>
                        <a:rPr lang="cs-CZ" sz="1800" b="1" baseline="0" dirty="0">
                          <a:latin typeface="Times New Roman" panose="02020603050405020304" pitchFamily="18" charset="0"/>
                          <a:cs typeface="Times New Roman" panose="02020603050405020304" pitchFamily="18" charset="0"/>
                        </a:rPr>
                        <a:t> století</a:t>
                      </a:r>
                      <a:endParaRPr lang="cs-CZ" sz="1800" b="1" dirty="0">
                        <a:latin typeface="Times New Roman" panose="02020603050405020304" pitchFamily="18" charset="0"/>
                        <a:cs typeface="Times New Roman" panose="02020603050405020304" pitchFamily="18" charset="0"/>
                      </a:endParaRPr>
                    </a:p>
                    <a:p>
                      <a:endParaRPr lang="cs-CZ" sz="1350" dirty="0">
                        <a:latin typeface="Times New Roman" panose="02020603050405020304" pitchFamily="18" charset="0"/>
                        <a:cs typeface="Times New Roman" panose="02020603050405020304" pitchFamily="18" charset="0"/>
                      </a:endParaRPr>
                    </a:p>
                    <a:p>
                      <a:pPr algn="just"/>
                      <a:r>
                        <a:rPr lang="cs-CZ" sz="1600" dirty="0">
                          <a:latin typeface="Times New Roman" panose="02020603050405020304" pitchFamily="18" charset="0"/>
                          <a:cs typeface="Times New Roman" panose="02020603050405020304" pitchFamily="18" charset="0"/>
                        </a:rPr>
                        <a:t>V oblasti metafyziky (včetně veškeré filosofie hodnot a normativní vědy) vede logická analýza k negativnímu výsledku, že domnělé věty této oblasti jsou zcela beze smyslu. Tím se dosahuje radikálního překonání metafyziky, které z dřívějších </a:t>
                      </a:r>
                      <a:r>
                        <a:rPr lang="cs-CZ" sz="1600" dirty="0" err="1">
                          <a:latin typeface="Times New Roman" panose="02020603050405020304" pitchFamily="18" charset="0"/>
                          <a:cs typeface="Times New Roman" panose="02020603050405020304" pitchFamily="18" charset="0"/>
                        </a:rPr>
                        <a:t>antimetafyzických</a:t>
                      </a:r>
                      <a:r>
                        <a:rPr lang="cs-CZ" sz="1600" dirty="0">
                          <a:latin typeface="Times New Roman" panose="02020603050405020304" pitchFamily="18" charset="0"/>
                          <a:cs typeface="Times New Roman" panose="02020603050405020304" pitchFamily="18" charset="0"/>
                        </a:rPr>
                        <a:t> stanovisek ještě nebylo možné. Nacházejí se sice příbuzné myšlenky již v mnoha dřívějších úvahách, např. v úvahách nominalistické povahy; ale rozhodující realizace je možná teprve až dnes, když se logika, díky vývoji, kterého se jí v posledních desetiletích dostalo, stala nástrojem dostatečné ostrosti.</a:t>
                      </a:r>
                    </a:p>
                    <a:p>
                      <a:pPr algn="just"/>
                      <a:r>
                        <a:rPr lang="cs-CZ" sz="1600" dirty="0">
                          <a:latin typeface="Times New Roman" panose="02020603050405020304" pitchFamily="18" charset="0"/>
                          <a:cs typeface="Times New Roman" panose="02020603050405020304" pitchFamily="18" charset="0"/>
                        </a:rPr>
                        <a:t>/…/ Říkáme-li, že věty metafyziky jsou zcela beze smyslu, vůbec nic nevypovídají, tak bude i toho, který s pochopením souhlasí s našimi výsledky, přece jenom trápit pocit odcizení: mělo skutečně tak mnoho mužů nejrůznějších epoch a národů, mezi nimi vynikající myslitelé, vynaložit tolik námahy, ba skutečnou vroucnost pro metafyziku, kdyby nespočívala v ničem jiném než v pouhém řazení slov, jež je beze smyslu? A bylo by pochopitelné, že tyto práce až do dnešních dnů měly tak silný účinek na čtenáře a posluchače, kdyby neobsahovaly ani omyly, ale vůbec nic? Tyto rozpaky jsou do jisté míry oprávněné, neboť metafyzika skutečně něco obsahuje; jenom to není žádný teoretický obsah. (</a:t>
                      </a:r>
                      <a:r>
                        <a:rPr lang="cs-CZ" sz="1600" dirty="0" err="1">
                          <a:latin typeface="Times New Roman" panose="02020603050405020304" pitchFamily="18" charset="0"/>
                          <a:cs typeface="Times New Roman" panose="02020603050405020304" pitchFamily="18" charset="0"/>
                        </a:rPr>
                        <a:t>Pseudo</a:t>
                      </a:r>
                      <a:r>
                        <a:rPr lang="cs-CZ" sz="1600" dirty="0">
                          <a:latin typeface="Times New Roman" panose="02020603050405020304" pitchFamily="18" charset="0"/>
                          <a:cs typeface="Times New Roman" panose="02020603050405020304" pitchFamily="18" charset="0"/>
                        </a:rPr>
                        <a:t>)-věty metafyziky neslouží k výkladu faktů, ani existujících (pak by byly pravdivými větami), ani neexistujících (pak by to byly alespoň nepravdivé věty); slouží k vyjádření životního pocitu. /…/</a:t>
                      </a:r>
                    </a:p>
                    <a:p>
                      <a:pPr algn="just"/>
                      <a:r>
                        <a:rPr lang="cs-CZ" sz="1600" dirty="0">
                          <a:solidFill>
                            <a:srgbClr val="C00000"/>
                          </a:solidFill>
                          <a:latin typeface="Times New Roman" panose="02020603050405020304" pitchFamily="18" charset="0"/>
                          <a:cs typeface="Times New Roman" panose="02020603050405020304" pitchFamily="18" charset="0"/>
                        </a:rPr>
                        <a:t>(R. </a:t>
                      </a:r>
                      <a:r>
                        <a:rPr lang="cs-CZ" sz="1600" dirty="0" err="1">
                          <a:solidFill>
                            <a:srgbClr val="C00000"/>
                          </a:solidFill>
                          <a:latin typeface="Times New Roman" panose="02020603050405020304" pitchFamily="18" charset="0"/>
                          <a:cs typeface="Times New Roman" panose="02020603050405020304" pitchFamily="18" charset="0"/>
                        </a:rPr>
                        <a:t>Carnap</a:t>
                      </a:r>
                      <a:r>
                        <a:rPr lang="cs-CZ" sz="1600" dirty="0">
                          <a:solidFill>
                            <a:srgbClr val="C00000"/>
                          </a:solidFill>
                          <a:latin typeface="Times New Roman" panose="02020603050405020304" pitchFamily="18" charset="0"/>
                          <a:cs typeface="Times New Roman" panose="02020603050405020304" pitchFamily="18" charset="0"/>
                        </a:rPr>
                        <a:t>, Překonání metafyziky logickou analýzou jazyka, 1931)</a:t>
                      </a: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61168">
                <a:tc>
                  <a:txBody>
                    <a:bodyPr/>
                    <a:lstStyle/>
                    <a:p>
                      <a:pPr rtl="0"/>
                      <a:endParaRPr lang="cs-CZ" sz="1600" dirty="0">
                        <a:solidFill>
                          <a:srgbClr val="C00000"/>
                        </a:solidFill>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5154541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Definice filozofie/filozofů</a:t>
            </a:r>
            <a:endParaRPr lang="cs-CZ" sz="2400"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524042623"/>
              </p:ext>
            </p:extLst>
          </p:nvPr>
        </p:nvGraphicFramePr>
        <p:xfrm>
          <a:off x="457200" y="1407961"/>
          <a:ext cx="8229600" cy="3956201"/>
        </p:xfrm>
        <a:graphic>
          <a:graphicData uri="http://schemas.openxmlformats.org/drawingml/2006/table">
            <a:tbl>
              <a:tblPr/>
              <a:tblGrid>
                <a:gridCol w="8229600">
                  <a:extLst>
                    <a:ext uri="{9D8B030D-6E8A-4147-A177-3AD203B41FA5}">
                      <a16:colId xmlns:a16="http://schemas.microsoft.com/office/drawing/2014/main" val="20000"/>
                    </a:ext>
                  </a:extLst>
                </a:gridCol>
              </a:tblGrid>
              <a:tr h="3693311">
                <a:tc>
                  <a:txBody>
                    <a:bodyPr/>
                    <a:lstStyle/>
                    <a:p>
                      <a:pPr algn="ctr"/>
                      <a:r>
                        <a:rPr lang="cs-CZ" sz="1600" b="1" dirty="0">
                          <a:latin typeface="Times New Roman" panose="02020603050405020304" pitchFamily="18" charset="0"/>
                          <a:cs typeface="Times New Roman" panose="02020603050405020304" pitchFamily="18" charset="0"/>
                        </a:rPr>
                        <a:t>20.</a:t>
                      </a:r>
                      <a:r>
                        <a:rPr lang="cs-CZ" sz="1600" b="1" baseline="0" dirty="0">
                          <a:latin typeface="Times New Roman" panose="02020603050405020304" pitchFamily="18" charset="0"/>
                          <a:cs typeface="Times New Roman" panose="02020603050405020304" pitchFamily="18" charset="0"/>
                        </a:rPr>
                        <a:t> století</a:t>
                      </a:r>
                      <a:endParaRPr lang="cs-CZ" sz="1600" b="1" dirty="0">
                        <a:latin typeface="Times New Roman" panose="02020603050405020304" pitchFamily="18" charset="0"/>
                        <a:cs typeface="Times New Roman" panose="02020603050405020304" pitchFamily="18" charset="0"/>
                      </a:endParaRPr>
                    </a:p>
                    <a:p>
                      <a:endParaRPr lang="cs-CZ" sz="1600" dirty="0">
                        <a:latin typeface="Times New Roman" panose="02020603050405020304" pitchFamily="18" charset="0"/>
                        <a:cs typeface="Times New Roman" panose="02020603050405020304" pitchFamily="18" charset="0"/>
                      </a:endParaRPr>
                    </a:p>
                    <a:p>
                      <a:pPr algn="just"/>
                      <a:r>
                        <a:rPr lang="cs-CZ" sz="1600" dirty="0">
                          <a:latin typeface="Times New Roman" panose="02020603050405020304" pitchFamily="18" charset="0"/>
                          <a:cs typeface="Times New Roman" panose="02020603050405020304" pitchFamily="18" charset="0"/>
                        </a:rPr>
                        <a:t>Beru za hotovou věc, že úkolem filosofie v jistém smyslu je metafyziku překonat a v jiném smyslu je jejím úkolem v metafyzické diskuzi pokračovat.  V každém filozofovi je část, která křičí „Tenhle podnik nikam nevede, je neplodný a hloupý – musíme říci ,Dost!´“, a část, která křičí „Tento podnik je prostě uvažováním na nejobecnější a nejabstraktnější úrovni, skončit s ním by bylo zločinem proti rozumu.“ Samozřejmě, že filosofické problémy jsou neřešitelné; ale jak jednou poznamenal Stanley </a:t>
                      </a:r>
                      <a:r>
                        <a:rPr lang="cs-CZ" sz="1600" dirty="0" err="1">
                          <a:latin typeface="Times New Roman" panose="02020603050405020304" pitchFamily="18" charset="0"/>
                          <a:cs typeface="Times New Roman" panose="02020603050405020304" pitchFamily="18" charset="0"/>
                        </a:rPr>
                        <a:t>Cavell</a:t>
                      </a:r>
                      <a:r>
                        <a:rPr lang="cs-CZ" sz="1600">
                          <a:latin typeface="Times New Roman" panose="02020603050405020304" pitchFamily="18" charset="0"/>
                          <a:cs typeface="Times New Roman" panose="02020603050405020304" pitchFamily="18" charset="0"/>
                        </a:rPr>
                        <a:t>, existují </a:t>
                      </a:r>
                      <a:r>
                        <a:rPr lang="cs-CZ" sz="1600" dirty="0">
                          <a:latin typeface="Times New Roman" panose="02020603050405020304" pitchFamily="18" charset="0"/>
                          <a:cs typeface="Times New Roman" panose="02020603050405020304" pitchFamily="18" charset="0"/>
                        </a:rPr>
                        <a:t>lepší a horší způsoby, jak o nich uvažovat.</a:t>
                      </a:r>
                    </a:p>
                    <a:p>
                      <a:pPr algn="just"/>
                      <a:r>
                        <a:rPr lang="pl-PL" sz="1600" dirty="0">
                          <a:solidFill>
                            <a:srgbClr val="C00000"/>
                          </a:solidFill>
                          <a:latin typeface="Times New Roman" panose="02020603050405020304" pitchFamily="18" charset="0"/>
                          <a:cs typeface="Times New Roman" panose="02020603050405020304" pitchFamily="18" charset="0"/>
                        </a:rPr>
                        <a:t>(H. </a:t>
                      </a:r>
                      <a:r>
                        <a:rPr lang="pl-PL" sz="1600" dirty="0" err="1">
                          <a:solidFill>
                            <a:srgbClr val="C00000"/>
                          </a:solidFill>
                          <a:latin typeface="Times New Roman" panose="02020603050405020304" pitchFamily="18" charset="0"/>
                          <a:cs typeface="Times New Roman" panose="02020603050405020304" pitchFamily="18" charset="0"/>
                        </a:rPr>
                        <a:t>Putnam</a:t>
                      </a:r>
                      <a:r>
                        <a:rPr lang="pl-PL" sz="1600" dirty="0">
                          <a:solidFill>
                            <a:srgbClr val="C00000"/>
                          </a:solidFill>
                          <a:latin typeface="Times New Roman" panose="02020603050405020304" pitchFamily="18" charset="0"/>
                          <a:cs typeface="Times New Roman" panose="02020603050405020304" pitchFamily="18" charset="0"/>
                        </a:rPr>
                        <a:t>, Co po </a:t>
                      </a:r>
                      <a:r>
                        <a:rPr lang="pl-PL" sz="1600" dirty="0" err="1">
                          <a:solidFill>
                            <a:srgbClr val="C00000"/>
                          </a:solidFill>
                          <a:latin typeface="Times New Roman" panose="02020603050405020304" pitchFamily="18" charset="0"/>
                          <a:cs typeface="Times New Roman" panose="02020603050405020304" pitchFamily="18" charset="0"/>
                        </a:rPr>
                        <a:t>metafyzice</a:t>
                      </a:r>
                      <a:r>
                        <a:rPr lang="pl-PL" sz="1600" dirty="0">
                          <a:solidFill>
                            <a:srgbClr val="C00000"/>
                          </a:solidFill>
                          <a:latin typeface="Times New Roman" panose="02020603050405020304" pitchFamily="18" charset="0"/>
                          <a:cs typeface="Times New Roman" panose="02020603050405020304" pitchFamily="18" charset="0"/>
                        </a:rPr>
                        <a:t>? Polemika s R. </a:t>
                      </a:r>
                      <a:r>
                        <a:rPr lang="pl-PL" sz="1600" dirty="0" err="1">
                          <a:solidFill>
                            <a:srgbClr val="C00000"/>
                          </a:solidFill>
                          <a:latin typeface="Times New Roman" panose="02020603050405020304" pitchFamily="18" charset="0"/>
                          <a:cs typeface="Times New Roman" panose="02020603050405020304" pitchFamily="18" charset="0"/>
                        </a:rPr>
                        <a:t>Rortym</a:t>
                      </a:r>
                      <a:r>
                        <a:rPr lang="pl-PL" sz="1600" dirty="0">
                          <a:solidFill>
                            <a:srgbClr val="C00000"/>
                          </a:solidFill>
                          <a:latin typeface="Times New Roman" panose="02020603050405020304" pitchFamily="18" charset="0"/>
                          <a:cs typeface="Times New Roman" panose="02020603050405020304" pitchFamily="18" charset="0"/>
                        </a:rPr>
                        <a:t>, 1987)</a:t>
                      </a:r>
                      <a:endParaRPr lang="cs-CZ" sz="1600" dirty="0">
                        <a:solidFill>
                          <a:srgbClr val="C00000"/>
                        </a:solidFill>
                        <a:latin typeface="Times New Roman" panose="02020603050405020304" pitchFamily="18" charset="0"/>
                        <a:cs typeface="Times New Roman" panose="02020603050405020304" pitchFamily="18" charset="0"/>
                      </a:endParaRPr>
                    </a:p>
                    <a:p>
                      <a:endParaRPr lang="cs-CZ" sz="1400" dirty="0">
                        <a:latin typeface="Times New Roman" panose="02020603050405020304" pitchFamily="18" charset="0"/>
                        <a:cs typeface="Times New Roman" panose="02020603050405020304" pitchFamily="18" charset="0"/>
                      </a:endParaRPr>
                    </a:p>
                    <a:p>
                      <a:endParaRPr lang="cs-CZ" sz="1400" dirty="0">
                        <a:latin typeface="Times New Roman" panose="02020603050405020304" pitchFamily="18" charset="0"/>
                        <a:cs typeface="Times New Roman" panose="02020603050405020304" pitchFamily="18" charset="0"/>
                      </a:endParaRPr>
                    </a:p>
                    <a:p>
                      <a:endParaRPr lang="cs-CZ" sz="14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What is philosophy?</a:t>
                      </a:r>
                    </a:p>
                    <a:p>
                      <a:r>
                        <a:rPr lang="en-US" sz="1600" dirty="0">
                          <a:latin typeface="Times New Roman" panose="02020603050405020304" pitchFamily="18" charset="0"/>
                          <a:cs typeface="Times New Roman" panose="02020603050405020304" pitchFamily="18" charset="0"/>
                        </a:rPr>
                        <a:t>https://www.youtube.com/watch?v=1A_CAkYt3GY</a:t>
                      </a:r>
                    </a:p>
                    <a:p>
                      <a:endParaRPr lang="cs-CZ" sz="1400"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199936">
                <a:tc>
                  <a:txBody>
                    <a:bodyPr/>
                    <a:lstStyle/>
                    <a:p>
                      <a:pPr rtl="0"/>
                      <a:endParaRPr lang="cs-CZ" sz="1600" dirty="0">
                        <a:solidFill>
                          <a:srgbClr val="C00000"/>
                        </a:solidFill>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537754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Osnova kurzu</a:t>
            </a:r>
            <a:endParaRPr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524248448"/>
              </p:ext>
            </p:extLst>
          </p:nvPr>
        </p:nvGraphicFramePr>
        <p:xfrm>
          <a:off x="595864" y="1113111"/>
          <a:ext cx="8229600" cy="5558401"/>
        </p:xfrm>
        <a:graphic>
          <a:graphicData uri="http://schemas.openxmlformats.org/drawingml/2006/table">
            <a:tbl>
              <a:tblPr/>
              <a:tblGrid>
                <a:gridCol w="8229600">
                  <a:extLst>
                    <a:ext uri="{9D8B030D-6E8A-4147-A177-3AD203B41FA5}">
                      <a16:colId xmlns:a16="http://schemas.microsoft.com/office/drawing/2014/main" val="20000"/>
                    </a:ext>
                  </a:extLst>
                </a:gridCol>
              </a:tblGrid>
              <a:tr h="4757302">
                <a:tc>
                  <a:txBody>
                    <a:bodyPr/>
                    <a:lstStyle/>
                    <a:p>
                      <a:pPr algn="just">
                        <a:spcAft>
                          <a:spcPts val="0"/>
                        </a:spcAft>
                      </a:pPr>
                      <a:r>
                        <a:rPr lang="cs-CZ" sz="1800" b="0" kern="150" dirty="0">
                          <a:effectLst/>
                          <a:latin typeface="Times New Roman" panose="02020603050405020304" pitchFamily="18" charset="0"/>
                          <a:ea typeface="DejaVu Sans"/>
                        </a:rPr>
                        <a:t>1.</a:t>
                      </a:r>
                      <a:r>
                        <a:rPr lang="cs-CZ" sz="1800" b="0" kern="150" baseline="0" dirty="0">
                          <a:effectLst/>
                          <a:latin typeface="Times New Roman" panose="02020603050405020304" pitchFamily="18" charset="0"/>
                          <a:ea typeface="DejaVu Sans"/>
                        </a:rPr>
                        <a:t> </a:t>
                      </a:r>
                      <a:r>
                        <a:rPr lang="cs-CZ" sz="1800" b="0" kern="150" dirty="0">
                          <a:effectLst/>
                          <a:latin typeface="Times New Roman" panose="02020603050405020304" pitchFamily="18" charset="0"/>
                          <a:ea typeface="DejaVu Sans"/>
                        </a:rPr>
                        <a:t>Co je filozofie </a:t>
                      </a:r>
                    </a:p>
                    <a:p>
                      <a:pPr algn="just">
                        <a:spcAft>
                          <a:spcPts val="0"/>
                        </a:spcAft>
                      </a:pPr>
                      <a:r>
                        <a:rPr lang="cs-CZ" sz="1800" b="0" kern="150" dirty="0">
                          <a:effectLst/>
                          <a:latin typeface="Times New Roman" panose="02020603050405020304" pitchFamily="18" charset="0"/>
                          <a:ea typeface="DejaVu Sans"/>
                        </a:rPr>
                        <a:t> </a:t>
                      </a:r>
                    </a:p>
                    <a:p>
                      <a:pPr algn="just">
                        <a:spcAft>
                          <a:spcPts val="0"/>
                        </a:spcAft>
                      </a:pPr>
                      <a:r>
                        <a:rPr lang="cs-CZ" sz="1800" b="0" kern="150" dirty="0">
                          <a:effectLst/>
                          <a:latin typeface="Times New Roman" panose="02020603050405020304" pitchFamily="18" charset="0"/>
                          <a:ea typeface="DejaVu Sans"/>
                        </a:rPr>
                        <a:t>2. Hlavní filozofické problémy </a:t>
                      </a:r>
                    </a:p>
                    <a:p>
                      <a:pPr algn="just">
                        <a:spcAft>
                          <a:spcPts val="0"/>
                        </a:spcAft>
                      </a:pPr>
                      <a:r>
                        <a:rPr lang="cs-CZ" sz="1800" b="0" kern="150" dirty="0">
                          <a:effectLst/>
                          <a:latin typeface="Times New Roman" panose="02020603050405020304" pitchFamily="18" charset="0"/>
                          <a:ea typeface="DejaVu Sans"/>
                        </a:rPr>
                        <a:t> </a:t>
                      </a:r>
                    </a:p>
                    <a:p>
                      <a:pPr algn="just">
                        <a:spcAft>
                          <a:spcPts val="0"/>
                        </a:spcAft>
                      </a:pPr>
                      <a:r>
                        <a:rPr lang="cs-CZ" sz="1800" b="0" kern="150" dirty="0">
                          <a:effectLst/>
                          <a:latin typeface="Times New Roman" panose="02020603050405020304" pitchFamily="18" charset="0"/>
                          <a:ea typeface="DejaVu Sans"/>
                        </a:rPr>
                        <a:t>3. Filozofické metody</a:t>
                      </a:r>
                    </a:p>
                    <a:p>
                      <a:pPr algn="just">
                        <a:spcAft>
                          <a:spcPts val="0"/>
                        </a:spcAft>
                      </a:pPr>
                      <a:r>
                        <a:rPr lang="cs-CZ" sz="1800" b="0" kern="150" dirty="0">
                          <a:effectLst/>
                          <a:latin typeface="Times New Roman" panose="02020603050405020304" pitchFamily="18" charset="0"/>
                          <a:ea typeface="DejaVu Sans"/>
                        </a:rPr>
                        <a:t> </a:t>
                      </a:r>
                    </a:p>
                    <a:p>
                      <a:pPr algn="just">
                        <a:spcAft>
                          <a:spcPts val="0"/>
                        </a:spcAft>
                      </a:pPr>
                      <a:r>
                        <a:rPr lang="cs-CZ" sz="1800" b="0" kern="150" dirty="0">
                          <a:effectLst/>
                          <a:latin typeface="Times New Roman" panose="02020603050405020304" pitchFamily="18" charset="0"/>
                          <a:ea typeface="DejaVu Sans"/>
                        </a:rPr>
                        <a:t>4. Filozofická terminologie </a:t>
                      </a:r>
                    </a:p>
                    <a:p>
                      <a:pPr algn="just">
                        <a:spcAft>
                          <a:spcPts val="0"/>
                        </a:spcAft>
                      </a:pPr>
                      <a:r>
                        <a:rPr lang="cs-CZ" sz="1800" b="0" kern="150" dirty="0">
                          <a:effectLst/>
                          <a:latin typeface="Times New Roman" panose="02020603050405020304" pitchFamily="18" charset="0"/>
                          <a:ea typeface="DejaVu Sans"/>
                        </a:rPr>
                        <a:t> </a:t>
                      </a:r>
                    </a:p>
                    <a:p>
                      <a:pPr algn="just">
                        <a:spcAft>
                          <a:spcPts val="0"/>
                        </a:spcAft>
                      </a:pPr>
                      <a:r>
                        <a:rPr lang="cs-CZ" sz="1800" b="0" kern="150" dirty="0">
                          <a:effectLst/>
                          <a:latin typeface="Times New Roman" panose="02020603050405020304" pitchFamily="18" charset="0"/>
                          <a:ea typeface="DejaVu Sans"/>
                        </a:rPr>
                        <a:t>5. Filozofie/věda/umění</a:t>
                      </a:r>
                    </a:p>
                    <a:p>
                      <a:pPr algn="just">
                        <a:spcAft>
                          <a:spcPts val="0"/>
                        </a:spcAft>
                      </a:pPr>
                      <a:r>
                        <a:rPr lang="cs-CZ" sz="1800" b="0" kern="150" dirty="0">
                          <a:effectLst/>
                          <a:latin typeface="Times New Roman" panose="02020603050405020304" pitchFamily="18" charset="0"/>
                          <a:ea typeface="DejaVu Sans"/>
                        </a:rPr>
                        <a:t> </a:t>
                      </a:r>
                    </a:p>
                    <a:p>
                      <a:pPr algn="just">
                        <a:spcAft>
                          <a:spcPts val="0"/>
                        </a:spcAft>
                      </a:pPr>
                      <a:r>
                        <a:rPr lang="cs-CZ" sz="1800" b="0" kern="150" dirty="0">
                          <a:effectLst/>
                          <a:latin typeface="Times New Roman" panose="02020603050405020304" pitchFamily="18" charset="0"/>
                          <a:ea typeface="DejaVu Sans"/>
                        </a:rPr>
                        <a:t>6. Filozofické prameny</a:t>
                      </a:r>
                    </a:p>
                    <a:p>
                      <a:pPr algn="just">
                        <a:spcAft>
                          <a:spcPts val="0"/>
                        </a:spcAft>
                      </a:pPr>
                      <a:r>
                        <a:rPr lang="cs-CZ" sz="1800" b="0" kern="150" dirty="0">
                          <a:effectLst/>
                          <a:latin typeface="Times New Roman" panose="02020603050405020304" pitchFamily="18" charset="0"/>
                          <a:ea typeface="DejaVu Sans"/>
                        </a:rPr>
                        <a:t> </a:t>
                      </a:r>
                    </a:p>
                    <a:p>
                      <a:pPr algn="just">
                        <a:spcAft>
                          <a:spcPts val="0"/>
                        </a:spcAft>
                      </a:pPr>
                      <a:r>
                        <a:rPr lang="cs-CZ" sz="1800" b="0" kern="150" dirty="0">
                          <a:effectLst/>
                          <a:latin typeface="Times New Roman" panose="02020603050405020304" pitchFamily="18" charset="0"/>
                          <a:ea typeface="DejaVu Sans"/>
                        </a:rPr>
                        <a:t>7. Studium filozofie na FF MU</a:t>
                      </a:r>
                    </a:p>
                    <a:p>
                      <a:pPr algn="just">
                        <a:spcAft>
                          <a:spcPts val="0"/>
                        </a:spcAft>
                      </a:pPr>
                      <a:r>
                        <a:rPr lang="cs-CZ" sz="1800" b="0" kern="150" dirty="0">
                          <a:effectLst/>
                          <a:latin typeface="Times New Roman" panose="02020603050405020304" pitchFamily="18" charset="0"/>
                          <a:ea typeface="DejaVu Sans"/>
                        </a:rPr>
                        <a:t> </a:t>
                      </a:r>
                    </a:p>
                    <a:p>
                      <a:pPr algn="just">
                        <a:spcAft>
                          <a:spcPts val="0"/>
                        </a:spcAft>
                      </a:pPr>
                      <a:r>
                        <a:rPr lang="cs-CZ" sz="1800" b="0" kern="150" dirty="0">
                          <a:effectLst/>
                          <a:latin typeface="Times New Roman" panose="02020603050405020304" pitchFamily="18" charset="0"/>
                          <a:ea typeface="DejaVu Sans"/>
                        </a:rPr>
                        <a:t>8. Cíle studia (profil absolventa)</a:t>
                      </a:r>
                    </a:p>
                    <a:p>
                      <a:pPr algn="just">
                        <a:spcAft>
                          <a:spcPts val="0"/>
                        </a:spcAft>
                      </a:pPr>
                      <a:r>
                        <a:rPr lang="cs-CZ" sz="1800" b="0" kern="150" dirty="0">
                          <a:effectLst/>
                          <a:latin typeface="Times New Roman" panose="02020603050405020304" pitchFamily="18" charset="0"/>
                          <a:ea typeface="DejaVu Sans"/>
                        </a:rPr>
                        <a:t> </a:t>
                      </a:r>
                    </a:p>
                    <a:p>
                      <a:pPr algn="just">
                        <a:spcAft>
                          <a:spcPts val="0"/>
                        </a:spcAft>
                      </a:pPr>
                      <a:r>
                        <a:rPr lang="cs-CZ" sz="1800" b="0" kern="150" dirty="0">
                          <a:effectLst/>
                          <a:latin typeface="Times New Roman" panose="02020603050405020304" pitchFamily="18" charset="0"/>
                          <a:ea typeface="DejaVu Sans"/>
                        </a:rPr>
                        <a:t>9. Role filozofa ve společnosti </a:t>
                      </a:r>
                    </a:p>
                    <a:p>
                      <a:pPr algn="just">
                        <a:spcAft>
                          <a:spcPts val="0"/>
                        </a:spcAft>
                      </a:pPr>
                      <a:endParaRPr lang="cs-CZ" sz="1200" kern="150" dirty="0">
                        <a:effectLst/>
                        <a:latin typeface="Times New Roman" panose="02020603050405020304" pitchFamily="18" charset="0"/>
                        <a:ea typeface="DejaVu Sans"/>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654931">
                <a:tc>
                  <a:txBody>
                    <a:bodyPr/>
                    <a:lstStyle/>
                    <a:p>
                      <a:pPr algn="just">
                        <a:spcAft>
                          <a:spcPts val="0"/>
                        </a:spcAft>
                      </a:pPr>
                      <a:r>
                        <a:rPr lang="cs-CZ" sz="1200" kern="150" dirty="0">
                          <a:effectLst/>
                          <a:latin typeface="Times New Roman" panose="02020603050405020304" pitchFamily="18" charset="0"/>
                          <a:ea typeface="DejaVu Sans"/>
                        </a:rPr>
                        <a:t> </a:t>
                      </a: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Doporučená literatura </a:t>
            </a:r>
            <a:endParaRPr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3989734969"/>
              </p:ext>
            </p:extLst>
          </p:nvPr>
        </p:nvGraphicFramePr>
        <p:xfrm>
          <a:off x="457200" y="1774825"/>
          <a:ext cx="8229600" cy="185928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rtl="0"/>
                      <a:r>
                        <a:rPr lang="cs-CZ" sz="1800" dirty="0" err="1">
                          <a:effectLst/>
                          <a:latin typeface="Times New Roman" panose="02020603050405020304" pitchFamily="18" charset="0"/>
                          <a:cs typeface="Times New Roman" panose="02020603050405020304" pitchFamily="18" charset="0"/>
                        </a:rPr>
                        <a:t>Peregrin</a:t>
                      </a:r>
                      <a:r>
                        <a:rPr lang="cs-CZ" sz="1800" dirty="0">
                          <a:effectLst/>
                          <a:latin typeface="Times New Roman" panose="02020603050405020304" pitchFamily="18" charset="0"/>
                          <a:cs typeface="Times New Roman" panose="02020603050405020304" pitchFamily="18" charset="0"/>
                        </a:rPr>
                        <a:t>, Jaroslav: Filozofie pro normální lidi</a:t>
                      </a:r>
                    </a:p>
                    <a:p>
                      <a:pPr rtl="0"/>
                      <a:endParaRPr lang="cs-CZ" sz="1800" dirty="0">
                        <a:effectLst/>
                        <a:latin typeface="Times New Roman" panose="02020603050405020304" pitchFamily="18" charset="0"/>
                        <a:cs typeface="Times New Roman" panose="02020603050405020304" pitchFamily="18" charset="0"/>
                      </a:endParaRPr>
                    </a:p>
                    <a:p>
                      <a:pPr rtl="0"/>
                      <a:r>
                        <a:rPr lang="cs-CZ" sz="1800" dirty="0">
                          <a:effectLst/>
                          <a:latin typeface="Times New Roman" panose="02020603050405020304" pitchFamily="18" charset="0"/>
                          <a:cs typeface="Times New Roman" panose="02020603050405020304" pitchFamily="18" charset="0"/>
                        </a:rPr>
                        <a:t>Novotný, Zdeněk: Jak (se) učit filosofii</a:t>
                      </a:r>
                    </a:p>
                    <a:p>
                      <a:pPr rtl="0"/>
                      <a:endParaRPr lang="cs-CZ" sz="1800" dirty="0">
                        <a:effectLst/>
                        <a:latin typeface="Times New Roman" panose="02020603050405020304" pitchFamily="18" charset="0"/>
                        <a:cs typeface="Times New Roman" panose="02020603050405020304" pitchFamily="18" charset="0"/>
                      </a:endParaRPr>
                    </a:p>
                    <a:p>
                      <a:pPr rtl="0"/>
                      <a:r>
                        <a:rPr lang="cs-CZ" sz="1800" dirty="0">
                          <a:effectLst/>
                          <a:latin typeface="Times New Roman" panose="02020603050405020304" pitchFamily="18" charset="0"/>
                          <a:cs typeface="Times New Roman" panose="02020603050405020304" pitchFamily="18" charset="0"/>
                        </a:rPr>
                        <a:t>Blecha, Ivan: Filosofie (základní problémy), Filosofická čítanka</a:t>
                      </a:r>
                    </a:p>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5724249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Podmínky k ukončení</a:t>
            </a:r>
            <a:endParaRPr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427902765"/>
              </p:ext>
            </p:extLst>
          </p:nvPr>
        </p:nvGraphicFramePr>
        <p:xfrm>
          <a:off x="457200" y="1774825"/>
          <a:ext cx="8229600" cy="185928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rtl="0"/>
                      <a:r>
                        <a:rPr lang="cs-CZ" sz="1800" dirty="0">
                          <a:effectLst/>
                          <a:latin typeface="Times New Roman" panose="02020603050405020304" pitchFamily="18" charset="0"/>
                          <a:cs typeface="Times New Roman" panose="02020603050405020304" pitchFamily="18" charset="0"/>
                        </a:rPr>
                        <a:t>Účast na přednáškách je povinná (dvě</a:t>
                      </a:r>
                      <a:r>
                        <a:rPr lang="cs-CZ" sz="1800" baseline="0" dirty="0">
                          <a:effectLst/>
                          <a:latin typeface="Times New Roman" panose="02020603050405020304" pitchFamily="18" charset="0"/>
                          <a:cs typeface="Times New Roman" panose="02020603050405020304" pitchFamily="18" charset="0"/>
                        </a:rPr>
                        <a:t> omluvené absence)</a:t>
                      </a:r>
                    </a:p>
                    <a:p>
                      <a:pPr rtl="0"/>
                      <a:endParaRPr lang="cs-CZ" sz="1800" dirty="0">
                        <a:effectLst/>
                        <a:latin typeface="Times New Roman" panose="02020603050405020304" pitchFamily="18" charset="0"/>
                        <a:cs typeface="Times New Roman" panose="02020603050405020304" pitchFamily="18" charset="0"/>
                      </a:endParaRPr>
                    </a:p>
                    <a:p>
                      <a:pPr rtl="0"/>
                      <a:r>
                        <a:rPr lang="cs-CZ" sz="1800" dirty="0">
                          <a:effectLst/>
                          <a:latin typeface="Times New Roman" panose="02020603050405020304" pitchFamily="18" charset="0"/>
                          <a:cs typeface="Times New Roman" panose="02020603050405020304" pitchFamily="18" charset="0"/>
                        </a:rPr>
                        <a:t>Odevzdání eseje do 20. 10. – IS (</a:t>
                      </a:r>
                      <a:r>
                        <a:rPr lang="cs-CZ" sz="1800" dirty="0" err="1">
                          <a:effectLst/>
                          <a:latin typeface="Times New Roman" panose="02020603050405020304" pitchFamily="18" charset="0"/>
                          <a:cs typeface="Times New Roman" panose="02020603050405020304" pitchFamily="18" charset="0"/>
                        </a:rPr>
                        <a:t>Odevzdávárna</a:t>
                      </a:r>
                      <a:r>
                        <a:rPr lang="cs-CZ" sz="1800" dirty="0">
                          <a:effectLst/>
                          <a:latin typeface="Times New Roman" panose="02020603050405020304" pitchFamily="18" charset="0"/>
                          <a:cs typeface="Times New Roman" panose="02020603050405020304" pitchFamily="18" charset="0"/>
                        </a:rPr>
                        <a:t> – Eseje), min. 1800 znaků</a:t>
                      </a:r>
                    </a:p>
                    <a:p>
                      <a:pPr rtl="0"/>
                      <a:endParaRPr lang="cs-CZ" sz="1800" dirty="0">
                        <a:effectLst/>
                        <a:latin typeface="Times New Roman" panose="02020603050405020304" pitchFamily="18" charset="0"/>
                        <a:cs typeface="Times New Roman" panose="02020603050405020304" pitchFamily="18" charset="0"/>
                      </a:endParaRPr>
                    </a:p>
                    <a:p>
                      <a:pPr rtl="0"/>
                      <a:r>
                        <a:rPr lang="cs-CZ" sz="1800" dirty="0">
                          <a:effectLst/>
                          <a:latin typeface="Times New Roman" panose="02020603050405020304" pitchFamily="18" charset="0"/>
                          <a:cs typeface="Times New Roman" panose="02020603050405020304" pitchFamily="18" charset="0"/>
                        </a:rPr>
                        <a:t>Závěrečné kolokvium – orientace v probraných</a:t>
                      </a:r>
                      <a:r>
                        <a:rPr lang="cs-CZ" sz="1800" baseline="0" dirty="0">
                          <a:effectLst/>
                          <a:latin typeface="Times New Roman" panose="02020603050405020304" pitchFamily="18" charset="0"/>
                          <a:cs typeface="Times New Roman" panose="02020603050405020304" pitchFamily="18" charset="0"/>
                        </a:rPr>
                        <a:t> </a:t>
                      </a:r>
                      <a:r>
                        <a:rPr lang="cs-CZ" sz="1800" dirty="0">
                          <a:effectLst/>
                          <a:latin typeface="Times New Roman" panose="02020603050405020304" pitchFamily="18" charset="0"/>
                          <a:cs typeface="Times New Roman" panose="02020603050405020304" pitchFamily="18" charset="0"/>
                        </a:rPr>
                        <a:t>okruzích </a:t>
                      </a:r>
                    </a:p>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8070206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1. Co je filozofie?</a:t>
            </a:r>
            <a:endParaRPr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782237420"/>
              </p:ext>
            </p:extLst>
          </p:nvPr>
        </p:nvGraphicFramePr>
        <p:xfrm>
          <a:off x="457200" y="1774825"/>
          <a:ext cx="8229600" cy="185928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rtl="0"/>
                      <a:r>
                        <a:rPr lang="cs-CZ" sz="1800" dirty="0">
                          <a:effectLst/>
                          <a:latin typeface="Times New Roman" panose="02020603050405020304" pitchFamily="18" charset="0"/>
                          <a:cs typeface="Times New Roman" panose="02020603050405020304" pitchFamily="18" charset="0"/>
                        </a:rPr>
                        <a:t>Filozofie nebo filosofie?</a:t>
                      </a:r>
                    </a:p>
                    <a:p>
                      <a:pPr rtl="0"/>
                      <a:endParaRPr lang="cs-CZ" sz="1800" dirty="0">
                        <a:effectLst/>
                        <a:latin typeface="Times New Roman" panose="02020603050405020304" pitchFamily="18" charset="0"/>
                        <a:cs typeface="Times New Roman" panose="02020603050405020304" pitchFamily="18" charset="0"/>
                      </a:endParaRPr>
                    </a:p>
                    <a:p>
                      <a:pPr rtl="0"/>
                      <a:r>
                        <a:rPr lang="cs-CZ" sz="1800" dirty="0">
                          <a:effectLst/>
                          <a:latin typeface="Times New Roman" panose="02020603050405020304" pitchFamily="18" charset="0"/>
                          <a:cs typeface="Times New Roman" panose="02020603050405020304" pitchFamily="18" charset="0"/>
                        </a:rPr>
                        <a:t>Filozofie firmy?</a:t>
                      </a:r>
                    </a:p>
                    <a:p>
                      <a:pPr rtl="0"/>
                      <a:endParaRPr lang="cs-CZ" sz="1800" dirty="0">
                        <a:effectLst/>
                        <a:latin typeface="Times New Roman" panose="02020603050405020304" pitchFamily="18" charset="0"/>
                        <a:cs typeface="Times New Roman" panose="02020603050405020304" pitchFamily="18" charset="0"/>
                      </a:endParaRPr>
                    </a:p>
                    <a:p>
                      <a:pPr rtl="0"/>
                      <a:r>
                        <a:rPr lang="cs-CZ" sz="1800" dirty="0">
                          <a:effectLst/>
                          <a:latin typeface="Times New Roman" panose="02020603050405020304" pitchFamily="18" charset="0"/>
                          <a:cs typeface="Times New Roman" panose="02020603050405020304" pitchFamily="18" charset="0"/>
                        </a:rPr>
                        <a:t>„Nedělejte ze mě filozofku!“ </a:t>
                      </a:r>
                    </a:p>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9617438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1. Co je filozofie?</a:t>
            </a:r>
            <a:endParaRPr lang="cs-CZ" sz="2400"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848188700"/>
              </p:ext>
            </p:extLst>
          </p:nvPr>
        </p:nvGraphicFramePr>
        <p:xfrm>
          <a:off x="457200" y="1774825"/>
          <a:ext cx="8229600" cy="323088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rtl="0"/>
                      <a:r>
                        <a:rPr lang="cs-CZ" sz="1800" dirty="0">
                          <a:effectLst/>
                          <a:latin typeface="Times New Roman" panose="02020603050405020304" pitchFamily="18" charset="0"/>
                          <a:cs typeface="Times New Roman" panose="02020603050405020304" pitchFamily="18" charset="0"/>
                        </a:rPr>
                        <a:t>„Ve chvíli, kdy jeden člověk potřeboval pomoci druhého, kdy zpozoroval, že je užitečné, aby jeden měl zásoby pro dva, však rovnost zmizela. Zavedlo se vlastnictví, práce se stala nezbytnou a hluboké lesy se měnily v líbezná pole, která bylo třeba zavlažovat lidským potem a na nichž brzo pozorujeme klíčit otroctví i bídu vzrůstající úměrně s úrodou.“</a:t>
                      </a:r>
                    </a:p>
                    <a:p>
                      <a:pPr algn="just" rtl="0"/>
                      <a:endParaRPr lang="cs-CZ" sz="1800" dirty="0">
                        <a:effectLst/>
                        <a:latin typeface="Times New Roman" panose="02020603050405020304" pitchFamily="18" charset="0"/>
                        <a:cs typeface="Times New Roman" panose="02020603050405020304" pitchFamily="18" charset="0"/>
                      </a:endParaRPr>
                    </a:p>
                    <a:p>
                      <a:pPr algn="just" rtl="0"/>
                      <a:r>
                        <a:rPr lang="cs-CZ" sz="1800" dirty="0">
                          <a:effectLst/>
                          <a:latin typeface="Times New Roman" panose="02020603050405020304" pitchFamily="18" charset="0"/>
                          <a:cs typeface="Times New Roman" panose="02020603050405020304" pitchFamily="18" charset="0"/>
                        </a:rPr>
                        <a:t>„Existují syntetické soudy a posteriori, jejichž původ je empirický; jsou však i takové, které jsou jisté a priori a které pocházejí z čistého rozvažování a rozumu. Obojí se však shodují v tom, že nemohou nikdy vzniknout jen na základě principu analýzy, totiž zásady sporu.“ </a:t>
                      </a:r>
                    </a:p>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1994907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1. Co je filozofie?</a:t>
            </a:r>
            <a:endParaRPr lang="cs-CZ" sz="2400"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3036841628"/>
              </p:ext>
            </p:extLst>
          </p:nvPr>
        </p:nvGraphicFramePr>
        <p:xfrm>
          <a:off x="457200" y="1774825"/>
          <a:ext cx="8229600" cy="377952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rtl="0"/>
                      <a:r>
                        <a:rPr lang="cs-CZ" sz="1800" dirty="0">
                          <a:effectLst/>
                          <a:latin typeface="Times New Roman" panose="02020603050405020304" pitchFamily="18" charset="0"/>
                          <a:cs typeface="Times New Roman" panose="02020603050405020304" pitchFamily="18" charset="0"/>
                        </a:rPr>
                        <a:t>„Ve chvíli, kdy jeden člověk potřeboval pomoci druhého, kdy zpozoroval, že je užitečné, aby jeden měl zásoby pro dva, však rovnost zmizela. Zavedlo se vlastnictví, práce se stala nezbytnou a hluboké lesy se měnily v líbezná pole, která bylo třeba zavlažovat lidským potem a na nichž brzo pozorujeme klíčit otroctví i bídu vzrůstající úměrně s úrodou.“</a:t>
                      </a:r>
                      <a:r>
                        <a:rPr lang="cs-CZ" sz="1800" baseline="0" dirty="0">
                          <a:effectLst/>
                          <a:latin typeface="Times New Roman" panose="02020603050405020304" pitchFamily="18" charset="0"/>
                          <a:cs typeface="Times New Roman" panose="02020603050405020304" pitchFamily="18" charset="0"/>
                        </a:rPr>
                        <a:t> </a:t>
                      </a:r>
                      <a:r>
                        <a:rPr lang="cs-CZ" sz="1800" dirty="0">
                          <a:solidFill>
                            <a:srgbClr val="C00000"/>
                          </a:solidFill>
                          <a:effectLst/>
                          <a:latin typeface="Times New Roman" panose="02020603050405020304" pitchFamily="18" charset="0"/>
                          <a:cs typeface="Times New Roman" panose="02020603050405020304" pitchFamily="18" charset="0"/>
                        </a:rPr>
                        <a:t>(Rousseau, O původu nerovnosti mezi lidmi, 1754) </a:t>
                      </a:r>
                    </a:p>
                    <a:p>
                      <a:pPr algn="just" rtl="0"/>
                      <a:endParaRPr lang="cs-CZ" sz="1800" dirty="0">
                        <a:effectLst/>
                        <a:latin typeface="Times New Roman" panose="02020603050405020304" pitchFamily="18" charset="0"/>
                        <a:cs typeface="Times New Roman" panose="02020603050405020304" pitchFamily="18" charset="0"/>
                      </a:endParaRPr>
                    </a:p>
                    <a:p>
                      <a:pPr algn="just" rtl="0"/>
                      <a:r>
                        <a:rPr lang="cs-CZ" sz="1800" dirty="0">
                          <a:effectLst/>
                          <a:latin typeface="Times New Roman" panose="02020603050405020304" pitchFamily="18" charset="0"/>
                          <a:cs typeface="Times New Roman" panose="02020603050405020304" pitchFamily="18" charset="0"/>
                        </a:rPr>
                        <a:t>„Existují syntetické soudy a posteriori, jejichž původ je empirický; jsou však i takové, které jsou jisté a priori a které pocházejí z čistého rozvažování a rozumu. Obojí se však shodují v tom, že nemohou nikdy vzniknout jen na základě principu analýzy, totiž zásady sporu.“</a:t>
                      </a:r>
                      <a:r>
                        <a:rPr lang="cs-CZ" sz="1800" dirty="0">
                          <a:solidFill>
                            <a:srgbClr val="C00000"/>
                          </a:solidFill>
                          <a:effectLst/>
                          <a:latin typeface="Times New Roman" panose="02020603050405020304" pitchFamily="18" charset="0"/>
                          <a:cs typeface="Times New Roman" panose="02020603050405020304" pitchFamily="18" charset="0"/>
                        </a:rPr>
                        <a:t>(Kant, Prolegomena ke každé příští metafyzice, která se bude moci stát vědou, 1783) </a:t>
                      </a:r>
                    </a:p>
                    <a:p>
                      <a:pPr rtl="0"/>
                      <a:endParaRPr lang="cs-CZ" sz="1800" dirty="0">
                        <a:effectLst/>
                        <a:latin typeface="Times New Roman" panose="02020603050405020304" pitchFamily="18" charset="0"/>
                        <a:cs typeface="Times New Roman" panose="02020603050405020304" pitchFamily="18" charset="0"/>
                      </a:endParaRPr>
                    </a:p>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890469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1. Co je filozofie?</a:t>
            </a:r>
            <a:endParaRPr lang="cs-CZ" sz="2400"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533701043"/>
              </p:ext>
            </p:extLst>
          </p:nvPr>
        </p:nvGraphicFramePr>
        <p:xfrm>
          <a:off x="457200" y="1774825"/>
          <a:ext cx="8229600" cy="435864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rtl="0"/>
                      <a:r>
                        <a:rPr lang="cs-CZ" sz="1800" dirty="0">
                          <a:effectLst/>
                          <a:latin typeface="Times New Roman" panose="02020603050405020304" pitchFamily="18" charset="0"/>
                          <a:cs typeface="Times New Roman" panose="02020603050405020304" pitchFamily="18" charset="0"/>
                        </a:rPr>
                        <a:t>Problémy</a:t>
                      </a:r>
                      <a:r>
                        <a:rPr lang="cs-CZ" sz="1800" baseline="0" dirty="0">
                          <a:effectLst/>
                          <a:latin typeface="Times New Roman" panose="02020603050405020304" pitchFamily="18" charset="0"/>
                          <a:cs typeface="Times New Roman" panose="02020603050405020304" pitchFamily="18" charset="0"/>
                        </a:rPr>
                        <a:t> z obecného hlediska</a:t>
                      </a:r>
                    </a:p>
                    <a:p>
                      <a:pPr rtl="0"/>
                      <a:endParaRPr lang="cs-CZ" sz="1800" baseline="0" dirty="0">
                        <a:effectLst/>
                        <a:latin typeface="Times New Roman" panose="02020603050405020304" pitchFamily="18" charset="0"/>
                        <a:cs typeface="Times New Roman" panose="02020603050405020304" pitchFamily="18" charset="0"/>
                      </a:endParaRPr>
                    </a:p>
                    <a:p>
                      <a:pPr rtl="0"/>
                      <a:r>
                        <a:rPr lang="cs-CZ" sz="1800" baseline="0" dirty="0">
                          <a:effectLst/>
                          <a:latin typeface="Times New Roman" panose="02020603050405020304" pitchFamily="18" charset="0"/>
                          <a:cs typeface="Times New Roman" panose="02020603050405020304" pitchFamily="18" charset="0"/>
                        </a:rPr>
                        <a:t>Filozofie/věda/umění</a:t>
                      </a:r>
                    </a:p>
                    <a:p>
                      <a:pPr rtl="0"/>
                      <a:endParaRPr lang="cs-CZ" sz="1800" baseline="0" dirty="0">
                        <a:effectLst/>
                        <a:latin typeface="Times New Roman" panose="02020603050405020304" pitchFamily="18" charset="0"/>
                        <a:cs typeface="Times New Roman" panose="02020603050405020304" pitchFamily="18" charset="0"/>
                      </a:endParaRPr>
                    </a:p>
                    <a:p>
                      <a:pPr rtl="0"/>
                      <a:r>
                        <a:rPr lang="cs-CZ" sz="1800" baseline="0" dirty="0">
                          <a:effectLst/>
                          <a:latin typeface="Times New Roman" panose="02020603050405020304" pitchFamily="18" charset="0"/>
                          <a:cs typeface="Times New Roman" panose="02020603050405020304" pitchFamily="18" charset="0"/>
                        </a:rPr>
                        <a:t>Filozofie/teologie</a:t>
                      </a:r>
                    </a:p>
                    <a:p>
                      <a:pPr rtl="0"/>
                      <a:endParaRPr lang="cs-CZ" sz="1800" baseline="0" dirty="0">
                        <a:effectLst/>
                        <a:latin typeface="Times New Roman" panose="02020603050405020304" pitchFamily="18" charset="0"/>
                        <a:cs typeface="Times New Roman" panose="02020603050405020304" pitchFamily="18" charset="0"/>
                      </a:endParaRPr>
                    </a:p>
                    <a:p>
                      <a:pPr algn="just" rtl="0"/>
                      <a:r>
                        <a:rPr lang="cs-CZ" sz="1800" dirty="0">
                          <a:effectLst/>
                          <a:latin typeface="Times New Roman" panose="02020603050405020304" pitchFamily="18" charset="0"/>
                          <a:cs typeface="Times New Roman" panose="02020603050405020304" pitchFamily="18" charset="0"/>
                        </a:rPr>
                        <a:t>„Filosofie – jak alespoň já rozumím tomu slovu – je něco zprostředkujícího mezi teologií a vědou. Podobně jako teologie pozůstává totiž filosofie ze spekulací o věcech, jejichž jasné a určité poznání dosud není možné; avšak podobně jako věda odvolává se filosofie k lidskému rozumu spíše než k autoritě tradice nebo zjevení. Veškeré jasné a určité vědění – to tvrdím – náleží vědě; veškerá dogmata jakožto něco, co se vymyká jasnému a určitému vědění, náleží teologii. Ale mezi teologií a vědou existuje Země nikoho, vystavená útokům z obou stran; touto Zemí nikoho je filosofie.“ </a:t>
                      </a:r>
                      <a:r>
                        <a:rPr lang="cs-CZ" sz="2000" dirty="0">
                          <a:solidFill>
                            <a:srgbClr val="C00000"/>
                          </a:solidFill>
                          <a:effectLst/>
                          <a:latin typeface="Times New Roman" panose="02020603050405020304" pitchFamily="18" charset="0"/>
                          <a:cs typeface="Times New Roman" panose="02020603050405020304" pitchFamily="18" charset="0"/>
                        </a:rPr>
                        <a:t>(</a:t>
                      </a:r>
                      <a:r>
                        <a:rPr lang="cs-CZ" sz="1800" dirty="0">
                          <a:solidFill>
                            <a:srgbClr val="C00000"/>
                          </a:solidFill>
                          <a:effectLst/>
                          <a:latin typeface="Times New Roman" panose="02020603050405020304" pitchFamily="18" charset="0"/>
                          <a:cs typeface="Times New Roman" panose="02020603050405020304" pitchFamily="18" charset="0"/>
                        </a:rPr>
                        <a:t>B. Russell, Dějiny západní filosofie, 1945)</a:t>
                      </a:r>
                    </a:p>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6029747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Definice filozofie/filozofů</a:t>
            </a:r>
            <a:endParaRPr lang="cs-CZ" sz="2400" dirty="0">
              <a:latin typeface="Times New Roman" panose="02020603050405020304" pitchFamily="18" charset="0"/>
              <a:cs typeface="Times New Roman" panose="02020603050405020304" pitchFamily="18" charset="0"/>
            </a:endParaRP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725297966"/>
              </p:ext>
            </p:extLst>
          </p:nvPr>
        </p:nvGraphicFramePr>
        <p:xfrm>
          <a:off x="457200" y="1732757"/>
          <a:ext cx="8229600" cy="400050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ctr"/>
                      <a:r>
                        <a:rPr lang="cs-CZ" sz="1800" b="1" dirty="0">
                          <a:latin typeface="Times New Roman" panose="02020603050405020304" pitchFamily="18" charset="0"/>
                          <a:cs typeface="Times New Roman" panose="02020603050405020304" pitchFamily="18" charset="0"/>
                        </a:rPr>
                        <a:t>Antika</a:t>
                      </a:r>
                    </a:p>
                    <a:p>
                      <a:endParaRPr lang="cs-CZ" dirty="0">
                        <a:latin typeface="Times New Roman" panose="02020603050405020304" pitchFamily="18" charset="0"/>
                        <a:cs typeface="Times New Roman" panose="02020603050405020304" pitchFamily="18" charset="0"/>
                      </a:endParaRPr>
                    </a:p>
                    <a:p>
                      <a:pPr algn="just"/>
                      <a:r>
                        <a:rPr lang="cs-CZ" sz="1600" dirty="0">
                          <a:latin typeface="Times New Roman" panose="02020603050405020304" pitchFamily="18" charset="0"/>
                          <a:cs typeface="Times New Roman" panose="02020603050405020304" pitchFamily="18" charset="0"/>
                        </a:rPr>
                        <a:t>„Nestanou-li se, děl jsem, v obcích filosofové králi nebo neoddají-li se nynější takzvaní králové a panovníci upřímně a náležitě filosofii a nespadne-li toto obojí v jedno, politická moc a filosofie, a těm četným duchům, kteří se nyní různě ubírají za jedním nebo druhým cílem, násilím v tom nebude zabráněno, není pro obce, milý </a:t>
                      </a:r>
                      <a:r>
                        <a:rPr lang="cs-CZ" sz="1600" dirty="0" err="1">
                          <a:latin typeface="Times New Roman" panose="02020603050405020304" pitchFamily="18" charset="0"/>
                          <a:cs typeface="Times New Roman" panose="02020603050405020304" pitchFamily="18" charset="0"/>
                        </a:rPr>
                        <a:t>Glaukóne</a:t>
                      </a:r>
                      <a:r>
                        <a:rPr lang="cs-CZ" sz="1600" dirty="0">
                          <a:latin typeface="Times New Roman" panose="02020603050405020304" pitchFamily="18" charset="0"/>
                          <a:cs typeface="Times New Roman" panose="02020603050405020304" pitchFamily="18" charset="0"/>
                        </a:rPr>
                        <a:t>, konce běd a myslím, že ani ne pro lidské pokolení...“ </a:t>
                      </a:r>
                      <a:r>
                        <a:rPr lang="cs-CZ" sz="1600" dirty="0">
                          <a:solidFill>
                            <a:srgbClr val="C00000"/>
                          </a:solidFill>
                          <a:latin typeface="Times New Roman" panose="02020603050405020304" pitchFamily="18" charset="0"/>
                          <a:cs typeface="Times New Roman" panose="02020603050405020304" pitchFamily="18" charset="0"/>
                        </a:rPr>
                        <a:t>(Platón, Ústava)</a:t>
                      </a: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02021">
                <a:tc>
                  <a:txBody>
                    <a:bodyPr/>
                    <a:lstStyle/>
                    <a:p>
                      <a:pPr rtl="0"/>
                      <a:endParaRPr lang="cs-CZ" sz="1800" dirty="0">
                        <a:effectLst/>
                        <a:latin typeface="Times New Roman" panose="02020603050405020304" pitchFamily="18" charset="0"/>
                        <a:cs typeface="Times New Roman" panose="02020603050405020304" pitchFamily="18" charset="0"/>
                      </a:endParaRPr>
                    </a:p>
                    <a:p>
                      <a:pPr algn="just" rtl="0"/>
                      <a:r>
                        <a:rPr lang="cs-CZ" sz="1600" dirty="0">
                          <a:effectLst/>
                          <a:latin typeface="Times New Roman" panose="02020603050405020304" pitchFamily="18" charset="0"/>
                          <a:cs typeface="Times New Roman" panose="02020603050405020304" pitchFamily="18" charset="0"/>
                        </a:rPr>
                        <a:t>„Jest druh vědy, jež zkoumá jsoucno jako jsoucno a to, co mu o sobě náleží. Tato věda není totožná se žádnou takzvanou vědou zvláštní. Neboť žádná jiná věda nepojednává obecně o jsoucnu jako jsoucnu, nýbrž každá si z něho vybere určitou část a zkoumá určení, jež jí náležejí, jako například vědy matematické. Ježto však hledáme počátky a nejvyšší příčiny, jest </a:t>
                      </a:r>
                      <a:r>
                        <a:rPr lang="cs-CZ" sz="1600" dirty="0" err="1">
                          <a:effectLst/>
                          <a:latin typeface="Times New Roman" panose="02020603050405020304" pitchFamily="18" charset="0"/>
                          <a:cs typeface="Times New Roman" panose="02020603050405020304" pitchFamily="18" charset="0"/>
                        </a:rPr>
                        <a:t>zjevno</a:t>
                      </a:r>
                      <a:r>
                        <a:rPr lang="cs-CZ" sz="1600" dirty="0">
                          <a:effectLst/>
                          <a:latin typeface="Times New Roman" panose="02020603050405020304" pitchFamily="18" charset="0"/>
                          <a:cs typeface="Times New Roman" panose="02020603050405020304" pitchFamily="18" charset="0"/>
                        </a:rPr>
                        <a:t>, že musí jako počátky náležeti určité přirozenosti o sobě. Jestliže tedy badatelé, kteří hledali prvky toho, co jest, hledali ty počátky, musí také ty prvky náležeti jsoucnu nikoli mimochodem, nýbrž pokud jest jsoucnem, Proto je také naším úkolem, abychom zkoumali první příčiny jsoucna jako jsoucna.“ </a:t>
                      </a:r>
                      <a:r>
                        <a:rPr lang="cs-CZ" sz="1600" dirty="0">
                          <a:solidFill>
                            <a:srgbClr val="C00000"/>
                          </a:solidFill>
                          <a:effectLst/>
                          <a:latin typeface="Times New Roman" panose="02020603050405020304" pitchFamily="18" charset="0"/>
                          <a:cs typeface="Times New Roman" panose="02020603050405020304" pitchFamily="18" charset="0"/>
                        </a:rPr>
                        <a:t>(</a:t>
                      </a:r>
                      <a:r>
                        <a:rPr lang="cs-CZ" sz="1600" dirty="0" err="1">
                          <a:solidFill>
                            <a:srgbClr val="C00000"/>
                          </a:solidFill>
                          <a:effectLst/>
                          <a:latin typeface="Times New Roman" panose="02020603050405020304" pitchFamily="18" charset="0"/>
                          <a:cs typeface="Times New Roman" panose="02020603050405020304" pitchFamily="18" charset="0"/>
                        </a:rPr>
                        <a:t>Aristotelés</a:t>
                      </a:r>
                      <a:r>
                        <a:rPr lang="cs-CZ" sz="1600" dirty="0">
                          <a:solidFill>
                            <a:srgbClr val="C00000"/>
                          </a:solidFill>
                          <a:effectLst/>
                          <a:latin typeface="Times New Roman" panose="02020603050405020304" pitchFamily="18" charset="0"/>
                          <a:cs typeface="Times New Roman" panose="02020603050405020304" pitchFamily="18" charset="0"/>
                        </a:rPr>
                        <a:t>, Metafyzika)</a:t>
                      </a:r>
                      <a:endParaRPr lang="cs-CZ" sz="1600" dirty="0">
                        <a:solidFill>
                          <a:srgbClr val="C00000"/>
                        </a:solidFill>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9804984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DOfficeLightV0">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Základ">
  <a:themeElements>
    <a:clrScheme name="Zákla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Zákla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ákla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1400</Words>
  <Application>Microsoft Office PowerPoint</Application>
  <PresentationFormat>Předvádění na obrazovce (4:3)</PresentationFormat>
  <Paragraphs>107</Paragraphs>
  <Slides>12</Slides>
  <Notes>2</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12</vt:i4>
      </vt:variant>
    </vt:vector>
  </HeadingPairs>
  <TitlesOfParts>
    <vt:vector size="19" baseType="lpstr">
      <vt:lpstr>Calibri</vt:lpstr>
      <vt:lpstr>Calibri Light</vt:lpstr>
      <vt:lpstr>Corbel</vt:lpstr>
      <vt:lpstr>Times New Roman</vt:lpstr>
      <vt:lpstr>Wingdings 2</vt:lpstr>
      <vt:lpstr>HDOfficeLightV0</vt:lpstr>
      <vt:lpstr>Základ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dc:creator>
  <cp:lastModifiedBy> </cp:lastModifiedBy>
  <cp:revision>38</cp:revision>
  <dcterms:created xsi:type="dcterms:W3CDTF">2019-09-12T09:16:14Z</dcterms:created>
  <dcterms:modified xsi:type="dcterms:W3CDTF">2019-09-30T16:00:44Z</dcterms:modified>
</cp:coreProperties>
</file>