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2" y="3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283D-C935-41F9-BE0F-A4B31D48690A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257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283D-C935-41F9-BE0F-A4B31D48690A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46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283D-C935-41F9-BE0F-A4B31D48690A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17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283D-C935-41F9-BE0F-A4B31D48690A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10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283D-C935-41F9-BE0F-A4B31D48690A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66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283D-C935-41F9-BE0F-A4B31D48690A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49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283D-C935-41F9-BE0F-A4B31D48690A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33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283D-C935-41F9-BE0F-A4B31D48690A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44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283D-C935-41F9-BE0F-A4B31D48690A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054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283D-C935-41F9-BE0F-A4B31D48690A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1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283D-C935-41F9-BE0F-A4B31D48690A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939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D283D-C935-41F9-BE0F-A4B31D48690A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1738-E1A7-410B-8E41-2E7FFEC7E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30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Pohyb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5742067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>
                <a:solidFill>
                  <a:srgbClr val="0066FF"/>
                </a:solidFill>
                <a:latin typeface="Tahoma" pitchFamily="34" charset="0"/>
              </a:rPr>
              <a:t>Tempo evoluce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57200" y="1600200"/>
            <a:ext cx="33226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sz="2000" dirty="0">
                <a:solidFill>
                  <a:srgbClr val="0066FF"/>
                </a:solidFill>
                <a:latin typeface="Tahoma" pitchFamily="34" charset="0"/>
              </a:rPr>
              <a:t>00.30</a:t>
            </a: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rgbClr val="0066FF"/>
                </a:solidFill>
                <a:latin typeface="Tahoma" pitchFamily="34" charset="0"/>
              </a:rPr>
              <a:t>00.45</a:t>
            </a: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rgbClr val="0066FF"/>
                </a:solidFill>
                <a:latin typeface="Tahoma" pitchFamily="34" charset="0"/>
              </a:rPr>
              <a:t>05.00</a:t>
            </a: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rgbClr val="0066FF"/>
                </a:solidFill>
                <a:latin typeface="Tahoma" pitchFamily="34" charset="0"/>
              </a:rPr>
              <a:t>16.30 </a:t>
            </a: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rgbClr val="0066FF"/>
                </a:solidFill>
                <a:latin typeface="Tahoma" pitchFamily="34" charset="0"/>
              </a:rPr>
              <a:t>17.00</a:t>
            </a: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rgbClr val="0066FF"/>
                </a:solidFill>
                <a:latin typeface="Tahoma" pitchFamily="34" charset="0"/>
              </a:rPr>
              <a:t>23.00 </a:t>
            </a: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rgbClr val="0066FF"/>
                </a:solidFill>
                <a:latin typeface="Tahoma" pitchFamily="34" charset="0"/>
              </a:rPr>
              <a:t>23.40</a:t>
            </a: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rgbClr val="0066FF"/>
                </a:solidFill>
                <a:latin typeface="Tahoma" pitchFamily="34" charset="0"/>
              </a:rPr>
              <a:t>23.54</a:t>
            </a: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rgbClr val="0066FF"/>
                </a:solidFill>
                <a:latin typeface="Tahoma" pitchFamily="34" charset="0"/>
              </a:rPr>
              <a:t>23.59</a:t>
            </a: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rgbClr val="0066FF"/>
                </a:solidFill>
                <a:latin typeface="Tahoma" pitchFamily="34" charset="0"/>
              </a:rPr>
              <a:t>11 milisekund před půlnocí</a:t>
            </a: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rgbClr val="0066FF"/>
                </a:solidFill>
                <a:latin typeface="Tahoma" pitchFamily="34" charset="0"/>
              </a:rPr>
              <a:t>2 milisekundy do půlnoci</a:t>
            </a: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rgbClr val="0066FF"/>
                </a:solidFill>
                <a:latin typeface="Tahoma" pitchFamily="34" charset="0"/>
              </a:rPr>
              <a:t>1 milisekunda do půlnoci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859338" y="1684338"/>
            <a:ext cx="3673475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cs-CZ" dirty="0">
                <a:solidFill>
                  <a:srgbClr val="0066FF"/>
                </a:solidFill>
                <a:latin typeface="Tahoma" pitchFamily="34" charset="0"/>
              </a:rPr>
              <a:t>hvězdy I. generace </a:t>
            </a:r>
          </a:p>
          <a:p>
            <a:pPr>
              <a:buFontTx/>
              <a:buChar char="•"/>
            </a:pPr>
            <a:r>
              <a:rPr lang="cs-CZ" dirty="0">
                <a:solidFill>
                  <a:srgbClr val="0066FF"/>
                </a:solidFill>
                <a:latin typeface="Tahoma" pitchFamily="34" charset="0"/>
              </a:rPr>
              <a:t>náš fyzikální vesmír </a:t>
            </a:r>
          </a:p>
          <a:p>
            <a:pPr>
              <a:buFontTx/>
              <a:buChar char="•"/>
            </a:pPr>
            <a:r>
              <a:rPr lang="cs-CZ" dirty="0">
                <a:solidFill>
                  <a:srgbClr val="0066FF"/>
                </a:solidFill>
                <a:latin typeface="Tahoma" pitchFamily="34" charset="0"/>
              </a:rPr>
              <a:t>hvězdy II. generace </a:t>
            </a:r>
          </a:p>
          <a:p>
            <a:pPr>
              <a:buFontTx/>
              <a:buChar char="•"/>
            </a:pPr>
            <a:r>
              <a:rPr lang="cs-CZ" dirty="0">
                <a:solidFill>
                  <a:srgbClr val="0066FF"/>
                </a:solidFill>
                <a:latin typeface="Tahoma" pitchFamily="34" charset="0"/>
              </a:rPr>
              <a:t>vznik Sluneční soustavy </a:t>
            </a:r>
          </a:p>
          <a:p>
            <a:pPr>
              <a:buFontTx/>
              <a:buChar char="•"/>
            </a:pPr>
            <a:r>
              <a:rPr lang="cs-CZ" dirty="0">
                <a:solidFill>
                  <a:srgbClr val="0066FF"/>
                </a:solidFill>
                <a:latin typeface="Tahoma" pitchFamily="34" charset="0"/>
              </a:rPr>
              <a:t>jednobuněčný život </a:t>
            </a:r>
          </a:p>
          <a:p>
            <a:pPr>
              <a:buFontTx/>
              <a:buChar char="•"/>
            </a:pPr>
            <a:r>
              <a:rPr lang="cs-CZ" dirty="0" err="1">
                <a:solidFill>
                  <a:srgbClr val="0066FF"/>
                </a:solidFill>
                <a:latin typeface="Tahoma" pitchFamily="34" charset="0"/>
              </a:rPr>
              <a:t>vícebuněčné</a:t>
            </a:r>
            <a:r>
              <a:rPr lang="cs-CZ" dirty="0">
                <a:solidFill>
                  <a:srgbClr val="0066FF"/>
                </a:solidFill>
                <a:latin typeface="Tahoma" pitchFamily="34" charset="0"/>
              </a:rPr>
              <a:t> organismy, rostliny, produkce kyslíku </a:t>
            </a:r>
          </a:p>
          <a:p>
            <a:pPr>
              <a:buFontTx/>
              <a:buChar char="•"/>
            </a:pPr>
            <a:r>
              <a:rPr lang="cs-CZ" dirty="0">
                <a:solidFill>
                  <a:srgbClr val="0066FF"/>
                </a:solidFill>
                <a:latin typeface="Tahoma" pitchFamily="34" charset="0"/>
              </a:rPr>
              <a:t>ještěři </a:t>
            </a:r>
          </a:p>
          <a:p>
            <a:pPr>
              <a:buFontTx/>
              <a:buChar char="•"/>
            </a:pPr>
            <a:r>
              <a:rPr lang="cs-CZ" dirty="0">
                <a:solidFill>
                  <a:srgbClr val="0066FF"/>
                </a:solidFill>
                <a:latin typeface="Tahoma" pitchFamily="34" charset="0"/>
              </a:rPr>
              <a:t>savci </a:t>
            </a:r>
          </a:p>
          <a:p>
            <a:pPr>
              <a:buFontTx/>
              <a:buChar char="•"/>
            </a:pPr>
            <a:r>
              <a:rPr lang="cs-CZ" dirty="0">
                <a:solidFill>
                  <a:srgbClr val="0066FF"/>
                </a:solidFill>
                <a:latin typeface="Tahoma" pitchFamily="34" charset="0"/>
              </a:rPr>
              <a:t>pračlověk </a:t>
            </a:r>
          </a:p>
          <a:p>
            <a:pPr>
              <a:buFontTx/>
              <a:buChar char="•"/>
            </a:pPr>
            <a:r>
              <a:rPr lang="cs-CZ" dirty="0">
                <a:solidFill>
                  <a:srgbClr val="0066FF"/>
                </a:solidFill>
                <a:latin typeface="Tahoma" pitchFamily="34" charset="0"/>
              </a:rPr>
              <a:t>začíná náš letopočet </a:t>
            </a:r>
          </a:p>
          <a:p>
            <a:pPr>
              <a:buFontTx/>
              <a:buChar char="•"/>
            </a:pPr>
            <a:r>
              <a:rPr lang="cs-CZ" dirty="0">
                <a:solidFill>
                  <a:srgbClr val="0066FF"/>
                </a:solidFill>
                <a:latin typeface="Tahoma" pitchFamily="34" charset="0"/>
              </a:rPr>
              <a:t>Mikuláš Koperník </a:t>
            </a:r>
          </a:p>
          <a:p>
            <a:pPr>
              <a:buFontTx/>
              <a:buChar char="•"/>
            </a:pPr>
            <a:r>
              <a:rPr lang="cs-CZ" dirty="0">
                <a:solidFill>
                  <a:srgbClr val="0066FF"/>
                </a:solidFill>
                <a:latin typeface="Tahoma" pitchFamily="34" charset="0"/>
              </a:rPr>
              <a:t>moderní doba </a:t>
            </a:r>
          </a:p>
          <a:p>
            <a:endParaRPr lang="cs-CZ" dirty="0">
              <a:solidFill>
                <a:srgbClr val="0066FF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endParaRPr lang="cs-CZ" dirty="0">
              <a:solidFill>
                <a:srgbClr val="0066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89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7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77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70" decel="100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770" decel="100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70" decel="100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770" decel="100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70" decel="100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770" decel="100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3" dur="77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770" decel="100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770" decel="100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1" dur="77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3" dur="77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9" dur="8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0" dur="8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8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770" decel="100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770" decel="100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9" dur="77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1" dur="77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7" dur="8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8" dur="8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8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770" decel="100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770" decel="100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7" dur="77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9" dur="77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5" dur="8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6" dur="8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8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770" decel="100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770" decel="100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5" dur="77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7" dur="77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Pohyb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Substance a pohyb</a:t>
            </a:r>
          </a:p>
          <a:p>
            <a:r>
              <a:rPr lang="cs-CZ" dirty="0"/>
              <a:t>Statické a proměnlivé</a:t>
            </a:r>
          </a:p>
          <a:p>
            <a:r>
              <a:rPr lang="cs-CZ" dirty="0"/>
              <a:t>Pohyb a změna</a:t>
            </a:r>
          </a:p>
          <a:p>
            <a:pPr lvl="1"/>
            <a:r>
              <a:rPr lang="cs-CZ" dirty="0"/>
              <a:t>Změna jako proces</a:t>
            </a:r>
          </a:p>
          <a:p>
            <a:pPr lvl="1"/>
            <a:r>
              <a:rPr lang="cs-CZ" dirty="0"/>
              <a:t>Změna jako výsledek procesu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879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kr\AppData\Local\Microsoft\Windows\Temporary Internet Files\Content.IE5\HHGPV84M\MP90043319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400800" cy="511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437112"/>
            <a:ext cx="3250704" cy="1972816"/>
          </a:xfrm>
        </p:spPr>
        <p:txBody>
          <a:bodyPr/>
          <a:lstStyle/>
          <a:p>
            <a:r>
              <a:rPr lang="cs-CZ" dirty="0"/>
              <a:t>Proč - příčina</a:t>
            </a:r>
          </a:p>
          <a:p>
            <a:r>
              <a:rPr lang="cs-CZ" dirty="0"/>
              <a:t>Jak - způsob</a:t>
            </a:r>
          </a:p>
          <a:p>
            <a:r>
              <a:rPr lang="cs-CZ" dirty="0"/>
              <a:t>Kam - cíl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8501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Změna a její parametry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/>
          <a:lstStyle/>
          <a:p>
            <a:r>
              <a:rPr lang="cs-CZ" dirty="0"/>
              <a:t>1. časoprostorový</a:t>
            </a:r>
          </a:p>
          <a:p>
            <a:endParaRPr lang="cs-CZ" dirty="0"/>
          </a:p>
          <a:p>
            <a:r>
              <a:rPr lang="cs-CZ" dirty="0"/>
              <a:t>2. látkově-energetický</a:t>
            </a:r>
          </a:p>
          <a:p>
            <a:endParaRPr lang="cs-CZ" dirty="0"/>
          </a:p>
          <a:p>
            <a:r>
              <a:rPr lang="cs-CZ" dirty="0"/>
              <a:t>3. strukturně-informační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Grafický objekt 4" descr="Auto">
            <a:extLst>
              <a:ext uri="{FF2B5EF4-FFF2-40B4-BE49-F238E27FC236}">
                <a16:creationId xmlns:a16="http://schemas.microsoft.com/office/drawing/2014/main" id="{12B0B509-0C92-46EC-849B-2D0653958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83968" y="1484784"/>
            <a:ext cx="914400" cy="914400"/>
          </a:xfrm>
          <a:prstGeom prst="rect">
            <a:avLst/>
          </a:prstGeom>
        </p:spPr>
      </p:pic>
      <p:pic>
        <p:nvPicPr>
          <p:cNvPr id="11" name="Obrázek 10" descr="Obsah obrázku černá&#10;&#10;Popis byl vytvořen automaticky">
            <a:extLst>
              <a:ext uri="{FF2B5EF4-FFF2-40B4-BE49-F238E27FC236}">
                <a16:creationId xmlns:a16="http://schemas.microsoft.com/office/drawing/2014/main" id="{BE113D5A-3BD5-4DDE-A5D2-23E28E54D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88" y="4486966"/>
            <a:ext cx="1877380" cy="1877380"/>
          </a:xfrm>
          <a:prstGeom prst="rect">
            <a:avLst/>
          </a:prstGeom>
        </p:spPr>
      </p:pic>
      <p:pic>
        <p:nvPicPr>
          <p:cNvPr id="13" name="Obrázek 12" descr="Obsah obrázku černá, bílá&#10;&#10;Popis byl vytvořen automaticky">
            <a:extLst>
              <a:ext uri="{FF2B5EF4-FFF2-40B4-BE49-F238E27FC236}">
                <a16:creationId xmlns:a16="http://schemas.microsoft.com/office/drawing/2014/main" id="{33C1600A-7C84-4339-9F3F-743C05AD99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11689"/>
            <a:ext cx="1816202" cy="1816202"/>
          </a:xfrm>
          <a:prstGeom prst="rect">
            <a:avLst/>
          </a:prstGeom>
        </p:spPr>
      </p:pic>
      <p:sp>
        <p:nvSpPr>
          <p:cNvPr id="14" name="Šipka: doprava 13">
            <a:extLst>
              <a:ext uri="{FF2B5EF4-FFF2-40B4-BE49-F238E27FC236}">
                <a16:creationId xmlns:a16="http://schemas.microsoft.com/office/drawing/2014/main" id="{2478829E-EE5C-4D8A-8F42-0AF0D162781B}"/>
              </a:ext>
            </a:extLst>
          </p:cNvPr>
          <p:cNvSpPr/>
          <p:nvPr/>
        </p:nvSpPr>
        <p:spPr>
          <a:xfrm>
            <a:off x="5364088" y="5261951"/>
            <a:ext cx="597768" cy="457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4104BE4-7C20-4BB8-BBF7-A4F1403CD9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991" y="2450313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81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27 0.02408 L 0.06927 0.02431 C 0.071 0.02176 0.07274 0.01968 0.07448 0.01713 C 0.07552 0.01597 0.07639 0.01459 0.07725 0.0132 C 0.07812 0.01204 0.07847 0.01019 0.07934 0.00903 C 0.07986 0.00834 0.08055 0.00834 0.08125 0.00787 C 0.08732 -0.00393 0.07986 0.01042 0.08541 0.00116 C 0.09201 -0.00995 0.0835 0.00347 0.08889 -0.00694 C 0.08941 -0.0081 0.09027 -0.00879 0.09097 -0.00972 C 0.09427 -0.01967 0.08993 -0.00741 0.09427 -0.01782 C 0.09479 -0.01898 0.09514 -0.0206 0.09566 -0.02176 C 0.09705 -0.025 0.09948 -0.03032 0.10173 -0.03264 C 0.10243 -0.03333 0.10312 -0.03356 0.10382 -0.03403 C 0.10625 -0.03356 0.10885 -0.03333 0.11128 -0.03264 C 0.11371 -0.03194 0.11319 -0.03079 0.11527 -0.0287 C 0.11597 -0.02801 0.11666 -0.02778 0.11736 -0.02731 L 0.12152 -0.02176 C 0.12205 -0.02106 0.12291 -0.02037 0.12343 -0.01921 C 0.12604 -0.01389 0.12482 -0.0162 0.1276 -0.0125 C 0.12812 -0.01111 0.1283 -0.00949 0.12899 -0.00833 C 0.12951 -0.00741 0.13038 -0.00764 0.1309 -0.00694 C 0.13177 -0.00625 0.13246 -0.00532 0.13298 -0.0044 C 0.13593 -0.00486 0.13889 -0.00486 0.14184 -0.00579 C 0.14253 -0.00579 0.1434 -0.00602 0.14392 -0.00694 C 0.14496 -0.00926 0.14566 -0.0125 0.1467 -0.01504 C 0.14705 -0.01643 0.14739 -0.01805 0.14791 -0.01921 C 0.14861 -0.0206 0.14948 -0.02176 0.15 -0.02315 C 0.15052 -0.02454 0.15069 -0.02616 0.15139 -0.02731 C 0.15208 -0.02847 0.15659 -0.02986 0.15677 -0.02986 C 0.15816 -0.03079 0.15955 -0.03171 0.16093 -0.03264 C 0.16163 -0.0331 0.16232 -0.03356 0.16302 -0.03403 L 0.16562 -0.03541 C 0.16632 -0.03634 0.16701 -0.0375 0.1677 -0.03796 C 0.16944 -0.03935 0.17135 -0.04004 0.17309 -0.04074 C 0.17743 -0.04236 0.17534 -0.04143 0.17916 -0.04352 C 0.17986 -0.04444 0.18055 -0.04537 0.18142 -0.04606 C 0.18246 -0.04722 0.18489 -0.04815 0.18593 -0.04884 C 0.1875 -0.04954 0.18889 -0.05069 0.1901 -0.05162 L 0.19427 -0.05416 C 0.19496 -0.05463 0.19566 -0.05486 0.19635 -0.05555 C 0.19913 -0.05926 0.19739 -0.05787 0.20104 -0.05949 C 0.2033 -0.05926 0.20555 -0.05926 0.20781 -0.05833 C 0.20885 -0.05787 0.20955 -0.05625 0.21059 -0.05555 C 0.21128 -0.05486 0.21232 -0.05463 0.21319 -0.05416 C 0.21389 -0.05393 0.21458 -0.05324 0.21527 -0.05278 C 0.21597 -0.05208 0.21666 -0.05092 0.21736 -0.05023 C 0.21805 -0.04954 0.21892 -0.04977 0.21927 -0.04884 C 0.22048 -0.04653 0.221 -0.04305 0.22205 -0.04074 C 0.22274 -0.03935 0.22343 -0.03819 0.22413 -0.0368 C 0.22586 -0.03264 0.225 -0.03217 0.22743 -0.02986 C 0.22847 -0.02916 0.22934 -0.02916 0.2302 -0.0287 C 0.2309 -0.02824 0.23159 -0.02754 0.23229 -0.02731 C 0.23316 -0.02685 0.2342 -0.02639 0.23489 -0.02592 C 0.23559 -0.02546 0.23628 -0.025 0.23715 -0.02454 C 0.23784 -0.02407 0.23889 -0.02361 0.23975 -0.02315 C 0.24045 -0.02291 0.24114 -0.02222 0.24166 -0.02176 C 0.24288 -0.02129 0.24409 -0.02106 0.24531 -0.0206 C 0.246 -0.02014 0.24705 -0.01967 0.24791 -0.01921 C 0.24913 -0.01875 0.25017 -0.01829 0.25139 -0.01782 C 0.25208 -0.01759 0.2526 -0.0169 0.2533 -0.01643 C 0.2552 -0.01551 0.25711 -0.01504 0.25885 -0.01389 C 0.25955 -0.01342 0.26007 -0.01273 0.26076 -0.0125 C 0.26319 -0.01134 0.26545 -0.01111 0.2677 -0.00972 C 0.27586 -0.0044 0.26753 -0.00926 0.27569 -0.00579 C 0.28246 -0.00278 0.27239 -0.00602 0.28055 -0.00301 C 0.28211 -0.00231 0.28368 -0.00208 0.28524 -0.00162 C 0.28923 -0.00208 0.29323 -0.00139 0.29687 -0.00301 C 0.29757 -0.00324 0.29705 -0.00602 0.29757 -0.00694 C 0.29809 -0.0081 0.29895 -0.00787 0.29965 -0.00833 C 0.3 -0.00972 0.30034 -0.01134 0.30104 -0.0125 C 0.30208 -0.01458 0.30503 -0.01782 0.30503 -0.01759 C 0.30555 -0.01921 0.30573 -0.02083 0.30642 -0.02176 C 0.30833 -0.02569 0.30816 -0.02361 0.31041 -0.02592 C 0.31111 -0.02662 0.3118 -0.02778 0.3125 -0.0287 C 0.31319 -0.02916 0.31389 -0.02916 0.31458 -0.02986 C 0.31458 -0.02963 0.31961 -0.0368 0.32066 -0.03796 C 0.32135 -0.03889 0.32187 -0.04028 0.32274 -0.04074 L 0.32673 -0.04352 L 0.3309 -0.04606 C 0.33159 -0.04653 0.33211 -0.04722 0.33281 -0.04745 L 0.33576 -0.04884 L 0.33576 -0.00301 " pathEditMode="relative" rAng="0" ptsTypes="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16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Dynamický a strukturní pohyb</a:t>
            </a:r>
          </a:p>
        </p:txBody>
      </p:sp>
      <p:pic>
        <p:nvPicPr>
          <p:cNvPr id="1026" name="Picture 2" descr="C:\Users\jokr\AppData\Local\Microsoft\Windows\Temporary Internet Files\Content.IE5\IWQK93NH\MP90039874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08870"/>
            <a:ext cx="3851920" cy="53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okr\AppData\Local\Microsoft\Windows\Temporary Internet Files\Content.IE5\9AQ1BJ2B\MC90002724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09" y="980728"/>
            <a:ext cx="385687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okr\AppData\Local\Microsoft\Windows\Temporary Internet Files\Content.IE5\QK43PXPT\MC90044170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95624"/>
            <a:ext cx="2100611" cy="210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okr\AppData\Local\Microsoft\Windows\Temporary Internet Files\Content.IE5\LCVI8SY3\MC900439046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725" y="4141024"/>
            <a:ext cx="2519495" cy="240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okr\AppData\Local\Microsoft\Windows\Temporary Internet Files\Content.IE5\5PIE1G56\MC900438366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725" y="4195179"/>
            <a:ext cx="2318297" cy="231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752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Role asymetrie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Dynamický spád</a:t>
            </a:r>
          </a:p>
        </p:txBody>
      </p:sp>
      <p:sp>
        <p:nvSpPr>
          <p:cNvPr id="4" name="Ovál 3"/>
          <p:cNvSpPr/>
          <p:nvPr/>
        </p:nvSpPr>
        <p:spPr>
          <a:xfrm>
            <a:off x="581970" y="2583400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Volný tvar 4"/>
          <p:cNvSpPr/>
          <p:nvPr/>
        </p:nvSpPr>
        <p:spPr>
          <a:xfrm>
            <a:off x="603682" y="3231472"/>
            <a:ext cx="3346881" cy="2530136"/>
          </a:xfrm>
          <a:custGeom>
            <a:avLst/>
            <a:gdLst>
              <a:gd name="connsiteX0" fmla="*/ 0 w 3346881"/>
              <a:gd name="connsiteY0" fmla="*/ 0 h 2530136"/>
              <a:gd name="connsiteX1" fmla="*/ 221941 w 3346881"/>
              <a:gd name="connsiteY1" fmla="*/ 8878 h 2530136"/>
              <a:gd name="connsiteX2" fmla="*/ 337351 w 3346881"/>
              <a:gd name="connsiteY2" fmla="*/ 17755 h 2530136"/>
              <a:gd name="connsiteX3" fmla="*/ 541537 w 3346881"/>
              <a:gd name="connsiteY3" fmla="*/ 26633 h 2530136"/>
              <a:gd name="connsiteX4" fmla="*/ 603681 w 3346881"/>
              <a:gd name="connsiteY4" fmla="*/ 44388 h 2530136"/>
              <a:gd name="connsiteX5" fmla="*/ 630314 w 3346881"/>
              <a:gd name="connsiteY5" fmla="*/ 62144 h 2530136"/>
              <a:gd name="connsiteX6" fmla="*/ 656947 w 3346881"/>
              <a:gd name="connsiteY6" fmla="*/ 71021 h 2530136"/>
              <a:gd name="connsiteX7" fmla="*/ 727968 w 3346881"/>
              <a:gd name="connsiteY7" fmla="*/ 142043 h 2530136"/>
              <a:gd name="connsiteX8" fmla="*/ 754601 w 3346881"/>
              <a:gd name="connsiteY8" fmla="*/ 159798 h 2530136"/>
              <a:gd name="connsiteX9" fmla="*/ 798990 w 3346881"/>
              <a:gd name="connsiteY9" fmla="*/ 221942 h 2530136"/>
              <a:gd name="connsiteX10" fmla="*/ 816745 w 3346881"/>
              <a:gd name="connsiteY10" fmla="*/ 248575 h 2530136"/>
              <a:gd name="connsiteX11" fmla="*/ 825623 w 3346881"/>
              <a:gd name="connsiteY11" fmla="*/ 284085 h 2530136"/>
              <a:gd name="connsiteX12" fmla="*/ 852256 w 3346881"/>
              <a:gd name="connsiteY12" fmla="*/ 292963 h 2530136"/>
              <a:gd name="connsiteX13" fmla="*/ 878889 w 3346881"/>
              <a:gd name="connsiteY13" fmla="*/ 355107 h 2530136"/>
              <a:gd name="connsiteX14" fmla="*/ 914400 w 3346881"/>
              <a:gd name="connsiteY14" fmla="*/ 408373 h 2530136"/>
              <a:gd name="connsiteX15" fmla="*/ 941033 w 3346881"/>
              <a:gd name="connsiteY15" fmla="*/ 488272 h 2530136"/>
              <a:gd name="connsiteX16" fmla="*/ 949910 w 3346881"/>
              <a:gd name="connsiteY16" fmla="*/ 514905 h 2530136"/>
              <a:gd name="connsiteX17" fmla="*/ 976543 w 3346881"/>
              <a:gd name="connsiteY17" fmla="*/ 532660 h 2530136"/>
              <a:gd name="connsiteX18" fmla="*/ 1003176 w 3346881"/>
              <a:gd name="connsiteY18" fmla="*/ 594804 h 2530136"/>
              <a:gd name="connsiteX19" fmla="*/ 1012054 w 3346881"/>
              <a:gd name="connsiteY19" fmla="*/ 621437 h 2530136"/>
              <a:gd name="connsiteX20" fmla="*/ 1056442 w 3346881"/>
              <a:gd name="connsiteY20" fmla="*/ 692458 h 2530136"/>
              <a:gd name="connsiteX21" fmla="*/ 1083075 w 3346881"/>
              <a:gd name="connsiteY21" fmla="*/ 736846 h 2530136"/>
              <a:gd name="connsiteX22" fmla="*/ 1100831 w 3346881"/>
              <a:gd name="connsiteY22" fmla="*/ 807868 h 2530136"/>
              <a:gd name="connsiteX23" fmla="*/ 1118586 w 3346881"/>
              <a:gd name="connsiteY23" fmla="*/ 834501 h 2530136"/>
              <a:gd name="connsiteX24" fmla="*/ 1136341 w 3346881"/>
              <a:gd name="connsiteY24" fmla="*/ 870011 h 2530136"/>
              <a:gd name="connsiteX25" fmla="*/ 1154097 w 3346881"/>
              <a:gd name="connsiteY25" fmla="*/ 887767 h 2530136"/>
              <a:gd name="connsiteX26" fmla="*/ 1180730 w 3346881"/>
              <a:gd name="connsiteY26" fmla="*/ 932155 h 2530136"/>
              <a:gd name="connsiteX27" fmla="*/ 1189607 w 3346881"/>
              <a:gd name="connsiteY27" fmla="*/ 958788 h 2530136"/>
              <a:gd name="connsiteX28" fmla="*/ 1225118 w 3346881"/>
              <a:gd name="connsiteY28" fmla="*/ 1029810 h 2530136"/>
              <a:gd name="connsiteX29" fmla="*/ 1233996 w 3346881"/>
              <a:gd name="connsiteY29" fmla="*/ 1056443 h 2530136"/>
              <a:gd name="connsiteX30" fmla="*/ 1251751 w 3346881"/>
              <a:gd name="connsiteY30" fmla="*/ 1091953 h 2530136"/>
              <a:gd name="connsiteX31" fmla="*/ 1287262 w 3346881"/>
              <a:gd name="connsiteY31" fmla="*/ 1180730 h 2530136"/>
              <a:gd name="connsiteX32" fmla="*/ 1305017 w 3346881"/>
              <a:gd name="connsiteY32" fmla="*/ 1260629 h 2530136"/>
              <a:gd name="connsiteX33" fmla="*/ 1322772 w 3346881"/>
              <a:gd name="connsiteY33" fmla="*/ 1367161 h 2530136"/>
              <a:gd name="connsiteX34" fmla="*/ 1349405 w 3346881"/>
              <a:gd name="connsiteY34" fmla="*/ 1491448 h 2530136"/>
              <a:gd name="connsiteX35" fmla="*/ 1367161 w 3346881"/>
              <a:gd name="connsiteY35" fmla="*/ 1606858 h 2530136"/>
              <a:gd name="connsiteX36" fmla="*/ 1376038 w 3346881"/>
              <a:gd name="connsiteY36" fmla="*/ 1642369 h 2530136"/>
              <a:gd name="connsiteX37" fmla="*/ 1393794 w 3346881"/>
              <a:gd name="connsiteY37" fmla="*/ 1660124 h 2530136"/>
              <a:gd name="connsiteX38" fmla="*/ 1420427 w 3346881"/>
              <a:gd name="connsiteY38" fmla="*/ 1713390 h 2530136"/>
              <a:gd name="connsiteX39" fmla="*/ 1429304 w 3346881"/>
              <a:gd name="connsiteY39" fmla="*/ 1740023 h 2530136"/>
              <a:gd name="connsiteX40" fmla="*/ 1491448 w 3346881"/>
              <a:gd name="connsiteY40" fmla="*/ 1811045 h 2530136"/>
              <a:gd name="connsiteX41" fmla="*/ 1535836 w 3346881"/>
              <a:gd name="connsiteY41" fmla="*/ 1864311 h 2530136"/>
              <a:gd name="connsiteX42" fmla="*/ 1562469 w 3346881"/>
              <a:gd name="connsiteY42" fmla="*/ 1908699 h 2530136"/>
              <a:gd name="connsiteX43" fmla="*/ 1695635 w 3346881"/>
              <a:gd name="connsiteY43" fmla="*/ 2059619 h 2530136"/>
              <a:gd name="connsiteX44" fmla="*/ 1748901 w 3346881"/>
              <a:gd name="connsiteY44" fmla="*/ 2121763 h 2530136"/>
              <a:gd name="connsiteX45" fmla="*/ 1890943 w 3346881"/>
              <a:gd name="connsiteY45" fmla="*/ 2219417 h 2530136"/>
              <a:gd name="connsiteX46" fmla="*/ 2006353 w 3346881"/>
              <a:gd name="connsiteY46" fmla="*/ 2299316 h 2530136"/>
              <a:gd name="connsiteX47" fmla="*/ 2050741 w 3346881"/>
              <a:gd name="connsiteY47" fmla="*/ 2325949 h 2530136"/>
              <a:gd name="connsiteX48" fmla="*/ 2121763 w 3346881"/>
              <a:gd name="connsiteY48" fmla="*/ 2352582 h 2530136"/>
              <a:gd name="connsiteX49" fmla="*/ 2166151 w 3346881"/>
              <a:gd name="connsiteY49" fmla="*/ 2379215 h 2530136"/>
              <a:gd name="connsiteX50" fmla="*/ 2325949 w 3346881"/>
              <a:gd name="connsiteY50" fmla="*/ 2485747 h 2530136"/>
              <a:gd name="connsiteX51" fmla="*/ 2396970 w 3346881"/>
              <a:gd name="connsiteY51" fmla="*/ 2530136 h 2530136"/>
              <a:gd name="connsiteX52" fmla="*/ 2725444 w 3346881"/>
              <a:gd name="connsiteY52" fmla="*/ 2521258 h 2530136"/>
              <a:gd name="connsiteX53" fmla="*/ 2769833 w 3346881"/>
              <a:gd name="connsiteY53" fmla="*/ 2503503 h 2530136"/>
              <a:gd name="connsiteX54" fmla="*/ 2858609 w 3346881"/>
              <a:gd name="connsiteY54" fmla="*/ 2494625 h 2530136"/>
              <a:gd name="connsiteX55" fmla="*/ 2965141 w 3346881"/>
              <a:gd name="connsiteY55" fmla="*/ 2459114 h 2530136"/>
              <a:gd name="connsiteX56" fmla="*/ 3036163 w 3346881"/>
              <a:gd name="connsiteY56" fmla="*/ 2423604 h 2530136"/>
              <a:gd name="connsiteX57" fmla="*/ 3053918 w 3346881"/>
              <a:gd name="connsiteY57" fmla="*/ 2405848 h 2530136"/>
              <a:gd name="connsiteX58" fmla="*/ 3089429 w 3346881"/>
              <a:gd name="connsiteY58" fmla="*/ 2396971 h 2530136"/>
              <a:gd name="connsiteX59" fmla="*/ 3098306 w 3346881"/>
              <a:gd name="connsiteY59" fmla="*/ 2370338 h 2530136"/>
              <a:gd name="connsiteX60" fmla="*/ 3124939 w 3346881"/>
              <a:gd name="connsiteY60" fmla="*/ 2361460 h 2530136"/>
              <a:gd name="connsiteX61" fmla="*/ 3151572 w 3346881"/>
              <a:gd name="connsiteY61" fmla="*/ 2343705 h 2530136"/>
              <a:gd name="connsiteX62" fmla="*/ 3169328 w 3346881"/>
              <a:gd name="connsiteY62" fmla="*/ 2317072 h 2530136"/>
              <a:gd name="connsiteX63" fmla="*/ 3222594 w 3346881"/>
              <a:gd name="connsiteY63" fmla="*/ 2299316 h 2530136"/>
              <a:gd name="connsiteX64" fmla="*/ 3275860 w 3346881"/>
              <a:gd name="connsiteY64" fmla="*/ 2272683 h 2530136"/>
              <a:gd name="connsiteX65" fmla="*/ 3293615 w 3346881"/>
              <a:gd name="connsiteY65" fmla="*/ 2246050 h 2530136"/>
              <a:gd name="connsiteX66" fmla="*/ 3346881 w 3346881"/>
              <a:gd name="connsiteY66" fmla="*/ 2228295 h 253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346881" h="2530136">
                <a:moveTo>
                  <a:pt x="0" y="0"/>
                </a:moveTo>
                <a:lnTo>
                  <a:pt x="221941" y="8878"/>
                </a:lnTo>
                <a:cubicBezTo>
                  <a:pt x="260471" y="10906"/>
                  <a:pt x="298827" y="15615"/>
                  <a:pt x="337351" y="17755"/>
                </a:cubicBezTo>
                <a:cubicBezTo>
                  <a:pt x="405372" y="21534"/>
                  <a:pt x="473475" y="23674"/>
                  <a:pt x="541537" y="26633"/>
                </a:cubicBezTo>
                <a:cubicBezTo>
                  <a:pt x="562252" y="32551"/>
                  <a:pt x="583678" y="36387"/>
                  <a:pt x="603681" y="44388"/>
                </a:cubicBezTo>
                <a:cubicBezTo>
                  <a:pt x="613588" y="48351"/>
                  <a:pt x="620771" y="57372"/>
                  <a:pt x="630314" y="62144"/>
                </a:cubicBezTo>
                <a:cubicBezTo>
                  <a:pt x="638684" y="66329"/>
                  <a:pt x="648069" y="68062"/>
                  <a:pt x="656947" y="71021"/>
                </a:cubicBezTo>
                <a:cubicBezTo>
                  <a:pt x="680621" y="94695"/>
                  <a:pt x="703195" y="119522"/>
                  <a:pt x="727968" y="142043"/>
                </a:cubicBezTo>
                <a:cubicBezTo>
                  <a:pt x="735863" y="149220"/>
                  <a:pt x="748399" y="151116"/>
                  <a:pt x="754601" y="159798"/>
                </a:cubicBezTo>
                <a:cubicBezTo>
                  <a:pt x="808898" y="235812"/>
                  <a:pt x="737285" y="180804"/>
                  <a:pt x="798990" y="221942"/>
                </a:cubicBezTo>
                <a:cubicBezTo>
                  <a:pt x="804908" y="230820"/>
                  <a:pt x="812542" y="238768"/>
                  <a:pt x="816745" y="248575"/>
                </a:cubicBezTo>
                <a:cubicBezTo>
                  <a:pt x="821551" y="259789"/>
                  <a:pt x="818001" y="274558"/>
                  <a:pt x="825623" y="284085"/>
                </a:cubicBezTo>
                <a:cubicBezTo>
                  <a:pt x="831469" y="291392"/>
                  <a:pt x="843378" y="290004"/>
                  <a:pt x="852256" y="292963"/>
                </a:cubicBezTo>
                <a:cubicBezTo>
                  <a:pt x="877743" y="394910"/>
                  <a:pt x="842105" y="269278"/>
                  <a:pt x="878889" y="355107"/>
                </a:cubicBezTo>
                <a:cubicBezTo>
                  <a:pt x="901820" y="408612"/>
                  <a:pt x="867589" y="377165"/>
                  <a:pt x="914400" y="408373"/>
                </a:cubicBezTo>
                <a:lnTo>
                  <a:pt x="941033" y="488272"/>
                </a:lnTo>
                <a:cubicBezTo>
                  <a:pt x="943992" y="497150"/>
                  <a:pt x="942124" y="509714"/>
                  <a:pt x="949910" y="514905"/>
                </a:cubicBezTo>
                <a:lnTo>
                  <a:pt x="976543" y="532660"/>
                </a:lnTo>
                <a:cubicBezTo>
                  <a:pt x="995020" y="606565"/>
                  <a:pt x="972522" y="533497"/>
                  <a:pt x="1003176" y="594804"/>
                </a:cubicBezTo>
                <a:cubicBezTo>
                  <a:pt x="1007361" y="603174"/>
                  <a:pt x="1007573" y="613222"/>
                  <a:pt x="1012054" y="621437"/>
                </a:cubicBezTo>
                <a:cubicBezTo>
                  <a:pt x="1025422" y="645945"/>
                  <a:pt x="1042079" y="668519"/>
                  <a:pt x="1056442" y="692458"/>
                </a:cubicBezTo>
                <a:lnTo>
                  <a:pt x="1083075" y="736846"/>
                </a:lnTo>
                <a:cubicBezTo>
                  <a:pt x="1088994" y="760520"/>
                  <a:pt x="1087295" y="787564"/>
                  <a:pt x="1100831" y="807868"/>
                </a:cubicBezTo>
                <a:cubicBezTo>
                  <a:pt x="1106749" y="816746"/>
                  <a:pt x="1113292" y="825237"/>
                  <a:pt x="1118586" y="834501"/>
                </a:cubicBezTo>
                <a:cubicBezTo>
                  <a:pt x="1125152" y="845991"/>
                  <a:pt x="1129000" y="859000"/>
                  <a:pt x="1136341" y="870011"/>
                </a:cubicBezTo>
                <a:cubicBezTo>
                  <a:pt x="1140984" y="876975"/>
                  <a:pt x="1149232" y="880956"/>
                  <a:pt x="1154097" y="887767"/>
                </a:cubicBezTo>
                <a:cubicBezTo>
                  <a:pt x="1164126" y="901808"/>
                  <a:pt x="1173013" y="916722"/>
                  <a:pt x="1180730" y="932155"/>
                </a:cubicBezTo>
                <a:cubicBezTo>
                  <a:pt x="1184915" y="940525"/>
                  <a:pt x="1185735" y="950269"/>
                  <a:pt x="1189607" y="958788"/>
                </a:cubicBezTo>
                <a:cubicBezTo>
                  <a:pt x="1200560" y="982884"/>
                  <a:pt x="1214165" y="1005714"/>
                  <a:pt x="1225118" y="1029810"/>
                </a:cubicBezTo>
                <a:cubicBezTo>
                  <a:pt x="1228990" y="1038329"/>
                  <a:pt x="1230310" y="1047842"/>
                  <a:pt x="1233996" y="1056443"/>
                </a:cubicBezTo>
                <a:cubicBezTo>
                  <a:pt x="1239209" y="1068607"/>
                  <a:pt x="1247104" y="1079562"/>
                  <a:pt x="1251751" y="1091953"/>
                </a:cubicBezTo>
                <a:cubicBezTo>
                  <a:pt x="1292828" y="1201490"/>
                  <a:pt x="1210620" y="1027446"/>
                  <a:pt x="1287262" y="1180730"/>
                </a:cubicBezTo>
                <a:cubicBezTo>
                  <a:pt x="1296151" y="1216288"/>
                  <a:pt x="1298257" y="1222321"/>
                  <a:pt x="1305017" y="1260629"/>
                </a:cubicBezTo>
                <a:cubicBezTo>
                  <a:pt x="1311273" y="1296082"/>
                  <a:pt x="1314040" y="1332235"/>
                  <a:pt x="1322772" y="1367161"/>
                </a:cubicBezTo>
                <a:cubicBezTo>
                  <a:pt x="1339072" y="1432358"/>
                  <a:pt x="1340811" y="1431289"/>
                  <a:pt x="1349405" y="1491448"/>
                </a:cubicBezTo>
                <a:cubicBezTo>
                  <a:pt x="1360168" y="1566792"/>
                  <a:pt x="1353595" y="1545811"/>
                  <a:pt x="1367161" y="1606858"/>
                </a:cubicBezTo>
                <a:cubicBezTo>
                  <a:pt x="1369808" y="1618769"/>
                  <a:pt x="1370581" y="1631456"/>
                  <a:pt x="1376038" y="1642369"/>
                </a:cubicBezTo>
                <a:cubicBezTo>
                  <a:pt x="1379781" y="1649855"/>
                  <a:pt x="1387875" y="1654206"/>
                  <a:pt x="1393794" y="1660124"/>
                </a:cubicBezTo>
                <a:cubicBezTo>
                  <a:pt x="1416106" y="1727066"/>
                  <a:pt x="1386008" y="1644552"/>
                  <a:pt x="1420427" y="1713390"/>
                </a:cubicBezTo>
                <a:cubicBezTo>
                  <a:pt x="1424612" y="1721760"/>
                  <a:pt x="1424759" y="1731843"/>
                  <a:pt x="1429304" y="1740023"/>
                </a:cubicBezTo>
                <a:cubicBezTo>
                  <a:pt x="1459766" y="1794855"/>
                  <a:pt x="1452544" y="1785108"/>
                  <a:pt x="1491448" y="1811045"/>
                </a:cubicBezTo>
                <a:cubicBezTo>
                  <a:pt x="1541988" y="1912125"/>
                  <a:pt x="1475606" y="1794043"/>
                  <a:pt x="1535836" y="1864311"/>
                </a:cubicBezTo>
                <a:cubicBezTo>
                  <a:pt x="1547065" y="1877412"/>
                  <a:pt x="1551875" y="1895079"/>
                  <a:pt x="1562469" y="1908699"/>
                </a:cubicBezTo>
                <a:cubicBezTo>
                  <a:pt x="1725607" y="2118446"/>
                  <a:pt x="1606329" y="1961384"/>
                  <a:pt x="1695635" y="2059619"/>
                </a:cubicBezTo>
                <a:cubicBezTo>
                  <a:pt x="1713987" y="2079807"/>
                  <a:pt x="1728443" y="2103712"/>
                  <a:pt x="1748901" y="2121763"/>
                </a:cubicBezTo>
                <a:cubicBezTo>
                  <a:pt x="1837145" y="2199625"/>
                  <a:pt x="1822058" y="2173494"/>
                  <a:pt x="1890943" y="2219417"/>
                </a:cubicBezTo>
                <a:cubicBezTo>
                  <a:pt x="1929874" y="2245371"/>
                  <a:pt x="1967422" y="2273362"/>
                  <a:pt x="2006353" y="2299316"/>
                </a:cubicBezTo>
                <a:cubicBezTo>
                  <a:pt x="2020710" y="2308887"/>
                  <a:pt x="2035074" y="2318718"/>
                  <a:pt x="2050741" y="2325949"/>
                </a:cubicBezTo>
                <a:cubicBezTo>
                  <a:pt x="2073698" y="2336544"/>
                  <a:pt x="2098806" y="2341987"/>
                  <a:pt x="2121763" y="2352582"/>
                </a:cubicBezTo>
                <a:cubicBezTo>
                  <a:pt x="2137430" y="2359813"/>
                  <a:pt x="2151698" y="2369789"/>
                  <a:pt x="2166151" y="2379215"/>
                </a:cubicBezTo>
                <a:cubicBezTo>
                  <a:pt x="2219773" y="2414186"/>
                  <a:pt x="2274735" y="2447337"/>
                  <a:pt x="2325949" y="2485747"/>
                </a:cubicBezTo>
                <a:cubicBezTo>
                  <a:pt x="2372047" y="2520320"/>
                  <a:pt x="2348226" y="2505763"/>
                  <a:pt x="2396970" y="2530136"/>
                </a:cubicBezTo>
                <a:cubicBezTo>
                  <a:pt x="2506461" y="2527177"/>
                  <a:pt x="2616191" y="2529062"/>
                  <a:pt x="2725444" y="2521258"/>
                </a:cubicBezTo>
                <a:cubicBezTo>
                  <a:pt x="2741340" y="2520123"/>
                  <a:pt x="2754206" y="2506628"/>
                  <a:pt x="2769833" y="2503503"/>
                </a:cubicBezTo>
                <a:cubicBezTo>
                  <a:pt x="2798995" y="2497671"/>
                  <a:pt x="2829017" y="2497584"/>
                  <a:pt x="2858609" y="2494625"/>
                </a:cubicBezTo>
                <a:cubicBezTo>
                  <a:pt x="2913829" y="2457812"/>
                  <a:pt x="2859775" y="2489219"/>
                  <a:pt x="2965141" y="2459114"/>
                </a:cubicBezTo>
                <a:cubicBezTo>
                  <a:pt x="2991922" y="2451462"/>
                  <a:pt x="3014692" y="2440781"/>
                  <a:pt x="3036163" y="2423604"/>
                </a:cubicBezTo>
                <a:cubicBezTo>
                  <a:pt x="3042699" y="2418375"/>
                  <a:pt x="3046432" y="2409591"/>
                  <a:pt x="3053918" y="2405848"/>
                </a:cubicBezTo>
                <a:cubicBezTo>
                  <a:pt x="3064831" y="2400391"/>
                  <a:pt x="3077592" y="2399930"/>
                  <a:pt x="3089429" y="2396971"/>
                </a:cubicBezTo>
                <a:cubicBezTo>
                  <a:pt x="3092388" y="2388093"/>
                  <a:pt x="3091689" y="2376955"/>
                  <a:pt x="3098306" y="2370338"/>
                </a:cubicBezTo>
                <a:cubicBezTo>
                  <a:pt x="3104923" y="2363721"/>
                  <a:pt x="3116569" y="2365645"/>
                  <a:pt x="3124939" y="2361460"/>
                </a:cubicBezTo>
                <a:cubicBezTo>
                  <a:pt x="3134482" y="2356688"/>
                  <a:pt x="3142694" y="2349623"/>
                  <a:pt x="3151572" y="2343705"/>
                </a:cubicBezTo>
                <a:cubicBezTo>
                  <a:pt x="3157491" y="2334827"/>
                  <a:pt x="3160280" y="2322727"/>
                  <a:pt x="3169328" y="2317072"/>
                </a:cubicBezTo>
                <a:cubicBezTo>
                  <a:pt x="3185199" y="2307153"/>
                  <a:pt x="3207021" y="2309698"/>
                  <a:pt x="3222594" y="2299316"/>
                </a:cubicBezTo>
                <a:cubicBezTo>
                  <a:pt x="3257013" y="2276370"/>
                  <a:pt x="3239105" y="2284935"/>
                  <a:pt x="3275860" y="2272683"/>
                </a:cubicBezTo>
                <a:cubicBezTo>
                  <a:pt x="3281778" y="2263805"/>
                  <a:pt x="3284567" y="2251705"/>
                  <a:pt x="3293615" y="2246050"/>
                </a:cubicBezTo>
                <a:cubicBezTo>
                  <a:pt x="3309486" y="2236131"/>
                  <a:pt x="3346881" y="2228295"/>
                  <a:pt x="3346881" y="22282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/>
          <p:cNvCxnSpPr/>
          <p:nvPr/>
        </p:nvCxnSpPr>
        <p:spPr>
          <a:xfrm>
            <a:off x="1475656" y="3231472"/>
            <a:ext cx="71287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4067944" y="5445224"/>
            <a:ext cx="4536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7740352" y="3231472"/>
            <a:ext cx="0" cy="22137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ál 11"/>
          <p:cNvSpPr/>
          <p:nvPr/>
        </p:nvSpPr>
        <p:spPr>
          <a:xfrm>
            <a:off x="5209863" y="3244147"/>
            <a:ext cx="2252666" cy="2201077"/>
          </a:xfrm>
          <a:prstGeom prst="ellipse">
            <a:avLst/>
          </a:prstGeom>
          <a:solidFill>
            <a:srgbClr val="FCA8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5040052" y="3227236"/>
            <a:ext cx="2649952" cy="221798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199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71 0.00255 C 0.04462 0.00347 0.0467 0.00463 0.04861 0.00556 C 0.05104 0.00672 0.05573 0.0088 0.05573 0.00903 C 0.06007 0.01736 0.06059 0.01991 0.06771 0.02315 C 0.07049 0.03334 0.06667 0.02315 0.0724 0.0294 C 0.07674 0.03403 0.07379 0.03681 0.07952 0.04213 C 0.0816 0.05023 0.08247 0.06135 0.08906 0.06435 C 0.09149 0.07361 0.09445 0.08148 0.09861 0.08982 C 0.1 0.09699 0.10104 0.09977 0.10573 0.10394 C 0.10868 0.11551 0.10486 0.10185 0.10938 0.11366 C 0.11059 0.11667 0.11007 0.1206 0.11163 0.12315 C 0.1125 0.12454 0.11406 0.12523 0.11528 0.12616 C 0.11806 0.14468 0.12292 0.16297 0.13073 0.17871 C 0.13698 0.21135 0.13785 0.24051 0.15226 0.26922 C 0.15486 0.28449 0.15087 0.26667 0.15695 0.28033 C 0.16181 0.29144 0.15399 0.28264 0.16163 0.28982 C 0.1632 0.29306 0.16493 0.29607 0.16649 0.29931 C 0.16736 0.30093 0.16893 0.30394 0.16893 0.30417 C 0.17101 0.31412 0.16806 0.30463 0.17361 0.31042 C 0.17587 0.31273 0.17587 0.31783 0.1783 0.31991 C 0.18004 0.3213 0.18646 0.32315 0.18906 0.32477 C 0.19445 0.32801 0.19861 0.33102 0.20452 0.33264 C 0.21146 0.33889 0.21927 0.34097 0.22726 0.34375 C 0.23247 0.3507 0.22917 0.34769 0.23785 0.35162 C 0.24028 0.35278 0.24497 0.35486 0.24497 0.3551 C 0.25052 0.36019 0.25538 0.36135 0.26163 0.36435 C 0.27639 0.36389 0.29097 0.36366 0.30573 0.36273 C 0.31198 0.36227 0.31858 0.35648 0.32483 0.35486 C 0.32708 0.35278 0.33004 0.35255 0.33195 0.35 C 0.33281 0.34885 0.33229 0.34653 0.33316 0.34537 C 0.33403 0.34422 0.33663 0.34213 0.33663 0.34375 C 0.33663 0.3463 0.33056 0.34792 0.32952 0.34838 C 0.32118 0.35185 0.3309 0.34931 0.31406 0.35162 C 0.30643 0.35417 0.29948 0.35533 0.29149 0.35648 C 0.27899 0.36181 0.26511 0.36806 0.25226 0.3706 C 0.24931 0.36875 0.24497 0.36736 0.24271 0.36435 " pathEditMode="relative" rAng="0" ptsTypes="fffffffffffffff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87" y="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7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32" dur="7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33" dur="7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7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Formy pohybu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Historie</a:t>
            </a:r>
          </a:p>
          <a:p>
            <a:pPr lvl="1"/>
            <a:r>
              <a:rPr lang="cs-CZ" dirty="0"/>
              <a:t>Od Aristotela po Engelse (klasifikace věd)</a:t>
            </a:r>
          </a:p>
          <a:p>
            <a:pPr lvl="2"/>
            <a:r>
              <a:rPr lang="cs-CZ" dirty="0"/>
              <a:t>mechanický</a:t>
            </a:r>
          </a:p>
          <a:p>
            <a:pPr lvl="2"/>
            <a:r>
              <a:rPr lang="cs-CZ" dirty="0"/>
              <a:t>fyzikální</a:t>
            </a:r>
          </a:p>
          <a:p>
            <a:pPr lvl="2"/>
            <a:r>
              <a:rPr lang="cs-CZ" dirty="0"/>
              <a:t>chemický</a:t>
            </a:r>
          </a:p>
          <a:p>
            <a:pPr lvl="2"/>
            <a:r>
              <a:rPr lang="cs-CZ" dirty="0"/>
              <a:t>biologický</a:t>
            </a:r>
          </a:p>
          <a:p>
            <a:pPr lvl="2"/>
            <a:r>
              <a:rPr lang="cs-CZ" dirty="0"/>
              <a:t>Společenský</a:t>
            </a:r>
          </a:p>
        </p:txBody>
      </p:sp>
    </p:spTree>
    <p:extLst>
      <p:ext uri="{BB962C8B-B14F-4D97-AF65-F5344CB8AC3E}">
        <p14:creationId xmlns:p14="http://schemas.microsoft.com/office/powerpoint/2010/main" val="133411909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Formy pohybu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Současnost</a:t>
            </a:r>
          </a:p>
          <a:p>
            <a:pPr marL="457200" lvl="1" indent="0">
              <a:buNone/>
            </a:pPr>
            <a:r>
              <a:rPr lang="cs-CZ" dirty="0"/>
              <a:t>Základní fyzikální interakce</a:t>
            </a:r>
          </a:p>
          <a:p>
            <a:pPr lvl="1"/>
            <a:r>
              <a:rPr lang="cs-CZ" dirty="0"/>
              <a:t>silná</a:t>
            </a:r>
          </a:p>
          <a:p>
            <a:pPr lvl="1"/>
            <a:r>
              <a:rPr lang="cs-CZ" dirty="0"/>
              <a:t>slabá</a:t>
            </a:r>
          </a:p>
          <a:p>
            <a:pPr lvl="1"/>
            <a:r>
              <a:rPr lang="cs-CZ" dirty="0"/>
              <a:t>elektromagnetická</a:t>
            </a:r>
          </a:p>
          <a:p>
            <a:pPr lvl="1"/>
            <a:r>
              <a:rPr lang="cs-CZ" dirty="0"/>
              <a:t>gravitační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368701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Evoluce jako typ pohybu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Evolucionismus</a:t>
            </a:r>
          </a:p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Kreacionismus</a:t>
            </a:r>
          </a:p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Preformismus</a:t>
            </a:r>
          </a:p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Katastrofismus</a:t>
            </a:r>
          </a:p>
          <a:p>
            <a:pPr marL="0" indent="0">
              <a:buNone/>
            </a:pP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cs-CZ" dirty="0"/>
              <a:t>Parametry pohybu jako evoluce </a:t>
            </a:r>
          </a:p>
          <a:p>
            <a:r>
              <a:rPr lang="cs-CZ" dirty="0"/>
              <a:t>uspořádanost</a:t>
            </a:r>
          </a:p>
          <a:p>
            <a:r>
              <a:rPr lang="cs-CZ" dirty="0"/>
              <a:t>orientovanost</a:t>
            </a:r>
          </a:p>
          <a:p>
            <a:r>
              <a:rPr lang="cs-CZ" dirty="0"/>
              <a:t>nevratnost</a:t>
            </a:r>
          </a:p>
        </p:txBody>
      </p:sp>
    </p:spTree>
    <p:extLst>
      <p:ext uri="{BB962C8B-B14F-4D97-AF65-F5344CB8AC3E}">
        <p14:creationId xmlns:p14="http://schemas.microsoft.com/office/powerpoint/2010/main" val="9140939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</Words>
  <Application>Microsoft Office PowerPoint</Application>
  <PresentationFormat>Předvádění na obrazovce (4:3)</PresentationFormat>
  <Paragraphs>70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Tahoma</vt:lpstr>
      <vt:lpstr>Motiv systému Office</vt:lpstr>
      <vt:lpstr>Pohyb</vt:lpstr>
      <vt:lpstr>Pohyb</vt:lpstr>
      <vt:lpstr>Prezentace aplikace PowerPoint</vt:lpstr>
      <vt:lpstr>Změna a její parametry</vt:lpstr>
      <vt:lpstr>Dynamický a strukturní pohyb</vt:lpstr>
      <vt:lpstr>Role asymetrie</vt:lpstr>
      <vt:lpstr>Formy pohybu </vt:lpstr>
      <vt:lpstr>Formy pohybu </vt:lpstr>
      <vt:lpstr>Evoluce jako typ pohybu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Pohyb</dc:title>
  <dc:creator>jokr</dc:creator>
  <cp:lastModifiedBy>Josef Krob</cp:lastModifiedBy>
  <cp:revision>26</cp:revision>
  <dcterms:created xsi:type="dcterms:W3CDTF">2012-11-06T21:19:26Z</dcterms:created>
  <dcterms:modified xsi:type="dcterms:W3CDTF">2019-11-06T14:25:51Z</dcterms:modified>
</cp:coreProperties>
</file>