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37" autoAdjust="0"/>
  </p:normalViewPr>
  <p:slideViewPr>
    <p:cSldViewPr>
      <p:cViewPr varScale="1">
        <p:scale>
          <a:sx n="84" d="100"/>
          <a:sy n="84" d="100"/>
        </p:scale>
        <p:origin x="5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5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22835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22835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22835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283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2283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228360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228361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22836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B80096-1DA0-44F0-8325-5505B8D7C5A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C570A-00EE-4B1F-81E4-ED23915A3E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613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13474-3A40-41D1-9FD1-F94A5AF604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504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FB45D-A8F7-4900-85B3-CA9D2ECF46D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64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9B33C-E570-45A8-90E8-5FF3A8D614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97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135A7-1888-4F37-A772-A4EFBFEA05F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169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B86E6-253A-4F57-9B74-508B378EDA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214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DAEFA-687E-4058-902D-1679403A592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933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EFF4-9AC6-4D3B-8DB5-B0B75217C30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81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6B28E-893C-43DB-8F65-F5FC0833925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571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B266D-9C81-48D4-8324-463F30356A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007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30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227331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227332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227333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73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273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s-CZ" altLang="cs-CZ"/>
          </a:p>
        </p:txBody>
      </p:sp>
      <p:sp>
        <p:nvSpPr>
          <p:cNvPr id="2273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 altLang="cs-CZ"/>
          </a:p>
        </p:txBody>
      </p:sp>
      <p:sp>
        <p:nvSpPr>
          <p:cNvPr id="2273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769A62C-1346-4F18-B7AC-8D5C0B52717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.muni.cz/~jokr/fak/05o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.muni.cz/~jokr/fak/05o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Gnoseologie – ontologie</a:t>
            </a:r>
          </a:p>
        </p:txBody>
      </p:sp>
      <p:sp>
        <p:nvSpPr>
          <p:cNvPr id="164871" name="AutoShape 7" descr="planeta%20terra"/>
          <p:cNvSpPr>
            <a:spLocks noChangeAspect="1" noChangeArrowheads="1"/>
          </p:cNvSpPr>
          <p:nvPr/>
        </p:nvSpPr>
        <p:spPr bwMode="auto">
          <a:xfrm>
            <a:off x="155575" y="46038"/>
            <a:ext cx="296863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873" name="AutoShape 9" descr="planeta%20terra"/>
          <p:cNvSpPr>
            <a:spLocks noChangeAspect="1" noChangeArrowheads="1"/>
          </p:cNvSpPr>
          <p:nvPr/>
        </p:nvSpPr>
        <p:spPr bwMode="auto">
          <a:xfrm>
            <a:off x="155575" y="46038"/>
            <a:ext cx="296863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64878" name="Picture 14" descr="plane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44675"/>
            <a:ext cx="1079500" cy="10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81" name="Picture 17" descr="hla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08500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562 C 0.09739 -0.03562 0.17725 0.06267 0.17725 0.18432 C 0.17725 0.30597 0.09739 0.40495 4.16667E-6 0.40495 C -0.09792 0.40495 -0.17709 0.30597 -0.17709 0.18432 C -0.17709 0.06267 -0.09792 -0.03562 4.16667E-6 -0.03562 Z " pathEditMode="relative" rAng="0" ptsTypes="fffff">
                                      <p:cBhvr>
                                        <p:cTn id="18" dur="30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27382E-6 C -0.09375 -0.00671 -0.16615 -0.11217 -0.16129 -0.2352 C -0.15625 -0.35801 -0.07587 -0.45283 0.01805 -0.44635 C 0.11197 -0.43964 0.18385 -0.33372 0.17899 -0.21115 C 0.17395 -0.08789 0.09409 0.0067 4.72222E-6 4.27382E-6 Z " pathEditMode="relative" rAng="10985259" ptsTypes="fffff">
                                      <p:cBhvr>
                                        <p:cTn id="20" dur="30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22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Rozlomení kruhu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Spolehnutí se na vyšší bytost</a:t>
            </a:r>
          </a:p>
          <a:p>
            <a:r>
              <a:rPr lang="cs-CZ" altLang="cs-CZ" dirty="0"/>
              <a:t>Anticipace a pracovní hypotéza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>
                <a:sym typeface="Wingdings" panose="05000000000000000000" pitchFamily="2" charset="2"/>
              </a:rPr>
              <a:t>		 Víra (náboženská, nebo v rozum)</a:t>
            </a:r>
            <a:endParaRPr lang="cs-CZ" altLang="cs-CZ" dirty="0"/>
          </a:p>
          <a:p>
            <a:r>
              <a:rPr lang="cs-CZ" altLang="cs-CZ" dirty="0" err="1"/>
              <a:t>Mimognoseologický</a:t>
            </a:r>
            <a:r>
              <a:rPr lang="cs-CZ" altLang="cs-CZ" dirty="0"/>
              <a:t> předpoklad</a:t>
            </a:r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611188" y="3068638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Námitky proti poznatelnosti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Vlastnost skutečnosti klást překážky (objektivní) – svět JE takový</a:t>
            </a:r>
          </a:p>
          <a:p>
            <a:r>
              <a:rPr lang="cs-CZ" altLang="cs-CZ"/>
              <a:t>Nedostatečnost subjektu (subjektivní)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Námitky proti poznatelnosti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44824"/>
            <a:ext cx="8153400" cy="4038600"/>
          </a:xfrm>
        </p:spPr>
        <p:txBody>
          <a:bodyPr/>
          <a:lstStyle/>
          <a:p>
            <a:r>
              <a:rPr lang="cs-CZ" altLang="cs-CZ" dirty="0"/>
              <a:t>Objektivní</a:t>
            </a:r>
          </a:p>
          <a:p>
            <a:pPr lvl="1"/>
            <a:r>
              <a:rPr lang="cs-CZ" altLang="cs-CZ" dirty="0">
                <a:hlinkClick r:id="rId2"/>
              </a:rPr>
              <a:t>Horizont</a:t>
            </a:r>
            <a:endParaRPr lang="cs-CZ" altLang="cs-CZ" dirty="0"/>
          </a:p>
          <a:p>
            <a:pPr lvl="2"/>
            <a:r>
              <a:rPr lang="cs-CZ" altLang="cs-CZ" dirty="0"/>
              <a:t>Částic</a:t>
            </a:r>
          </a:p>
          <a:p>
            <a:pPr lvl="2"/>
            <a:r>
              <a:rPr lang="cs-CZ" altLang="cs-CZ" dirty="0"/>
              <a:t>Událostí</a:t>
            </a:r>
          </a:p>
          <a:p>
            <a:pPr lvl="2"/>
            <a:r>
              <a:rPr lang="cs-CZ" altLang="cs-CZ" dirty="0" smtClean="0"/>
              <a:t>Kauzální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34498" name="Picture 2" descr="Berkas:Galaxy history revealed by the Hubble Space Telescope (GOODS-ERS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5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3923928" y="3068960"/>
            <a:ext cx="1223681" cy="1156448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403648" y="94615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dirty="0" smtClean="0"/>
              <a:t>Horizont částic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2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0688"/>
            <a:ext cx="8328535" cy="5123687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52842" y="476672"/>
            <a:ext cx="8153400" cy="1143000"/>
          </a:xfrm>
        </p:spPr>
        <p:txBody>
          <a:bodyPr/>
          <a:lstStyle/>
          <a:p>
            <a:r>
              <a:rPr lang="cs-CZ" dirty="0" smtClean="0"/>
              <a:t>Horizont událostí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508104" y="272086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Nepozorovatelné</a:t>
            </a:r>
          </a:p>
          <a:p>
            <a:pPr algn="ctr"/>
            <a:r>
              <a:rPr lang="cs-CZ" dirty="0" smtClean="0"/>
              <a:t>=</a:t>
            </a:r>
          </a:p>
          <a:p>
            <a:pPr algn="ctr"/>
            <a:r>
              <a:rPr lang="cs-CZ" dirty="0" smtClean="0"/>
              <a:t>Nepoznatelné?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028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2842" y="476672"/>
            <a:ext cx="8153400" cy="1143000"/>
          </a:xfrm>
        </p:spPr>
        <p:txBody>
          <a:bodyPr/>
          <a:lstStyle/>
          <a:p>
            <a:r>
              <a:rPr lang="cs-CZ" dirty="0" smtClean="0"/>
              <a:t>Kauzální horizont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1187624" y="2348880"/>
            <a:ext cx="3168352" cy="3168352"/>
          </a:xfrm>
          <a:prstGeom prst="ellipse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4355976" y="2348880"/>
            <a:ext cx="3168352" cy="3168352"/>
          </a:xfrm>
          <a:prstGeom prst="ellipse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621754" y="1993572"/>
            <a:ext cx="201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Horizont Země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337556" y="2004344"/>
            <a:ext cx="201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Horizont B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88905" y="2004344"/>
            <a:ext cx="201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Horizont A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2771800" y="2340401"/>
            <a:ext cx="3168352" cy="3168352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>
            <a:off x="395536" y="392457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ýbuch 1 12"/>
          <p:cNvSpPr/>
          <p:nvPr/>
        </p:nvSpPr>
        <p:spPr>
          <a:xfrm>
            <a:off x="2608430" y="3739427"/>
            <a:ext cx="360040" cy="432048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608004" y="3611433"/>
            <a:ext cx="133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14 </a:t>
            </a:r>
            <a:r>
              <a:rPr lang="cs-CZ" dirty="0" err="1" smtClean="0"/>
              <a:t>mld</a:t>
            </a:r>
            <a:r>
              <a:rPr lang="cs-CZ" dirty="0" smtClean="0"/>
              <a:t> LY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959023" y="3586119"/>
            <a:ext cx="133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14 </a:t>
            </a:r>
            <a:r>
              <a:rPr lang="cs-CZ" dirty="0" err="1" smtClean="0"/>
              <a:t>mld</a:t>
            </a:r>
            <a:r>
              <a:rPr lang="cs-CZ" dirty="0" smtClean="0"/>
              <a:t> LY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797273" y="4075969"/>
            <a:ext cx="133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28 </a:t>
            </a:r>
            <a:r>
              <a:rPr lang="cs-CZ" dirty="0" err="1" smtClean="0"/>
              <a:t>mld</a:t>
            </a:r>
            <a:r>
              <a:rPr lang="cs-CZ" dirty="0" smtClean="0"/>
              <a:t> LY</a:t>
            </a:r>
            <a:endParaRPr lang="cs-CZ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645" y="3471834"/>
            <a:ext cx="595656" cy="595656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453" y="3471834"/>
            <a:ext cx="659059" cy="758826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389" y="3480760"/>
            <a:ext cx="506616" cy="814433"/>
          </a:xfrm>
          <a:prstGeom prst="rect">
            <a:avLst/>
          </a:prstGeom>
        </p:spPr>
      </p:pic>
      <p:sp>
        <p:nvSpPr>
          <p:cNvPr id="20" name="Výbuch 1 19"/>
          <p:cNvSpPr/>
          <p:nvPr/>
        </p:nvSpPr>
        <p:spPr>
          <a:xfrm>
            <a:off x="5776923" y="3679173"/>
            <a:ext cx="360040" cy="432048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30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Námitky proti poznatelnosti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Objektivní</a:t>
            </a:r>
          </a:p>
          <a:p>
            <a:pPr lvl="1"/>
            <a:r>
              <a:rPr lang="cs-CZ" altLang="cs-CZ" dirty="0">
                <a:hlinkClick r:id="rId2"/>
              </a:rPr>
              <a:t>Horizont</a:t>
            </a:r>
            <a:endParaRPr lang="cs-CZ" altLang="cs-CZ" dirty="0"/>
          </a:p>
          <a:p>
            <a:pPr lvl="2"/>
            <a:r>
              <a:rPr lang="cs-CZ" altLang="cs-CZ" dirty="0"/>
              <a:t>Částic</a:t>
            </a:r>
          </a:p>
          <a:p>
            <a:pPr lvl="2"/>
            <a:r>
              <a:rPr lang="cs-CZ" altLang="cs-CZ" dirty="0"/>
              <a:t>Událostí</a:t>
            </a:r>
          </a:p>
          <a:p>
            <a:pPr lvl="2"/>
            <a:r>
              <a:rPr lang="cs-CZ" altLang="cs-CZ" dirty="0"/>
              <a:t>Kauzální</a:t>
            </a:r>
          </a:p>
          <a:p>
            <a:r>
              <a:rPr lang="cs-CZ" altLang="cs-CZ" dirty="0"/>
              <a:t>Subjektivní</a:t>
            </a:r>
          </a:p>
          <a:p>
            <a:pPr lvl="1"/>
            <a:r>
              <a:rPr lang="cs-CZ" altLang="cs-CZ" dirty="0"/>
              <a:t>Problém pozorovatele a jeho účasti</a:t>
            </a:r>
          </a:p>
        </p:txBody>
      </p:sp>
    </p:spTree>
    <p:extLst>
      <p:ext uri="{BB962C8B-B14F-4D97-AF65-F5344CB8AC3E}">
        <p14:creationId xmlns:p14="http://schemas.microsoft.com/office/powerpoint/2010/main" val="7315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rast">
  <a:themeElements>
    <a:clrScheme name="Kontrast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Kontras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ontrast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trast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trast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trast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trast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rast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rast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0</TotalTime>
  <Words>80</Words>
  <Application>Microsoft Office PowerPoint</Application>
  <PresentationFormat>Předvádění na obrazovce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Wingdings</vt:lpstr>
      <vt:lpstr>Kontrast</vt:lpstr>
      <vt:lpstr>Gnoseologie – ontologie</vt:lpstr>
      <vt:lpstr>Rozlomení kruhu</vt:lpstr>
      <vt:lpstr>Námitky proti poznatelnosti</vt:lpstr>
      <vt:lpstr>Námitky proti poznatelnosti</vt:lpstr>
      <vt:lpstr>Prezentace aplikace PowerPoint</vt:lpstr>
      <vt:lpstr>Horizont událostí</vt:lpstr>
      <vt:lpstr>Kauzální horizont</vt:lpstr>
      <vt:lpstr>Námitky proti poznatelnosti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Gnoseologie – ontologie</dc:title>
  <dc:creator>josef</dc:creator>
  <cp:lastModifiedBy>Josef Krob</cp:lastModifiedBy>
  <cp:revision>18</cp:revision>
  <cp:lastPrinted>1601-01-01T00:00:00Z</cp:lastPrinted>
  <dcterms:created xsi:type="dcterms:W3CDTF">2007-03-13T21:35:32Z</dcterms:created>
  <dcterms:modified xsi:type="dcterms:W3CDTF">2018-11-22T12:46:27Z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