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9" r:id="rId15"/>
    <p:sldId id="274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06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84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711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800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8009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CB6E46-1326-4A31-AD47-F7CF3ABAD06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7714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84B60-0806-4BBA-BA56-13094F3959A2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2966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A10AD-4495-488C-9646-C8A6A683E851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01024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63EFF-8381-447A-9356-607F7368852A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45899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DCA8-C45A-4BB0-9C1B-19FE93B9F40C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9852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D7D76-4233-4BC3-838C-26D53EFF2A24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04649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7893-CBB3-40AC-AA00-5D34C531E2AA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75786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02015-70D0-47E9-8F49-6A217316DA3D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43811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94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EBD12-BB2E-47A6-B28C-1E92988EA4F5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85887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256E-37E3-410C-B8B7-0EB9E4840B33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68013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CDA39-E118-40C8-B7BE-862B2C1BF855}" type="slidenum">
              <a:rPr lang="cs-CZ" altLang="cs-CZ">
                <a:solidFill>
                  <a:srgbClr val="FFFFFF"/>
                </a:solidFill>
              </a:rPr>
              <a:pPr/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15394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29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1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14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4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48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4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39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B5F8A-FBE4-45A1-905E-0AB6AD182016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A16D-F069-4FC7-8DBD-9C2E131FC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12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69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69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69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9B36E2-7D4C-4FA8-9C7B-24ED8D30275A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580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První otázky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Poznatek, jméno, postoj</a:t>
            </a:r>
          </a:p>
        </p:txBody>
      </p:sp>
    </p:spTree>
    <p:extLst>
      <p:ext uri="{BB962C8B-B14F-4D97-AF65-F5344CB8AC3E}">
        <p14:creationId xmlns:p14="http://schemas.microsoft.com/office/powerpoint/2010/main" val="28253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Redukcionismus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022255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Redukcionismus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Redukování počtu vysvětlení</a:t>
            </a:r>
          </a:p>
          <a:p>
            <a:pPr lvl="1" eaLnBrk="1" hangingPunct="1">
              <a:defRPr/>
            </a:pPr>
            <a:r>
              <a:rPr lang="cs-CZ"/>
              <a:t>Koperník – Newton</a:t>
            </a:r>
          </a:p>
          <a:p>
            <a:pPr lvl="1" eaLnBrk="1" hangingPunct="1">
              <a:defRPr/>
            </a:pPr>
            <a:r>
              <a:rPr lang="cs-CZ"/>
              <a:t>Maxwell (elektromagnetismus)</a:t>
            </a:r>
          </a:p>
          <a:p>
            <a:pPr lvl="1" eaLnBrk="1" hangingPunct="1">
              <a:defRPr/>
            </a:pPr>
            <a:r>
              <a:rPr lang="cs-CZ"/>
              <a:t>Teorie všeho </a:t>
            </a:r>
          </a:p>
        </p:txBody>
      </p:sp>
    </p:spTree>
    <p:extLst>
      <p:ext uri="{BB962C8B-B14F-4D97-AF65-F5344CB8AC3E}">
        <p14:creationId xmlns:p14="http://schemas.microsoft.com/office/powerpoint/2010/main" val="7598276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Redukcionismus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Negativní význam – zjednodušení vysvětlovacího principu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Pozitivní význam – úspornost vysvětlení</a:t>
            </a:r>
          </a:p>
          <a:p>
            <a:pPr lvl="1" eaLnBrk="1" hangingPunct="1">
              <a:defRPr/>
            </a:pPr>
            <a:r>
              <a:rPr lang="cs-CZ" dirty="0" err="1"/>
              <a:t>Ockhamova</a:t>
            </a:r>
            <a:r>
              <a:rPr lang="cs-CZ" dirty="0"/>
              <a:t> břitva</a:t>
            </a:r>
          </a:p>
          <a:p>
            <a:pPr lvl="1" eaLnBrk="1" hangingPunct="1">
              <a:defRPr/>
            </a:pPr>
            <a:r>
              <a:rPr lang="cs-CZ" dirty="0"/>
              <a:t>Ekonomie myšlení (Mach)</a:t>
            </a:r>
          </a:p>
          <a:p>
            <a:pPr lvl="1" eaLnBrk="1" hangingPunct="1">
              <a:defRPr/>
            </a:pPr>
            <a:r>
              <a:rPr lang="cs-CZ" dirty="0"/>
              <a:t>Princip jednoduchosti </a:t>
            </a:r>
            <a:r>
              <a:rPr lang="cs-CZ"/>
              <a:t>a elegance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6983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phil.muni.cz/%7Ejokr/fak/gif/graf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88" y="193823"/>
            <a:ext cx="9381904" cy="64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727730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398463"/>
            <a:ext cx="8077200" cy="1090612"/>
          </a:xfrm>
          <a:solidFill>
            <a:srgbClr val="CCFFFF"/>
          </a:solidFill>
        </p:spPr>
        <p:txBody>
          <a:bodyPr/>
          <a:lstStyle/>
          <a:p>
            <a:r>
              <a:rPr lang="cs-CZ" altLang="cs-CZ">
                <a:solidFill>
                  <a:srgbClr val="0066FF"/>
                </a:solidFill>
              </a:rPr>
              <a:t>Skepticismus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0088" y="1711326"/>
            <a:ext cx="8229600" cy="4525963"/>
          </a:xfrm>
        </p:spPr>
        <p:txBody>
          <a:bodyPr/>
          <a:lstStyle/>
          <a:p>
            <a:r>
              <a:rPr lang="cs-CZ" altLang="cs-CZ"/>
              <a:t>Historická formy skepse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 lvl="1"/>
            <a:r>
              <a:rPr lang="cs-CZ" altLang="cs-CZ"/>
              <a:t>Skepse jako gnoseologický postoj</a:t>
            </a:r>
          </a:p>
          <a:p>
            <a:pPr lvl="1"/>
            <a:r>
              <a:rPr lang="cs-CZ" altLang="cs-CZ"/>
              <a:t>Skepse jako prostředek k dosažení…</a:t>
            </a:r>
          </a:p>
          <a:p>
            <a:pPr lvl="1"/>
            <a:r>
              <a:rPr lang="cs-CZ" altLang="cs-CZ"/>
              <a:t>Skepse jako životní postoj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1" y="3860801"/>
            <a:ext cx="16287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0732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.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371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/>
              <a:t>Skepticismus</a:t>
            </a:r>
          </a:p>
        </p:txBody>
      </p:sp>
    </p:spTree>
    <p:extLst>
      <p:ext uri="{BB962C8B-B14F-4D97-AF65-F5344CB8AC3E}">
        <p14:creationId xmlns:p14="http://schemas.microsoft.com/office/powerpoint/2010/main" val="3072809354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Skepticismus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Metodická skepse a hyperskepse</a:t>
            </a:r>
          </a:p>
          <a:p>
            <a:pPr lvl="1"/>
            <a:r>
              <a:rPr lang="cs-CZ" altLang="cs-CZ"/>
              <a:t>Descartes</a:t>
            </a:r>
          </a:p>
          <a:p>
            <a:pPr lvl="1"/>
            <a:r>
              <a:rPr lang="cs-CZ" altLang="cs-CZ"/>
              <a:t>Husserl</a:t>
            </a:r>
          </a:p>
          <a:p>
            <a:pPr lvl="1"/>
            <a:endParaRPr lang="cs-CZ" altLang="cs-CZ"/>
          </a:p>
          <a:p>
            <a:pPr lvl="1"/>
            <a:endParaRPr lang="cs-CZ" altLang="cs-CZ"/>
          </a:p>
          <a:p>
            <a:pPr lvl="1"/>
            <a:endParaRPr lang="cs-CZ" altLang="cs-CZ"/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3" y="3213101"/>
            <a:ext cx="24384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924175"/>
            <a:ext cx="22479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3517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Skepticismus </a:t>
            </a:r>
            <a:br>
              <a:rPr lang="cs-CZ" altLang="cs-CZ" sz="4000"/>
            </a:br>
            <a:r>
              <a:rPr lang="cs-CZ" altLang="cs-CZ" sz="4000"/>
              <a:t>stupně metodické skepse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možné být skeptický vůči…</a:t>
            </a:r>
          </a:p>
          <a:p>
            <a:pPr lvl="1"/>
            <a:r>
              <a:rPr lang="cs-CZ" altLang="cs-CZ"/>
              <a:t>… něčemu</a:t>
            </a:r>
          </a:p>
          <a:p>
            <a:pPr lvl="1"/>
            <a:r>
              <a:rPr lang="cs-CZ" altLang="cs-CZ"/>
              <a:t>… všemu</a:t>
            </a:r>
          </a:p>
          <a:p>
            <a:pPr lvl="1"/>
            <a:r>
              <a:rPr lang="cs-CZ" altLang="cs-CZ"/>
              <a:t>… i vlastní skepsi</a:t>
            </a:r>
          </a:p>
        </p:txBody>
      </p:sp>
    </p:spTree>
    <p:extLst>
      <p:ext uri="{BB962C8B-B14F-4D97-AF65-F5344CB8AC3E}">
        <p14:creationId xmlns:p14="http://schemas.microsoft.com/office/powerpoint/2010/main" val="4594621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Věda a „alternativy“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i="1"/>
              <a:t>Věda o sobě nepochybuje, vše je jí jasné. </a:t>
            </a:r>
            <a:endParaRPr lang="cs-CZ" altLang="cs-CZ"/>
          </a:p>
          <a:p>
            <a:pPr marL="609600" indent="-609600"/>
            <a:r>
              <a:rPr lang="cs-CZ" altLang="cs-CZ" i="1"/>
              <a:t>Věda jde přímočaře a neomylně cestou pokroku.</a:t>
            </a:r>
          </a:p>
          <a:p>
            <a:pPr marL="609600" indent="-609600"/>
            <a:r>
              <a:rPr lang="cs-CZ" altLang="cs-CZ" i="1"/>
              <a:t>Věda se brání přijmout netradiční vysvětlení.</a:t>
            </a:r>
          </a:p>
        </p:txBody>
      </p:sp>
    </p:spTree>
    <p:extLst>
      <p:ext uri="{BB962C8B-B14F-4D97-AF65-F5344CB8AC3E}">
        <p14:creationId xmlns:p14="http://schemas.microsoft.com/office/powerpoint/2010/main" val="25538798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poznatek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>
                <a:effectLst/>
              </a:rPr>
              <a:t>psychologický přístup - introspekce, neurofyziologie...</a:t>
            </a:r>
          </a:p>
          <a:p>
            <a:r>
              <a:rPr lang="cs-CZ" dirty="0">
                <a:effectLst/>
              </a:rPr>
              <a:t>teorie informace - modely toku informací, uchovávání </a:t>
            </a:r>
          </a:p>
          <a:p>
            <a:r>
              <a:rPr lang="cs-CZ" dirty="0">
                <a:effectLst/>
              </a:rPr>
              <a:t>logická analýza - analýza pojmů, metody ověřování</a:t>
            </a:r>
          </a:p>
          <a:p>
            <a:r>
              <a:rPr lang="cs-CZ" dirty="0">
                <a:effectLst/>
              </a:rPr>
              <a:t>tradiční filosofie - postoje, </a:t>
            </a:r>
            <a:r>
              <a:rPr lang="cs-CZ" dirty="0" err="1">
                <a:effectLst/>
              </a:rPr>
              <a:t>problematizace</a:t>
            </a:r>
            <a:r>
              <a:rPr lang="cs-CZ" dirty="0">
                <a:effectLst/>
              </a:rPr>
              <a:t>, poznání jako proces </a:t>
            </a:r>
          </a:p>
          <a:p>
            <a:r>
              <a:rPr lang="cs-CZ" dirty="0">
                <a:effectLst/>
              </a:rPr>
              <a:t>kognitivní vědy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5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16080"/>
            <a:ext cx="8435323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 nás opravňuje považovat jazykový výraz za poznatek?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latin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otázka pravdivosti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Jaký je to proces, který vede ke vzniku poznatku?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poznávání předmětného světa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osvojování interpretací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sebereflexe – poznání procesu poznání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Růst poznatků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kumulace (James)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paradigmaticky (Bachelard</a:t>
            </a:r>
            <a:r>
              <a:rPr kumimoji="0" lang="cs-CZ" altLang="cs-CZ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Kuhn</a:t>
            </a: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chaoticky (</a:t>
            </a:r>
            <a:r>
              <a:rPr kumimoji="0" lang="cs-CZ" altLang="cs-CZ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Feyerabend</a:t>
            </a:r>
            <a:r>
              <a:rPr kumimoji="0" lang="cs-CZ" altLang="cs-CZ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3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poznání?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1" y="1835458"/>
            <a:ext cx="847592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Vědecké a ne-vědecké poznání („všední“)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obsahový rozdíl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formální rozdíl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adaptabilnost v. rigidnost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verifikace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individualizace v. objektivace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Jiné formy poznání?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skutečnost (objektivita) a pravda</a:t>
            </a:r>
          </a:p>
        </p:txBody>
      </p:sp>
    </p:spTree>
    <p:extLst>
      <p:ext uri="{BB962C8B-B14F-4D97-AF65-F5344CB8AC3E}">
        <p14:creationId xmlns:p14="http://schemas.microsoft.com/office/powerpoint/2010/main" val="111256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Jméno teorie poznání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Gnoseologie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Epistemologie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Noetika</a:t>
            </a:r>
          </a:p>
        </p:txBody>
      </p:sp>
    </p:spTree>
    <p:extLst>
      <p:ext uri="{BB962C8B-B14F-4D97-AF65-F5344CB8AC3E}">
        <p14:creationId xmlns:p14="http://schemas.microsoft.com/office/powerpoint/2010/main" val="16667154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Gnoseologie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557339"/>
            <a:ext cx="8229600" cy="4402137"/>
          </a:xfrm>
        </p:spPr>
        <p:txBody>
          <a:bodyPr/>
          <a:lstStyle/>
          <a:p>
            <a:r>
              <a:rPr lang="cs-CZ" altLang="cs-CZ"/>
              <a:t>Můžeme poznávat?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Existují hranice poznání?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Čím je poznání podmíněno?</a:t>
            </a:r>
          </a:p>
          <a:p>
            <a:r>
              <a:rPr lang="cs-CZ" altLang="cs-CZ">
                <a:sym typeface="Wingdings" panose="05000000000000000000" pitchFamily="2" charset="2"/>
              </a:rPr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>
                <a:sym typeface="Wingdings" panose="05000000000000000000" pitchFamily="2" charset="2"/>
              </a:rPr>
              <a:t></a:t>
            </a:r>
            <a:r>
              <a:rPr lang="cs-CZ" altLang="cs-CZ" sz="3600" b="1">
                <a:solidFill>
                  <a:schemeClr val="folHlink"/>
                </a:solidFill>
              </a:rPr>
              <a:t>Teorie poznání a priori</a:t>
            </a:r>
          </a:p>
        </p:txBody>
      </p:sp>
    </p:spTree>
    <p:extLst>
      <p:ext uri="{BB962C8B-B14F-4D97-AF65-F5344CB8AC3E}">
        <p14:creationId xmlns:p14="http://schemas.microsoft.com/office/powerpoint/2010/main" val="15651244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Epistemologie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rychlost světla hranicí i pro poznání?</a:t>
            </a:r>
          </a:p>
          <a:p>
            <a:r>
              <a:rPr lang="cs-CZ" altLang="cs-CZ"/>
              <a:t>Popírá kvantová mechanika determinismus?</a:t>
            </a:r>
          </a:p>
          <a:p>
            <a:r>
              <a:rPr lang="cs-CZ" altLang="cs-CZ"/>
              <a:t>Je lidský mozek schopen neomezeného poznávání?</a:t>
            </a:r>
          </a:p>
          <a:p>
            <a:r>
              <a:rPr lang="cs-CZ" altLang="cs-CZ"/>
              <a:t>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>
                <a:sym typeface="Wingdings" panose="05000000000000000000" pitchFamily="2" charset="2"/>
              </a:rPr>
              <a:t> </a:t>
            </a:r>
            <a:r>
              <a:rPr lang="cs-CZ" altLang="cs-CZ" sz="3600" b="1">
                <a:solidFill>
                  <a:schemeClr val="folHlink"/>
                </a:solidFill>
                <a:sym typeface="Wingdings" panose="05000000000000000000" pitchFamily="2" charset="2"/>
              </a:rPr>
              <a:t>Teorie poznání a posteriori</a:t>
            </a:r>
            <a:endParaRPr lang="cs-CZ" altLang="cs-CZ" sz="3600" b="1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747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gnoseologické postoje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1023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Hlavní gnoseologické postoje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Gnoseologický optimismus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Dogmatismus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Relativismus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Skepticismus</a:t>
            </a:r>
          </a:p>
        </p:txBody>
      </p:sp>
      <p:pic>
        <p:nvPicPr>
          <p:cNvPr id="1648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5" y="177323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4221163"/>
            <a:ext cx="963612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5300663"/>
            <a:ext cx="103505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7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2997201"/>
            <a:ext cx="963612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5686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252</Words>
  <Application>Microsoft Office PowerPoint</Application>
  <PresentationFormat>Širokoúhlá obrazovka</PresentationFormat>
  <Paragraphs>99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Wingdings</vt:lpstr>
      <vt:lpstr>Motiv Office</vt:lpstr>
      <vt:lpstr>default</vt:lpstr>
      <vt:lpstr>První otázky</vt:lpstr>
      <vt:lpstr>Co je poznatek</vt:lpstr>
      <vt:lpstr>Otázky</vt:lpstr>
      <vt:lpstr>Typy poznání?</vt:lpstr>
      <vt:lpstr>Jméno teorie poznání</vt:lpstr>
      <vt:lpstr>Gnoseologie</vt:lpstr>
      <vt:lpstr>Epistemologie</vt:lpstr>
      <vt:lpstr>Hlavní gnoseologické postoje</vt:lpstr>
      <vt:lpstr>Hlavní gnoseologické postoje</vt:lpstr>
      <vt:lpstr>Redukcionismus</vt:lpstr>
      <vt:lpstr>Redukcionismus</vt:lpstr>
      <vt:lpstr>Redukcionismus</vt:lpstr>
      <vt:lpstr>Prezentace aplikace PowerPoint</vt:lpstr>
      <vt:lpstr>Skepticismus</vt:lpstr>
      <vt:lpstr>Skepticismus</vt:lpstr>
      <vt:lpstr>Skepticismus</vt:lpstr>
      <vt:lpstr>Skepticismus  stupně metodické skepse </vt:lpstr>
      <vt:lpstr>Věda a „alternativy“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otázky</dc:title>
  <dc:creator>Josef Krob</dc:creator>
  <cp:lastModifiedBy>Josef Krob</cp:lastModifiedBy>
  <cp:revision>12</cp:revision>
  <dcterms:created xsi:type="dcterms:W3CDTF">2015-09-22T07:50:33Z</dcterms:created>
  <dcterms:modified xsi:type="dcterms:W3CDTF">2016-11-01T13:25:15Z</dcterms:modified>
</cp:coreProperties>
</file>