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 varScale="1">
        <p:scale>
          <a:sx n="88" d="100"/>
          <a:sy n="88" d="100"/>
        </p:scale>
        <p:origin x="2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D8D9C-D3B4-46A4-808B-D538833771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704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712D1-66CC-4E7A-BAC1-782CCDD492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022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AC78-CB24-4BA9-9149-8231BA7115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787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4657-472E-4202-B8D3-BDD0707554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7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C134A-F826-4656-BA4B-5662BE65BA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742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206B9-F4ED-4AF5-9097-8406433B08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039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52BE7-B749-4F77-8745-89ABA34E14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529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A8383-5F8E-46E0-AF2A-50661E3702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498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34A7-BB88-41DB-83A6-10F3A52B52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5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4DF0-8BFB-41AE-AF80-744F010B05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8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930C-DC38-4C08-8A65-4199BD73C6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846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9B2FFB8-CDF4-4DCB-BF71-532FE80836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ages.google.com/imgres?imgurl=http://www.math-inf.uni-greifswald.de/mathematik%2Bkunst/pic/objekte/descartes-800.jpg&amp;imgrefurl=http://www.math-inf.uni-greifswald.de/mathematik%2Bkunst/objekte.html&amp;h=800&amp;w=584&amp;sz=81&amp;tbnid=yt7ZZ7C6DmOuYM:&amp;tbnh=142&amp;tbnw=103&amp;hl=cs&amp;start=5&amp;prev=/images%3Fq%3DDecartes%26svnum%3D10%26hl%3Dcs%26lr%3D%26newwindow%3D1%26sa%3DN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/>
              <a:t>René Descartes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546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Substancializace</a:t>
            </a:r>
          </a:p>
          <a:p>
            <a:pPr lvl="1" eaLnBrk="1" hangingPunct="1">
              <a:defRPr/>
            </a:pPr>
            <a:r>
              <a:rPr lang="cs-CZ" altLang="cs-CZ"/>
              <a:t>subjekt – poznatelný pouze ze seba sama, zevnitř</a:t>
            </a:r>
            <a:endParaRPr lang="cs-CZ" altLang="cs-CZ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r>
              <a:rPr lang="cs-CZ" altLang="cs-CZ"/>
              <a:t>objekt – svět, poznatelný zvenčí </a:t>
            </a:r>
          </a:p>
        </p:txBody>
      </p:sp>
      <p:sp>
        <p:nvSpPr>
          <p:cNvPr id="2052" name="AutoShape 7" descr="descartes-800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83038" y="2617788"/>
            <a:ext cx="11779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053" name="AutoShape 9" descr="descartes-800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83038" y="2617788"/>
            <a:ext cx="11779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054" name="AutoShape 11" descr="descartes-800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83038" y="2617788"/>
            <a:ext cx="11779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205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2576512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27584" y="1196752"/>
            <a:ext cx="735516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hodnota základních fyzikálních interakcí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původní lehká asymetrie počtu částic a antičástic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porušení homogenity a isotropie od jistého měřítka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vznik hvězd II. generace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umístění Slunce ve stabilním pásmu Galaxie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Slunce jako hvězda hlavní posloupnosti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blízkost výbuchu supernovy v příhodný okamžik (iniciace vzniku sluneční soustavy) </a:t>
            </a:r>
          </a:p>
        </p:txBody>
      </p:sp>
    </p:spTree>
    <p:extLst>
      <p:ext uri="{BB962C8B-B14F-4D97-AF65-F5344CB8AC3E}">
        <p14:creationId xmlns:p14="http://schemas.microsoft.com/office/powerpoint/2010/main" val="137351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Verze 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ighlight>
                  <a:srgbClr val="0000FF"/>
                </a:highlight>
              </a:rPr>
              <a:t>Silná:</a:t>
            </a:r>
            <a:r>
              <a:rPr lang="cs-CZ" dirty="0"/>
              <a:t> Existence pozorovatele podmiňuje vesmír nejen časově, ale i v mnoha dalších základních vlastnostech. Vesmír musí být přizpůsoben objevení se pozorovatele.</a:t>
            </a:r>
            <a:br>
              <a:rPr lang="cs-CZ" dirty="0"/>
            </a:br>
            <a:endParaRPr lang="cs-CZ" dirty="0"/>
          </a:p>
          <a:p>
            <a:pPr marL="0" indent="0" algn="ctr">
              <a:buNone/>
            </a:pPr>
            <a:r>
              <a:rPr lang="cs-CZ" dirty="0">
                <a:highlight>
                  <a:srgbClr val="0000FF"/>
                </a:highlight>
              </a:rPr>
              <a:t>Vesmír je takový jaký je, protože existujeme.</a:t>
            </a:r>
          </a:p>
        </p:txBody>
      </p:sp>
    </p:spTree>
    <p:extLst>
      <p:ext uri="{BB962C8B-B14F-4D97-AF65-F5344CB8AC3E}">
        <p14:creationId xmlns:p14="http://schemas.microsoft.com/office/powerpoint/2010/main" val="186263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11742"/>
              </p:ext>
            </p:extLst>
          </p:nvPr>
        </p:nvGraphicFramePr>
        <p:xfrm>
          <a:off x="539552" y="3581400"/>
          <a:ext cx="8229600" cy="32004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74962497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820788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216274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Interakce</a:t>
                      </a:r>
                      <a:endParaRPr lang="cs-CZ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chemeClr val="bg2"/>
                          </a:solidFill>
                        </a:rPr>
                        <a:t>Snížení hodnoty</a:t>
                      </a:r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solidFill>
                            <a:schemeClr val="bg2"/>
                          </a:solidFill>
                        </a:rPr>
                        <a:t>Zvýšení hodnoty</a:t>
                      </a:r>
                      <a:endParaRPr lang="cs-CZ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286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chemeClr val="bg2"/>
                          </a:solidFill>
                        </a:rPr>
                        <a:t>Silná</a:t>
                      </a:r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chemeClr val="bg2"/>
                          </a:solidFill>
                        </a:rPr>
                        <a:t>pouze vodík</a:t>
                      </a:r>
                      <a:br>
                        <a:rPr lang="cs-CZ" dirty="0">
                          <a:solidFill>
                            <a:schemeClr val="bg2"/>
                          </a:solidFill>
                        </a:rPr>
                      </a:br>
                      <a:r>
                        <a:rPr lang="cs-CZ" dirty="0">
                          <a:solidFill>
                            <a:schemeClr val="bg2"/>
                          </a:solidFill>
                        </a:rPr>
                        <a:t>žádné hvězdy, žádný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solidFill>
                            <a:schemeClr val="bg2"/>
                          </a:solidFill>
                        </a:rPr>
                        <a:t>Rychlý vznik těžkých jader</a:t>
                      </a:r>
                      <a:br>
                        <a:rPr lang="cs-CZ">
                          <a:solidFill>
                            <a:schemeClr val="bg2"/>
                          </a:solidFill>
                        </a:rPr>
                      </a:br>
                      <a:r>
                        <a:rPr lang="cs-CZ">
                          <a:solidFill>
                            <a:schemeClr val="bg2"/>
                          </a:solidFill>
                        </a:rPr>
                        <a:t>žádný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328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solidFill>
                            <a:schemeClr val="bg2"/>
                          </a:solidFill>
                        </a:rPr>
                        <a:t>Elmg</a:t>
                      </a:r>
                      <a:endParaRPr lang="cs-CZ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solidFill>
                            <a:schemeClr val="bg2"/>
                          </a:solidFill>
                        </a:rPr>
                        <a:t>žádné chem. vazby,</a:t>
                      </a:r>
                      <a:br>
                        <a:rPr lang="cs-CZ">
                          <a:solidFill>
                            <a:schemeClr val="bg2"/>
                          </a:solidFill>
                        </a:rPr>
                      </a:br>
                      <a:r>
                        <a:rPr lang="cs-CZ">
                          <a:solidFill>
                            <a:schemeClr val="bg2"/>
                          </a:solidFill>
                        </a:rPr>
                        <a:t>žádná organika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solidFill>
                            <a:schemeClr val="bg2"/>
                          </a:solidFill>
                        </a:rPr>
                        <a:t>velmi silné vazby</a:t>
                      </a:r>
                      <a:br>
                        <a:rPr lang="cs-CZ">
                          <a:solidFill>
                            <a:schemeClr val="bg2"/>
                          </a:solidFill>
                        </a:rPr>
                      </a:br>
                      <a:r>
                        <a:rPr lang="cs-CZ">
                          <a:solidFill>
                            <a:schemeClr val="bg2"/>
                          </a:solidFill>
                        </a:rPr>
                        <a:t>minimum chem. reakcí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529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solidFill>
                            <a:schemeClr val="bg2"/>
                          </a:solidFill>
                        </a:rPr>
                        <a:t>Slabá</a:t>
                      </a:r>
                      <a:endParaRPr lang="cs-CZ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solidFill>
                            <a:schemeClr val="bg2"/>
                          </a:solidFill>
                        </a:rPr>
                        <a:t>pouze hélium,</a:t>
                      </a:r>
                      <a:br>
                        <a:rPr lang="cs-CZ">
                          <a:solidFill>
                            <a:schemeClr val="bg2"/>
                          </a:solidFill>
                        </a:rPr>
                      </a:br>
                      <a:r>
                        <a:rPr lang="cs-CZ">
                          <a:solidFill>
                            <a:schemeClr val="bg2"/>
                          </a:solidFill>
                        </a:rPr>
                        <a:t>žádná voda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solidFill>
                            <a:schemeClr val="bg2"/>
                          </a:solidFill>
                        </a:rPr>
                        <a:t>žádná supernova,</a:t>
                      </a:r>
                      <a:br>
                        <a:rPr lang="cs-CZ">
                          <a:solidFill>
                            <a:schemeClr val="bg2"/>
                          </a:solidFill>
                        </a:rPr>
                      </a:br>
                      <a:r>
                        <a:rPr lang="cs-CZ">
                          <a:solidFill>
                            <a:schemeClr val="bg2"/>
                          </a:solidFill>
                        </a:rPr>
                        <a:t>žádné těžké prvky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29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chemeClr val="bg2"/>
                          </a:solidFill>
                        </a:rPr>
                        <a:t>Gravitační</a:t>
                      </a:r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chemeClr val="bg2"/>
                          </a:solidFill>
                        </a:rPr>
                        <a:t>žádné </a:t>
                      </a:r>
                      <a:r>
                        <a:rPr lang="cs-CZ" dirty="0" err="1">
                          <a:solidFill>
                            <a:schemeClr val="bg2"/>
                          </a:solidFill>
                        </a:rPr>
                        <a:t>termonuk</a:t>
                      </a:r>
                      <a:r>
                        <a:rPr lang="cs-CZ" dirty="0">
                          <a:solidFill>
                            <a:schemeClr val="bg2"/>
                          </a:solidFill>
                        </a:rPr>
                        <a:t>. reakce </a:t>
                      </a:r>
                      <a:br>
                        <a:rPr lang="cs-CZ" dirty="0">
                          <a:solidFill>
                            <a:schemeClr val="bg2"/>
                          </a:solidFill>
                        </a:rPr>
                      </a:br>
                      <a:r>
                        <a:rPr lang="cs-CZ" dirty="0">
                          <a:solidFill>
                            <a:schemeClr val="bg2"/>
                          </a:solidFill>
                        </a:rPr>
                        <a:t>uvnitř hvězd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chemeClr val="bg2"/>
                          </a:solidFill>
                        </a:rPr>
                        <a:t>krátký život hvězd,</a:t>
                      </a:r>
                      <a:br>
                        <a:rPr lang="cs-CZ" dirty="0">
                          <a:solidFill>
                            <a:schemeClr val="bg2"/>
                          </a:solidFill>
                        </a:rPr>
                      </a:br>
                      <a:r>
                        <a:rPr lang="cs-CZ" dirty="0">
                          <a:solidFill>
                            <a:schemeClr val="bg2"/>
                          </a:solidFill>
                        </a:rPr>
                        <a:t>žádné planety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7383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43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8640"/>
            <a:ext cx="6336704" cy="31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4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Verze 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ighlight>
                  <a:srgbClr val="0000FF"/>
                </a:highlight>
              </a:rPr>
              <a:t>Účastnická:</a:t>
            </a:r>
            <a:r>
              <a:rPr lang="cs-CZ" dirty="0"/>
              <a:t> Má-li být vesmír reálný, musí být takový, aby mohl obsahovat svého vlastního pozorovatele. </a:t>
            </a:r>
          </a:p>
          <a:p>
            <a:pPr marL="0" indent="0" algn="ctr">
              <a:buNone/>
            </a:pPr>
            <a:r>
              <a:rPr lang="cs-CZ" dirty="0">
                <a:highlight>
                  <a:srgbClr val="0000FF"/>
                </a:highlight>
              </a:rPr>
              <a:t>Pozorovatel svým pozorováním vesmír realizuje.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77072"/>
            <a:ext cx="1948716" cy="26164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094511"/>
            <a:ext cx="3635896" cy="25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0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Verze 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ighlight>
                  <a:srgbClr val="0000FF"/>
                </a:highlight>
              </a:rPr>
              <a:t>Finální:</a:t>
            </a:r>
            <a:r>
              <a:rPr lang="cs-CZ" dirty="0"/>
              <a:t> Cílem vesmíru je vznik inteligentního zpracování informace a jakmile se toto objeví, již nikdy nezanikne.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highlight>
                  <a:srgbClr val="0000FF"/>
                </a:highlight>
              </a:rPr>
              <a:t>Pozorovatel je smyslem a účelem vesmíru.</a:t>
            </a:r>
          </a:p>
        </p:txBody>
      </p:sp>
    </p:spTree>
    <p:extLst>
      <p:ext uri="{BB962C8B-B14F-4D97-AF65-F5344CB8AC3E}">
        <p14:creationId xmlns:p14="http://schemas.microsoft.com/office/powerpoint/2010/main" val="370836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/>
              <a:t>Edmund Husserl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775575" cy="10080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substancialita </a:t>
            </a:r>
            <a:r>
              <a:rPr lang="cs-CZ" altLang="cs-CZ">
                <a:sym typeface="Wingdings" panose="05000000000000000000" pitchFamily="2" charset="2"/>
              </a:rPr>
              <a:t></a:t>
            </a:r>
            <a:r>
              <a:rPr lang="cs-CZ" altLang="cs-CZ"/>
              <a:t>intencionalita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22479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/>
              <a:t>Maurice Merleau-Ponty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259263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Vnímání je totožné se světem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2760663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/>
              <a:t>Bernard d‘Espagnat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effectLst/>
              </a:rPr>
              <a:t>le réel indépendant</a:t>
            </a:r>
            <a:endParaRPr lang="cs-CZ" altLang="cs-CZ"/>
          </a:p>
          <a:p>
            <a:pPr eaLnBrk="1" hangingPunct="1">
              <a:defRPr/>
            </a:pPr>
            <a:r>
              <a:rPr lang="cs-CZ" altLang="cs-CZ"/>
              <a:t>le réel empirique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33600"/>
            <a:ext cx="2014538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Další možné linie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altLang="cs-CZ"/>
              <a:t>Hledání evidentnosti „já“ a „světa“ (Problém reálnosti světa, solipsismu)</a:t>
            </a:r>
          </a:p>
          <a:p>
            <a:pPr marL="609600" indent="-609600" eaLnBrk="1" hangingPunct="1">
              <a:defRPr/>
            </a:pPr>
            <a:endParaRPr lang="cs-CZ" altLang="cs-CZ"/>
          </a:p>
          <a:p>
            <a:pPr marL="609600" indent="-609600" eaLnBrk="1" hangingPunct="1">
              <a:defRPr/>
            </a:pPr>
            <a:r>
              <a:rPr lang="cs-CZ" altLang="cs-CZ"/>
              <a:t>Hledání vzájemného vztahu a působení subjektu a objektu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9275"/>
            <a:ext cx="2082800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6250"/>
            <a:ext cx="3932237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Metafora otázek, měření a odpovědí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408238"/>
            <a:ext cx="369888" cy="584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?</a:t>
            </a:r>
          </a:p>
        </p:txBody>
      </p:sp>
      <p:cxnSp>
        <p:nvCxnSpPr>
          <p:cNvPr id="5" name="Přímá spojnice se šipkou 4"/>
          <p:cNvCxnSpPr>
            <a:cxnSpLocks noChangeShapeType="1"/>
          </p:cNvCxnSpPr>
          <p:nvPr/>
        </p:nvCxnSpPr>
        <p:spPr bwMode="auto">
          <a:xfrm flipV="1">
            <a:off x="1955800" y="3082925"/>
            <a:ext cx="647700" cy="503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Přímá spojnice se šipkou 5"/>
          <p:cNvCxnSpPr>
            <a:cxnSpLocks noChangeShapeType="1"/>
          </p:cNvCxnSpPr>
          <p:nvPr/>
        </p:nvCxnSpPr>
        <p:spPr bwMode="auto">
          <a:xfrm>
            <a:off x="1982788" y="4210050"/>
            <a:ext cx="647700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3016250"/>
            <a:ext cx="4826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4481513"/>
            <a:ext cx="5095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992438"/>
            <a:ext cx="159385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0" name="Picture 2" descr="http://mathedsupport.files.wordpress.com/2011/08/measureme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0388">
            <a:off x="2039938" y="2906713"/>
            <a:ext cx="15255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mathedsupport.files.wordpress.com/2011/08/measureme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69012">
            <a:off x="1916907" y="4728369"/>
            <a:ext cx="152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36825"/>
            <a:ext cx="4826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Přímá spojnice se šipkou 16"/>
          <p:cNvCxnSpPr>
            <a:cxnSpLocks noChangeShapeType="1"/>
          </p:cNvCxnSpPr>
          <p:nvPr/>
        </p:nvCxnSpPr>
        <p:spPr bwMode="auto">
          <a:xfrm flipV="1">
            <a:off x="2963863" y="2417763"/>
            <a:ext cx="647700" cy="5032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/>
          <p:cNvCxnSpPr>
            <a:cxnSpLocks noChangeShapeType="1"/>
          </p:cNvCxnSpPr>
          <p:nvPr/>
        </p:nvCxnSpPr>
        <p:spPr bwMode="auto">
          <a:xfrm>
            <a:off x="2922588" y="4943475"/>
            <a:ext cx="647700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se šipkou 18"/>
          <p:cNvCxnSpPr>
            <a:cxnSpLocks noChangeShapeType="1"/>
          </p:cNvCxnSpPr>
          <p:nvPr/>
        </p:nvCxnSpPr>
        <p:spPr bwMode="auto">
          <a:xfrm>
            <a:off x="3001963" y="3100388"/>
            <a:ext cx="649287" cy="500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68638"/>
            <a:ext cx="5095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Přímá spojnice se šipkou 20"/>
          <p:cNvCxnSpPr>
            <a:cxnSpLocks noChangeShapeType="1"/>
          </p:cNvCxnSpPr>
          <p:nvPr/>
        </p:nvCxnSpPr>
        <p:spPr bwMode="auto">
          <a:xfrm flipV="1">
            <a:off x="2981325" y="4395788"/>
            <a:ext cx="647700" cy="5032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592638"/>
            <a:ext cx="4826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2" name="Picture 4" descr="Výsledek obrázku pro ans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1905000"/>
            <a:ext cx="109378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Výsledek obrázku pro ans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114675"/>
            <a:ext cx="10937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Výsledek obrázku pro ans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4044950"/>
            <a:ext cx="10953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Obrázek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1102975"/>
            <a:ext cx="2286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Výsledek obrázku pro ans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5256213"/>
            <a:ext cx="10937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6113"/>
            <a:ext cx="4826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79750"/>
            <a:ext cx="4826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4044950"/>
            <a:ext cx="4826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5272088"/>
            <a:ext cx="4826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5457825"/>
            <a:ext cx="5095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505075"/>
            <a:ext cx="5111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79813"/>
            <a:ext cx="5095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4622800"/>
            <a:ext cx="5095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5762625"/>
            <a:ext cx="50958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Přímá spojnice se šipkou 23"/>
          <p:cNvCxnSpPr>
            <a:cxnSpLocks noChangeShapeType="1"/>
            <a:endCxn id="31" idx="1"/>
          </p:cNvCxnSpPr>
          <p:nvPr/>
        </p:nvCxnSpPr>
        <p:spPr bwMode="auto">
          <a:xfrm>
            <a:off x="4979988" y="2066925"/>
            <a:ext cx="3841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Přímá spojnice se šipkou 42"/>
          <p:cNvCxnSpPr>
            <a:cxnSpLocks noChangeShapeType="1"/>
          </p:cNvCxnSpPr>
          <p:nvPr/>
        </p:nvCxnSpPr>
        <p:spPr bwMode="auto">
          <a:xfrm>
            <a:off x="4979988" y="2492375"/>
            <a:ext cx="3841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Přímá spojnice se šipkou 43"/>
          <p:cNvCxnSpPr>
            <a:cxnSpLocks noChangeShapeType="1"/>
          </p:cNvCxnSpPr>
          <p:nvPr/>
        </p:nvCxnSpPr>
        <p:spPr bwMode="auto">
          <a:xfrm>
            <a:off x="4979988" y="3116263"/>
            <a:ext cx="3841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Přímá spojnice se šipkou 44"/>
          <p:cNvCxnSpPr>
            <a:cxnSpLocks noChangeShapeType="1"/>
          </p:cNvCxnSpPr>
          <p:nvPr/>
        </p:nvCxnSpPr>
        <p:spPr bwMode="auto">
          <a:xfrm>
            <a:off x="4922838" y="3644900"/>
            <a:ext cx="3841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Přímá spojnice se šipkou 45"/>
          <p:cNvCxnSpPr>
            <a:cxnSpLocks noChangeShapeType="1"/>
          </p:cNvCxnSpPr>
          <p:nvPr/>
        </p:nvCxnSpPr>
        <p:spPr bwMode="auto">
          <a:xfrm>
            <a:off x="4981575" y="4095750"/>
            <a:ext cx="3857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Přímá spojnice se šipkou 46"/>
          <p:cNvCxnSpPr>
            <a:cxnSpLocks noChangeShapeType="1"/>
          </p:cNvCxnSpPr>
          <p:nvPr/>
        </p:nvCxnSpPr>
        <p:spPr bwMode="auto">
          <a:xfrm>
            <a:off x="4905375" y="4648200"/>
            <a:ext cx="3857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Přímá spojnice se šipkou 47"/>
          <p:cNvCxnSpPr>
            <a:cxnSpLocks noChangeShapeType="1"/>
          </p:cNvCxnSpPr>
          <p:nvPr/>
        </p:nvCxnSpPr>
        <p:spPr bwMode="auto">
          <a:xfrm>
            <a:off x="4905375" y="5300663"/>
            <a:ext cx="3857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Přímá spojnice se šipkou 48"/>
          <p:cNvCxnSpPr>
            <a:cxnSpLocks noChangeShapeType="1"/>
          </p:cNvCxnSpPr>
          <p:nvPr/>
        </p:nvCxnSpPr>
        <p:spPr bwMode="auto">
          <a:xfrm>
            <a:off x="4899025" y="5775325"/>
            <a:ext cx="3841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371" name="Přímá spojnice se šipkou 186370"/>
          <p:cNvCxnSpPr>
            <a:cxnSpLocks noChangeShapeType="1"/>
          </p:cNvCxnSpPr>
          <p:nvPr/>
        </p:nvCxnSpPr>
        <p:spPr bwMode="auto">
          <a:xfrm>
            <a:off x="5994400" y="2063750"/>
            <a:ext cx="1746250" cy="1320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374" name="Přímá spojnice se šipkou 186373"/>
          <p:cNvCxnSpPr>
            <a:cxnSpLocks noChangeShapeType="1"/>
          </p:cNvCxnSpPr>
          <p:nvPr/>
        </p:nvCxnSpPr>
        <p:spPr bwMode="auto">
          <a:xfrm>
            <a:off x="6011863" y="2794000"/>
            <a:ext cx="1370012" cy="744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376" name="Přímá spojnice se šipkou 186375"/>
          <p:cNvCxnSpPr>
            <a:cxnSpLocks noChangeShapeType="1"/>
          </p:cNvCxnSpPr>
          <p:nvPr/>
        </p:nvCxnSpPr>
        <p:spPr bwMode="auto">
          <a:xfrm>
            <a:off x="6086475" y="3400425"/>
            <a:ext cx="1222375" cy="4587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378" name="Přímá spojnice se šipkou 186377"/>
          <p:cNvCxnSpPr>
            <a:cxnSpLocks noChangeShapeType="1"/>
          </p:cNvCxnSpPr>
          <p:nvPr/>
        </p:nvCxnSpPr>
        <p:spPr bwMode="auto">
          <a:xfrm>
            <a:off x="6227763" y="3894138"/>
            <a:ext cx="1081087" cy="255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380" name="Přímá spojnice se šipkou 186379"/>
          <p:cNvCxnSpPr>
            <a:cxnSpLocks noChangeShapeType="1"/>
          </p:cNvCxnSpPr>
          <p:nvPr/>
        </p:nvCxnSpPr>
        <p:spPr bwMode="auto">
          <a:xfrm>
            <a:off x="6118225" y="4395788"/>
            <a:ext cx="11906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382" name="Přímá spojnice se šipkou 186381"/>
          <p:cNvCxnSpPr>
            <a:cxnSpLocks noChangeShapeType="1"/>
          </p:cNvCxnSpPr>
          <p:nvPr/>
        </p:nvCxnSpPr>
        <p:spPr bwMode="auto">
          <a:xfrm flipV="1">
            <a:off x="6086475" y="4778375"/>
            <a:ext cx="1173163" cy="160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384" name="Přímá spojnice se šipkou 186383"/>
          <p:cNvCxnSpPr>
            <a:cxnSpLocks noChangeShapeType="1"/>
          </p:cNvCxnSpPr>
          <p:nvPr/>
        </p:nvCxnSpPr>
        <p:spPr bwMode="auto">
          <a:xfrm flipV="1">
            <a:off x="6086475" y="5078413"/>
            <a:ext cx="1435100" cy="404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39" name="Přímá spojnice se šipkou 186385"/>
          <p:cNvCxnSpPr>
            <a:cxnSpLocks noChangeShapeType="1"/>
          </p:cNvCxnSpPr>
          <p:nvPr/>
        </p:nvCxnSpPr>
        <p:spPr bwMode="auto">
          <a:xfrm flipV="1">
            <a:off x="13403263" y="12182475"/>
            <a:ext cx="109537" cy="158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6387" name="Picture 6" descr="http://previews.123rf.com/images/artqu/artqu1303/artqu130300043/18178046-Illustration-of-world-map-in-human-head-vector-Stock-Vector-world-globe-bra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3444875"/>
            <a:ext cx="15287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6398" name="Přímá spojnice se šipkou 186397"/>
          <p:cNvCxnSpPr>
            <a:cxnSpLocks noChangeShapeType="1"/>
          </p:cNvCxnSpPr>
          <p:nvPr/>
        </p:nvCxnSpPr>
        <p:spPr bwMode="auto">
          <a:xfrm flipV="1">
            <a:off x="6086475" y="5165725"/>
            <a:ext cx="1941513" cy="842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Zahnutá šipka doleva 51"/>
          <p:cNvSpPr>
            <a:spLocks noChangeArrowheads="1"/>
          </p:cNvSpPr>
          <p:nvPr/>
        </p:nvSpPr>
        <p:spPr bwMode="auto">
          <a:xfrm rot="5400000">
            <a:off x="3570288" y="1747837"/>
            <a:ext cx="1943100" cy="8169275"/>
          </a:xfrm>
          <a:prstGeom prst="curvedLeftArrow">
            <a:avLst>
              <a:gd name="adj1" fmla="val 25031"/>
              <a:gd name="adj2" fmla="val 50023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85" name="Zahnutá šipka doleva 84"/>
          <p:cNvSpPr>
            <a:spLocks noChangeArrowheads="1"/>
          </p:cNvSpPr>
          <p:nvPr/>
        </p:nvSpPr>
        <p:spPr bwMode="auto">
          <a:xfrm rot="16200000" flipV="1">
            <a:off x="3349625" y="-1939925"/>
            <a:ext cx="1944688" cy="8142288"/>
          </a:xfrm>
          <a:prstGeom prst="curvedLeftArrow">
            <a:avLst>
              <a:gd name="adj1" fmla="val 24986"/>
              <a:gd name="adj2" fmla="val 4999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54" name="Obdélník 53"/>
          <p:cNvSpPr/>
          <p:nvPr/>
        </p:nvSpPr>
        <p:spPr>
          <a:xfrm rot="20112689">
            <a:off x="658813" y="1930400"/>
            <a:ext cx="3400425" cy="523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 solipsismu</a:t>
            </a:r>
          </a:p>
        </p:txBody>
      </p:sp>
      <p:sp>
        <p:nvSpPr>
          <p:cNvPr id="88" name="Obdélník 87"/>
          <p:cNvSpPr/>
          <p:nvPr/>
        </p:nvSpPr>
        <p:spPr>
          <a:xfrm rot="2144791">
            <a:off x="514350" y="5400675"/>
            <a:ext cx="3398838" cy="523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 čisté objektivitě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 animBg="1"/>
      <p:bldP spid="85" grpId="0" animBg="1"/>
      <p:bldP spid="54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Antropický princip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016" y="1771126"/>
            <a:ext cx="3970784" cy="411480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Čistá objektivita:</a:t>
            </a:r>
          </a:p>
          <a:p>
            <a:pPr marL="857250" lvl="1" indent="-457200"/>
            <a:r>
              <a:rPr lang="cs-CZ" sz="2000" dirty="0"/>
              <a:t>poměr sil (</a:t>
            </a:r>
            <a:r>
              <a:rPr lang="cs-CZ" sz="2000" dirty="0" err="1"/>
              <a:t>elmg</a:t>
            </a:r>
            <a:r>
              <a:rPr lang="cs-CZ" sz="2000" dirty="0"/>
              <a:t>. a </a:t>
            </a:r>
            <a:r>
              <a:rPr lang="cs-CZ" sz="2000" dirty="0" err="1"/>
              <a:t>gravit</a:t>
            </a:r>
            <a:r>
              <a:rPr lang="cs-CZ" sz="2000" dirty="0"/>
              <a:t>. interakce) mezi částicemi v atomu (elektron a proton)</a:t>
            </a:r>
          </a:p>
          <a:p>
            <a:pPr marL="857250" lvl="1" indent="-457200"/>
            <a:r>
              <a:rPr lang="cs-CZ" altLang="cs-CZ" sz="2000" dirty="0"/>
              <a:t>poměr mezi rozměrem pozorovatelného vesmíru </a:t>
            </a:r>
            <a:br>
              <a:rPr lang="cs-CZ" altLang="cs-CZ" sz="2000" dirty="0"/>
            </a:br>
            <a:r>
              <a:rPr lang="cs-CZ" altLang="cs-CZ" sz="2000" dirty="0"/>
              <a:t>a rozměrem protonu</a:t>
            </a:r>
          </a:p>
          <a:p>
            <a:pPr marL="857250" lvl="1" indent="-457200"/>
            <a:r>
              <a:rPr lang="cs-CZ" sz="2000" dirty="0"/>
              <a:t>poměrem mezi masou pozorovatelného vesmíru a hmotností protonu</a:t>
            </a:r>
            <a:r>
              <a:rPr lang="cs-CZ" altLang="cs-CZ" sz="2000" dirty="0"/>
              <a:t> </a:t>
            </a:r>
          </a:p>
          <a:p>
            <a:pPr marL="400050" lvl="1" indent="0">
              <a:buNone/>
            </a:pPr>
            <a:endParaRPr lang="cs-CZ" sz="2000" dirty="0"/>
          </a:p>
          <a:p>
            <a:pPr marL="400050" lvl="1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62065"/>
            <a:ext cx="3042665" cy="10081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503501"/>
            <a:ext cx="2996554" cy="1070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00" y="5128862"/>
            <a:ext cx="3118048" cy="7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Verze 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ighlight>
                  <a:srgbClr val="0000FF"/>
                </a:highlight>
              </a:rPr>
              <a:t>Slabá:</a:t>
            </a:r>
            <a:r>
              <a:rPr lang="cs-CZ" dirty="0"/>
              <a:t> Přítomnost pozorovatele ve vesmíru znamená nutnost splnění jistých podmínek — v první řadě časových: vesmír musí být tak starý, aby pozorovatel mohl vzniknout.</a:t>
            </a:r>
            <a:br>
              <a:rPr lang="cs-CZ" dirty="0"/>
            </a:br>
            <a:endParaRPr lang="cs-CZ" dirty="0"/>
          </a:p>
          <a:p>
            <a:pPr marL="0" indent="0" algn="ctr">
              <a:buNone/>
            </a:pPr>
            <a:r>
              <a:rPr lang="cs-CZ" dirty="0">
                <a:highlight>
                  <a:srgbClr val="0000FF"/>
                </a:highlight>
              </a:rPr>
              <a:t>Vesmír byl v minulosti takový, jaký byl, protože teď je takový, jaký je.</a:t>
            </a:r>
          </a:p>
        </p:txBody>
      </p:sp>
    </p:spTree>
    <p:extLst>
      <p:ext uri="{BB962C8B-B14F-4D97-AF65-F5344CB8AC3E}">
        <p14:creationId xmlns:p14="http://schemas.microsoft.com/office/powerpoint/2010/main" val="11307404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300</Words>
  <Application>Microsoft Office PowerPoint</Application>
  <PresentationFormat>Předvádění na obrazovce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Tahoma</vt:lpstr>
      <vt:lpstr>Wingdings</vt:lpstr>
      <vt:lpstr>Calibri</vt:lpstr>
      <vt:lpstr>default</vt:lpstr>
      <vt:lpstr>René Descartes</vt:lpstr>
      <vt:lpstr>Edmund Husserl</vt:lpstr>
      <vt:lpstr>Maurice Merleau-Ponty</vt:lpstr>
      <vt:lpstr>Bernard d‘Espagnat</vt:lpstr>
      <vt:lpstr>Další možné linie</vt:lpstr>
      <vt:lpstr>Prezentace aplikace PowerPoint</vt:lpstr>
      <vt:lpstr>Metafora otázek, měření a odpovědí</vt:lpstr>
      <vt:lpstr>Antropický princip</vt:lpstr>
      <vt:lpstr>Verze AP</vt:lpstr>
      <vt:lpstr>Prezentace aplikace PowerPoint</vt:lpstr>
      <vt:lpstr>Verze AP</vt:lpstr>
      <vt:lpstr>Prezentace aplikace PowerPoint</vt:lpstr>
      <vt:lpstr>Verze AP</vt:lpstr>
      <vt:lpstr>Verze AP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Descartes</dc:title>
  <dc:creator>josef</dc:creator>
  <cp:lastModifiedBy>Josef Krob</cp:lastModifiedBy>
  <cp:revision>24</cp:revision>
  <cp:lastPrinted>1601-01-01T00:00:00Z</cp:lastPrinted>
  <dcterms:created xsi:type="dcterms:W3CDTF">2006-03-14T22:54:40Z</dcterms:created>
  <dcterms:modified xsi:type="dcterms:W3CDTF">2016-10-27T08:46:46Z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