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35"/>
  </p:normalViewPr>
  <p:slideViewPr>
    <p:cSldViewPr snapToGrid="0" snapToObjects="1">
      <p:cViewPr varScale="1">
        <p:scale>
          <a:sx n="109" d="100"/>
          <a:sy n="109" d="100"/>
        </p:scale>
        <p:origin x="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E62220-5249-1F47-B651-7A0893A24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2FC980-31A9-DF46-BC45-D3485C7A57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F43239-15C9-F44F-BFDB-8509C5F76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CD6D-14FA-2844-BF28-5AA82BBCF416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89CCAE-9C3D-F142-AD92-1C9816A3C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3A94DC-5BB6-D049-8494-185C641A9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7A08-561A-B54B-B5E9-CC1546D76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815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629CC0-599F-994A-BA55-A6B0AFA96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7A44E67-050C-C645-AE60-879D5684F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731A0A-3E44-354D-9DB5-295ED74EE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CD6D-14FA-2844-BF28-5AA82BBCF416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40A85F-8F2F-0A4D-B855-2100EBC45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BAA0F9-9DD5-1446-A9A5-2D93EF557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7A08-561A-B54B-B5E9-CC1546D76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124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E7D801B-C774-384C-BF70-5ACA1C877E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209A7B6-BD96-DB4B-B273-978E31414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B2A4C9-2EAF-F544-8D4F-DFD4184CC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CD6D-14FA-2844-BF28-5AA82BBCF416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B6A9A0-1C12-4F4B-9AD3-1C71C544A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65192A-7BA3-0F4A-8237-796AFA4D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7A08-561A-B54B-B5E9-CC1546D76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886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9B080E-7EDF-1E4A-B04B-BBD877710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C6F250-12F9-1245-8EB8-CC7A63178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0A94F5-7600-C847-AE4C-DA5DDD16D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CD6D-14FA-2844-BF28-5AA82BBCF416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3159D3-F81E-8F4D-8855-CA87F2F1D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962D6C-48CD-204C-97BA-EAE03F856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7A08-561A-B54B-B5E9-CC1546D76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506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21919D-0743-BB43-B82D-2F77D9ED8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07D4DDC-8D52-A342-BEFC-8BC5D64E3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5D86CC-E12B-B442-819B-2214C0FBA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CD6D-14FA-2844-BF28-5AA82BBCF416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151D13-5D2B-B544-89F0-3ED948D3C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E10EA5-490C-A345-AA22-5C60157E5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7A08-561A-B54B-B5E9-CC1546D76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572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74A86E-C4B5-284B-A031-25ADDD305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0F5806-E0B4-E044-9A76-3D5E8DF0E8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0995BD5-272B-934D-9E26-DCBD8BD82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A59230-506C-464C-9AA3-3F04A54BD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CD6D-14FA-2844-BF28-5AA82BBCF416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F03D060-8B6A-4E44-A5E7-844E6C833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7509FE1-D197-F741-8BA9-590F44F03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7A08-561A-B54B-B5E9-CC1546D76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236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32E7E3-2649-0F48-A4E2-9D705CC16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6EBAF66-B3D6-8645-9A54-81CD9379C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0960C04-7B39-3E4F-919B-72987B69D6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2147F7B-BD07-4244-B9DF-503F4C33AB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39542C1-F285-194E-947F-4F479C619D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83F4635-F7A7-B74C-B945-4287AB003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CD6D-14FA-2844-BF28-5AA82BBCF416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4F0C7B7-F6FB-D246-B303-958C26C2D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C7FCC16-AF11-BA40-BF73-061527321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7A08-561A-B54B-B5E9-CC1546D76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463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8939D2-FAD0-0747-9F04-6DE465BEF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BAF3B87-F9C2-1040-A08B-FBD959441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CD6D-14FA-2844-BF28-5AA82BBCF416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CD34B58-DB03-E748-AD96-3DE764651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2951CF-BBD5-1344-808F-A9DCFFE37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7A08-561A-B54B-B5E9-CC1546D76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307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837E42E-4336-A24D-BBA4-FD5C39855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CD6D-14FA-2844-BF28-5AA82BBCF416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E7E88E-0948-3443-BE89-21AD12705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171CE9B-3C58-234A-A20E-EF82A1822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7A08-561A-B54B-B5E9-CC1546D76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983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964FC-3A1B-5443-8E2C-7DFF848CB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2D8A85-9405-D44B-AB40-76C9CCC4E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FBFB365-83C2-E84A-9039-086C4507D0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45534D4-CF69-6E40-895C-55A251E1D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CD6D-14FA-2844-BF28-5AA82BBCF416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07C9E7-DA76-4947-978A-2D1BF6181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FB888A0-779C-2741-ACAD-12960B681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7A08-561A-B54B-B5E9-CC1546D76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47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5342F1-64B6-C04E-B7D7-1D0F81939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15E2EA2-23CC-2E49-ADB6-ECBC9206A4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9FD3AEA-235C-D244-ADC1-8F25F556D3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FF8F7B-E5BB-AA4D-94B8-BC4B8E2F8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CD6D-14FA-2844-BF28-5AA82BBCF416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ACBAFF3-7BC2-FD42-9D0C-0B60660D1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76B31C-7BC9-544F-BD76-43E886A31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7A08-561A-B54B-B5E9-CC1546D76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252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8F01C6A-A3FD-6F4C-B448-1E987E768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0260BBE-D012-EA40-9AAD-D774A6C85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3E0F0B-DAF4-714B-A216-1BDB0E5B7A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6CD6D-14FA-2844-BF28-5AA82BBCF416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C0ED50-C689-5446-A497-7BC6113EB5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623949-242D-8E45-BE0E-6385E1D01D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07A08-561A-B54B-B5E9-CC1546D76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579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E8B411-072A-554E-8609-3A66D82536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Hegel</a:t>
            </a:r>
            <a:r>
              <a:rPr lang="cs-CZ" dirty="0"/>
              <a:t> a </a:t>
            </a:r>
            <a:r>
              <a:rPr lang="cs-CZ" dirty="0" err="1"/>
              <a:t>Anaxagoras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BBBB66-156C-564A-BEA5-4F31DCF5C1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97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35EFF8-5285-9A48-BC0E-91FB3FC24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Úsvit principu svobody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96C4C9-90A5-7C4C-9CE1-449A27843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 „Princip subjektivní svobody se tu však projevuje především ještě v jednotě s všeobecným základem řecké mravnosti, jež měla charakter zákonů, ba dokonce i s mytologií, a tak zrodil úsvit principu svobody, jenž dovoloval géniovi svobodně uskutečňovat jeho koncepce, veliká umělecká díla výtvarného umění a nesmrtelná díla poesie a historie. Princip subjektivity posud ještě nenabyl formy, jež osamostatňuje moment zvláštnosti jako takový, jež činí z obsahu výlučně subjektivní obsah, subjektivní alespoň na rozdíl od všeobecného základu, od obecně platné morálky, obecného náboženství, od obecně platných zákonů. … Později se nám forma subjektivity osamostatní pro sebe a vstoupí do protikladu proti substanciálnímu, proti morálce, náboženství, zákonu. Základ tohoto principu subjektivity, avšak ještě zcela všeobecný základ, vidíme v </a:t>
            </a:r>
            <a:r>
              <a:rPr lang="cs-CZ" dirty="0" err="1"/>
              <a:t>Anaxagorovi</a:t>
            </a:r>
            <a:r>
              <a:rPr lang="cs-CZ" dirty="0"/>
              <a:t>. (s. 280)“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480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D8FDCD-D6C9-FB40-8E30-54AFF5D97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De-spiritualizace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9A23B6-6FA1-184A-97FA-BB14DB3D0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„Vůbec jsme mohli poznamenat již při rozboru Thaleta, </a:t>
            </a:r>
            <a:r>
              <a:rPr lang="cs-CZ" dirty="0" err="1"/>
              <a:t>Anaximandra</a:t>
            </a:r>
            <a:r>
              <a:rPr lang="cs-CZ" dirty="0"/>
              <a:t> a jiných, že učinili ze slunce, měsíce, země a nebeských těles pouhé věci, to znamená předměty vnější duchu, a nepovažovali je už za živoucí bohy. …</a:t>
            </a:r>
          </a:p>
          <a:p>
            <a:pPr marL="0" indent="0">
              <a:buNone/>
            </a:pPr>
            <a:r>
              <a:rPr lang="cs-CZ" dirty="0"/>
              <a:t>Je možno odvodit věci z myšlení a je podstatným činem myšlení, že takovéto předměty, jež se nazývají božské, a představy o nich, jež je možno nazvat poetické, zavrhuje spolu s pověrou v celém jejím rozsahu, že je degraduje na to, co nazýváme přirozenými věcmi. Neboť v myšlení jakožto v identitě sebe a bytí si duch uvědomuje sám sebe jako pravdivou skutečnost, takže se v myšlení ve vztahu k duchu degraduje to neduchovní a materiální na věci, na negativitu ducha. … (s. 281)“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372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E9F294-D5AD-D244-891F-45BE042B7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Jsme na počátku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400E08-2C52-7540-97AE-2B8035EC2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„… je </a:t>
            </a:r>
            <a:r>
              <a:rPr lang="cs-CZ" dirty="0" err="1"/>
              <a:t>třeba</a:t>
            </a:r>
            <a:r>
              <a:rPr lang="cs-CZ" dirty="0"/>
              <a:t>, abychom sledovali, jak NÚS </a:t>
            </a:r>
            <a:r>
              <a:rPr lang="cs-CZ" dirty="0" err="1"/>
              <a:t>přechází</a:t>
            </a:r>
            <a:r>
              <a:rPr lang="cs-CZ" dirty="0"/>
              <a:t> k </a:t>
            </a:r>
            <a:r>
              <a:rPr lang="cs-CZ" dirty="0" err="1"/>
              <a:t>dalším</a:t>
            </a:r>
            <a:r>
              <a:rPr lang="cs-CZ" dirty="0"/>
              <a:t> </a:t>
            </a:r>
            <a:r>
              <a:rPr lang="cs-CZ" dirty="0" err="1"/>
              <a:t>určením</a:t>
            </a:r>
            <a:r>
              <a:rPr lang="cs-CZ" dirty="0"/>
              <a:t>. To </a:t>
            </a:r>
            <a:r>
              <a:rPr lang="cs-CZ" dirty="0" err="1"/>
              <a:t>ostatni</a:t>
            </a:r>
            <a:r>
              <a:rPr lang="cs-CZ" dirty="0"/>
              <a:t>́ v </a:t>
            </a:r>
            <a:r>
              <a:rPr lang="cs-CZ" dirty="0" err="1"/>
              <a:t>Anaxagorove</a:t>
            </a:r>
            <a:r>
              <a:rPr lang="cs-CZ" dirty="0"/>
              <a:t>̌ filosofii ale </a:t>
            </a:r>
            <a:r>
              <a:rPr lang="cs-CZ" dirty="0" err="1"/>
              <a:t>vypada</a:t>
            </a:r>
            <a:r>
              <a:rPr lang="cs-CZ" dirty="0"/>
              <a:t>́ tak, </a:t>
            </a:r>
            <a:r>
              <a:rPr lang="cs-CZ" dirty="0" err="1"/>
              <a:t>že</a:t>
            </a:r>
            <a:r>
              <a:rPr lang="cs-CZ" dirty="0"/>
              <a:t> se velmi </a:t>
            </a:r>
            <a:r>
              <a:rPr lang="cs-CZ" dirty="0" err="1"/>
              <a:t>zmenšuje</a:t>
            </a:r>
            <a:r>
              <a:rPr lang="cs-CZ" dirty="0"/>
              <a:t> </a:t>
            </a:r>
            <a:r>
              <a:rPr lang="cs-CZ" dirty="0" err="1"/>
              <a:t>očekáváni</a:t>
            </a:r>
            <a:r>
              <a:rPr lang="cs-CZ" dirty="0"/>
              <a:t>́, </a:t>
            </a:r>
            <a:r>
              <a:rPr lang="cs-CZ" dirty="0" err="1"/>
              <a:t>jímz</a:t>
            </a:r>
            <a:r>
              <a:rPr lang="cs-CZ" dirty="0"/>
              <a:t>̌ </a:t>
            </a:r>
            <a:r>
              <a:rPr lang="cs-CZ" dirty="0" err="1"/>
              <a:t>nás</a:t>
            </a:r>
            <a:r>
              <a:rPr lang="cs-CZ" dirty="0"/>
              <a:t> naplnil </a:t>
            </a:r>
            <a:r>
              <a:rPr lang="cs-CZ" dirty="0" err="1"/>
              <a:t>takovy</a:t>
            </a:r>
            <a:r>
              <a:rPr lang="cs-CZ" dirty="0"/>
              <a:t>́ princip. Proti tomuto </a:t>
            </a:r>
            <a:r>
              <a:rPr lang="cs-CZ" dirty="0" err="1"/>
              <a:t>obecnu</a:t>
            </a:r>
            <a:r>
              <a:rPr lang="cs-CZ" dirty="0"/>
              <a:t> stojí na </a:t>
            </a:r>
            <a:r>
              <a:rPr lang="cs-CZ" dirty="0" err="1"/>
              <a:t>druhe</a:t>
            </a:r>
            <a:r>
              <a:rPr lang="cs-CZ" dirty="0"/>
              <a:t>́ </a:t>
            </a:r>
            <a:r>
              <a:rPr lang="cs-CZ" dirty="0" err="1"/>
              <a:t>strane</a:t>
            </a:r>
            <a:r>
              <a:rPr lang="cs-CZ" dirty="0"/>
              <a:t>̌ </a:t>
            </a:r>
            <a:r>
              <a:rPr lang="cs-CZ" dirty="0" err="1"/>
              <a:t>byti</a:t>
            </a:r>
            <a:r>
              <a:rPr lang="cs-CZ" dirty="0"/>
              <a:t>́, hmota, </a:t>
            </a:r>
            <a:r>
              <a:rPr lang="cs-CZ" dirty="0" err="1"/>
              <a:t>vůbec</a:t>
            </a:r>
            <a:r>
              <a:rPr lang="cs-CZ" dirty="0"/>
              <a:t> </a:t>
            </a:r>
            <a:r>
              <a:rPr lang="cs-CZ" dirty="0" err="1"/>
              <a:t>smyslova</a:t>
            </a:r>
            <a:r>
              <a:rPr lang="cs-CZ" dirty="0"/>
              <a:t>́ rozmanitost, </a:t>
            </a:r>
            <a:r>
              <a:rPr lang="cs-CZ" dirty="0" err="1"/>
              <a:t>možnost</a:t>
            </a:r>
            <a:r>
              <a:rPr lang="cs-CZ" dirty="0"/>
              <a:t> - ono </a:t>
            </a:r>
            <a:r>
              <a:rPr lang="cs-CZ" dirty="0" err="1"/>
              <a:t>obecno</a:t>
            </a:r>
            <a:r>
              <a:rPr lang="cs-CZ" dirty="0"/>
              <a:t> je </a:t>
            </a:r>
            <a:r>
              <a:rPr lang="cs-CZ" dirty="0" err="1"/>
              <a:t>skutečnosti</a:t>
            </a:r>
            <a:r>
              <a:rPr lang="cs-CZ" dirty="0"/>
              <a:t>́.  … v sobě </a:t>
            </a:r>
            <a:r>
              <a:rPr lang="cs-CZ" dirty="0" err="1"/>
              <a:t>každa</a:t>
            </a:r>
            <a:r>
              <a:rPr lang="cs-CZ" dirty="0"/>
              <a:t>́ </a:t>
            </a:r>
            <a:r>
              <a:rPr lang="cs-CZ" dirty="0" err="1"/>
              <a:t>věc</a:t>
            </a:r>
            <a:r>
              <a:rPr lang="cs-CZ" dirty="0"/>
              <a:t> obsahuje </a:t>
            </a:r>
            <a:r>
              <a:rPr lang="cs-CZ" dirty="0" err="1"/>
              <a:t>všechny</a:t>
            </a:r>
            <a:r>
              <a:rPr lang="cs-CZ" dirty="0"/>
              <a:t> </a:t>
            </a:r>
            <a:r>
              <a:rPr lang="cs-CZ" dirty="0" err="1"/>
              <a:t>ostatni</a:t>
            </a:r>
            <a:r>
              <a:rPr lang="cs-CZ" dirty="0"/>
              <a:t>́ </a:t>
            </a:r>
            <a:r>
              <a:rPr lang="cs-CZ" dirty="0" err="1"/>
              <a:t>věci</a:t>
            </a:r>
            <a:r>
              <a:rPr lang="cs-CZ" dirty="0"/>
              <a:t> — vodu, vzduch, kosti, </a:t>
            </a:r>
            <a:r>
              <a:rPr lang="cs-CZ" dirty="0" err="1"/>
              <a:t>ovocne</a:t>
            </a:r>
            <a:r>
              <a:rPr lang="cs-CZ" dirty="0"/>
              <a:t>́ plody —, tak naopak voda v sobě obsahuje maso jako maso, kosti atd. </a:t>
            </a:r>
            <a:r>
              <a:rPr lang="cs-CZ" dirty="0" err="1"/>
              <a:t>Anaxagoras</a:t>
            </a:r>
            <a:r>
              <a:rPr lang="cs-CZ" dirty="0"/>
              <a:t> se tedy navrací k </a:t>
            </a:r>
            <a:r>
              <a:rPr lang="cs-CZ" dirty="0" err="1"/>
              <a:t>této</a:t>
            </a:r>
            <a:r>
              <a:rPr lang="cs-CZ" dirty="0"/>
              <a:t> </a:t>
            </a:r>
            <a:r>
              <a:rPr lang="cs-CZ" dirty="0" err="1"/>
              <a:t>nekonečne</a:t>
            </a:r>
            <a:r>
              <a:rPr lang="cs-CZ" dirty="0"/>
              <a:t>́ </a:t>
            </a:r>
            <a:r>
              <a:rPr lang="cs-CZ" dirty="0" err="1"/>
              <a:t>mnohotvárnosti</a:t>
            </a:r>
            <a:r>
              <a:rPr lang="cs-CZ" dirty="0"/>
              <a:t> principů. </a:t>
            </a:r>
            <a:r>
              <a:rPr lang="cs-CZ" dirty="0" err="1"/>
              <a:t>Coje</a:t>
            </a:r>
            <a:r>
              <a:rPr lang="cs-CZ" dirty="0"/>
              <a:t> </a:t>
            </a:r>
            <a:r>
              <a:rPr lang="cs-CZ" dirty="0" err="1"/>
              <a:t>smyslove</a:t>
            </a:r>
            <a:r>
              <a:rPr lang="cs-CZ" dirty="0"/>
              <a:t>̌ vnímatelné, to podle </a:t>
            </a:r>
            <a:r>
              <a:rPr lang="cs-CZ" dirty="0" err="1"/>
              <a:t>něho</a:t>
            </a:r>
            <a:r>
              <a:rPr lang="cs-CZ" dirty="0"/>
              <a:t> vzniklo </a:t>
            </a:r>
            <a:r>
              <a:rPr lang="cs-CZ" dirty="0" err="1"/>
              <a:t>nahromaděním</a:t>
            </a:r>
            <a:r>
              <a:rPr lang="cs-CZ" dirty="0"/>
              <a:t> </a:t>
            </a:r>
            <a:r>
              <a:rPr lang="cs-CZ" dirty="0" err="1"/>
              <a:t>všech</a:t>
            </a:r>
            <a:r>
              <a:rPr lang="cs-CZ" dirty="0"/>
              <a:t> </a:t>
            </a:r>
            <a:r>
              <a:rPr lang="cs-CZ" dirty="0" err="1"/>
              <a:t>oněch</a:t>
            </a:r>
            <a:r>
              <a:rPr lang="cs-CZ" dirty="0"/>
              <a:t> </a:t>
            </a:r>
            <a:r>
              <a:rPr lang="cs-CZ" dirty="0" err="1"/>
              <a:t>částeček</a:t>
            </a:r>
            <a:r>
              <a:rPr lang="cs-CZ" dirty="0"/>
              <a:t>, </a:t>
            </a:r>
            <a:r>
              <a:rPr lang="cs-CZ" dirty="0" err="1"/>
              <a:t>při</a:t>
            </a:r>
            <a:r>
              <a:rPr lang="cs-CZ" dirty="0"/>
              <a:t> </a:t>
            </a:r>
            <a:r>
              <a:rPr lang="cs-CZ" dirty="0" err="1"/>
              <a:t>čemz</a:t>
            </a:r>
            <a:r>
              <a:rPr lang="cs-CZ" dirty="0"/>
              <a:t>̌ jeden druh </a:t>
            </a:r>
            <a:r>
              <a:rPr lang="cs-CZ" dirty="0" err="1"/>
              <a:t>částeček</a:t>
            </a:r>
            <a:r>
              <a:rPr lang="cs-CZ" dirty="0"/>
              <a:t> nabyl </a:t>
            </a:r>
            <a:r>
              <a:rPr lang="cs-CZ" dirty="0" err="1"/>
              <a:t>převahy</a:t>
            </a:r>
            <a:r>
              <a:rPr lang="cs-CZ" dirty="0"/>
              <a:t>. </a:t>
            </a:r>
            <a:r>
              <a:rPr lang="cs-CZ" dirty="0" err="1"/>
              <a:t>Anaxagoras</a:t>
            </a:r>
            <a:r>
              <a:rPr lang="cs-CZ" dirty="0"/>
              <a:t>, </a:t>
            </a:r>
            <a:r>
              <a:rPr lang="cs-CZ" dirty="0" err="1"/>
              <a:t>ktery</a:t>
            </a:r>
            <a:r>
              <a:rPr lang="cs-CZ" dirty="0"/>
              <a:t>́ vymezuje absolutní podstatu jako </a:t>
            </a:r>
            <a:r>
              <a:rPr lang="cs-CZ" dirty="0" err="1"/>
              <a:t>obecne</a:t>
            </a:r>
            <a:r>
              <a:rPr lang="cs-CZ" dirty="0"/>
              <a:t>́, opouští zde, </a:t>
            </a:r>
            <a:r>
              <a:rPr lang="cs-CZ" dirty="0" err="1"/>
              <a:t>při</a:t>
            </a:r>
            <a:r>
              <a:rPr lang="cs-CZ" dirty="0"/>
              <a:t> </a:t>
            </a:r>
            <a:r>
              <a:rPr lang="cs-CZ" dirty="0" err="1"/>
              <a:t>vysvětlováni</a:t>
            </a:r>
            <a:r>
              <a:rPr lang="cs-CZ" dirty="0"/>
              <a:t>́ </a:t>
            </a:r>
            <a:r>
              <a:rPr lang="cs-CZ" dirty="0" err="1"/>
              <a:t>předmětne</a:t>
            </a:r>
            <a:r>
              <a:rPr lang="cs-CZ" dirty="0"/>
              <a:t>́ podstaty </a:t>
            </a:r>
            <a:r>
              <a:rPr lang="cs-CZ" dirty="0" err="1"/>
              <a:t>či</a:t>
            </a:r>
            <a:r>
              <a:rPr lang="cs-CZ" dirty="0"/>
              <a:t> hmoty, obecnost a </a:t>
            </a:r>
            <a:r>
              <a:rPr lang="cs-CZ" dirty="0" err="1"/>
              <a:t>myšlenku</a:t>
            </a:r>
            <a:r>
              <a:rPr lang="cs-CZ" dirty="0"/>
              <a:t>.“ (s. </a:t>
            </a:r>
            <a:r>
              <a:rPr lang="cs-CZ"/>
              <a:t>286-287).</a:t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5863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BBFDB2-EC6F-154E-9AB7-6CA1B0120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Jsme na počátku - Sokrates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10DC9C-7EA3-1742-8FBC-77C5C1F76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měl</a:t>
            </a:r>
            <a:r>
              <a:rPr lang="cs-CZ" dirty="0"/>
              <a:t> jsem radost, </a:t>
            </a:r>
            <a:r>
              <a:rPr lang="cs-CZ" dirty="0" err="1"/>
              <a:t>že</a:t>
            </a:r>
            <a:r>
              <a:rPr lang="cs-CZ" dirty="0"/>
              <a:t> jsem v </a:t>
            </a:r>
            <a:r>
              <a:rPr lang="cs-CZ" dirty="0" err="1"/>
              <a:t>Anaxagorovi</a:t>
            </a:r>
            <a:r>
              <a:rPr lang="cs-CZ" dirty="0"/>
              <a:t> </a:t>
            </a:r>
            <a:r>
              <a:rPr lang="cs-CZ" dirty="0" err="1"/>
              <a:t>našel</a:t>
            </a:r>
            <a:r>
              <a:rPr lang="cs-CZ" dirty="0"/>
              <a:t> </a:t>
            </a:r>
            <a:r>
              <a:rPr lang="cs-CZ" dirty="0" err="1"/>
              <a:t>učitele</a:t>
            </a:r>
            <a:r>
              <a:rPr lang="cs-CZ" dirty="0"/>
              <a:t> o </a:t>
            </a:r>
            <a:r>
              <a:rPr lang="cs-CZ" dirty="0" err="1"/>
              <a:t>příčine</a:t>
            </a:r>
            <a:r>
              <a:rPr lang="cs-CZ" dirty="0"/>
              <a:t>̌ jsoucna" (dobra), „</a:t>
            </a:r>
            <a:r>
              <a:rPr lang="cs-CZ" dirty="0" err="1"/>
              <a:t>práve</a:t>
            </a:r>
            <a:r>
              <a:rPr lang="cs-CZ" dirty="0"/>
              <a:t>̌ ve smyslu </a:t>
            </a:r>
            <a:r>
              <a:rPr lang="cs-CZ" dirty="0" err="1"/>
              <a:t>svých</a:t>
            </a:r>
            <a:r>
              <a:rPr lang="cs-CZ" dirty="0"/>
              <a:t> </a:t>
            </a:r>
            <a:r>
              <a:rPr lang="cs-CZ" dirty="0" err="1"/>
              <a:t>vlastních</a:t>
            </a:r>
            <a:r>
              <a:rPr lang="cs-CZ" dirty="0"/>
              <a:t> </a:t>
            </a:r>
            <a:r>
              <a:rPr lang="cs-CZ" dirty="0" err="1"/>
              <a:t>názoru</a:t>
            </a:r>
            <a:r>
              <a:rPr lang="cs-CZ" dirty="0"/>
              <a:t>̊. </a:t>
            </a:r>
            <a:r>
              <a:rPr lang="cs-CZ" dirty="0" err="1"/>
              <a:t>Anaxagoras</a:t>
            </a:r>
            <a:r>
              <a:rPr lang="cs-CZ" dirty="0"/>
              <a:t> mi tedy objasní, zda je </a:t>
            </a:r>
            <a:r>
              <a:rPr lang="cs-CZ" dirty="0" err="1"/>
              <a:t>Zeme</a:t>
            </a:r>
            <a:r>
              <a:rPr lang="cs-CZ" dirty="0"/>
              <a:t>̌ plochá </a:t>
            </a:r>
            <a:r>
              <a:rPr lang="cs-CZ" dirty="0" err="1"/>
              <a:t>či</a:t>
            </a:r>
            <a:r>
              <a:rPr lang="cs-CZ" dirty="0"/>
              <a:t> kulatá, a </a:t>
            </a:r>
            <a:r>
              <a:rPr lang="cs-CZ" dirty="0" err="1"/>
              <a:t>az</a:t>
            </a:r>
            <a:r>
              <a:rPr lang="cs-CZ" dirty="0"/>
              <a:t>̌ mi </a:t>
            </a:r>
            <a:r>
              <a:rPr lang="cs-CZ" dirty="0" err="1"/>
              <a:t>vysvětli</a:t>
            </a:r>
            <a:r>
              <a:rPr lang="cs-CZ" dirty="0"/>
              <a:t>́ toto, </a:t>
            </a:r>
            <a:r>
              <a:rPr lang="cs-CZ" dirty="0" err="1"/>
              <a:t>vyloži</a:t>
            </a:r>
            <a:r>
              <a:rPr lang="cs-CZ" dirty="0"/>
              <a:t>́ mi </a:t>
            </a:r>
            <a:r>
              <a:rPr lang="cs-CZ" dirty="0" err="1"/>
              <a:t>téz</a:t>
            </a:r>
            <a:r>
              <a:rPr lang="cs-CZ" dirty="0"/>
              <a:t>̌ </a:t>
            </a:r>
            <a:r>
              <a:rPr lang="cs-CZ" dirty="0" err="1"/>
              <a:t>příčinu</a:t>
            </a:r>
            <a:r>
              <a:rPr lang="cs-CZ" dirty="0"/>
              <a:t> a nutnost </a:t>
            </a:r>
            <a:r>
              <a:rPr lang="cs-CZ" dirty="0" err="1"/>
              <a:t>věci</a:t>
            </a:r>
            <a:r>
              <a:rPr lang="cs-CZ" dirty="0"/>
              <a:t>́ - tak, </a:t>
            </a:r>
            <a:r>
              <a:rPr lang="cs-CZ" dirty="0" err="1"/>
              <a:t>že</a:t>
            </a:r>
            <a:r>
              <a:rPr lang="cs-CZ" dirty="0"/>
              <a:t> mi </a:t>
            </a:r>
            <a:r>
              <a:rPr lang="cs-CZ" dirty="0" err="1"/>
              <a:t>ukáže</a:t>
            </a:r>
            <a:r>
              <a:rPr lang="cs-CZ" dirty="0"/>
              <a:t>, </a:t>
            </a:r>
            <a:r>
              <a:rPr lang="cs-CZ" dirty="0" err="1"/>
              <a:t>že</a:t>
            </a:r>
            <a:r>
              <a:rPr lang="cs-CZ" dirty="0"/>
              <a:t> jedna </a:t>
            </a:r>
            <a:r>
              <a:rPr lang="cs-CZ" dirty="0" err="1"/>
              <a:t>či</a:t>
            </a:r>
            <a:r>
              <a:rPr lang="cs-CZ" dirty="0"/>
              <a:t> druhá jejich </a:t>
            </a:r>
            <a:r>
              <a:rPr lang="cs-CZ" dirty="0" err="1"/>
              <a:t>stránka</a:t>
            </a:r>
            <a:r>
              <a:rPr lang="cs-CZ" dirty="0"/>
              <a:t> je </a:t>
            </a:r>
            <a:r>
              <a:rPr lang="cs-CZ" dirty="0" err="1"/>
              <a:t>lepši</a:t>
            </a:r>
            <a:r>
              <a:rPr lang="cs-CZ" dirty="0"/>
              <a:t>́. A </a:t>
            </a:r>
            <a:r>
              <a:rPr lang="cs-CZ" dirty="0" err="1"/>
              <a:t>řekne-li</a:t>
            </a:r>
            <a:r>
              <a:rPr lang="cs-CZ" dirty="0"/>
              <a:t> snad, </a:t>
            </a:r>
            <a:r>
              <a:rPr lang="cs-CZ" dirty="0" err="1"/>
              <a:t>že</a:t>
            </a:r>
            <a:r>
              <a:rPr lang="cs-CZ" dirty="0"/>
              <a:t> </a:t>
            </a:r>
            <a:r>
              <a:rPr lang="cs-CZ" dirty="0" err="1"/>
              <a:t>příčina</a:t>
            </a:r>
            <a:r>
              <a:rPr lang="cs-CZ" dirty="0"/>
              <a:t> je </a:t>
            </a:r>
            <a:r>
              <a:rPr lang="cs-CZ" dirty="0" err="1"/>
              <a:t>uprostřed</a:t>
            </a:r>
            <a:r>
              <a:rPr lang="cs-CZ" dirty="0"/>
              <a:t>, </a:t>
            </a:r>
            <a:r>
              <a:rPr lang="cs-CZ" dirty="0" err="1"/>
              <a:t>jiste</a:t>
            </a:r>
            <a:r>
              <a:rPr lang="cs-CZ" dirty="0"/>
              <a:t>̌ mi </a:t>
            </a:r>
            <a:r>
              <a:rPr lang="cs-CZ" dirty="0" err="1"/>
              <a:t>vyloži</a:t>
            </a:r>
            <a:r>
              <a:rPr lang="cs-CZ" dirty="0"/>
              <a:t>́, </a:t>
            </a:r>
            <a:r>
              <a:rPr lang="cs-CZ" dirty="0" err="1"/>
              <a:t>že</a:t>
            </a:r>
            <a:r>
              <a:rPr lang="cs-CZ" dirty="0"/>
              <a:t> to tak je </a:t>
            </a:r>
            <a:r>
              <a:rPr lang="cs-CZ" dirty="0" err="1"/>
              <a:t>lepši</a:t>
            </a:r>
            <a:r>
              <a:rPr lang="cs-CZ" dirty="0"/>
              <a:t>́, </a:t>
            </a:r>
            <a:r>
              <a:rPr lang="cs-CZ" dirty="0" err="1"/>
              <a:t>že</a:t>
            </a:r>
            <a:r>
              <a:rPr lang="cs-CZ" dirty="0"/>
              <a:t> je </a:t>
            </a:r>
            <a:r>
              <a:rPr lang="cs-CZ" dirty="0" err="1"/>
              <a:t>příčina</a:t>
            </a:r>
            <a:r>
              <a:rPr lang="cs-CZ" dirty="0"/>
              <a:t> </a:t>
            </a:r>
            <a:r>
              <a:rPr lang="cs-CZ" dirty="0" err="1"/>
              <a:t>uprostřed</a:t>
            </a:r>
            <a:r>
              <a:rPr lang="cs-CZ" dirty="0"/>
              <a:t>" (to </a:t>
            </a:r>
            <a:r>
              <a:rPr lang="cs-CZ" dirty="0" err="1"/>
              <a:t>znamena</a:t>
            </a:r>
            <a:r>
              <a:rPr lang="cs-CZ" dirty="0"/>
              <a:t>́, </a:t>
            </a:r>
            <a:r>
              <a:rPr lang="cs-CZ" dirty="0" err="1"/>
              <a:t>že</a:t>
            </a:r>
            <a:r>
              <a:rPr lang="cs-CZ" dirty="0"/>
              <a:t> </a:t>
            </a:r>
            <a:r>
              <a:rPr lang="cs-CZ" dirty="0" err="1"/>
              <a:t>vyloži</a:t>
            </a:r>
            <a:r>
              <a:rPr lang="cs-CZ" dirty="0"/>
              <a:t>́ </a:t>
            </a:r>
            <a:r>
              <a:rPr lang="cs-CZ" dirty="0" err="1"/>
              <a:t>vnitřni</a:t>
            </a:r>
            <a:r>
              <a:rPr lang="cs-CZ" dirty="0"/>
              <a:t>́ </a:t>
            </a:r>
            <a:r>
              <a:rPr lang="cs-CZ" dirty="0" err="1"/>
              <a:t>účel</a:t>
            </a:r>
            <a:r>
              <a:rPr lang="cs-CZ" dirty="0"/>
              <a:t> </a:t>
            </a:r>
            <a:r>
              <a:rPr lang="cs-CZ" dirty="0" err="1"/>
              <a:t>te</a:t>
            </a:r>
            <a:r>
              <a:rPr lang="cs-CZ" dirty="0"/>
              <a:t>́ </a:t>
            </a:r>
            <a:r>
              <a:rPr lang="cs-CZ" dirty="0" err="1"/>
              <a:t>věci</a:t>
            </a:r>
            <a:r>
              <a:rPr lang="cs-CZ" dirty="0"/>
              <a:t> o sobě a pro sebe, nikoliv </a:t>
            </a:r>
            <a:r>
              <a:rPr lang="cs-CZ" dirty="0" err="1"/>
              <a:t>užitek</a:t>
            </a:r>
            <a:r>
              <a:rPr lang="cs-CZ" dirty="0"/>
              <a:t> jako </a:t>
            </a:r>
            <a:r>
              <a:rPr lang="cs-CZ" dirty="0" err="1"/>
              <a:t>zevne</a:t>
            </a:r>
            <a:r>
              <a:rPr lang="cs-CZ" dirty="0"/>
              <a:t>̌ </a:t>
            </a:r>
            <a:r>
              <a:rPr lang="cs-CZ" dirty="0" err="1"/>
              <a:t>určeny</a:t>
            </a:r>
            <a:r>
              <a:rPr lang="cs-CZ" dirty="0"/>
              <a:t>́ </a:t>
            </a:r>
            <a:r>
              <a:rPr lang="cs-CZ" dirty="0" err="1"/>
              <a:t>účel</a:t>
            </a:r>
            <a:r>
              <a:rPr lang="cs-CZ" dirty="0"/>
              <a:t>). „A </a:t>
            </a:r>
            <a:r>
              <a:rPr lang="cs-CZ" dirty="0" err="1"/>
              <a:t>kdyz</a:t>
            </a:r>
            <a:r>
              <a:rPr lang="cs-CZ" dirty="0"/>
              <a:t>̌ mi to </a:t>
            </a:r>
            <a:r>
              <a:rPr lang="cs-CZ" dirty="0" err="1"/>
              <a:t>Anaxagoras</a:t>
            </a:r>
            <a:r>
              <a:rPr lang="cs-CZ" dirty="0"/>
              <a:t> </a:t>
            </a:r>
            <a:r>
              <a:rPr lang="cs-CZ" dirty="0" err="1"/>
              <a:t>ukázal</a:t>
            </a:r>
            <a:r>
              <a:rPr lang="cs-CZ" dirty="0"/>
              <a:t>, tu jsem poznal, </a:t>
            </a:r>
            <a:r>
              <a:rPr lang="cs-CZ" dirty="0" err="1"/>
              <a:t>že</a:t>
            </a:r>
            <a:r>
              <a:rPr lang="cs-CZ" dirty="0"/>
              <a:t> mi </a:t>
            </a:r>
            <a:r>
              <a:rPr lang="cs-CZ" dirty="0" err="1"/>
              <a:t>uz</a:t>
            </a:r>
            <a:r>
              <a:rPr lang="cs-CZ" dirty="0"/>
              <a:t>̌ </a:t>
            </a:r>
            <a:r>
              <a:rPr lang="cs-CZ" dirty="0" err="1"/>
              <a:t>žádny</a:t>
            </a:r>
            <a:r>
              <a:rPr lang="cs-CZ" dirty="0"/>
              <a:t>́ jiný druh </a:t>
            </a:r>
            <a:r>
              <a:rPr lang="cs-CZ" dirty="0" err="1"/>
              <a:t>příčin</a:t>
            </a:r>
            <a:r>
              <a:rPr lang="cs-CZ" dirty="0"/>
              <a:t> </a:t>
            </a:r>
            <a:r>
              <a:rPr lang="cs-CZ" dirty="0" err="1"/>
              <a:t>nevyloži</a:t>
            </a:r>
            <a:r>
              <a:rPr lang="cs-CZ" dirty="0"/>
              <a:t>́ - ani o slunci, ani o </a:t>
            </a:r>
            <a:r>
              <a:rPr lang="cs-CZ" dirty="0" err="1"/>
              <a:t>měsíci</a:t>
            </a:r>
            <a:r>
              <a:rPr lang="cs-CZ" dirty="0"/>
              <a:t> a </a:t>
            </a:r>
            <a:r>
              <a:rPr lang="cs-CZ" dirty="0" err="1"/>
              <a:t>jiných</a:t>
            </a:r>
            <a:r>
              <a:rPr lang="cs-CZ" dirty="0"/>
              <a:t> </a:t>
            </a:r>
            <a:r>
              <a:rPr lang="cs-CZ" dirty="0" err="1"/>
              <a:t>nebeských</a:t>
            </a:r>
            <a:r>
              <a:rPr lang="cs-CZ" dirty="0"/>
              <a:t> </a:t>
            </a:r>
            <a:r>
              <a:rPr lang="cs-CZ" dirty="0" err="1"/>
              <a:t>tělesech</a:t>
            </a:r>
            <a:r>
              <a:rPr lang="cs-CZ" dirty="0"/>
              <a:t>, ani o tom, jak </a:t>
            </a:r>
            <a:r>
              <a:rPr lang="cs-CZ" dirty="0" err="1"/>
              <a:t>navzájem</a:t>
            </a:r>
            <a:r>
              <a:rPr lang="cs-CZ" dirty="0"/>
              <a:t> kol sebe </a:t>
            </a:r>
            <a:r>
              <a:rPr lang="cs-CZ" dirty="0" err="1"/>
              <a:t>obíhaji</a:t>
            </a:r>
            <a:r>
              <a:rPr lang="cs-CZ" dirty="0"/>
              <a:t>́, ani o jejich rychlostech, ani </a:t>
            </a:r>
            <a:r>
              <a:rPr lang="cs-CZ" dirty="0" err="1"/>
              <a:t>jake</a:t>
            </a:r>
            <a:r>
              <a:rPr lang="cs-CZ" dirty="0"/>
              <a:t>́ </a:t>
            </a:r>
            <a:r>
              <a:rPr lang="cs-CZ" dirty="0" err="1"/>
              <a:t>maji</a:t>
            </a:r>
            <a:r>
              <a:rPr lang="cs-CZ" dirty="0"/>
              <a:t>́ jiné vlastnosti. </a:t>
            </a:r>
            <a:r>
              <a:rPr lang="cs-CZ" dirty="0" err="1"/>
              <a:t>Přidělil-li</a:t>
            </a:r>
            <a:r>
              <a:rPr lang="cs-CZ" dirty="0"/>
              <a:t> </a:t>
            </a:r>
            <a:r>
              <a:rPr lang="cs-CZ" dirty="0" err="1"/>
              <a:t>každe</a:t>
            </a:r>
            <a:r>
              <a:rPr lang="cs-CZ" dirty="0"/>
              <a:t>́ </a:t>
            </a:r>
            <a:r>
              <a:rPr lang="cs-CZ" dirty="0" err="1"/>
              <a:t>jednotlivine</a:t>
            </a:r>
            <a:r>
              <a:rPr lang="cs-CZ" dirty="0"/>
              <a:t>̌ </a:t>
            </a:r>
            <a:r>
              <a:rPr lang="cs-CZ" dirty="0" err="1"/>
              <a:t>jeji</a:t>
            </a:r>
            <a:r>
              <a:rPr lang="cs-CZ" dirty="0"/>
              <a:t>́ </a:t>
            </a:r>
            <a:r>
              <a:rPr lang="cs-CZ" dirty="0" err="1"/>
              <a:t>příčinu</a:t>
            </a:r>
            <a:r>
              <a:rPr lang="cs-CZ" dirty="0"/>
              <a:t>, a </a:t>
            </a:r>
            <a:r>
              <a:rPr lang="cs-CZ" dirty="0" err="1"/>
              <a:t>všem</a:t>
            </a:r>
            <a:r>
              <a:rPr lang="cs-CZ" dirty="0"/>
              <a:t> dohromady, myslel jsem, </a:t>
            </a:r>
            <a:r>
              <a:rPr lang="cs-CZ" dirty="0" err="1"/>
              <a:t>že</a:t>
            </a:r>
            <a:r>
              <a:rPr lang="cs-CZ" dirty="0"/>
              <a:t> </a:t>
            </a:r>
            <a:r>
              <a:rPr lang="cs-CZ" dirty="0" err="1"/>
              <a:t>vyloži</a:t>
            </a:r>
            <a:r>
              <a:rPr lang="cs-CZ" dirty="0"/>
              <a:t>́ to </a:t>
            </a:r>
            <a:r>
              <a:rPr lang="cs-CZ" dirty="0" err="1"/>
              <a:t>nejlepši</a:t>
            </a:r>
            <a:r>
              <a:rPr lang="cs-CZ" dirty="0"/>
              <a:t>́ z </a:t>
            </a:r>
            <a:r>
              <a:rPr lang="cs-CZ" dirty="0" err="1"/>
              <a:t>každe</a:t>
            </a:r>
            <a:r>
              <a:rPr lang="cs-CZ" dirty="0"/>
              <a:t>́ jednotliviny a ze </a:t>
            </a:r>
            <a:r>
              <a:rPr lang="cs-CZ" dirty="0" err="1"/>
              <a:t>všech</a:t>
            </a:r>
            <a:r>
              <a:rPr lang="cs-CZ" dirty="0"/>
              <a:t> dohromady" (svobodnou ideu, </a:t>
            </a:r>
            <a:r>
              <a:rPr lang="cs-CZ" dirty="0" err="1"/>
              <a:t>jsouci</a:t>
            </a:r>
            <a:r>
              <a:rPr lang="cs-CZ" dirty="0"/>
              <a:t>́ o sobě a pro sebe, </a:t>
            </a:r>
            <a:r>
              <a:rPr lang="cs-CZ" dirty="0" err="1"/>
              <a:t>absolutni</a:t>
            </a:r>
            <a:r>
              <a:rPr lang="cs-CZ" dirty="0"/>
              <a:t>́ </a:t>
            </a:r>
            <a:r>
              <a:rPr lang="cs-CZ" dirty="0" err="1"/>
              <a:t>konečny</a:t>
            </a:r>
            <a:r>
              <a:rPr lang="cs-CZ" dirty="0"/>
              <a:t>́ </a:t>
            </a:r>
            <a:r>
              <a:rPr lang="cs-CZ" dirty="0" err="1"/>
              <a:t>účel</a:t>
            </a:r>
            <a:r>
              <a:rPr lang="cs-CZ" dirty="0"/>
              <a:t>). „Nevzdal bych se </a:t>
            </a:r>
            <a:r>
              <a:rPr lang="cs-CZ" dirty="0" err="1"/>
              <a:t>této</a:t>
            </a:r>
            <a:r>
              <a:rPr lang="cs-CZ" dirty="0"/>
              <a:t> </a:t>
            </a:r>
            <a:r>
              <a:rPr lang="cs-CZ" dirty="0" err="1"/>
              <a:t>naděje</a:t>
            </a:r>
            <a:r>
              <a:rPr lang="cs-CZ" dirty="0"/>
              <a:t> ani za mnoho </a:t>
            </a:r>
            <a:r>
              <a:rPr lang="cs-CZ" dirty="0" err="1"/>
              <a:t>peněz</a:t>
            </a:r>
            <a:r>
              <a:rPr lang="cs-CZ" dirty="0"/>
              <a:t>, chopil jsem se </a:t>
            </a:r>
            <a:r>
              <a:rPr lang="cs-CZ" dirty="0" err="1"/>
              <a:t>horlive</a:t>
            </a:r>
            <a:r>
              <a:rPr lang="cs-CZ" dirty="0"/>
              <a:t>̌ </a:t>
            </a:r>
            <a:r>
              <a:rPr lang="cs-CZ" dirty="0" err="1"/>
              <a:t>Anaxagorových</a:t>
            </a:r>
            <a:r>
              <a:rPr lang="cs-CZ" dirty="0"/>
              <a:t> spisů a </a:t>
            </a:r>
            <a:r>
              <a:rPr lang="cs-CZ" dirty="0" err="1"/>
              <a:t>četl</a:t>
            </a:r>
            <a:r>
              <a:rPr lang="cs-CZ" dirty="0"/>
              <a:t> jsem je co </a:t>
            </a:r>
            <a:r>
              <a:rPr lang="cs-CZ" dirty="0" err="1"/>
              <a:t>nejusilovněji</a:t>
            </a:r>
            <a:r>
              <a:rPr lang="cs-CZ" dirty="0"/>
              <a:t>, abych poznal co </a:t>
            </a:r>
            <a:r>
              <a:rPr lang="cs-CZ" dirty="0" err="1"/>
              <a:t>nejdříve</a:t>
            </a:r>
            <a:r>
              <a:rPr lang="cs-CZ" dirty="0"/>
              <a:t>, co je </a:t>
            </a:r>
            <a:r>
              <a:rPr lang="cs-CZ" dirty="0" err="1"/>
              <a:t>dobre</a:t>
            </a:r>
            <a:r>
              <a:rPr lang="cs-CZ" dirty="0"/>
              <a:t>́ a co je </a:t>
            </a:r>
            <a:r>
              <a:rPr lang="cs-CZ" dirty="0" err="1"/>
              <a:t>špatne</a:t>
            </a:r>
            <a:r>
              <a:rPr lang="cs-CZ" dirty="0"/>
              <a:t>́. Ale </a:t>
            </a:r>
            <a:r>
              <a:rPr lang="cs-CZ" dirty="0" err="1"/>
              <a:t>této</a:t>
            </a:r>
            <a:r>
              <a:rPr lang="cs-CZ" dirty="0"/>
              <a:t> </a:t>
            </a:r>
            <a:r>
              <a:rPr lang="cs-CZ" dirty="0" err="1"/>
              <a:t>vábne</a:t>
            </a:r>
            <a:r>
              <a:rPr lang="cs-CZ" dirty="0"/>
              <a:t>́ </a:t>
            </a:r>
            <a:r>
              <a:rPr lang="cs-CZ" dirty="0" err="1"/>
              <a:t>naděje</a:t>
            </a:r>
            <a:r>
              <a:rPr lang="cs-CZ" dirty="0"/>
              <a:t> jsem byl </a:t>
            </a:r>
            <a:r>
              <a:rPr lang="cs-CZ" dirty="0" err="1"/>
              <a:t>náhle</a:t>
            </a:r>
            <a:r>
              <a:rPr lang="cs-CZ" dirty="0"/>
              <a:t> zbaven, </a:t>
            </a:r>
            <a:r>
              <a:rPr lang="cs-CZ" dirty="0" err="1"/>
              <a:t>kdyz</a:t>
            </a:r>
            <a:r>
              <a:rPr lang="cs-CZ" dirty="0"/>
              <a:t>̌ jsem </a:t>
            </a:r>
            <a:r>
              <a:rPr lang="cs-CZ" dirty="0" err="1"/>
              <a:t>viděl</a:t>
            </a:r>
            <a:r>
              <a:rPr lang="cs-CZ" dirty="0"/>
              <a:t>, </a:t>
            </a:r>
            <a:r>
              <a:rPr lang="cs-CZ" dirty="0" err="1"/>
              <a:t>že</a:t>
            </a:r>
            <a:r>
              <a:rPr lang="cs-CZ" dirty="0"/>
              <a:t> </a:t>
            </a:r>
            <a:r>
              <a:rPr lang="cs-CZ" dirty="0" err="1"/>
              <a:t>Anaxagoras</a:t>
            </a:r>
            <a:r>
              <a:rPr lang="cs-CZ" dirty="0"/>
              <a:t> </a:t>
            </a:r>
            <a:r>
              <a:rPr lang="cs-CZ" dirty="0" err="1"/>
              <a:t>nedospíva</a:t>
            </a:r>
            <a:r>
              <a:rPr lang="cs-CZ" dirty="0"/>
              <a:t>́ k </a:t>
            </a:r>
            <a:r>
              <a:rPr lang="cs-CZ" dirty="0" err="1"/>
              <a:t>věcem</a:t>
            </a:r>
            <a:r>
              <a:rPr lang="cs-CZ" dirty="0"/>
              <a:t> ani cestou </a:t>
            </a:r>
            <a:r>
              <a:rPr lang="cs-CZ" dirty="0" err="1"/>
              <a:t>myšlenky</a:t>
            </a:r>
            <a:r>
              <a:rPr lang="cs-CZ" dirty="0"/>
              <a:t>, ani cestou </a:t>
            </a:r>
            <a:r>
              <a:rPr lang="cs-CZ" dirty="0" err="1"/>
              <a:t>nějakých</a:t>
            </a:r>
            <a:r>
              <a:rPr lang="cs-CZ" dirty="0"/>
              <a:t> </a:t>
            </a:r>
            <a:r>
              <a:rPr lang="cs-CZ" dirty="0" err="1"/>
              <a:t>důvodu</a:t>
            </a:r>
            <a:r>
              <a:rPr lang="cs-CZ" dirty="0"/>
              <a:t>̊, </a:t>
            </a:r>
            <a:r>
              <a:rPr lang="cs-CZ" dirty="0" err="1"/>
              <a:t>nýbrz</a:t>
            </a:r>
            <a:r>
              <a:rPr lang="cs-CZ" dirty="0"/>
              <a:t>̌ </a:t>
            </a:r>
            <a:r>
              <a:rPr lang="cs-CZ" dirty="0" err="1"/>
              <a:t>že</a:t>
            </a:r>
            <a:r>
              <a:rPr lang="cs-CZ" dirty="0"/>
              <a:t> k tomu bere </a:t>
            </a:r>
            <a:r>
              <a:rPr lang="cs-CZ" dirty="0" err="1"/>
              <a:t>vítr</a:t>
            </a:r>
            <a:r>
              <a:rPr lang="cs-CZ" dirty="0"/>
              <a:t>, </a:t>
            </a:r>
            <a:r>
              <a:rPr lang="cs-CZ" dirty="0" err="1"/>
              <a:t>ohen</a:t>
            </a:r>
            <a:r>
              <a:rPr lang="cs-CZ" dirty="0"/>
              <a:t>̌ a vodu a </a:t>
            </a:r>
            <a:r>
              <a:rPr lang="cs-CZ" dirty="0" err="1"/>
              <a:t>ješte</a:t>
            </a:r>
            <a:r>
              <a:rPr lang="cs-CZ" dirty="0"/>
              <a:t>̌ mnoho </a:t>
            </a:r>
            <a:r>
              <a:rPr lang="cs-CZ" dirty="0" err="1"/>
              <a:t>jiného</a:t>
            </a:r>
            <a:r>
              <a:rPr lang="cs-CZ" dirty="0"/>
              <a:t> a </a:t>
            </a:r>
            <a:r>
              <a:rPr lang="cs-CZ" dirty="0" err="1"/>
              <a:t>stejne</a:t>
            </a:r>
            <a:r>
              <a:rPr lang="cs-CZ" dirty="0"/>
              <a:t>̌ </a:t>
            </a:r>
            <a:r>
              <a:rPr lang="cs-CZ" dirty="0" err="1"/>
              <a:t>nevhodného</a:t>
            </a:r>
            <a:r>
              <a:rPr lang="cs-CZ" dirty="0"/>
              <a:t>.“ (s. 292)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31991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977</Words>
  <Application>Microsoft Macintosh PowerPoint</Application>
  <PresentationFormat>Širokoúhlá obrazovka</PresentationFormat>
  <Paragraphs>10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Hegel a Anaxagoras</vt:lpstr>
      <vt:lpstr>Úsvit principu svobody</vt:lpstr>
      <vt:lpstr>De-spiritualizace</vt:lpstr>
      <vt:lpstr>Jsme na počátku</vt:lpstr>
      <vt:lpstr>Jsme na počátku - Sokrates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Hegel a Anaxagoras</dc:title>
  <dc:creator>Maroš Matiaško</dc:creator>
  <cp:lastModifiedBy>Maroš Matiaško</cp:lastModifiedBy>
  <cp:revision>2</cp:revision>
  <dcterms:created xsi:type="dcterms:W3CDTF">2019-12-12T11:24:42Z</dcterms:created>
  <dcterms:modified xsi:type="dcterms:W3CDTF">2019-12-12T11:41:41Z</dcterms:modified>
</cp:coreProperties>
</file>