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5" r:id="rId14"/>
    <p:sldId id="288" r:id="rId15"/>
    <p:sldId id="286" r:id="rId16"/>
    <p:sldId id="287" r:id="rId17"/>
    <p:sldId id="289" r:id="rId18"/>
    <p:sldId id="290" r:id="rId19"/>
    <p:sldId id="267" r:id="rId20"/>
    <p:sldId id="269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3" r:id="rId34"/>
    <p:sldId id="282" r:id="rId35"/>
    <p:sldId id="28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7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13AA-143F-4031-9A46-A07E6A4CEDD8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eriváty </a:t>
            </a:r>
            <a:r>
              <a:rPr lang="cs-CZ" b="1" dirty="0"/>
              <a:t>od číslovek určitých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2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</a:t>
            </a:r>
            <a:r>
              <a:rPr lang="cs-CZ" dirty="0" err="1" smtClean="0"/>
              <a:t>šechno</a:t>
            </a:r>
            <a:r>
              <a:rPr lang="cs-CZ" dirty="0" smtClean="0"/>
              <a:t> dohromady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[lemma="((((((((((jed((not)|(nič)|(</a:t>
            </a:r>
            <a:r>
              <a:rPr lang="cs-CZ" dirty="0" err="1" smtClean="0"/>
              <a:t>enáct</a:t>
            </a:r>
            <a:r>
              <a:rPr lang="cs-CZ" dirty="0" smtClean="0"/>
              <a:t>))|</a:t>
            </a:r>
            <a:r>
              <a:rPr lang="cs-CZ" dirty="0" err="1" smtClean="0"/>
              <a:t>dv</a:t>
            </a:r>
            <a:r>
              <a:rPr lang="cs-CZ" dirty="0" smtClean="0"/>
              <a:t>((oj)|(</a:t>
            </a:r>
            <a:r>
              <a:rPr lang="cs-CZ" dirty="0" err="1" smtClean="0"/>
              <a:t>anáct</a:t>
            </a:r>
            <a:r>
              <a:rPr lang="cs-CZ" dirty="0" smtClean="0"/>
              <a:t>)|(</a:t>
            </a:r>
            <a:r>
              <a:rPr lang="cs-CZ" dirty="0" err="1" smtClean="0"/>
              <a:t>acít</a:t>
            </a:r>
            <a:r>
              <a:rPr lang="cs-CZ" dirty="0" smtClean="0"/>
              <a:t>))|t((roj)|(</a:t>
            </a:r>
            <a:r>
              <a:rPr lang="cs-CZ" dirty="0" err="1" smtClean="0"/>
              <a:t>řináct</a:t>
            </a:r>
            <a:r>
              <a:rPr lang="cs-CZ" dirty="0" smtClean="0"/>
              <a:t>)|(</a:t>
            </a:r>
            <a:r>
              <a:rPr lang="cs-CZ" dirty="0" err="1" smtClean="0"/>
              <a:t>řicít</a:t>
            </a:r>
            <a:r>
              <a:rPr lang="cs-CZ" dirty="0" smtClean="0"/>
              <a:t>))|[</a:t>
            </a:r>
            <a:r>
              <a:rPr lang="cs-CZ" dirty="0" err="1" smtClean="0"/>
              <a:t>čš</a:t>
            </a:r>
            <a:r>
              <a:rPr lang="cs-CZ" dirty="0" smtClean="0"/>
              <a:t>]t((y[</a:t>
            </a:r>
            <a:r>
              <a:rPr lang="cs-CZ" dirty="0" err="1" smtClean="0"/>
              <a:t>rř</a:t>
            </a:r>
            <a:r>
              <a:rPr lang="cs-CZ" dirty="0" smtClean="0"/>
              <a:t>])|(</a:t>
            </a:r>
            <a:r>
              <a:rPr lang="cs-CZ" dirty="0" err="1" smtClean="0"/>
              <a:t>rnáct</a:t>
            </a:r>
            <a:r>
              <a:rPr lang="cs-CZ" dirty="0" smtClean="0"/>
              <a:t>)|(y[</a:t>
            </a:r>
            <a:r>
              <a:rPr lang="cs-CZ" dirty="0" err="1" smtClean="0"/>
              <a:t>rř</a:t>
            </a:r>
            <a:r>
              <a:rPr lang="cs-CZ" dirty="0" smtClean="0"/>
              <a:t>][</a:t>
            </a:r>
            <a:r>
              <a:rPr lang="cs-CZ" dirty="0" err="1" smtClean="0"/>
              <a:t>iy</a:t>
            </a:r>
            <a:r>
              <a:rPr lang="cs-CZ" dirty="0" smtClean="0"/>
              <a:t>]</a:t>
            </a:r>
            <a:r>
              <a:rPr lang="cs-CZ" dirty="0" err="1" smtClean="0"/>
              <a:t>cít</a:t>
            </a:r>
            <a:r>
              <a:rPr lang="cs-CZ" dirty="0" smtClean="0"/>
              <a:t>))|p((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))|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 smtClean="0"/>
              <a:t>stnáct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))|((sedm)|(osm))((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))|</a:t>
            </a:r>
            <a:r>
              <a:rPr lang="cs-CZ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atenáct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))|((</a:t>
            </a:r>
            <a:r>
              <a:rPr lang="cs-CZ" dirty="0" err="1" smtClean="0"/>
              <a:t>desít</a:t>
            </a:r>
            <a:r>
              <a:rPr lang="cs-CZ" dirty="0" smtClean="0"/>
              <a:t>)|(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))))))))))k)|(tisíc)|(nul)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mili</a:t>
            </a:r>
            <a:r>
              <a:rPr lang="cs-CZ" dirty="0" smtClean="0"/>
              <a:t>[</a:t>
            </a:r>
            <a:r>
              <a:rPr lang="cs-CZ" dirty="0" err="1" smtClean="0"/>
              <a:t>oó</a:t>
            </a:r>
            <a:r>
              <a:rPr lang="cs-CZ" dirty="0" smtClean="0"/>
              <a:t>]n))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889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</a:t>
            </a:r>
            <a:r>
              <a:rPr lang="cs-CZ" dirty="0" err="1" smtClean="0"/>
              <a:t>lemat</a:t>
            </a:r>
            <a:r>
              <a:rPr lang="cs-CZ" dirty="0" smtClean="0"/>
              <a:t> a značek (synv4)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40" y="1600200"/>
            <a:ext cx="2919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Nerozpoznáno automatickou analýzou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36770"/>
            <a:ext cx="8229600" cy="26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smtClean="0"/>
              <a:t>ov.*"]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</a:t>
            </a:r>
            <a:r>
              <a:rPr lang="en-GB" dirty="0" smtClean="0"/>
              <a:t>].*"]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3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tvarů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22" y="1600200"/>
            <a:ext cx="69869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</a:t>
            </a:r>
            <a:r>
              <a:rPr lang="en-GB" dirty="0" smtClean="0"/>
              <a:t>="</a:t>
            </a:r>
            <a:r>
              <a:rPr lang="cs-CZ" dirty="0" smtClean="0">
                <a:solidFill>
                  <a:srgbClr val="FF0000"/>
                </a:solidFill>
              </a:rPr>
              <a:t>.*</a:t>
            </a:r>
            <a:r>
              <a:rPr lang="en-GB" dirty="0" smtClean="0"/>
              <a:t>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5357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263 lemmat</a:t>
            </a:r>
          </a:p>
          <a:p>
            <a:r>
              <a:rPr lang="cs-CZ" dirty="0" smtClean="0"/>
              <a:t>Nerozpoznaných správných není mnoho</a:t>
            </a:r>
          </a:p>
          <a:p>
            <a:r>
              <a:rPr lang="cs-CZ" dirty="0" smtClean="0"/>
              <a:t>Nekonzistence slovníku (lemma </a:t>
            </a:r>
            <a:r>
              <a:rPr lang="cs-CZ" i="1" dirty="0" err="1" smtClean="0"/>
              <a:t>osmdesátkový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nerozpoznáno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700808"/>
            <a:ext cx="2113362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4664"/>
            <a:ext cx="3086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Vyhledávání </a:t>
            </a:r>
            <a:r>
              <a:rPr lang="cs-CZ" dirty="0"/>
              <a:t>adjektivních </a:t>
            </a:r>
            <a:r>
              <a:rPr lang="cs-CZ" dirty="0" smtClean="0"/>
              <a:t>derivátů a kompozit s prvním členem číslovkovým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</a:t>
            </a:r>
            <a:r>
              <a:rPr lang="cs-CZ" dirty="0" smtClean="0"/>
              <a:t>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Slovnědruhová povaha </a:t>
            </a:r>
            <a:r>
              <a:rPr lang="cs-CZ" b="1" dirty="0" smtClean="0"/>
              <a:t>číslovek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Sémantické kritérium</a:t>
            </a:r>
          </a:p>
          <a:p>
            <a:r>
              <a:rPr lang="cs-CZ" dirty="0" smtClean="0"/>
              <a:t>Slovnědruhové přesahy</a:t>
            </a:r>
          </a:p>
          <a:p>
            <a:r>
              <a:rPr lang="cs-CZ" dirty="0" smtClean="0"/>
              <a:t>Adjektivní/substantivní flexe</a:t>
            </a:r>
          </a:p>
          <a:p>
            <a:r>
              <a:rPr lang="cs-CZ" dirty="0" smtClean="0"/>
              <a:t>Adverbiální povaha číslovek násobných</a:t>
            </a:r>
          </a:p>
          <a:p>
            <a:r>
              <a:rPr lang="cs-CZ" dirty="0" smtClean="0"/>
              <a:t>Velmi pravidelná derivace (potencialita neomezená)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9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přegenerovává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75" y="1600200"/>
            <a:ext cx="34856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Lze upravit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lemma!="((tříd[</a:t>
            </a:r>
            <a:r>
              <a:rPr lang="cs-CZ" dirty="0" err="1"/>
              <a:t>ií</a:t>
            </a:r>
            <a:r>
              <a:rPr lang="cs-CZ" dirty="0"/>
              <a:t>]c)|(</a:t>
            </a:r>
            <a:r>
              <a:rPr lang="cs-CZ" dirty="0" err="1"/>
              <a:t>třídn</a:t>
            </a:r>
            <a:r>
              <a:rPr lang="cs-CZ" dirty="0"/>
              <a:t>)|(tříděn)|(</a:t>
            </a:r>
            <a:r>
              <a:rPr lang="cs-CZ" dirty="0" err="1"/>
              <a:t>třineck</a:t>
            </a:r>
            <a:r>
              <a:rPr lang="cs-CZ" dirty="0"/>
              <a:t>)|(</a:t>
            </a:r>
            <a:r>
              <a:rPr lang="cs-CZ" dirty="0" err="1"/>
              <a:t>tříšt</a:t>
            </a:r>
            <a:r>
              <a:rPr lang="cs-CZ" dirty="0"/>
              <a:t>)|(</a:t>
            </a:r>
            <a:r>
              <a:rPr lang="cs-CZ" dirty="0" err="1"/>
              <a:t>třísk</a:t>
            </a:r>
            <a:r>
              <a:rPr lang="cs-CZ" dirty="0"/>
              <a:t>)|(třísel)|(</a:t>
            </a:r>
            <a:r>
              <a:rPr lang="cs-CZ" dirty="0" err="1"/>
              <a:t>třímaj</a:t>
            </a:r>
            <a:r>
              <a:rPr lang="cs-CZ" dirty="0"/>
              <a:t>)|(</a:t>
            </a:r>
            <a:r>
              <a:rPr lang="cs-CZ" dirty="0" err="1"/>
              <a:t>tříb</a:t>
            </a:r>
            <a:r>
              <a:rPr lang="cs-CZ" dirty="0"/>
              <a:t>[</a:t>
            </a:r>
            <a:r>
              <a:rPr lang="cs-CZ" dirty="0" err="1"/>
              <a:t>iíe</a:t>
            </a:r>
            <a:r>
              <a:rPr lang="cs-CZ" dirty="0"/>
              <a:t>][</a:t>
            </a:r>
            <a:r>
              <a:rPr lang="cs-CZ" dirty="0" err="1"/>
              <a:t>cn</a:t>
            </a:r>
            <a:r>
              <a:rPr lang="cs-CZ" dirty="0"/>
              <a:t>])|(</a:t>
            </a:r>
            <a:r>
              <a:rPr lang="cs-CZ" dirty="0" err="1"/>
              <a:t>třísovsk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upbmflc</a:t>
            </a:r>
            <a:r>
              <a:rPr lang="cs-CZ" dirty="0"/>
              <a:t>])|(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cš</a:t>
            </a:r>
            <a:r>
              <a:rPr lang="cs-CZ" dirty="0"/>
              <a:t>]k)|(</a:t>
            </a:r>
            <a:r>
              <a:rPr lang="cs-CZ" dirty="0" err="1"/>
              <a:t>trojsk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is</a:t>
            </a:r>
            <a:r>
              <a:rPr lang="cs-CZ" dirty="0"/>
              <a:t>])).*" &amp; lemma!="((sto[</a:t>
            </a:r>
            <a:r>
              <a:rPr lang="cs-CZ" dirty="0" err="1"/>
              <a:t>lr</a:t>
            </a:r>
            <a:r>
              <a:rPr lang="cs-CZ" dirty="0"/>
              <a:t>]n)|(stočen)|(</a:t>
            </a:r>
            <a:r>
              <a:rPr lang="cs-CZ" dirty="0" err="1"/>
              <a:t>stockh</a:t>
            </a:r>
            <a:r>
              <a:rPr lang="cs-CZ" dirty="0"/>
              <a:t>)|(stoup)|(</a:t>
            </a:r>
            <a:r>
              <a:rPr lang="cs-CZ" dirty="0" err="1"/>
              <a:t>stopý</a:t>
            </a:r>
            <a:r>
              <a:rPr lang="cs-CZ" dirty="0"/>
              <a:t>)|(</a:t>
            </a:r>
            <a:r>
              <a:rPr lang="cs-CZ" dirty="0" err="1"/>
              <a:t>stomato</a:t>
            </a:r>
            <a:r>
              <a:rPr lang="cs-CZ" dirty="0"/>
              <a:t>)|(stopnut)|(sto[</a:t>
            </a:r>
            <a:r>
              <a:rPr lang="cs-CZ" dirty="0" err="1"/>
              <a:t>ph</a:t>
            </a:r>
            <a:r>
              <a:rPr lang="cs-CZ" dirty="0"/>
              <a:t>]ov)|(</a:t>
            </a:r>
            <a:r>
              <a:rPr lang="cs-CZ" dirty="0" err="1"/>
              <a:t>stopk</a:t>
            </a:r>
            <a:r>
              <a:rPr lang="cs-CZ" dirty="0"/>
              <a:t>[</a:t>
            </a:r>
            <a:r>
              <a:rPr lang="cs-CZ" dirty="0" err="1"/>
              <a:t>ao</a:t>
            </a:r>
            <a:r>
              <a:rPr lang="cs-CZ" dirty="0"/>
              <a:t>][</a:t>
            </a:r>
            <a:r>
              <a:rPr lang="cs-CZ" dirty="0" err="1"/>
              <a:t>vt</a:t>
            </a:r>
            <a:r>
              <a:rPr lang="cs-CZ" dirty="0"/>
              <a:t>])|(stop[</a:t>
            </a:r>
            <a:r>
              <a:rPr lang="cs-CZ" dirty="0" err="1"/>
              <a:t>eé</a:t>
            </a:r>
            <a:r>
              <a:rPr lang="cs-CZ" dirty="0"/>
              <a:t>]r)|(stopař)|(stožár)|(</a:t>
            </a:r>
            <a:r>
              <a:rPr lang="cs-CZ" dirty="0" err="1"/>
              <a:t>stolov</a:t>
            </a:r>
            <a:r>
              <a:rPr lang="cs-CZ" dirty="0"/>
              <a:t>)|(stoluj)|(</a:t>
            </a:r>
            <a:r>
              <a:rPr lang="cs-CZ" dirty="0" err="1"/>
              <a:t>stonkov</a:t>
            </a:r>
            <a:r>
              <a:rPr lang="cs-CZ" dirty="0"/>
              <a:t>)|(stodol)|(</a:t>
            </a:r>
            <a:r>
              <a:rPr lang="cs-CZ" dirty="0" err="1"/>
              <a:t>stoli</a:t>
            </a:r>
            <a:r>
              <a:rPr lang="cs-CZ" dirty="0"/>
              <a:t>[</a:t>
            </a:r>
            <a:r>
              <a:rPr lang="cs-CZ" dirty="0" err="1"/>
              <a:t>čc</a:t>
            </a:r>
            <a:r>
              <a:rPr lang="cs-CZ" dirty="0"/>
              <a:t>])|(stolař)|(</a:t>
            </a:r>
            <a:r>
              <a:rPr lang="cs-CZ" dirty="0" err="1"/>
              <a:t>stonav</a:t>
            </a:r>
            <a:r>
              <a:rPr lang="cs-CZ" dirty="0"/>
              <a:t>)|(stoj[</a:t>
            </a:r>
            <a:r>
              <a:rPr lang="cs-CZ" dirty="0" err="1"/>
              <a:t>aiínk</a:t>
            </a:r>
            <a:r>
              <a:rPr lang="cs-CZ" dirty="0"/>
              <a:t>])|(stoi)|(</a:t>
            </a:r>
            <a:r>
              <a:rPr lang="cs-CZ" dirty="0" err="1"/>
              <a:t>stodsk</a:t>
            </a:r>
            <a:r>
              <a:rPr lang="cs-CZ" dirty="0"/>
              <a:t>)|(</a:t>
            </a:r>
            <a:r>
              <a:rPr lang="cs-CZ" dirty="0" err="1"/>
              <a:t>stochovsk</a:t>
            </a:r>
            <a:r>
              <a:rPr lang="cs-CZ" dirty="0"/>
              <a:t>)|(</a:t>
            </a:r>
            <a:r>
              <a:rPr lang="cs-CZ" dirty="0" err="1"/>
              <a:t>stoneovsk</a:t>
            </a:r>
            <a:r>
              <a:rPr lang="cs-CZ" dirty="0"/>
              <a:t>)).*" &amp; lemma!="((</a:t>
            </a:r>
            <a:r>
              <a:rPr lang="cs-CZ" dirty="0" err="1"/>
              <a:t>dvo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])|(jedna[</a:t>
            </a:r>
            <a:r>
              <a:rPr lang="cs-CZ" dirty="0" err="1"/>
              <a:t>cn</a:t>
            </a:r>
            <a:r>
              <a:rPr lang="cs-CZ" dirty="0"/>
              <a:t>])|(jednajíc)|(jedený)|(</a:t>
            </a:r>
            <a:r>
              <a:rPr lang="cs-CZ" dirty="0" err="1"/>
              <a:t>osmán</a:t>
            </a:r>
            <a:r>
              <a:rPr lang="cs-CZ" dirty="0"/>
              <a:t>)|(osma[</a:t>
            </a:r>
            <a:r>
              <a:rPr lang="cs-CZ" dirty="0" err="1"/>
              <a:t>hžn</a:t>
            </a:r>
            <a:r>
              <a:rPr lang="cs-CZ" dirty="0"/>
              <a:t>])|(</a:t>
            </a:r>
            <a:r>
              <a:rPr lang="cs-CZ" dirty="0" err="1"/>
              <a:t>osmirk</a:t>
            </a:r>
            <a:r>
              <a:rPr lang="cs-CZ" dirty="0"/>
              <a:t>)|(pater[</a:t>
            </a:r>
            <a:r>
              <a:rPr lang="cs-CZ" dirty="0" err="1"/>
              <a:t>nů</a:t>
            </a:r>
            <a:r>
              <a:rPr lang="cs-CZ" dirty="0"/>
              <a:t>])).*"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Lze použít k detekci jednotek nerozpoznaných automatickou morfologickou analýzou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[lemma="((</a:t>
            </a:r>
            <a:r>
              <a:rPr lang="en-GB" dirty="0" err="1"/>
              <a:t>jedn</a:t>
            </a:r>
            <a:r>
              <a:rPr lang="en-GB" dirty="0"/>
              <a:t>)|(</a:t>
            </a:r>
            <a:r>
              <a:rPr lang="en-GB" dirty="0" err="1"/>
              <a:t>jed</a:t>
            </a:r>
            <a:r>
              <a:rPr lang="en-GB" dirty="0"/>
              <a:t>[</a:t>
            </a:r>
            <a:r>
              <a:rPr lang="en-GB" dirty="0" err="1"/>
              <a:t>ie</a:t>
            </a:r>
            <a:r>
              <a:rPr lang="en-GB" dirty="0"/>
              <a:t>]n)|(dv[</a:t>
            </a:r>
            <a:r>
              <a:rPr lang="en-GB" dirty="0" err="1"/>
              <a:t>aoě</a:t>
            </a:r>
            <a:r>
              <a:rPr lang="en-GB" dirty="0"/>
              <a:t>])|(</a:t>
            </a:r>
            <a:r>
              <a:rPr lang="en-GB" dirty="0" err="1"/>
              <a:t>troj</a:t>
            </a:r>
            <a:r>
              <a:rPr lang="en-GB" dirty="0"/>
              <a:t>)|(</a:t>
            </a:r>
            <a:r>
              <a:rPr lang="en-GB" dirty="0" err="1"/>
              <a:t>tř</a:t>
            </a:r>
            <a:r>
              <a:rPr lang="en-GB" dirty="0"/>
              <a:t>[</a:t>
            </a:r>
            <a:r>
              <a:rPr lang="en-GB" dirty="0" err="1"/>
              <a:t>íi</a:t>
            </a:r>
            <a:r>
              <a:rPr lang="en-GB" dirty="0"/>
              <a:t>])|(</a:t>
            </a:r>
            <a:r>
              <a:rPr lang="en-GB" dirty="0" err="1"/>
              <a:t>čtve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čty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pět</a:t>
            </a:r>
            <a:r>
              <a:rPr lang="en-GB" dirty="0"/>
              <a:t>)|(</a:t>
            </a:r>
            <a:r>
              <a:rPr lang="en-GB" dirty="0" err="1"/>
              <a:t>šest</a:t>
            </a:r>
            <a:r>
              <a:rPr lang="en-GB" dirty="0"/>
              <a:t>)|(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[</a:t>
            </a:r>
            <a:r>
              <a:rPr lang="en-GB" dirty="0" err="1"/>
              <a:t>aáeind</a:t>
            </a:r>
            <a:r>
              <a:rPr lang="en-GB" dirty="0"/>
              <a:t>])|(de[</a:t>
            </a:r>
            <a:r>
              <a:rPr lang="en-GB" dirty="0" err="1"/>
              <a:t>sv</a:t>
            </a:r>
            <a:r>
              <a:rPr lang="en-GB" dirty="0"/>
              <a:t>][</a:t>
            </a:r>
            <a:r>
              <a:rPr lang="en-GB" dirty="0" err="1"/>
              <a:t>áíaeě</a:t>
            </a:r>
            <a:r>
              <a:rPr lang="en-GB" dirty="0"/>
              <a:t>]t)|(</a:t>
            </a:r>
            <a:r>
              <a:rPr lang="en-GB" dirty="0" err="1"/>
              <a:t>čtrnáct</a:t>
            </a:r>
            <a:r>
              <a:rPr lang="en-GB" dirty="0"/>
              <a:t>)|(</a:t>
            </a:r>
            <a:r>
              <a:rPr lang="en-GB" dirty="0" err="1"/>
              <a:t>patnáct</a:t>
            </a:r>
            <a:r>
              <a:rPr lang="en-GB" dirty="0"/>
              <a:t>)|(pater)|(((pa)|(</a:t>
            </a:r>
            <a:r>
              <a:rPr lang="en-GB" dirty="0" err="1"/>
              <a:t>še</a:t>
            </a:r>
            <a:r>
              <a:rPr lang="en-GB" dirty="0"/>
              <a:t>)|(deva))des[</a:t>
            </a:r>
            <a:r>
              <a:rPr lang="en-GB" dirty="0" err="1"/>
              <a:t>áa</a:t>
            </a:r>
            <a:r>
              <a:rPr lang="en-GB" dirty="0"/>
              <a:t>]t)|(</a:t>
            </a:r>
            <a:r>
              <a:rPr lang="en-GB" dirty="0" err="1"/>
              <a:t>sto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tříd</a:t>
            </a:r>
            <a:r>
              <a:rPr lang="en-GB" dirty="0"/>
              <a:t>[</a:t>
            </a:r>
            <a:r>
              <a:rPr lang="en-GB" dirty="0" err="1"/>
              <a:t>ií</a:t>
            </a:r>
            <a:r>
              <a:rPr lang="en-GB" dirty="0"/>
              <a:t>]c)|(</a:t>
            </a:r>
            <a:r>
              <a:rPr lang="en-GB" dirty="0" err="1"/>
              <a:t>třídn</a:t>
            </a:r>
            <a:r>
              <a:rPr lang="en-GB" dirty="0"/>
              <a:t>)|(</a:t>
            </a:r>
            <a:r>
              <a:rPr lang="en-GB" dirty="0" err="1"/>
              <a:t>tříděn</a:t>
            </a:r>
            <a:r>
              <a:rPr lang="en-GB" dirty="0"/>
              <a:t>)|(</a:t>
            </a:r>
            <a:r>
              <a:rPr lang="en-GB" dirty="0" err="1"/>
              <a:t>třízen</a:t>
            </a:r>
            <a:r>
              <a:rPr lang="en-GB" dirty="0"/>
              <a:t>)|(</a:t>
            </a:r>
            <a:r>
              <a:rPr lang="en-GB" dirty="0" err="1"/>
              <a:t>třineck</a:t>
            </a:r>
            <a:r>
              <a:rPr lang="en-GB" dirty="0"/>
              <a:t>)|(</a:t>
            </a:r>
            <a:r>
              <a:rPr lang="en-GB" dirty="0" err="1"/>
              <a:t>tříšt</a:t>
            </a:r>
            <a:r>
              <a:rPr lang="en-GB" dirty="0"/>
              <a:t>)|(</a:t>
            </a:r>
            <a:r>
              <a:rPr lang="en-GB" dirty="0" err="1"/>
              <a:t>třísk</a:t>
            </a:r>
            <a:r>
              <a:rPr lang="en-GB" dirty="0"/>
              <a:t>)|(</a:t>
            </a:r>
            <a:r>
              <a:rPr lang="en-GB" dirty="0" err="1"/>
              <a:t>třísel</a:t>
            </a:r>
            <a:r>
              <a:rPr lang="en-GB" dirty="0"/>
              <a:t>)|(</a:t>
            </a:r>
            <a:r>
              <a:rPr lang="en-GB" dirty="0" err="1"/>
              <a:t>třímaj</a:t>
            </a:r>
            <a:r>
              <a:rPr lang="en-GB" dirty="0"/>
              <a:t>)|(</a:t>
            </a:r>
            <a:r>
              <a:rPr lang="en-GB" dirty="0" err="1"/>
              <a:t>tříb</a:t>
            </a:r>
            <a:r>
              <a:rPr lang="en-GB" dirty="0"/>
              <a:t>[</a:t>
            </a:r>
            <a:r>
              <a:rPr lang="en-GB" dirty="0" err="1"/>
              <a:t>iíe</a:t>
            </a:r>
            <a:r>
              <a:rPr lang="en-GB" dirty="0"/>
              <a:t>][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třísovsk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upbmflc</a:t>
            </a:r>
            <a:r>
              <a:rPr lang="en-GB" dirty="0"/>
              <a:t>])|(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cš</a:t>
            </a:r>
            <a:r>
              <a:rPr lang="en-GB" dirty="0"/>
              <a:t>]k)|(</a:t>
            </a:r>
            <a:r>
              <a:rPr lang="en-GB" dirty="0" err="1"/>
              <a:t>trojsk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[is])).*(([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lr</a:t>
            </a:r>
            <a:r>
              <a:rPr lang="en-GB" dirty="0"/>
              <a:t>]n)|(</a:t>
            </a:r>
            <a:r>
              <a:rPr lang="en-GB" dirty="0" err="1"/>
              <a:t>stočen</a:t>
            </a:r>
            <a:r>
              <a:rPr lang="en-GB" dirty="0"/>
              <a:t>)|(</a:t>
            </a:r>
            <a:r>
              <a:rPr lang="en-GB" dirty="0" err="1"/>
              <a:t>stockh</a:t>
            </a:r>
            <a:r>
              <a:rPr lang="en-GB" dirty="0"/>
              <a:t>)|(stoup)|(</a:t>
            </a:r>
            <a:r>
              <a:rPr lang="en-GB" dirty="0" err="1"/>
              <a:t>stopý</a:t>
            </a:r>
            <a:r>
              <a:rPr lang="en-GB" dirty="0"/>
              <a:t>)|(</a:t>
            </a:r>
            <a:r>
              <a:rPr lang="en-GB" dirty="0" err="1"/>
              <a:t>stopn</a:t>
            </a:r>
            <a:r>
              <a:rPr lang="en-GB" dirty="0"/>
              <a:t>)|(</a:t>
            </a:r>
            <a:r>
              <a:rPr lang="en-GB" dirty="0" err="1"/>
              <a:t>stom</a:t>
            </a:r>
            <a:r>
              <a:rPr lang="en-GB" dirty="0"/>
              <a:t>)|(</a:t>
            </a:r>
            <a:r>
              <a:rPr lang="en-GB" dirty="0" err="1"/>
              <a:t>stopnut</a:t>
            </a:r>
            <a:r>
              <a:rPr lang="en-GB" dirty="0"/>
              <a:t>)|(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ph</a:t>
            </a:r>
            <a:r>
              <a:rPr lang="en-GB" dirty="0"/>
              <a:t>]</a:t>
            </a:r>
            <a:r>
              <a:rPr lang="en-GB" dirty="0" err="1"/>
              <a:t>ov</a:t>
            </a:r>
            <a:r>
              <a:rPr lang="en-GB" dirty="0"/>
              <a:t>)|(</a:t>
            </a:r>
            <a:r>
              <a:rPr lang="en-GB" dirty="0" err="1"/>
              <a:t>stopk</a:t>
            </a:r>
            <a:r>
              <a:rPr lang="en-GB" dirty="0"/>
              <a:t>[</a:t>
            </a:r>
            <a:r>
              <a:rPr lang="en-GB" dirty="0" err="1"/>
              <a:t>ao</a:t>
            </a:r>
            <a:r>
              <a:rPr lang="en-GB" dirty="0"/>
              <a:t>][</a:t>
            </a:r>
            <a:r>
              <a:rPr lang="en-GB" dirty="0" err="1"/>
              <a:t>vt</a:t>
            </a:r>
            <a:r>
              <a:rPr lang="en-GB" dirty="0"/>
              <a:t>])|(stop[</a:t>
            </a:r>
            <a:r>
              <a:rPr lang="en-GB" dirty="0" err="1"/>
              <a:t>eé</a:t>
            </a:r>
            <a:r>
              <a:rPr lang="en-GB" dirty="0"/>
              <a:t>]r)|(</a:t>
            </a:r>
            <a:r>
              <a:rPr lang="en-GB" dirty="0" err="1"/>
              <a:t>stopař</a:t>
            </a:r>
            <a:r>
              <a:rPr lang="en-GB" dirty="0"/>
              <a:t>)|(</a:t>
            </a:r>
            <a:r>
              <a:rPr lang="en-GB" dirty="0" err="1"/>
              <a:t>stožár</a:t>
            </a:r>
            <a:r>
              <a:rPr lang="en-GB" dirty="0"/>
              <a:t>)|(</a:t>
            </a:r>
            <a:r>
              <a:rPr lang="en-GB" dirty="0" err="1"/>
              <a:t>stolov</a:t>
            </a:r>
            <a:r>
              <a:rPr lang="en-GB" dirty="0"/>
              <a:t>)|(</a:t>
            </a:r>
            <a:r>
              <a:rPr lang="en-GB" dirty="0" err="1"/>
              <a:t>stoluj</a:t>
            </a:r>
            <a:r>
              <a:rPr lang="en-GB" dirty="0"/>
              <a:t>)|(</a:t>
            </a:r>
            <a:r>
              <a:rPr lang="en-GB" dirty="0" err="1"/>
              <a:t>stonkov</a:t>
            </a:r>
            <a:r>
              <a:rPr lang="en-GB" dirty="0"/>
              <a:t>)|(</a:t>
            </a:r>
            <a:r>
              <a:rPr lang="en-GB" dirty="0" err="1"/>
              <a:t>stodol</a:t>
            </a:r>
            <a:r>
              <a:rPr lang="en-GB" dirty="0"/>
              <a:t>)|(</a:t>
            </a:r>
            <a:r>
              <a:rPr lang="en-GB" dirty="0" err="1"/>
              <a:t>stoli</a:t>
            </a:r>
            <a:r>
              <a:rPr lang="en-GB" dirty="0"/>
              <a:t>[</a:t>
            </a:r>
            <a:r>
              <a:rPr lang="en-GB" dirty="0" err="1"/>
              <a:t>čc</a:t>
            </a:r>
            <a:r>
              <a:rPr lang="en-GB" dirty="0"/>
              <a:t>])|(</a:t>
            </a:r>
            <a:r>
              <a:rPr lang="en-GB" dirty="0" err="1"/>
              <a:t>stolař</a:t>
            </a:r>
            <a:r>
              <a:rPr lang="en-GB" dirty="0"/>
              <a:t>)|(</a:t>
            </a:r>
            <a:r>
              <a:rPr lang="en-GB" dirty="0" err="1"/>
              <a:t>stonav</a:t>
            </a:r>
            <a:r>
              <a:rPr lang="en-GB" dirty="0"/>
              <a:t>)|(</a:t>
            </a:r>
            <a:r>
              <a:rPr lang="en-GB" dirty="0" err="1"/>
              <a:t>stoj</a:t>
            </a:r>
            <a:r>
              <a:rPr lang="en-GB" dirty="0"/>
              <a:t>[</a:t>
            </a:r>
            <a:r>
              <a:rPr lang="en-GB" dirty="0" err="1"/>
              <a:t>aiínk</a:t>
            </a:r>
            <a:r>
              <a:rPr lang="en-GB" dirty="0"/>
              <a:t>])|(</a:t>
            </a:r>
            <a:r>
              <a:rPr lang="en-GB" dirty="0" err="1"/>
              <a:t>stoi</a:t>
            </a:r>
            <a:r>
              <a:rPr lang="en-GB" dirty="0"/>
              <a:t>)|(</a:t>
            </a:r>
            <a:r>
              <a:rPr lang="en-GB" dirty="0" err="1"/>
              <a:t>stodsk</a:t>
            </a:r>
            <a:r>
              <a:rPr lang="en-GB" dirty="0"/>
              <a:t>)|(</a:t>
            </a:r>
            <a:r>
              <a:rPr lang="en-GB" dirty="0" err="1"/>
              <a:t>stochovsk</a:t>
            </a:r>
            <a:r>
              <a:rPr lang="en-GB" dirty="0"/>
              <a:t>)|(</a:t>
            </a:r>
            <a:r>
              <a:rPr lang="en-GB" dirty="0" err="1"/>
              <a:t>stoneovsk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lemma!="((dv[</a:t>
            </a:r>
            <a:r>
              <a:rPr lang="en-GB" dirty="0" err="1"/>
              <a:t>oě</a:t>
            </a:r>
            <a:r>
              <a:rPr lang="en-GB" dirty="0"/>
              <a:t>][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jedna</a:t>
            </a:r>
            <a:r>
              <a:rPr lang="en-GB" dirty="0"/>
              <a:t>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jednajíc</a:t>
            </a:r>
            <a:r>
              <a:rPr lang="en-GB" dirty="0"/>
              <a:t>)|(</a:t>
            </a:r>
            <a:r>
              <a:rPr lang="en-GB" dirty="0" err="1"/>
              <a:t>jedený</a:t>
            </a:r>
            <a:r>
              <a:rPr lang="en-GB" dirty="0"/>
              <a:t>)|(</a:t>
            </a:r>
            <a:r>
              <a:rPr lang="en-GB" dirty="0" err="1"/>
              <a:t>osmán</a:t>
            </a:r>
            <a:r>
              <a:rPr lang="en-GB" dirty="0"/>
              <a:t>)|(</a:t>
            </a:r>
            <a:r>
              <a:rPr lang="en-GB" dirty="0" err="1"/>
              <a:t>osma</a:t>
            </a:r>
            <a:r>
              <a:rPr lang="en-GB" dirty="0"/>
              <a:t>[</a:t>
            </a:r>
            <a:r>
              <a:rPr lang="en-GB" dirty="0" err="1"/>
              <a:t>hžn</a:t>
            </a:r>
            <a:r>
              <a:rPr lang="en-GB" dirty="0"/>
              <a:t>])|(</a:t>
            </a:r>
            <a:r>
              <a:rPr lang="en-GB" dirty="0" err="1"/>
              <a:t>osmirk</a:t>
            </a:r>
            <a:r>
              <a:rPr lang="en-GB" dirty="0"/>
              <a:t>)|(pater[</a:t>
            </a:r>
            <a:r>
              <a:rPr lang="en-GB" dirty="0" err="1"/>
              <a:t>nů</a:t>
            </a:r>
            <a:r>
              <a:rPr lang="en-GB" dirty="0"/>
              <a:t>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tag="X.*"]</a:t>
            </a:r>
          </a:p>
        </p:txBody>
      </p:sp>
    </p:spTree>
    <p:extLst>
      <p:ext uri="{BB962C8B-B14F-4D97-AF65-F5344CB8AC3E}">
        <p14:creationId xmlns:p14="http://schemas.microsoft.com/office/powerpoint/2010/main" val="2539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mohou být/jsou odvozeny od číslovkových základů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544" y="1600200"/>
            <a:ext cx="3726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Substantiva z číslovek na -</a:t>
            </a:r>
            <a:r>
              <a:rPr lang="cs-CZ" dirty="0" err="1" smtClean="0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Homonymie </a:t>
            </a:r>
            <a:r>
              <a:rPr lang="cs-CZ" i="1" dirty="0" smtClean="0"/>
              <a:t>.*</a:t>
            </a:r>
            <a:r>
              <a:rPr lang="cs-CZ" i="1" dirty="0" err="1" smtClean="0"/>
              <a:t>ina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smtClean="0"/>
              <a:t>.*</a:t>
            </a:r>
          </a:p>
          <a:p>
            <a:r>
              <a:rPr lang="cs-CZ" i="1" dirty="0" err="1" smtClean="0"/>
              <a:t>iny</a:t>
            </a: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592455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 smtClean="0"/>
              <a:t>lc</a:t>
            </a:r>
            <a:r>
              <a:rPr lang="cs-CZ" dirty="0" smtClean="0"/>
              <a:t>="((deset)|(((jeden)|(dva)|(tři)|(</a:t>
            </a:r>
            <a:r>
              <a:rPr lang="cs-CZ" dirty="0" err="1" smtClean="0"/>
              <a:t>čtr</a:t>
            </a:r>
            <a:r>
              <a:rPr lang="cs-CZ" dirty="0" smtClean="0"/>
              <a:t>)|(pat)|(šest)|(sedm)|(osm)|(</a:t>
            </a:r>
            <a:r>
              <a:rPr lang="cs-CZ" dirty="0" err="1" smtClean="0"/>
              <a:t>devate</a:t>
            </a:r>
            <a:r>
              <a:rPr lang="cs-CZ" dirty="0" smtClean="0"/>
              <a:t>))(</a:t>
            </a:r>
            <a:r>
              <a:rPr lang="cs-CZ" dirty="0" err="1" smtClean="0"/>
              <a:t>náct</a:t>
            </a:r>
            <a:r>
              <a:rPr lang="cs-CZ" dirty="0" smtClean="0"/>
              <a:t>))|(((dva)|(tři)|(čtyři))(c[</a:t>
            </a:r>
            <a:r>
              <a:rPr lang="cs-CZ" dirty="0" err="1" smtClean="0"/>
              <a:t>áe</a:t>
            </a:r>
            <a:r>
              <a:rPr lang="cs-CZ" dirty="0" smtClean="0"/>
              <a:t>]t))|(((</a:t>
            </a:r>
            <a:r>
              <a:rPr lang="cs-CZ" dirty="0" err="1" smtClean="0"/>
              <a:t>pa</a:t>
            </a:r>
            <a:r>
              <a:rPr lang="cs-CZ" dirty="0" smtClean="0"/>
              <a:t>)|(</a:t>
            </a:r>
            <a:r>
              <a:rPr lang="cs-CZ" dirty="0" err="1" smtClean="0"/>
              <a:t>še</a:t>
            </a:r>
            <a:r>
              <a:rPr lang="cs-CZ" dirty="0" smtClean="0"/>
              <a:t>)|(sedm)|(osm)|(</a:t>
            </a:r>
            <a:r>
              <a:rPr lang="cs-CZ" dirty="0" err="1" smtClean="0"/>
              <a:t>deva</a:t>
            </a:r>
            <a:r>
              <a:rPr lang="cs-CZ" dirty="0" smtClean="0"/>
              <a:t>))(</a:t>
            </a:r>
            <a:r>
              <a:rPr lang="cs-CZ" dirty="0" err="1" smtClean="0"/>
              <a:t>desát</a:t>
            </a:r>
            <a:r>
              <a:rPr lang="cs-CZ" dirty="0" smtClean="0"/>
              <a:t>))|(set))</a:t>
            </a:r>
            <a:r>
              <a:rPr lang="cs-CZ" dirty="0" err="1" smtClean="0"/>
              <a:t>iny</a:t>
            </a:r>
            <a:r>
              <a:rPr lang="cs-CZ" dirty="0" smtClean="0"/>
              <a:t>" &amp; </a:t>
            </a:r>
            <a:r>
              <a:rPr lang="cs-CZ" dirty="0" err="1"/>
              <a:t>tag</a:t>
            </a:r>
            <a:r>
              <a:rPr lang="cs-CZ" dirty="0"/>
              <a:t>="N.*"]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pouze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167731"/>
            <a:ext cx="4457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 lemmatizace a </a:t>
            </a:r>
            <a:r>
              <a:rPr lang="cs-CZ" dirty="0" err="1" smtClean="0"/>
              <a:t>tagování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 smtClean="0"/>
              <a:t>="(((</a:t>
            </a:r>
            <a:r>
              <a:rPr lang="cs-CZ" dirty="0"/>
              <a:t>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smtClean="0"/>
              <a:t>in)</a:t>
            </a:r>
            <a:r>
              <a:rPr lang="en-US" dirty="0" smtClean="0"/>
              <a:t>|</a:t>
            </a:r>
            <a:r>
              <a:rPr lang="cs-CZ" dirty="0" smtClean="0"/>
              <a:t>(((</a:t>
            </a:r>
            <a:r>
              <a:rPr lang="cs-CZ" dirty="0"/>
              <a:t>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smtClean="0"/>
              <a:t>in((y)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ám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ách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ami</a:t>
            </a:r>
            <a:r>
              <a:rPr lang="cs-CZ" dirty="0" smtClean="0"/>
              <a:t>)))"]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Lemmata a POS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044" y="1600200"/>
            <a:ext cx="2957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šestnáctiny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5574"/>
            <a:ext cx="8229600" cy="2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Značkování SD číslovka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Desambiguace (-1,-1:pos=C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6714"/>
            <a:ext cx="8229600" cy="3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</a:t>
            </a:r>
            <a:r>
              <a:rPr lang="cs-CZ" dirty="0" smtClean="0"/>
              <a:t>1:pos!=</a:t>
            </a:r>
            <a:r>
              <a:rPr lang="cs-CZ" dirty="0"/>
              <a:t>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2881"/>
            <a:ext cx="8229600" cy="2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 desambiguaci </a:t>
            </a:r>
            <a:r>
              <a:rPr lang="en-US" dirty="0"/>
              <a:t>[</a:t>
            </a:r>
            <a:r>
              <a:rPr lang="cs-CZ" dirty="0" smtClean="0"/>
              <a:t>CN</a:t>
            </a:r>
            <a:r>
              <a:rPr lang="en-US" dirty="0" smtClean="0"/>
              <a:t>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9482"/>
            <a:ext cx="8229600" cy="2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7082"/>
            <a:ext cx="8229600" cy="24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Kolokace (MI-</a:t>
            </a:r>
            <a:r>
              <a:rPr lang="cs-CZ" dirty="0" err="1" smtClean="0"/>
              <a:t>score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141266" cy="52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cs-CZ" dirty="0" smtClean="0"/>
              <a:t> </a:t>
            </a:r>
            <a:r>
              <a:rPr lang="cs-CZ" dirty="0" smtClean="0"/>
              <a:t>příště (28. 10./25. 11.)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Kompozita s prvním členem číslovkovým tvoří adjektivní deriváty označující vztah k časovému údaji /roční, měsíční, denní, …</a:t>
            </a:r>
          </a:p>
          <a:p>
            <a:r>
              <a:rPr lang="cs-CZ" dirty="0" smtClean="0"/>
              <a:t>Které číslovkové základy se pojí s více než jedním adjektivem s časovým významem?</a:t>
            </a:r>
          </a:p>
          <a:p>
            <a:r>
              <a:rPr lang="cs-CZ" dirty="0" smtClean="0"/>
              <a:t>(Použijte nástroj </a:t>
            </a:r>
            <a:r>
              <a:rPr lang="cs-CZ" dirty="0" err="1" smtClean="0"/>
              <a:t>Morfio</a:t>
            </a:r>
            <a:r>
              <a:rPr lang="cs-CZ" dirty="0" smtClean="0"/>
              <a:t>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 s možnou číselnou platností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MČ 2 s. 101n. tab. na s. 113</a:t>
            </a:r>
          </a:p>
          <a:p>
            <a:r>
              <a:rPr lang="cs-CZ" dirty="0" smtClean="0"/>
              <a:t>Číslovky velikostní: adjektiva na </a:t>
            </a:r>
            <a:r>
              <a:rPr lang="cs-CZ" i="1" dirty="0" smtClean="0"/>
              <a:t>–</a:t>
            </a:r>
            <a:r>
              <a:rPr lang="cs-CZ" i="1" dirty="0" err="1" smtClean="0"/>
              <a:t>ový</a:t>
            </a:r>
            <a:r>
              <a:rPr lang="cs-CZ" i="1" dirty="0" smtClean="0"/>
              <a:t> (tisícový)</a:t>
            </a:r>
          </a:p>
          <a:p>
            <a:r>
              <a:rPr lang="cs-CZ" dirty="0" smtClean="0"/>
              <a:t>Číslovky skupinové: substantiva na </a:t>
            </a:r>
            <a:r>
              <a:rPr lang="cs-CZ" i="1" dirty="0" smtClean="0"/>
              <a:t>–</a:t>
            </a:r>
            <a:r>
              <a:rPr lang="cs-CZ" i="1" dirty="0" err="1" smtClean="0"/>
              <a:t>ice</a:t>
            </a:r>
            <a:r>
              <a:rPr lang="cs-CZ" i="1" dirty="0" smtClean="0"/>
              <a:t>, -</a:t>
            </a:r>
            <a:r>
              <a:rPr lang="cs-CZ" i="1" dirty="0" err="1" smtClean="0"/>
              <a:t>ka</a:t>
            </a:r>
            <a:r>
              <a:rPr lang="cs-CZ" i="1" dirty="0" smtClean="0"/>
              <a:t> (trojice, čtyřka)</a:t>
            </a:r>
          </a:p>
          <a:p>
            <a:pPr marL="0" indent="0">
              <a:buNone/>
            </a:pP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Značkování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ový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vypadají a jak jsou značkována adjektiva s číselným významem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vojkový, trojkový, …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formulovat složitější dotaz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[lemma="(jed((not)|(nič)|(</a:t>
            </a:r>
            <a:r>
              <a:rPr lang="cs-CZ" dirty="0" err="1" smtClean="0"/>
              <a:t>enáct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[lemma="(jed((not)|(nič)|(</a:t>
            </a:r>
            <a:r>
              <a:rPr lang="cs-CZ" dirty="0" err="1" smtClean="0"/>
              <a:t>enáct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en-US" dirty="0" smtClean="0"/>
              <a:t>[lemma="(((</a:t>
            </a:r>
            <a:r>
              <a:rPr lang="en-US" dirty="0" err="1" smtClean="0"/>
              <a:t>dvoj</a:t>
            </a:r>
            <a:r>
              <a:rPr lang="en-US" dirty="0" smtClean="0"/>
              <a:t>)|</a:t>
            </a:r>
            <a:r>
              <a:rPr lang="en-US" dirty="0" err="1" smtClean="0"/>
              <a:t>dva</a:t>
            </a:r>
            <a:r>
              <a:rPr lang="en-US" dirty="0" smtClean="0"/>
              <a:t>((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en-US" dirty="0" err="1" smtClean="0"/>
              <a:t>cít</a:t>
            </a:r>
            <a:r>
              <a:rPr lang="en-US" dirty="0" smtClean="0"/>
              <a:t>)))k)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en-US" dirty="0" smtClean="0"/>
              <a:t>[lemma="(dv((</a:t>
            </a:r>
            <a:r>
              <a:rPr lang="en-US" dirty="0" err="1" smtClean="0"/>
              <a:t>oj</a:t>
            </a:r>
            <a:r>
              <a:rPr lang="en-US" dirty="0" smtClean="0"/>
              <a:t>)|(</a:t>
            </a:r>
            <a:r>
              <a:rPr lang="en-US" dirty="0" err="1" smtClean="0"/>
              <a:t>anáct</a:t>
            </a:r>
            <a:r>
              <a:rPr lang="en-US" dirty="0" smtClean="0"/>
              <a:t>)|(</a:t>
            </a:r>
            <a:r>
              <a:rPr lang="en-US" dirty="0" err="1" smtClean="0"/>
              <a:t>acít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</a:p>
          <a:p>
            <a:r>
              <a:rPr lang="en-US" dirty="0" smtClean="0"/>
              <a:t>[lemma="(</a:t>
            </a:r>
            <a:r>
              <a:rPr lang="cs-CZ" dirty="0" smtClean="0"/>
              <a:t>(</a:t>
            </a:r>
            <a:r>
              <a:rPr lang="en-US" dirty="0" smtClean="0"/>
              <a:t>(</a:t>
            </a:r>
            <a:r>
              <a:rPr lang="en-US" dirty="0" err="1" smtClean="0"/>
              <a:t>troj</a:t>
            </a:r>
            <a:r>
              <a:rPr lang="en-US" dirty="0" smtClean="0"/>
              <a:t>)|t</a:t>
            </a:r>
            <a:r>
              <a:rPr lang="cs-CZ" dirty="0" err="1" smtClean="0"/>
              <a:t>ři</a:t>
            </a:r>
            <a:r>
              <a:rPr lang="en-US" dirty="0" smtClean="0"/>
              <a:t>((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en-US" dirty="0" err="1" smtClean="0"/>
              <a:t>cít</a:t>
            </a:r>
            <a:r>
              <a:rPr lang="en-US" dirty="0" smtClean="0"/>
              <a:t>)))k)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en-US" dirty="0" smtClean="0"/>
              <a:t>[lemma="(</a:t>
            </a:r>
            <a:r>
              <a:rPr lang="cs-CZ" dirty="0" smtClean="0"/>
              <a:t>t</a:t>
            </a:r>
            <a:r>
              <a:rPr lang="en-US" dirty="0" smtClean="0"/>
              <a:t>((</a:t>
            </a:r>
            <a:r>
              <a:rPr lang="cs-CZ" dirty="0" smtClean="0"/>
              <a:t>r</a:t>
            </a:r>
            <a:r>
              <a:rPr lang="en-US" dirty="0" err="1" smtClean="0"/>
              <a:t>oj</a:t>
            </a:r>
            <a:r>
              <a:rPr lang="en-US" dirty="0" smtClean="0"/>
              <a:t>)|(</a:t>
            </a:r>
            <a:r>
              <a:rPr lang="cs-CZ" dirty="0" err="1" smtClean="0"/>
              <a:t>ři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cs-CZ" dirty="0" err="1" smtClean="0"/>
              <a:t>řic</a:t>
            </a:r>
            <a:r>
              <a:rPr lang="en-US" dirty="0" err="1" smtClean="0"/>
              <a:t>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cs-CZ" dirty="0" smtClean="0"/>
              <a:t>[lemma="(((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</a:t>
            </a:r>
            <a:r>
              <a:rPr lang="cs-CZ" dirty="0" smtClean="0"/>
              <a:t>)|(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err="1" smtClean="0"/>
              <a:t>trnáct</a:t>
            </a:r>
            <a:r>
              <a:rPr lang="cs-CZ" dirty="0" smtClean="0"/>
              <a:t>)|(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][</a:t>
            </a:r>
            <a:r>
              <a:rPr lang="cs-CZ" dirty="0" smtClean="0"/>
              <a:t>i</a:t>
            </a:r>
            <a:r>
              <a:rPr lang="en-US" dirty="0" smtClean="0"/>
              <a:t>y]</a:t>
            </a:r>
            <a:r>
              <a:rPr lang="cs-CZ" dirty="0" err="1" smtClean="0"/>
              <a:t>cít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en-US" dirty="0" smtClean="0"/>
              <a:t>[lemma="([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</a:t>
            </a:r>
            <a:r>
              <a:rPr lang="en-US" dirty="0" smtClean="0"/>
              <a:t>((</a:t>
            </a:r>
            <a:r>
              <a:rPr lang="cs-CZ" dirty="0" smtClean="0"/>
              <a:t>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])|(</a:t>
            </a:r>
            <a:r>
              <a:rPr lang="cs-CZ" dirty="0"/>
              <a:t>r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cs-CZ" dirty="0" smtClean="0"/>
              <a:t>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][</a:t>
            </a:r>
            <a:r>
              <a:rPr lang="cs-CZ" dirty="0" smtClean="0"/>
              <a:t>i</a:t>
            </a:r>
            <a:r>
              <a:rPr lang="en-US" dirty="0" smtClean="0"/>
              <a:t>y]</a:t>
            </a:r>
            <a:r>
              <a:rPr lang="cs-CZ" dirty="0" smtClean="0"/>
              <a:t>c</a:t>
            </a:r>
            <a:r>
              <a:rPr lang="en-US" dirty="0" err="1" smtClean="0"/>
              <a:t>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cs-CZ" dirty="0" smtClean="0"/>
              <a:t>[lemma="(((pět)|(patnáct)|(padesát))k)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[lemma="(((šest)|(šestnáct)|(šedesát))k)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/>
              <a:t>s</a:t>
            </a:r>
            <a:r>
              <a:rPr lang="cs-CZ" dirty="0" err="1" smtClean="0"/>
              <a:t>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sedmič</a:t>
            </a:r>
            <a:r>
              <a:rPr lang="cs-CZ" dirty="0" smtClean="0"/>
              <a:t>)|(sedmnáct)|(sedmdesát))k)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osmič</a:t>
            </a:r>
            <a:r>
              <a:rPr lang="cs-CZ" dirty="0" smtClean="0"/>
              <a:t>)|(osmnáct)|(osmdesát))k)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cs-CZ" dirty="0" smtClean="0"/>
              <a:t>[lemma="(((sedm)</a:t>
            </a:r>
            <a:r>
              <a:rPr lang="en-US" dirty="0" smtClean="0"/>
              <a:t>|</a:t>
            </a:r>
            <a:r>
              <a:rPr lang="cs-CZ" dirty="0" smtClean="0"/>
              <a:t>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devít</a:t>
            </a:r>
            <a:r>
              <a:rPr lang="cs-CZ" dirty="0" smtClean="0"/>
              <a:t>)|(devatenáct)|(devadesát))k)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cs-CZ" dirty="0" smtClean="0"/>
              <a:t>[lemma="(</a:t>
            </a:r>
            <a:r>
              <a:rPr lang="en-US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</a:t>
            </a:r>
            <a:r>
              <a:rPr lang="en-US" dirty="0" smtClean="0"/>
              <a:t>e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desít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))k)</a:t>
            </a:r>
            <a:r>
              <a:rPr lang="en-US" dirty="0" smtClean="0"/>
              <a:t>|</a:t>
            </a:r>
            <a:r>
              <a:rPr lang="cs-CZ" dirty="0" smtClean="0"/>
              <a:t>(tisíc)</a:t>
            </a:r>
            <a:r>
              <a:rPr lang="en-US" dirty="0" smtClean="0"/>
              <a:t>|</a:t>
            </a:r>
            <a:r>
              <a:rPr lang="cs-CZ" dirty="0" smtClean="0"/>
              <a:t>(nul)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mili</a:t>
            </a:r>
            <a:r>
              <a:rPr lang="en-US" dirty="0"/>
              <a:t>[</a:t>
            </a:r>
            <a:r>
              <a:rPr lang="cs-CZ" dirty="0" err="1" smtClean="0"/>
              <a:t>oó</a:t>
            </a:r>
            <a:r>
              <a:rPr lang="en-US" dirty="0" smtClean="0"/>
              <a:t>]</a:t>
            </a:r>
            <a:r>
              <a:rPr lang="cs-CZ" dirty="0" smtClean="0"/>
              <a:t>n)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785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 složitější 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[lemma="(((((((((jed((not)|(nič)|(</a:t>
            </a:r>
            <a:r>
              <a:rPr lang="cs-CZ" dirty="0" err="1" smtClean="0"/>
              <a:t>enáct</a:t>
            </a:r>
            <a:r>
              <a:rPr lang="cs-CZ" dirty="0" smtClean="0"/>
              <a:t>))|</a:t>
            </a:r>
            <a:r>
              <a:rPr lang="cs-CZ" dirty="0" err="1" smtClean="0"/>
              <a:t>dv</a:t>
            </a:r>
            <a:r>
              <a:rPr lang="cs-CZ" dirty="0" smtClean="0"/>
              <a:t>((oj)|(</a:t>
            </a:r>
            <a:r>
              <a:rPr lang="cs-CZ" dirty="0" err="1" smtClean="0"/>
              <a:t>anáct</a:t>
            </a:r>
            <a:r>
              <a:rPr lang="cs-CZ" dirty="0" smtClean="0"/>
              <a:t>)|(</a:t>
            </a:r>
            <a:r>
              <a:rPr lang="cs-CZ" dirty="0" err="1" smtClean="0"/>
              <a:t>acít</a:t>
            </a:r>
            <a:r>
              <a:rPr lang="cs-CZ" dirty="0" smtClean="0"/>
              <a:t>))|t((roj)|(</a:t>
            </a:r>
            <a:r>
              <a:rPr lang="cs-CZ" dirty="0" err="1" smtClean="0"/>
              <a:t>řináct</a:t>
            </a:r>
            <a:r>
              <a:rPr lang="cs-CZ" dirty="0" smtClean="0"/>
              <a:t>)|(</a:t>
            </a:r>
            <a:r>
              <a:rPr lang="cs-CZ" dirty="0" err="1" smtClean="0"/>
              <a:t>řicít</a:t>
            </a:r>
            <a:r>
              <a:rPr lang="cs-CZ" dirty="0" smtClean="0"/>
              <a:t>))|[</a:t>
            </a:r>
            <a:r>
              <a:rPr lang="cs-CZ" dirty="0" err="1" smtClean="0"/>
              <a:t>čš</a:t>
            </a:r>
            <a:r>
              <a:rPr lang="cs-CZ" dirty="0" smtClean="0"/>
              <a:t>]t((y[</a:t>
            </a:r>
            <a:r>
              <a:rPr lang="cs-CZ" dirty="0" err="1" smtClean="0"/>
              <a:t>rř</a:t>
            </a:r>
            <a:r>
              <a:rPr lang="cs-CZ" dirty="0" smtClean="0"/>
              <a:t>])|(</a:t>
            </a:r>
            <a:r>
              <a:rPr lang="cs-CZ" dirty="0" err="1" smtClean="0"/>
              <a:t>rnáct</a:t>
            </a:r>
            <a:r>
              <a:rPr lang="cs-CZ" dirty="0" smtClean="0"/>
              <a:t>)|(y[</a:t>
            </a:r>
            <a:r>
              <a:rPr lang="cs-CZ" dirty="0" err="1" smtClean="0"/>
              <a:t>rř</a:t>
            </a:r>
            <a:r>
              <a:rPr lang="cs-CZ" dirty="0" smtClean="0"/>
              <a:t>][</a:t>
            </a:r>
            <a:r>
              <a:rPr lang="cs-CZ" dirty="0" err="1" smtClean="0"/>
              <a:t>iy</a:t>
            </a:r>
            <a:r>
              <a:rPr lang="cs-CZ" dirty="0" smtClean="0"/>
              <a:t>]</a:t>
            </a:r>
            <a:r>
              <a:rPr lang="cs-CZ" dirty="0" err="1" smtClean="0"/>
              <a:t>cít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 smtClean="0"/>
              <a:t>stnáct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((sedm)</a:t>
            </a:r>
            <a:r>
              <a:rPr lang="en-US" dirty="0" smtClean="0"/>
              <a:t>|</a:t>
            </a:r>
            <a:r>
              <a:rPr lang="cs-CZ" dirty="0" smtClean="0"/>
              <a:t>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en-US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</a:t>
            </a:r>
            <a:r>
              <a:rPr lang="en-US" dirty="0" smtClean="0"/>
              <a:t>e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((</a:t>
            </a:r>
            <a:r>
              <a:rPr lang="cs-CZ" dirty="0" err="1" smtClean="0"/>
              <a:t>desít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</a:t>
            </a:r>
            <a:r>
              <a:rPr lang="cs-CZ" dirty="0"/>
              <a:t>)</a:t>
            </a:r>
            <a:r>
              <a:rPr lang="cs-CZ" dirty="0" smtClean="0"/>
              <a:t>)))))))k)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9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Předvádění na obrazovce (4:3)</PresentationFormat>
  <Paragraphs>82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Deriváty od číslovek určitých </vt:lpstr>
      <vt:lpstr>Slovnědruhová povaha číslovek</vt:lpstr>
      <vt:lpstr>Značkování SD číslovka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</vt:lpstr>
      <vt:lpstr>Ještě složitější dotaz</vt:lpstr>
      <vt:lpstr>A všechno dohromady</vt:lpstr>
      <vt:lpstr>Seznam lemat a značek (synv4)</vt:lpstr>
      <vt:lpstr>Nerozpoznáno automatickou analýzou</vt:lpstr>
      <vt:lpstr>rozšíříme</vt:lpstr>
      <vt:lpstr>Zpřesníme</vt:lpstr>
      <vt:lpstr>Více tvarů</vt:lpstr>
      <vt:lpstr>zpřesníme</vt:lpstr>
      <vt:lpstr>výsledky</vt:lpstr>
      <vt:lpstr>nerozpoznáno</vt:lpstr>
      <vt:lpstr>Vyhledávání adjektivních derivátů a kompozit s prvním členem číslovkovým </vt:lpstr>
      <vt:lpstr>přegenerovává</vt:lpstr>
      <vt:lpstr>Lze upravit</vt:lpstr>
      <vt:lpstr>Lze použít k detekci jednotek nerozpoznaných automatickou morfologickou analýzou</vt:lpstr>
      <vt:lpstr>Které mohou být/jsou odvozeny od číslovkových základů</vt:lpstr>
      <vt:lpstr>Substantiva z číslovek na -iny</vt:lpstr>
      <vt:lpstr>.*iny</vt:lpstr>
      <vt:lpstr>pouze</vt:lpstr>
      <vt:lpstr>Bez lemmatizace a tagování</vt:lpstr>
      <vt:lpstr>Lemmata a POS</vt:lpstr>
      <vt:lpstr>šestnáctiny</vt:lpstr>
      <vt:lpstr>Desambiguace (-1,-1:pos=C )</vt:lpstr>
      <vt:lpstr>Desambiguace (-1,-1:pos!=C )</vt:lpstr>
      <vt:lpstr>Chyby v desambiguaci [CN]</vt:lpstr>
      <vt:lpstr>dvanáctiny</vt:lpstr>
      <vt:lpstr>Kolokace (MI-score)</vt:lpstr>
      <vt:lpstr>Úkol na příště (28. 10./25. 11.)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</dc:title>
  <dc:creator>Klára Osolsobě</dc:creator>
  <cp:lastModifiedBy>Klára Osolsobě</cp:lastModifiedBy>
  <cp:revision>37</cp:revision>
  <dcterms:created xsi:type="dcterms:W3CDTF">2016-11-08T09:35:26Z</dcterms:created>
  <dcterms:modified xsi:type="dcterms:W3CDTF">2019-10-17T09:53:31Z</dcterms:modified>
</cp:coreProperties>
</file>