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0" r:id="rId4"/>
    <p:sldId id="261" r:id="rId5"/>
    <p:sldId id="289" r:id="rId6"/>
    <p:sldId id="286" r:id="rId7"/>
    <p:sldId id="284" r:id="rId8"/>
    <p:sldId id="285" r:id="rId9"/>
    <p:sldId id="262" r:id="rId10"/>
    <p:sldId id="263" r:id="rId11"/>
    <p:sldId id="281" r:id="rId12"/>
    <p:sldId id="264" r:id="rId13"/>
    <p:sldId id="265" r:id="rId14"/>
    <p:sldId id="288" r:id="rId15"/>
    <p:sldId id="266" r:id="rId16"/>
    <p:sldId id="282" r:id="rId17"/>
    <p:sldId id="267" r:id="rId18"/>
    <p:sldId id="290" r:id="rId19"/>
    <p:sldId id="272" r:id="rId20"/>
    <p:sldId id="273" r:id="rId21"/>
    <p:sldId id="292" r:id="rId22"/>
    <p:sldId id="293" r:id="rId23"/>
    <p:sldId id="294" r:id="rId24"/>
    <p:sldId id="274" r:id="rId25"/>
    <p:sldId id="257" r:id="rId26"/>
    <p:sldId id="277" r:id="rId27"/>
    <p:sldId id="258" r:id="rId28"/>
    <p:sldId id="278" r:id="rId29"/>
    <p:sldId id="280" r:id="rId30"/>
    <p:sldId id="279" r:id="rId31"/>
    <p:sldId id="268" r:id="rId32"/>
    <p:sldId id="276" r:id="rId33"/>
    <p:sldId id="291" r:id="rId34"/>
    <p:sldId id="270" r:id="rId35"/>
    <p:sldId id="271" r:id="rId36"/>
    <p:sldId id="269" r:id="rId37"/>
    <p:sldId id="287" r:id="rId38"/>
    <p:sldId id="275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26865-48F0-41AD-97F1-014B6727AA11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32725-D7A2-4E6E-B1E1-9B19777D082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11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2725-D7A2-4E6E-B1E1-9B19777D082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57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4B1-F7E8-43CB-A2A8-880A19B50445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666-491F-4259-A2B0-B547F2F624A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12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4B1-F7E8-43CB-A2A8-880A19B50445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666-491F-4259-A2B0-B547F2F624A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99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4B1-F7E8-43CB-A2A8-880A19B50445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666-491F-4259-A2B0-B547F2F624A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90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4B1-F7E8-43CB-A2A8-880A19B50445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666-491F-4259-A2B0-B547F2F624A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56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4B1-F7E8-43CB-A2A8-880A19B50445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666-491F-4259-A2B0-B547F2F624A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02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4B1-F7E8-43CB-A2A8-880A19B50445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666-491F-4259-A2B0-B547F2F624A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34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4B1-F7E8-43CB-A2A8-880A19B50445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666-491F-4259-A2B0-B547F2F624A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17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4B1-F7E8-43CB-A2A8-880A19B50445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666-491F-4259-A2B0-B547F2F624A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66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4B1-F7E8-43CB-A2A8-880A19B50445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666-491F-4259-A2B0-B547F2F624A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48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4B1-F7E8-43CB-A2A8-880A19B50445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666-491F-4259-A2B0-B547F2F624A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45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4B1-F7E8-43CB-A2A8-880A19B50445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666-491F-4259-A2B0-B547F2F624A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53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04B1-F7E8-43CB-A2A8-880A19B50445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DD666-491F-4259-A2B0-B547F2F624A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5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LITERATURA DE VIAGEM: VISÕES E REVISÕES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MIGUEL NENEVÉ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65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Visão – Revisão: confirmação ou desestabiliza a crença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..as narrativas de viagem “registram (...) de que forma o deslocamento geográfico confirma e desestabiliza o eu, seja isso compreendido cultural ou psicologicamente. Elas ainda registram a conquista e a imposição do eu cultural sobre o outro (...); elas tornam atraentes os perigos envolvidos nessas duas ações .(Renata </a:t>
            </a:r>
            <a:r>
              <a:rPr lang="pt-BR" dirty="0" err="1"/>
              <a:t>Wasserman</a:t>
            </a:r>
            <a:r>
              <a:rPr lang="pt-BR" dirty="0"/>
              <a:t> e Sandra Almeida)</a:t>
            </a:r>
          </a:p>
        </p:txBody>
      </p:sp>
    </p:spTree>
    <p:extLst>
      <p:ext uri="{BB962C8B-B14F-4D97-AF65-F5344CB8AC3E}">
        <p14:creationId xmlns:p14="http://schemas.microsoft.com/office/powerpoint/2010/main" val="232237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Travel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writing</a:t>
            </a:r>
            <a:r>
              <a:rPr lang="pt-BR" dirty="0">
                <a:solidFill>
                  <a:srgbClr val="FF0000"/>
                </a:solidFill>
              </a:rPr>
              <a:t>- </a:t>
            </a:r>
            <a:r>
              <a:rPr lang="pt-BR" dirty="0" err="1">
                <a:solidFill>
                  <a:srgbClr val="FF0000"/>
                </a:solidFill>
              </a:rPr>
              <a:t>Reports</a:t>
            </a:r>
            <a:r>
              <a:rPr lang="pt-BR" dirty="0">
                <a:solidFill>
                  <a:srgbClr val="FF0000"/>
                </a:solidFill>
              </a:rPr>
              <a:t> - </a:t>
            </a:r>
            <a:r>
              <a:rPr lang="pt-BR" dirty="0" err="1">
                <a:solidFill>
                  <a:srgbClr val="FF0000"/>
                </a:solidFill>
              </a:rPr>
              <a:t>Relations</a:t>
            </a:r>
            <a:r>
              <a:rPr lang="pt-BR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 Pode reproduzir ou criticar o pensamento monolítico eurocêntrico já produzido por outros viajantes, como argumenta </a:t>
            </a:r>
            <a:r>
              <a:rPr lang="pt-BR" dirty="0" err="1"/>
              <a:t>Pratt</a:t>
            </a:r>
            <a:r>
              <a:rPr lang="pt-BR" dirty="0"/>
              <a:t> e outros. Pode , em outras palavras, confirmar uma visão ou  oferecer uma </a:t>
            </a:r>
            <a:r>
              <a:rPr lang="pt-BR" i="1" dirty="0" err="1"/>
              <a:t>re-visão</a:t>
            </a:r>
            <a:r>
              <a:rPr lang="pt-BR" dirty="0"/>
              <a:t> ou uma  visão mais complexa e um questionamento à “verdade” dita anteriormente.</a:t>
            </a:r>
          </a:p>
        </p:txBody>
      </p:sp>
    </p:spTree>
    <p:extLst>
      <p:ext uri="{BB962C8B-B14F-4D97-AF65-F5344CB8AC3E}">
        <p14:creationId xmlns:p14="http://schemas.microsoft.com/office/powerpoint/2010/main" val="201078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Portuguese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Travel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writing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Crônica dos feitos de Guiné= Gomes Eanes de </a:t>
            </a:r>
            <a:r>
              <a:rPr lang="pt-BR" dirty="0" err="1"/>
              <a:t>Zurara</a:t>
            </a:r>
            <a:r>
              <a:rPr lang="pt-BR" dirty="0"/>
              <a:t> -  1453</a:t>
            </a:r>
          </a:p>
          <a:p>
            <a:pPr algn="just"/>
            <a:r>
              <a:rPr lang="pt-BR" dirty="0"/>
              <a:t>O Livro das Armadas  (Ou Armadas da Índia): entre 1497 (viagem de Vasco da Gama) e 1566.</a:t>
            </a:r>
          </a:p>
          <a:p>
            <a:pPr algn="just"/>
            <a:r>
              <a:rPr lang="pt-BR" dirty="0"/>
              <a:t>Nau da Carreira da Índia</a:t>
            </a:r>
          </a:p>
          <a:p>
            <a:pPr algn="just"/>
            <a:r>
              <a:rPr lang="pt-BR" dirty="0"/>
              <a:t>Itinerário da Índia por Terra (1611), de Frei Gaspar de São Bernardino.</a:t>
            </a:r>
          </a:p>
          <a:p>
            <a:pPr algn="just"/>
            <a:r>
              <a:rPr lang="pt-BR" dirty="0"/>
              <a:t> Peregrinação de Fernão Mendes Pinto( publicada em 1614, mas escrita antes de 1580.)</a:t>
            </a:r>
          </a:p>
        </p:txBody>
      </p:sp>
    </p:spTree>
    <p:extLst>
      <p:ext uri="{BB962C8B-B14F-4D97-AF65-F5344CB8AC3E}">
        <p14:creationId xmlns:p14="http://schemas.microsoft.com/office/powerpoint/2010/main" val="136821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0799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Livro de Carreira das Índias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338388"/>
            <a:ext cx="16097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836712"/>
            <a:ext cx="518457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3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Letter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El Rei Dom Manuel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PERO VAZ DE CAMINHA – Primeiro de maio de 1500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105025"/>
            <a:ext cx="1905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29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257" y="-30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HANS STADEN: The </a:t>
            </a:r>
            <a:r>
              <a:rPr lang="pt-BR" dirty="0" err="1">
                <a:solidFill>
                  <a:srgbClr val="FF0000"/>
                </a:solidFill>
              </a:rPr>
              <a:t>true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history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of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the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Savages</a:t>
            </a:r>
            <a:r>
              <a:rPr lang="pt-BR" sz="3600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6257" y="908720"/>
            <a:ext cx="8229600" cy="4525963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"A VERDADEIRA HISTÓRIA DOS SELVAGENS, NUS E FEROZES DEVORADORES DE HOMENS, ENCONTRADOS NO NOVO MUNDO, A AMÉRICA,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4168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86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“</a:t>
            </a:r>
            <a:r>
              <a:rPr lang="pt-BR" dirty="0" err="1">
                <a:solidFill>
                  <a:srgbClr val="FF0000"/>
                </a:solidFill>
              </a:rPr>
              <a:t>They</a:t>
            </a:r>
            <a:r>
              <a:rPr lang="pt-BR" dirty="0">
                <a:solidFill>
                  <a:srgbClr val="FF0000"/>
                </a:solidFill>
              </a:rPr>
              <a:t> ate a </a:t>
            </a:r>
            <a:r>
              <a:rPr lang="pt-BR" dirty="0" err="1">
                <a:solidFill>
                  <a:srgbClr val="FF0000"/>
                </a:solidFill>
              </a:rPr>
              <a:t>prisoner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and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invited</a:t>
            </a:r>
            <a:r>
              <a:rPr lang="pt-BR" dirty="0">
                <a:solidFill>
                  <a:srgbClr val="FF0000"/>
                </a:solidFill>
              </a:rPr>
              <a:t> me </a:t>
            </a:r>
            <a:r>
              <a:rPr lang="pt-BR" dirty="0" err="1">
                <a:solidFill>
                  <a:srgbClr val="FF0000"/>
                </a:solidFill>
              </a:rPr>
              <a:t>to</a:t>
            </a:r>
            <a:r>
              <a:rPr lang="pt-BR" dirty="0">
                <a:solidFill>
                  <a:srgbClr val="FF0000"/>
                </a:solidFill>
              </a:rPr>
              <a:t>  </a:t>
            </a:r>
            <a:r>
              <a:rPr lang="pt-BR" dirty="0" err="1">
                <a:solidFill>
                  <a:srgbClr val="FF0000"/>
                </a:solidFill>
              </a:rPr>
              <a:t>the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party</a:t>
            </a:r>
            <a:r>
              <a:rPr lang="pt-BR" dirty="0">
                <a:solidFill>
                  <a:srgbClr val="FF0000"/>
                </a:solidFill>
              </a:rPr>
              <a:t>”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 “Alguns dias depois quiseram comer um prisioneiro numa aldeia chamada </a:t>
            </a:r>
            <a:r>
              <a:rPr lang="pt-BR" dirty="0" err="1"/>
              <a:t>Ticoaripe</a:t>
            </a:r>
            <a:r>
              <a:rPr lang="pt-BR" dirty="0"/>
              <a:t>, acerca de seis milhas de Ubatuba. Da minha própria aldeia acorreram vários e me levaram junto. Fomos num barco. O escravo que queriam comer pertencia à tribo dos maracajás. Como é costume deles, quando querem comer um homem, preparam uma bebida de raízes que chamam de cauim. Somente depois da festa da bebida é que o matam..” (Hans Staden)</a:t>
            </a:r>
          </a:p>
        </p:txBody>
      </p:sp>
    </p:spTree>
    <p:extLst>
      <p:ext uri="{BB962C8B-B14F-4D97-AF65-F5344CB8AC3E}">
        <p14:creationId xmlns:p14="http://schemas.microsoft.com/office/powerpoint/2010/main" val="188127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JEAN DE LERY -  "Histoire d'un voyage fait en la terre du Brésil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História de uma viagem feita na terra do Brasil) - primeira edição (1578) </a:t>
            </a:r>
            <a:r>
              <a:rPr lang="en-US" dirty="0"/>
              <a:t>– </a:t>
            </a:r>
          </a:p>
          <a:p>
            <a:pPr algn="just"/>
            <a:r>
              <a:rPr lang="pt-BR" dirty="0"/>
              <a:t>Uma das primeiras obras em etnografia: Influenciou obras como do ensaísta francês Michel de Montaigne e do antropólogo do sec. XX -  Claude </a:t>
            </a:r>
            <a:r>
              <a:rPr lang="pt-BR" dirty="0" err="1"/>
              <a:t>Levi-Strauss</a:t>
            </a:r>
            <a:r>
              <a:rPr lang="pt-BR" dirty="0"/>
              <a:t>, que chegou ao Brasil com um </a:t>
            </a:r>
            <a:r>
              <a:rPr lang="en-US" dirty="0"/>
              <a:t>exemplar de </a:t>
            </a:r>
            <a:r>
              <a:rPr lang="en-US" dirty="0" err="1"/>
              <a:t>Léry</a:t>
            </a:r>
            <a:r>
              <a:rPr lang="en-US" dirty="0"/>
              <a:t> no </a:t>
            </a:r>
            <a:r>
              <a:rPr lang="en-US" dirty="0" err="1"/>
              <a:t>bolso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112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Michel de Montaigne - </a:t>
            </a:r>
            <a:r>
              <a:rPr lang="pt-BR" dirty="0" err="1">
                <a:solidFill>
                  <a:srgbClr val="FF0000"/>
                </a:solidFill>
              </a:rPr>
              <a:t>criticism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Michel de Montaigne: influenciado por Jean de </a:t>
            </a:r>
            <a:r>
              <a:rPr lang="pt-BR" dirty="0" err="1"/>
              <a:t>Lery</a:t>
            </a:r>
            <a:r>
              <a:rPr lang="pt-BR" dirty="0"/>
              <a:t> já no século XVI, chama a atenção para o fato de que alguns informantes da realeza registraram e comentaram certas histórias que não viram, mas que nelas imprimiram veracidade para valorizar sua narrativa e persuadir seus leitores pelo método de alteração da verdade (Montaigne, 1987). </a:t>
            </a:r>
          </a:p>
        </p:txBody>
      </p:sp>
    </p:spTree>
    <p:extLst>
      <p:ext uri="{BB962C8B-B14F-4D97-AF65-F5344CB8AC3E}">
        <p14:creationId xmlns:p14="http://schemas.microsoft.com/office/powerpoint/2010/main" val="3606113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Sobre a Amazônia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algn="just"/>
            <a:r>
              <a:rPr lang="pt-BR" dirty="0"/>
              <a:t>Frei Gaspar de Carvajal – Cronista de Francisco </a:t>
            </a:r>
            <a:r>
              <a:rPr lang="pt-BR" dirty="0" err="1"/>
              <a:t>Orellana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Foi o primeiro cronista a descrever a geografia, a orografia e a etnografia dos numerosos grupos indígenas que povoavam o vale do Amazonas em toda a sua extensão.</a:t>
            </a:r>
          </a:p>
        </p:txBody>
      </p:sp>
    </p:spTree>
    <p:extLst>
      <p:ext uri="{BB962C8B-B14F-4D97-AF65-F5344CB8AC3E}">
        <p14:creationId xmlns:p14="http://schemas.microsoft.com/office/powerpoint/2010/main" val="65609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EPÍGRAPH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Para mim, escrevê-lo foi algo tão ou mais interessante que a própria viagem e hoje ele é mais importante do que a travessia",  (Amyr Klink- em entrevista à UOL)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“Quão benéfica seria uma viagem dessas para muitos que, no Velho Mundo, andam por aí de nariz empinado tão cônscios de sua dignidade. (Theodor Koch-</a:t>
            </a:r>
            <a:r>
              <a:rPr lang="pt-BR" dirty="0" err="1"/>
              <a:t>Grünberg</a:t>
            </a:r>
            <a:r>
              <a:rPr lang="pt-BR" dirty="0"/>
              <a:t>, 2006, p.30)</a:t>
            </a:r>
          </a:p>
        </p:txBody>
      </p:sp>
    </p:spTree>
    <p:extLst>
      <p:ext uri="{BB962C8B-B14F-4D97-AF65-F5344CB8AC3E}">
        <p14:creationId xmlns:p14="http://schemas.microsoft.com/office/powerpoint/2010/main" val="2188208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Carvajal  e o mito das Amazonas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“[...] província de mulheres guerreiras, que sustentando-se sozinhas, sem varões, com os quais apenas de tempos em tempos tinham coabitação, viviam em suas aldeias, cultivando as suas terras e alcançando com o trabalho de suas mãos todo o necessário para o seu sustento.”</a:t>
            </a:r>
          </a:p>
          <a:p>
            <a:pPr algn="just"/>
            <a:r>
              <a:rPr lang="pt-BR" dirty="0"/>
              <a:t> </a:t>
            </a:r>
            <a:r>
              <a:rPr lang="pt-BR" b="1" dirty="0" err="1"/>
              <a:t>Orellana</a:t>
            </a:r>
            <a:r>
              <a:rPr lang="pt-BR" b="1" dirty="0"/>
              <a:t>-</a:t>
            </a:r>
            <a:r>
              <a:rPr lang="pt-BR" dirty="0"/>
              <a:t> o primeiro a percorrer integralmente o curso deste Rio Amazonas, dos Andes ao oceano Atlântico.</a:t>
            </a:r>
          </a:p>
        </p:txBody>
      </p:sp>
    </p:spTree>
    <p:extLst>
      <p:ext uri="{BB962C8B-B14F-4D97-AF65-F5344CB8AC3E}">
        <p14:creationId xmlns:p14="http://schemas.microsoft.com/office/powerpoint/2010/main" val="1130466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F1146-1D90-499D-A221-585BEF02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Walter Raleigh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503A1EA-A481-4DA5-B46A-0C6CB5DE4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9" y="1986756"/>
            <a:ext cx="3369344" cy="37528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FE8269-2C1E-4A01-AE1A-C0D9988F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986756"/>
            <a:ext cx="2520280" cy="35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1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92EF0-5D73-4AD4-85D1-0A47CBD91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EDWARD MATHEWS (1879)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BDE5B1B-ACEC-4489-823C-AAB794E14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434775"/>
            <a:ext cx="3816424" cy="51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56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FBC24-1921-4BE5-BB6A-7FE9164B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WALTER HARDENBURG (1912)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C8C0A4E-0FD7-4DE8-A895-DCCCCADB5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231" y="1600200"/>
            <a:ext cx="323153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38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3123"/>
            <a:ext cx="8229600" cy="1143000"/>
          </a:xfrm>
        </p:spPr>
        <p:txBody>
          <a:bodyPr/>
          <a:lstStyle/>
          <a:p>
            <a:r>
              <a:rPr lang="pt-BR" dirty="0"/>
              <a:t>Henry TOMLINSON (1912)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Sea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Jungle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42484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690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410445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507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The </a:t>
            </a:r>
            <a:r>
              <a:rPr lang="pt-BR" dirty="0" err="1">
                <a:solidFill>
                  <a:srgbClr val="FF0000"/>
                </a:solidFill>
              </a:rPr>
              <a:t>Burning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Season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Um galo sexualmente agitado gostava de começar </a:t>
            </a:r>
            <a:r>
              <a:rPr lang="pt-BR"/>
              <a:t>a cantar </a:t>
            </a:r>
            <a:r>
              <a:rPr lang="pt-BR" dirty="0"/>
              <a:t>às 3 da manhã e uma de suas galinhas tinha o hábito de colocar ovos no soalho das dependências, se aninhando atrás do banheiro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“an oversexed rooster liked to start crowing at 3: am and one of his hens had the habit of laying eggs on the floor of the outhouse, then roosting behind the toilet” (15).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353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608511" cy="611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023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rgbClr val="FF0000"/>
                </a:solidFill>
              </a:rPr>
              <a:t>Stereotypes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en-US" dirty="0"/>
          </a:p>
          <a:p>
            <a:pPr algn="just"/>
            <a:r>
              <a:rPr lang="pt-BR" dirty="0"/>
              <a:t>“ a primeira reação no Latino-americano é a inação, a suspeita</a:t>
            </a:r>
            <a:r>
              <a:rPr lang="en-US" dirty="0"/>
              <a:t>, a </a:t>
            </a:r>
            <a:r>
              <a:rPr lang="pt-BR" dirty="0"/>
              <a:t>inoperância”</a:t>
            </a:r>
            <a:r>
              <a:rPr lang="en-US" dirty="0"/>
              <a:t>– (144).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Brasil é a meca da dissimulação. Faz a melhor dublagem de filmes estrangeiros. E mais, importante, tem o melhor carnaval – estes quatro dias de frenesi – em que todos se vestem em fantasias e agem de acordo com seu papel, normalmente algo melhor do que são na vida real…”(273). </a:t>
            </a:r>
          </a:p>
        </p:txBody>
      </p:sp>
    </p:spTree>
    <p:extLst>
      <p:ext uri="{BB962C8B-B14F-4D97-AF65-F5344CB8AC3E}">
        <p14:creationId xmlns:p14="http://schemas.microsoft.com/office/powerpoint/2010/main" val="267229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On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Brazilian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behaviour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“[Em </a:t>
            </a:r>
            <a:r>
              <a:rPr lang="pt-BR" i="1" dirty="0" err="1"/>
              <a:t>Xapury</a:t>
            </a:r>
            <a:r>
              <a:rPr lang="pt-BR" dirty="0"/>
              <a:t>, a terra de Chico Mendes] as pessoas raramente saíam de suas varandas e passavam seu tempo percorrendo seus dedos pelo cabelo, procurando pulgas[sic]. Pouco se recordava do clima de tensão de alguns meses atrás.”</a:t>
            </a:r>
          </a:p>
        </p:txBody>
      </p:sp>
    </p:spTree>
    <p:extLst>
      <p:ext uri="{BB962C8B-B14F-4D97-AF65-F5344CB8AC3E}">
        <p14:creationId xmlns:p14="http://schemas.microsoft.com/office/powerpoint/2010/main" val="631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....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...deve ser verdade que para um Europeu ou Americano estudando o Oriente não  se pode desconsiderar as principais circunstâncias de sua realidade: que ele chega ao Oriente como um europeu ou americano em primeiro lugar, em segundo lugar como um indivíduo. E ser um europeu ou um americano em tal situação não é de jeito nenhum um fato inerte. ..significa estar consciente, embora vagamente que se pertence a uma potência com interesses definitivos no Oriente, e mais importante, que se pertence a uma parte da terra com uma história definitiva de envolvimento no Oriente quase desde o tempo de Homero.. (Edward Said, Orientalismo)</a:t>
            </a:r>
          </a:p>
        </p:txBody>
      </p:sp>
    </p:spTree>
    <p:extLst>
      <p:ext uri="{BB962C8B-B14F-4D97-AF65-F5344CB8AC3E}">
        <p14:creationId xmlns:p14="http://schemas.microsoft.com/office/powerpoint/2010/main" val="20248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Amazônia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A Amazônia tem um efeito soporífico. É uma grande parte do problema inoperância. Você precisa de reparações frequentes de nicotina e cafeína para continuar ativo. Muitas coisas conspiram contra o seu horário e sobre seus planos. É uma luta constante apenas para manter a consciência, para combater a entropia tropical, a paralisia paranoica raquítica e estressada ... Você começa a cometer erros. Acidentes acontecem.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1762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9"/>
            <a:ext cx="5688632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19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Amazon Watershed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George MONBIOT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 Porto Velho,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cidade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da </a:t>
            </a:r>
            <a:r>
              <a:rPr lang="en-US" dirty="0" err="1"/>
              <a:t>Amazônia</a:t>
            </a:r>
            <a:r>
              <a:rPr lang="en-US" dirty="0"/>
              <a:t> é </a:t>
            </a:r>
            <a:r>
              <a:rPr lang="en-US" dirty="0" err="1"/>
              <a:t>feia</a:t>
            </a:r>
            <a:r>
              <a:rPr lang="en-US" dirty="0"/>
              <a:t> e </a:t>
            </a:r>
            <a:r>
              <a:rPr lang="en-US" dirty="0" err="1"/>
              <a:t>desavergonhada</a:t>
            </a:r>
            <a:r>
              <a:rPr lang="en-US" dirty="0"/>
              <a:t>. 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e </a:t>
            </a:r>
            <a:r>
              <a:rPr lang="en-US" dirty="0" err="1"/>
              <a:t>descontrolada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vícios</a:t>
            </a:r>
            <a:r>
              <a:rPr lang="en-US" dirty="0"/>
              <a:t> da </a:t>
            </a:r>
            <a:r>
              <a:rPr lang="en-US" dirty="0" err="1"/>
              <a:t>bebida</a:t>
            </a:r>
            <a:r>
              <a:rPr lang="en-US" dirty="0"/>
              <a:t>, </a:t>
            </a:r>
            <a:r>
              <a:rPr lang="en-US" dirty="0" err="1"/>
              <a:t>sexo</a:t>
            </a:r>
            <a:r>
              <a:rPr lang="en-US" dirty="0"/>
              <a:t>, </a:t>
            </a:r>
            <a:r>
              <a:rPr lang="en-US" dirty="0" err="1"/>
              <a:t>música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e </a:t>
            </a:r>
            <a:r>
              <a:rPr lang="en-US" dirty="0" err="1"/>
              <a:t>direção</a:t>
            </a:r>
            <a:r>
              <a:rPr lang="en-US" dirty="0"/>
              <a:t> </a:t>
            </a:r>
            <a:r>
              <a:rPr lang="en-US" dirty="0" err="1"/>
              <a:t>perigosa</a:t>
            </a:r>
            <a:r>
              <a:rPr lang="en-US" dirty="0"/>
              <a:t> </a:t>
            </a:r>
            <a:r>
              <a:rPr lang="en-US" dirty="0" err="1"/>
              <a:t>tomam</a:t>
            </a:r>
            <a:r>
              <a:rPr lang="en-US" dirty="0"/>
              <a:t> </a:t>
            </a:r>
            <a:r>
              <a:rPr lang="en-US" dirty="0" err="1"/>
              <a:t>conta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nenhuma</a:t>
            </a:r>
            <a:r>
              <a:rPr lang="en-US" dirty="0"/>
              <a:t> </a:t>
            </a:r>
            <a:r>
              <a:rPr lang="en-US" dirty="0" err="1"/>
              <a:t>vergonha</a:t>
            </a:r>
            <a:r>
              <a:rPr lang="en-US" dirty="0"/>
              <a:t>..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descuido</a:t>
            </a:r>
            <a:r>
              <a:rPr lang="en-US" dirty="0"/>
              <a:t>, </a:t>
            </a:r>
            <a:r>
              <a:rPr lang="en-US" dirty="0" err="1"/>
              <a:t>originado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riqueza</a:t>
            </a:r>
            <a:r>
              <a:rPr lang="en-US" dirty="0"/>
              <a:t> </a:t>
            </a:r>
            <a:r>
              <a:rPr lang="en-US" dirty="0" err="1"/>
              <a:t>recente</a:t>
            </a:r>
            <a:r>
              <a:rPr lang="en-US" dirty="0"/>
              <a:t> no </a:t>
            </a:r>
            <a:r>
              <a:rPr lang="en-US" dirty="0" err="1"/>
              <a:t>centro</a:t>
            </a:r>
            <a:r>
              <a:rPr lang="en-US" dirty="0"/>
              <a:t> da </a:t>
            </a:r>
            <a:r>
              <a:rPr lang="en-US" dirty="0" err="1"/>
              <a:t>cidade</a:t>
            </a:r>
            <a:r>
              <a:rPr lang="en-US" dirty="0"/>
              <a:t>, é </a:t>
            </a:r>
            <a:r>
              <a:rPr lang="en-US" dirty="0" err="1"/>
              <a:t>espelhada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pobreza</a:t>
            </a:r>
            <a:r>
              <a:rPr lang="en-US" dirty="0"/>
              <a:t> de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subúrbios</a:t>
            </a:r>
            <a:r>
              <a:rPr lang="en-US" dirty="0"/>
              <a:t>. Ali as cabanas de </a:t>
            </a:r>
            <a:r>
              <a:rPr lang="en-US" dirty="0" err="1"/>
              <a:t>migrantes</a:t>
            </a:r>
            <a:r>
              <a:rPr lang="en-US" dirty="0"/>
              <a:t> </a:t>
            </a:r>
            <a:r>
              <a:rPr lang="en-US" dirty="0" err="1"/>
              <a:t>aparecem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planejamento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milhas</a:t>
            </a:r>
            <a:r>
              <a:rPr lang="en-US" dirty="0"/>
              <a:t> de terra </a:t>
            </a:r>
            <a:r>
              <a:rPr lang="en-US" dirty="0" err="1"/>
              <a:t>rasgada</a:t>
            </a:r>
            <a:r>
              <a:rPr lang="en-US" dirty="0"/>
              <a:t>, as </a:t>
            </a:r>
            <a:r>
              <a:rPr lang="en-US" dirty="0" err="1"/>
              <a:t>crianças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descalças</a:t>
            </a:r>
            <a:r>
              <a:rPr lang="en-US" dirty="0"/>
              <a:t>, </a:t>
            </a:r>
            <a:r>
              <a:rPr lang="en-US" dirty="0" err="1"/>
              <a:t>indisciplinadas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gatos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pele</a:t>
            </a:r>
            <a:r>
              <a:rPr lang="en-US" dirty="0"/>
              <a:t> e </a:t>
            </a:r>
            <a:r>
              <a:rPr lang="en-US" dirty="0" err="1"/>
              <a:t>osso</a:t>
            </a:r>
            <a:r>
              <a:rPr lang="en-US" dirty="0"/>
              <a:t>. …” (</a:t>
            </a:r>
            <a:r>
              <a:rPr lang="en-US" dirty="0" err="1"/>
              <a:t>Monbiot</a:t>
            </a:r>
            <a:r>
              <a:rPr lang="en-US" dirty="0"/>
              <a:t>, Amazon Watershed) </a:t>
            </a:r>
          </a:p>
        </p:txBody>
      </p:sp>
    </p:spTree>
    <p:extLst>
      <p:ext uri="{BB962C8B-B14F-4D97-AF65-F5344CB8AC3E}">
        <p14:creationId xmlns:p14="http://schemas.microsoft.com/office/powerpoint/2010/main" val="159540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EE15C-5485-4CE2-B88F-634F2F9A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THE ROAD TO EXTREMA </a:t>
            </a:r>
            <a:r>
              <a:rPr lang="pt-BR" dirty="0" err="1"/>
              <a:t>by</a:t>
            </a:r>
            <a:r>
              <a:rPr lang="pt-BR" dirty="0"/>
              <a:t> BOB REISS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C209B05-F914-443B-B58E-709B45560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916832"/>
            <a:ext cx="421725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00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t="-566" r="16219" b="566"/>
          <a:stretch/>
        </p:blipFill>
        <p:spPr bwMode="auto">
          <a:xfrm>
            <a:off x="2627784" y="476672"/>
            <a:ext cx="432048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1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r="16754"/>
          <a:stretch/>
        </p:blipFill>
        <p:spPr bwMode="auto">
          <a:xfrm>
            <a:off x="2080676" y="332201"/>
            <a:ext cx="4932218" cy="619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446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Road to </a:t>
            </a:r>
            <a:r>
              <a:rPr lang="en-US" dirty="0" err="1">
                <a:solidFill>
                  <a:srgbClr val="FF0000"/>
                </a:solidFill>
              </a:rPr>
              <a:t>Extrema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Bob </a:t>
            </a:r>
            <a:r>
              <a:rPr lang="pt-BR" dirty="0" err="1"/>
              <a:t>Reiss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r="18785"/>
          <a:stretch/>
        </p:blipFill>
        <p:spPr bwMode="auto">
          <a:xfrm>
            <a:off x="3203848" y="2189909"/>
            <a:ext cx="3740727" cy="413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191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Concluding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words</a:t>
            </a:r>
            <a:r>
              <a:rPr lang="pt-BR" dirty="0">
                <a:solidFill>
                  <a:srgbClr val="FF0000"/>
                </a:solidFill>
              </a:rPr>
              <a:t>...Prof. João Carlos CARVALHO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“...numa lanchonete dos EUA, no ano de 2000, distribuía-se a seguinte frase na toalha descartável: Lute pelas florestas, queime um brasileiro ". ..eles conseguem nos transformar em criminosos" (2005, p. 193</a:t>
            </a:r>
            <a:r>
              <a:rPr lang="pt-BR"/>
              <a:t>). </a:t>
            </a:r>
          </a:p>
          <a:p>
            <a:r>
              <a:rPr lang="pt-BR"/>
              <a:t>Qual </a:t>
            </a:r>
            <a:r>
              <a:rPr lang="pt-BR" dirty="0"/>
              <a:t>é o motivo de uma conclusão breve e apressada sobre as pessoas que vivem na Amazônia? Através do contato com o outro, pode-se crer que mudamos, que passemos a revisar nossos conceitos, nossas opiniões e nossas “verdades”.</a:t>
            </a:r>
          </a:p>
        </p:txBody>
      </p:sp>
    </p:spTree>
    <p:extLst>
      <p:ext uri="{BB962C8B-B14F-4D97-AF65-F5344CB8AC3E}">
        <p14:creationId xmlns:p14="http://schemas.microsoft.com/office/powerpoint/2010/main" val="3649188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DECOLONIZING KNOWLEDGE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Nossa literatura de viagem: exemplos de descolonização do conhecimento</a:t>
            </a:r>
          </a:p>
          <a:p>
            <a:pPr algn="just"/>
            <a:r>
              <a:rPr lang="pt-BR" dirty="0"/>
              <a:t> Almir Klink, </a:t>
            </a:r>
            <a:r>
              <a:rPr lang="pt-BR" dirty="0" err="1"/>
              <a:t>Rudnick</a:t>
            </a:r>
            <a:r>
              <a:rPr lang="pt-BR" dirty="0"/>
              <a:t> &amp; Weiss, Charles Zimmermann: escrevendo sob nossa perspectiva.</a:t>
            </a:r>
          </a:p>
          <a:p>
            <a:pPr algn="just"/>
            <a:r>
              <a:rPr lang="pt-BR" dirty="0"/>
              <a:t>Tradução como forma de </a:t>
            </a:r>
            <a:r>
              <a:rPr lang="pt-BR" i="1" dirty="0" err="1"/>
              <a:t>re-apropriação</a:t>
            </a:r>
            <a:r>
              <a:rPr lang="pt-BR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10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................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algn="just"/>
            <a:r>
              <a:rPr lang="pt-BR" dirty="0"/>
              <a:t>O poder discursivo é impermeável até que aqueles que são vistos também sejam ouvidos. (Mary Louise </a:t>
            </a:r>
            <a:r>
              <a:rPr lang="pt-BR" dirty="0" err="1"/>
              <a:t>Pratt</a:t>
            </a:r>
            <a:r>
              <a:rPr lang="pt-BR" dirty="0"/>
              <a:t> – Olhos do Império)</a:t>
            </a:r>
          </a:p>
        </p:txBody>
      </p:sp>
    </p:spTree>
    <p:extLst>
      <p:ext uri="{BB962C8B-B14F-4D97-AF65-F5344CB8AC3E}">
        <p14:creationId xmlns:p14="http://schemas.microsoft.com/office/powerpoint/2010/main" val="350543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TRAVEL WRITING IN ACADEMIC STUDIES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...a literatura de viagem passou a ser abordada como tema chave em discussões acadêmicas e teóricas sobre produção de conhecimento, principalmente devido ao fato de que narrativas sobre o deslocamento geográfico criam oportunidades para a rearticulação das relações entre o eu e o outro a partir de encontros culturais...”  </a:t>
            </a:r>
            <a:r>
              <a:rPr lang="pt-BR" dirty="0" err="1"/>
              <a:t>Corseil</a:t>
            </a:r>
            <a:r>
              <a:rPr lang="pt-BR" dirty="0"/>
              <a:t> e </a:t>
            </a:r>
            <a:r>
              <a:rPr lang="pt-BR" dirty="0" err="1"/>
              <a:t>Sperling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47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Michel </a:t>
            </a:r>
            <a:r>
              <a:rPr lang="pt-BR" dirty="0" err="1">
                <a:solidFill>
                  <a:srgbClr val="FF0000"/>
                </a:solidFill>
              </a:rPr>
              <a:t>Onfray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“Viajar impõe menos o espírito missionário, nacionalista, eurocêntrico e estreito do que a vontade etnológica, cosmopolita, descentrada e aberta....viajar solicita uma abertura passiva e generosa a emoções que além de um lugar a ser tomado em sua brutalidade primitiva, como uma oferenda mística e pagã. Longe de clichês transmitidos por </a:t>
            </a:r>
            <a:r>
              <a:rPr lang="pt-BR"/>
              <a:t>gerações acumuladas... </a:t>
            </a:r>
            <a:r>
              <a:rPr lang="pt-BR" dirty="0"/>
              <a:t>(58-59)</a:t>
            </a:r>
          </a:p>
        </p:txBody>
      </p:sp>
    </p:spTree>
    <p:extLst>
      <p:ext uri="{BB962C8B-B14F-4D97-AF65-F5344CB8AC3E}">
        <p14:creationId xmlns:p14="http://schemas.microsoft.com/office/powerpoint/2010/main" val="174104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Michel </a:t>
            </a:r>
            <a:r>
              <a:rPr lang="pt-BR" dirty="0" err="1">
                <a:solidFill>
                  <a:srgbClr val="FF0000"/>
                </a:solidFill>
              </a:rPr>
              <a:t>Onfray</a:t>
            </a:r>
            <a:r>
              <a:rPr lang="pt-BR" dirty="0">
                <a:solidFill>
                  <a:srgbClr val="FF0000"/>
                </a:solidFill>
              </a:rPr>
              <a:t> – </a:t>
            </a:r>
            <a:r>
              <a:rPr lang="pt-BR" dirty="0" err="1">
                <a:solidFill>
                  <a:srgbClr val="FF0000"/>
                </a:solidFill>
              </a:rPr>
              <a:t>Geography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poetics</a:t>
            </a:r>
            <a:r>
              <a:rPr lang="pt-BR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“A viagem começa numa biblioteca ou numa livraria.” (25)</a:t>
            </a:r>
          </a:p>
          <a:p>
            <a:pPr algn="just"/>
            <a:r>
              <a:rPr lang="pt-BR" dirty="0"/>
              <a:t>“Portanto, Livros, e em primeiro lugar o atlas- bíblia do nômade necessariamente abastecido de geografia, de geologia, de climatologia, de hidrologia, de topografia, de orografia. Num mapa se efetua a primeira viagem, a mais mágica, talvez , a mais misteriosa com certeza.” (26)</a:t>
            </a:r>
          </a:p>
        </p:txBody>
      </p:sp>
    </p:spTree>
    <p:extLst>
      <p:ext uri="{BB962C8B-B14F-4D97-AF65-F5344CB8AC3E}">
        <p14:creationId xmlns:p14="http://schemas.microsoft.com/office/powerpoint/2010/main" val="209826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Joseph Conrad – Coração das Trevas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'Quando eu era pequeno eu tinha uma paixão por mapas. Eu ficava horas olhando para a América do Sul, para a África, ou Austrália e me perdia em todas as glórias da exploração” (Conrad)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392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rgbClr val="FF0000"/>
                </a:solidFill>
              </a:rPr>
              <a:t>Postcolonial</a:t>
            </a:r>
            <a:r>
              <a:rPr lang="pt-BR" dirty="0">
                <a:solidFill>
                  <a:srgbClr val="FF0000"/>
                </a:solidFill>
              </a:rPr>
              <a:t> perspective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Edward Said – Orientalismo</a:t>
            </a:r>
          </a:p>
          <a:p>
            <a:r>
              <a:rPr lang="pt-BR" dirty="0"/>
              <a:t>Mary Louise </a:t>
            </a:r>
            <a:r>
              <a:rPr lang="pt-BR" dirty="0" err="1"/>
              <a:t>Pratt</a:t>
            </a:r>
            <a:r>
              <a:rPr lang="pt-BR" dirty="0"/>
              <a:t> – Olhos do Império</a:t>
            </a:r>
          </a:p>
          <a:p>
            <a:r>
              <a:rPr lang="pt-BR" dirty="0"/>
              <a:t>David </a:t>
            </a:r>
            <a:r>
              <a:rPr lang="pt-BR" dirty="0" err="1"/>
              <a:t>Spurr</a:t>
            </a:r>
            <a:r>
              <a:rPr lang="pt-BR" dirty="0"/>
              <a:t> – The </a:t>
            </a:r>
            <a:r>
              <a:rPr lang="pt-BR" dirty="0" err="1"/>
              <a:t>Rethoric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Empire</a:t>
            </a:r>
          </a:p>
          <a:p>
            <a:r>
              <a:rPr lang="pt-BR" dirty="0"/>
              <a:t>Enrique </a:t>
            </a:r>
            <a:r>
              <a:rPr lang="pt-BR" dirty="0" err="1"/>
              <a:t>Dussel</a:t>
            </a:r>
            <a:r>
              <a:rPr lang="pt-BR" dirty="0"/>
              <a:t> – Encobrimento do Outro</a:t>
            </a:r>
          </a:p>
          <a:p>
            <a:r>
              <a:rPr lang="pt-BR" dirty="0"/>
              <a:t>Neide Gondim – A Invenção da Amazônia</a:t>
            </a:r>
          </a:p>
        </p:txBody>
      </p:sp>
    </p:spTree>
    <p:extLst>
      <p:ext uri="{BB962C8B-B14F-4D97-AF65-F5344CB8AC3E}">
        <p14:creationId xmlns:p14="http://schemas.microsoft.com/office/powerpoint/2010/main" val="1023995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6721</TotalTime>
  <Words>1644</Words>
  <Application>Microsoft Office PowerPoint</Application>
  <PresentationFormat>Předvádění na obrazovce (4:3)</PresentationFormat>
  <Paragraphs>88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Calibri</vt:lpstr>
      <vt:lpstr>Tema do Office</vt:lpstr>
      <vt:lpstr>LITERATURA DE VIAGEM: VISÕES E REVISÕES</vt:lpstr>
      <vt:lpstr>EPÍGRAPH</vt:lpstr>
      <vt:lpstr>....</vt:lpstr>
      <vt:lpstr>................</vt:lpstr>
      <vt:lpstr>TRAVEL WRITING IN ACADEMIC STUDIES</vt:lpstr>
      <vt:lpstr>Michel Onfray</vt:lpstr>
      <vt:lpstr>Michel Onfray – Geography poetics.</vt:lpstr>
      <vt:lpstr>Joseph Conrad – Coração das Trevas</vt:lpstr>
      <vt:lpstr>Postcolonial perspective</vt:lpstr>
      <vt:lpstr>Visão – Revisão: confirmação ou desestabiliza a crença</vt:lpstr>
      <vt:lpstr>Travel writing- Reports - Relations...</vt:lpstr>
      <vt:lpstr> Portuguese Travel writing</vt:lpstr>
      <vt:lpstr>Livro de Carreira das Índias</vt:lpstr>
      <vt:lpstr>Letter to El Rei Dom Manuel</vt:lpstr>
      <vt:lpstr>HANS STADEN: The true history of the Savages...</vt:lpstr>
      <vt:lpstr>“They ate a prisoner and invited me to  the party” </vt:lpstr>
      <vt:lpstr>JEAN DE LERY -  "Histoire d'un voyage fait en la terre du Brésil</vt:lpstr>
      <vt:lpstr>Michel de Montaigne - criticism</vt:lpstr>
      <vt:lpstr>Sobre a Amazônia</vt:lpstr>
      <vt:lpstr>Carvajal  e o mito das Amazonas</vt:lpstr>
      <vt:lpstr>Walter Raleigh</vt:lpstr>
      <vt:lpstr>EDWARD MATHEWS (1879) </vt:lpstr>
      <vt:lpstr>WALTER HARDENBURG (1912)</vt:lpstr>
      <vt:lpstr>Henry TOMLINSON (1912)</vt:lpstr>
      <vt:lpstr>Prezentace aplikace PowerPoint</vt:lpstr>
      <vt:lpstr>The Burning Season</vt:lpstr>
      <vt:lpstr>Prezentace aplikace PowerPoint</vt:lpstr>
      <vt:lpstr>Stereotypes</vt:lpstr>
      <vt:lpstr>On Brazilian behaviour</vt:lpstr>
      <vt:lpstr>Amazônia</vt:lpstr>
      <vt:lpstr>Prezentace aplikace PowerPoint</vt:lpstr>
      <vt:lpstr>Amazon Watershed  George MONBIOT</vt:lpstr>
      <vt:lpstr>THE ROAD TO EXTREMA by BOB REISS</vt:lpstr>
      <vt:lpstr>Prezentace aplikace PowerPoint</vt:lpstr>
      <vt:lpstr>Prezentace aplikace PowerPoint</vt:lpstr>
      <vt:lpstr>The Road to Extrema</vt:lpstr>
      <vt:lpstr>Concluding words...Prof. João Carlos CARVALHO</vt:lpstr>
      <vt:lpstr>DECOLONIZING KNOWLEDGE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DE VIAGEM: VISOES E REVISÕES</dc:title>
  <dc:creator>Usuario</dc:creator>
  <cp:lastModifiedBy>Iva Svobodová</cp:lastModifiedBy>
  <cp:revision>87</cp:revision>
  <dcterms:created xsi:type="dcterms:W3CDTF">2017-11-04T13:20:58Z</dcterms:created>
  <dcterms:modified xsi:type="dcterms:W3CDTF">2019-11-27T10:47:23Z</dcterms:modified>
</cp:coreProperties>
</file>