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63" r:id="rId8"/>
    <p:sldId id="264" r:id="rId9"/>
    <p:sldId id="265" r:id="rId10"/>
    <p:sldId id="259"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8" r:id="rId33"/>
    <p:sldId id="289" r:id="rId34"/>
    <p:sldId id="287" r:id="rId35"/>
    <p:sldId id="290" r:id="rId36"/>
    <p:sldId id="291" r:id="rId37"/>
    <p:sldId id="295" r:id="rId38"/>
    <p:sldId id="292" r:id="rId39"/>
    <p:sldId id="293" r:id="rId40"/>
    <p:sldId id="294" r:id="rId41"/>
    <p:sldId id="296" r:id="rId42"/>
    <p:sldId id="297" r:id="rId43"/>
    <p:sldId id="298" r:id="rId44"/>
    <p:sldId id="299" r:id="rId45"/>
    <p:sldId id="300" r:id="rId46"/>
    <p:sldId id="301" r:id="rId47"/>
    <p:sldId id="303" r:id="rId48"/>
    <p:sldId id="302" r:id="rId49"/>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59" d="100"/>
          <a:sy n="59" d="100"/>
        </p:scale>
        <p:origin x="78" y="11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D2B5BDC-9D3F-4856-82DC-9C5EBF009F6D}"/>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F72178CB-B553-43D5-A6ED-F77CD8D7CD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79F3B89C-E973-472C-A202-E613077AED39}"/>
              </a:ext>
            </a:extLst>
          </p:cNvPr>
          <p:cNvSpPr>
            <a:spLocks noGrp="1"/>
          </p:cNvSpPr>
          <p:nvPr>
            <p:ph type="dt" sz="half" idx="10"/>
          </p:nvPr>
        </p:nvSpPr>
        <p:spPr/>
        <p:txBody>
          <a:bodyPr/>
          <a:lstStyle/>
          <a:p>
            <a:fld id="{75C4BB54-5DD9-4E9A-B4F2-BE4DD1381B85}" type="datetimeFigureOut">
              <a:rPr lang="cs-CZ" smtClean="0"/>
              <a:t>22.9.2019</a:t>
            </a:fld>
            <a:endParaRPr lang="cs-CZ"/>
          </a:p>
        </p:txBody>
      </p:sp>
      <p:sp>
        <p:nvSpPr>
          <p:cNvPr id="5" name="Zástupný symbol pro zápatí 4">
            <a:extLst>
              <a:ext uri="{FF2B5EF4-FFF2-40B4-BE49-F238E27FC236}">
                <a16:creationId xmlns:a16="http://schemas.microsoft.com/office/drawing/2014/main" id="{4C49BE9F-D2F1-425F-A0F8-9FFA5978D654}"/>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EDE6F69D-C8EB-407D-ABDC-72BCCEEDC8CA}"/>
              </a:ext>
            </a:extLst>
          </p:cNvPr>
          <p:cNvSpPr>
            <a:spLocks noGrp="1"/>
          </p:cNvSpPr>
          <p:nvPr>
            <p:ph type="sldNum" sz="quarter" idx="12"/>
          </p:nvPr>
        </p:nvSpPr>
        <p:spPr/>
        <p:txBody>
          <a:bodyPr/>
          <a:lstStyle/>
          <a:p>
            <a:fld id="{B4EF0395-8956-421F-A304-9C9620FEBD0C}" type="slidenum">
              <a:rPr lang="cs-CZ" smtClean="0"/>
              <a:t>‹#›</a:t>
            </a:fld>
            <a:endParaRPr lang="cs-CZ"/>
          </a:p>
        </p:txBody>
      </p:sp>
    </p:spTree>
    <p:extLst>
      <p:ext uri="{BB962C8B-B14F-4D97-AF65-F5344CB8AC3E}">
        <p14:creationId xmlns:p14="http://schemas.microsoft.com/office/powerpoint/2010/main" val="24472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82C9D69-C3B9-4B39-9B00-872CDD37B9A2}"/>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2418FB96-3534-4E76-9882-9025149ABF7A}"/>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08952509-0650-494C-AC2E-B7FD167D03B0}"/>
              </a:ext>
            </a:extLst>
          </p:cNvPr>
          <p:cNvSpPr>
            <a:spLocks noGrp="1"/>
          </p:cNvSpPr>
          <p:nvPr>
            <p:ph type="dt" sz="half" idx="10"/>
          </p:nvPr>
        </p:nvSpPr>
        <p:spPr/>
        <p:txBody>
          <a:bodyPr/>
          <a:lstStyle/>
          <a:p>
            <a:fld id="{75C4BB54-5DD9-4E9A-B4F2-BE4DD1381B85}" type="datetimeFigureOut">
              <a:rPr lang="cs-CZ" smtClean="0"/>
              <a:t>22.9.2019</a:t>
            </a:fld>
            <a:endParaRPr lang="cs-CZ"/>
          </a:p>
        </p:txBody>
      </p:sp>
      <p:sp>
        <p:nvSpPr>
          <p:cNvPr id="5" name="Zástupný symbol pro zápatí 4">
            <a:extLst>
              <a:ext uri="{FF2B5EF4-FFF2-40B4-BE49-F238E27FC236}">
                <a16:creationId xmlns:a16="http://schemas.microsoft.com/office/drawing/2014/main" id="{83352EBC-D61A-4A98-9E08-C34A208A234D}"/>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60E5771B-925D-4FC2-84B7-0D8CD40A2AA5}"/>
              </a:ext>
            </a:extLst>
          </p:cNvPr>
          <p:cNvSpPr>
            <a:spLocks noGrp="1"/>
          </p:cNvSpPr>
          <p:nvPr>
            <p:ph type="sldNum" sz="quarter" idx="12"/>
          </p:nvPr>
        </p:nvSpPr>
        <p:spPr/>
        <p:txBody>
          <a:bodyPr/>
          <a:lstStyle/>
          <a:p>
            <a:fld id="{B4EF0395-8956-421F-A304-9C9620FEBD0C}" type="slidenum">
              <a:rPr lang="cs-CZ" smtClean="0"/>
              <a:t>‹#›</a:t>
            </a:fld>
            <a:endParaRPr lang="cs-CZ"/>
          </a:p>
        </p:txBody>
      </p:sp>
    </p:spTree>
    <p:extLst>
      <p:ext uri="{BB962C8B-B14F-4D97-AF65-F5344CB8AC3E}">
        <p14:creationId xmlns:p14="http://schemas.microsoft.com/office/powerpoint/2010/main" val="2962294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B5B91073-5A1E-45AF-9D18-B49A838F086E}"/>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A1BE3C4E-E329-4BE5-B32F-EC264BCACBC0}"/>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C40B4991-75B5-42EE-AC48-0B344CA16E0B}"/>
              </a:ext>
            </a:extLst>
          </p:cNvPr>
          <p:cNvSpPr>
            <a:spLocks noGrp="1"/>
          </p:cNvSpPr>
          <p:nvPr>
            <p:ph type="dt" sz="half" idx="10"/>
          </p:nvPr>
        </p:nvSpPr>
        <p:spPr/>
        <p:txBody>
          <a:bodyPr/>
          <a:lstStyle/>
          <a:p>
            <a:fld id="{75C4BB54-5DD9-4E9A-B4F2-BE4DD1381B85}" type="datetimeFigureOut">
              <a:rPr lang="cs-CZ" smtClean="0"/>
              <a:t>22.9.2019</a:t>
            </a:fld>
            <a:endParaRPr lang="cs-CZ"/>
          </a:p>
        </p:txBody>
      </p:sp>
      <p:sp>
        <p:nvSpPr>
          <p:cNvPr id="5" name="Zástupný symbol pro zápatí 4">
            <a:extLst>
              <a:ext uri="{FF2B5EF4-FFF2-40B4-BE49-F238E27FC236}">
                <a16:creationId xmlns:a16="http://schemas.microsoft.com/office/drawing/2014/main" id="{C7FAB77D-BB85-4005-BFF1-F3C8BF22BF0D}"/>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FC71045A-4F98-4D63-8599-B4E472197BC1}"/>
              </a:ext>
            </a:extLst>
          </p:cNvPr>
          <p:cNvSpPr>
            <a:spLocks noGrp="1"/>
          </p:cNvSpPr>
          <p:nvPr>
            <p:ph type="sldNum" sz="quarter" idx="12"/>
          </p:nvPr>
        </p:nvSpPr>
        <p:spPr/>
        <p:txBody>
          <a:bodyPr/>
          <a:lstStyle/>
          <a:p>
            <a:fld id="{B4EF0395-8956-421F-A304-9C9620FEBD0C}" type="slidenum">
              <a:rPr lang="cs-CZ" smtClean="0"/>
              <a:t>‹#›</a:t>
            </a:fld>
            <a:endParaRPr lang="cs-CZ"/>
          </a:p>
        </p:txBody>
      </p:sp>
    </p:spTree>
    <p:extLst>
      <p:ext uri="{BB962C8B-B14F-4D97-AF65-F5344CB8AC3E}">
        <p14:creationId xmlns:p14="http://schemas.microsoft.com/office/powerpoint/2010/main" val="2368211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26B9C4C-BC59-40F8-8028-6F23A2062EBC}"/>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46439249-A988-42EF-A42E-552C395B03B4}"/>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A77A4C43-C2B4-42FF-9836-BEB97CB26365}"/>
              </a:ext>
            </a:extLst>
          </p:cNvPr>
          <p:cNvSpPr>
            <a:spLocks noGrp="1"/>
          </p:cNvSpPr>
          <p:nvPr>
            <p:ph type="dt" sz="half" idx="10"/>
          </p:nvPr>
        </p:nvSpPr>
        <p:spPr/>
        <p:txBody>
          <a:bodyPr/>
          <a:lstStyle/>
          <a:p>
            <a:fld id="{75C4BB54-5DD9-4E9A-B4F2-BE4DD1381B85}" type="datetimeFigureOut">
              <a:rPr lang="cs-CZ" smtClean="0"/>
              <a:t>22.9.2019</a:t>
            </a:fld>
            <a:endParaRPr lang="cs-CZ"/>
          </a:p>
        </p:txBody>
      </p:sp>
      <p:sp>
        <p:nvSpPr>
          <p:cNvPr id="5" name="Zástupný symbol pro zápatí 4">
            <a:extLst>
              <a:ext uri="{FF2B5EF4-FFF2-40B4-BE49-F238E27FC236}">
                <a16:creationId xmlns:a16="http://schemas.microsoft.com/office/drawing/2014/main" id="{E2363595-D102-4983-A26C-6CA844F0C1E0}"/>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911E17B8-F0DA-4C66-9485-71FBE1AD3584}"/>
              </a:ext>
            </a:extLst>
          </p:cNvPr>
          <p:cNvSpPr>
            <a:spLocks noGrp="1"/>
          </p:cNvSpPr>
          <p:nvPr>
            <p:ph type="sldNum" sz="quarter" idx="12"/>
          </p:nvPr>
        </p:nvSpPr>
        <p:spPr/>
        <p:txBody>
          <a:bodyPr/>
          <a:lstStyle/>
          <a:p>
            <a:fld id="{B4EF0395-8956-421F-A304-9C9620FEBD0C}" type="slidenum">
              <a:rPr lang="cs-CZ" smtClean="0"/>
              <a:t>‹#›</a:t>
            </a:fld>
            <a:endParaRPr lang="cs-CZ"/>
          </a:p>
        </p:txBody>
      </p:sp>
    </p:spTree>
    <p:extLst>
      <p:ext uri="{BB962C8B-B14F-4D97-AF65-F5344CB8AC3E}">
        <p14:creationId xmlns:p14="http://schemas.microsoft.com/office/powerpoint/2010/main" val="888253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1FB0DAA-95FD-425D-8010-65FC2B609F96}"/>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960D003D-3273-41DD-9E0D-1174212FF3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18735BD6-EFA1-457F-AC13-7CF38338BA79}"/>
              </a:ext>
            </a:extLst>
          </p:cNvPr>
          <p:cNvSpPr>
            <a:spLocks noGrp="1"/>
          </p:cNvSpPr>
          <p:nvPr>
            <p:ph type="dt" sz="half" idx="10"/>
          </p:nvPr>
        </p:nvSpPr>
        <p:spPr/>
        <p:txBody>
          <a:bodyPr/>
          <a:lstStyle/>
          <a:p>
            <a:fld id="{75C4BB54-5DD9-4E9A-B4F2-BE4DD1381B85}" type="datetimeFigureOut">
              <a:rPr lang="cs-CZ" smtClean="0"/>
              <a:t>22.9.2019</a:t>
            </a:fld>
            <a:endParaRPr lang="cs-CZ"/>
          </a:p>
        </p:txBody>
      </p:sp>
      <p:sp>
        <p:nvSpPr>
          <p:cNvPr id="5" name="Zástupný symbol pro zápatí 4">
            <a:extLst>
              <a:ext uri="{FF2B5EF4-FFF2-40B4-BE49-F238E27FC236}">
                <a16:creationId xmlns:a16="http://schemas.microsoft.com/office/drawing/2014/main" id="{040CC7E8-A722-4649-A25A-821A7714AC0C}"/>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FD2A68F4-C5D2-4B86-B99A-ED72787F5826}"/>
              </a:ext>
            </a:extLst>
          </p:cNvPr>
          <p:cNvSpPr>
            <a:spLocks noGrp="1"/>
          </p:cNvSpPr>
          <p:nvPr>
            <p:ph type="sldNum" sz="quarter" idx="12"/>
          </p:nvPr>
        </p:nvSpPr>
        <p:spPr/>
        <p:txBody>
          <a:bodyPr/>
          <a:lstStyle/>
          <a:p>
            <a:fld id="{B4EF0395-8956-421F-A304-9C9620FEBD0C}" type="slidenum">
              <a:rPr lang="cs-CZ" smtClean="0"/>
              <a:t>‹#›</a:t>
            </a:fld>
            <a:endParaRPr lang="cs-CZ"/>
          </a:p>
        </p:txBody>
      </p:sp>
    </p:spTree>
    <p:extLst>
      <p:ext uri="{BB962C8B-B14F-4D97-AF65-F5344CB8AC3E}">
        <p14:creationId xmlns:p14="http://schemas.microsoft.com/office/powerpoint/2010/main" val="2786248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FA89FEF-7F30-48B3-BE4F-F3AD78F66A4A}"/>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B059D0AD-EAAA-4539-8AFB-E59F582D0E3D}"/>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EDB37A96-21C5-41B3-922D-7911DC3BB563}"/>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F995D1F2-8000-4E99-AE6E-BE9AF8C00548}"/>
              </a:ext>
            </a:extLst>
          </p:cNvPr>
          <p:cNvSpPr>
            <a:spLocks noGrp="1"/>
          </p:cNvSpPr>
          <p:nvPr>
            <p:ph type="dt" sz="half" idx="10"/>
          </p:nvPr>
        </p:nvSpPr>
        <p:spPr/>
        <p:txBody>
          <a:bodyPr/>
          <a:lstStyle/>
          <a:p>
            <a:fld id="{75C4BB54-5DD9-4E9A-B4F2-BE4DD1381B85}" type="datetimeFigureOut">
              <a:rPr lang="cs-CZ" smtClean="0"/>
              <a:t>22.9.2019</a:t>
            </a:fld>
            <a:endParaRPr lang="cs-CZ"/>
          </a:p>
        </p:txBody>
      </p:sp>
      <p:sp>
        <p:nvSpPr>
          <p:cNvPr id="6" name="Zástupný symbol pro zápatí 5">
            <a:extLst>
              <a:ext uri="{FF2B5EF4-FFF2-40B4-BE49-F238E27FC236}">
                <a16:creationId xmlns:a16="http://schemas.microsoft.com/office/drawing/2014/main" id="{9403C517-B937-4276-8FD5-459482926FBA}"/>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7A367A7D-CD66-4CF8-A880-2CB63AC54865}"/>
              </a:ext>
            </a:extLst>
          </p:cNvPr>
          <p:cNvSpPr>
            <a:spLocks noGrp="1"/>
          </p:cNvSpPr>
          <p:nvPr>
            <p:ph type="sldNum" sz="quarter" idx="12"/>
          </p:nvPr>
        </p:nvSpPr>
        <p:spPr/>
        <p:txBody>
          <a:bodyPr/>
          <a:lstStyle/>
          <a:p>
            <a:fld id="{B4EF0395-8956-421F-A304-9C9620FEBD0C}" type="slidenum">
              <a:rPr lang="cs-CZ" smtClean="0"/>
              <a:t>‹#›</a:t>
            </a:fld>
            <a:endParaRPr lang="cs-CZ"/>
          </a:p>
        </p:txBody>
      </p:sp>
    </p:spTree>
    <p:extLst>
      <p:ext uri="{BB962C8B-B14F-4D97-AF65-F5344CB8AC3E}">
        <p14:creationId xmlns:p14="http://schemas.microsoft.com/office/powerpoint/2010/main" val="1724672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952D4E7-DA23-4322-90B4-3482479EC6D5}"/>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A6228C96-514C-48E9-A968-0E5FB0AFAD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767AB3B1-AAF3-4AEC-8EAB-FE9B73057D2F}"/>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EA1138D0-5955-4A76-B940-68F10AFE22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9B1022F1-2E12-4369-97DD-7B14133F529C}"/>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828F2508-D7E0-439C-81B1-7FB7957C6889}"/>
              </a:ext>
            </a:extLst>
          </p:cNvPr>
          <p:cNvSpPr>
            <a:spLocks noGrp="1"/>
          </p:cNvSpPr>
          <p:nvPr>
            <p:ph type="dt" sz="half" idx="10"/>
          </p:nvPr>
        </p:nvSpPr>
        <p:spPr/>
        <p:txBody>
          <a:bodyPr/>
          <a:lstStyle/>
          <a:p>
            <a:fld id="{75C4BB54-5DD9-4E9A-B4F2-BE4DD1381B85}" type="datetimeFigureOut">
              <a:rPr lang="cs-CZ" smtClean="0"/>
              <a:t>22.9.2019</a:t>
            </a:fld>
            <a:endParaRPr lang="cs-CZ"/>
          </a:p>
        </p:txBody>
      </p:sp>
      <p:sp>
        <p:nvSpPr>
          <p:cNvPr id="8" name="Zástupný symbol pro zápatí 7">
            <a:extLst>
              <a:ext uri="{FF2B5EF4-FFF2-40B4-BE49-F238E27FC236}">
                <a16:creationId xmlns:a16="http://schemas.microsoft.com/office/drawing/2014/main" id="{83BBD02A-7B55-4C7A-A255-A38A2DA51C53}"/>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539821C7-569F-45BA-A6E8-E3C09600C578}"/>
              </a:ext>
            </a:extLst>
          </p:cNvPr>
          <p:cNvSpPr>
            <a:spLocks noGrp="1"/>
          </p:cNvSpPr>
          <p:nvPr>
            <p:ph type="sldNum" sz="quarter" idx="12"/>
          </p:nvPr>
        </p:nvSpPr>
        <p:spPr/>
        <p:txBody>
          <a:bodyPr/>
          <a:lstStyle/>
          <a:p>
            <a:fld id="{B4EF0395-8956-421F-A304-9C9620FEBD0C}" type="slidenum">
              <a:rPr lang="cs-CZ" smtClean="0"/>
              <a:t>‹#›</a:t>
            </a:fld>
            <a:endParaRPr lang="cs-CZ"/>
          </a:p>
        </p:txBody>
      </p:sp>
    </p:spTree>
    <p:extLst>
      <p:ext uri="{BB962C8B-B14F-4D97-AF65-F5344CB8AC3E}">
        <p14:creationId xmlns:p14="http://schemas.microsoft.com/office/powerpoint/2010/main" val="357848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510603-060D-4C59-AB5E-8637879DB404}"/>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263701AB-1898-46BE-8983-B5AE032CF438}"/>
              </a:ext>
            </a:extLst>
          </p:cNvPr>
          <p:cNvSpPr>
            <a:spLocks noGrp="1"/>
          </p:cNvSpPr>
          <p:nvPr>
            <p:ph type="dt" sz="half" idx="10"/>
          </p:nvPr>
        </p:nvSpPr>
        <p:spPr/>
        <p:txBody>
          <a:bodyPr/>
          <a:lstStyle/>
          <a:p>
            <a:fld id="{75C4BB54-5DD9-4E9A-B4F2-BE4DD1381B85}" type="datetimeFigureOut">
              <a:rPr lang="cs-CZ" smtClean="0"/>
              <a:t>22.9.2019</a:t>
            </a:fld>
            <a:endParaRPr lang="cs-CZ"/>
          </a:p>
        </p:txBody>
      </p:sp>
      <p:sp>
        <p:nvSpPr>
          <p:cNvPr id="4" name="Zástupný symbol pro zápatí 3">
            <a:extLst>
              <a:ext uri="{FF2B5EF4-FFF2-40B4-BE49-F238E27FC236}">
                <a16:creationId xmlns:a16="http://schemas.microsoft.com/office/drawing/2014/main" id="{36820A99-7C15-45D6-9AFE-1E5159002E51}"/>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E4005045-E1CC-4747-A202-9314DED876E4}"/>
              </a:ext>
            </a:extLst>
          </p:cNvPr>
          <p:cNvSpPr>
            <a:spLocks noGrp="1"/>
          </p:cNvSpPr>
          <p:nvPr>
            <p:ph type="sldNum" sz="quarter" idx="12"/>
          </p:nvPr>
        </p:nvSpPr>
        <p:spPr/>
        <p:txBody>
          <a:bodyPr/>
          <a:lstStyle/>
          <a:p>
            <a:fld id="{B4EF0395-8956-421F-A304-9C9620FEBD0C}" type="slidenum">
              <a:rPr lang="cs-CZ" smtClean="0"/>
              <a:t>‹#›</a:t>
            </a:fld>
            <a:endParaRPr lang="cs-CZ"/>
          </a:p>
        </p:txBody>
      </p:sp>
    </p:spTree>
    <p:extLst>
      <p:ext uri="{BB962C8B-B14F-4D97-AF65-F5344CB8AC3E}">
        <p14:creationId xmlns:p14="http://schemas.microsoft.com/office/powerpoint/2010/main" val="487795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549499EF-CFB9-4B69-A4F7-0C1246557DF3}"/>
              </a:ext>
            </a:extLst>
          </p:cNvPr>
          <p:cNvSpPr>
            <a:spLocks noGrp="1"/>
          </p:cNvSpPr>
          <p:nvPr>
            <p:ph type="dt" sz="half" idx="10"/>
          </p:nvPr>
        </p:nvSpPr>
        <p:spPr/>
        <p:txBody>
          <a:bodyPr/>
          <a:lstStyle/>
          <a:p>
            <a:fld id="{75C4BB54-5DD9-4E9A-B4F2-BE4DD1381B85}" type="datetimeFigureOut">
              <a:rPr lang="cs-CZ" smtClean="0"/>
              <a:t>22.9.2019</a:t>
            </a:fld>
            <a:endParaRPr lang="cs-CZ"/>
          </a:p>
        </p:txBody>
      </p:sp>
      <p:sp>
        <p:nvSpPr>
          <p:cNvPr id="3" name="Zástupný symbol pro zápatí 2">
            <a:extLst>
              <a:ext uri="{FF2B5EF4-FFF2-40B4-BE49-F238E27FC236}">
                <a16:creationId xmlns:a16="http://schemas.microsoft.com/office/drawing/2014/main" id="{959ECF25-30B2-4BF3-BFC9-5062FFBD1E4D}"/>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3AFB567C-CF2A-4D6E-B3B7-A6F0819AEA4C}"/>
              </a:ext>
            </a:extLst>
          </p:cNvPr>
          <p:cNvSpPr>
            <a:spLocks noGrp="1"/>
          </p:cNvSpPr>
          <p:nvPr>
            <p:ph type="sldNum" sz="quarter" idx="12"/>
          </p:nvPr>
        </p:nvSpPr>
        <p:spPr/>
        <p:txBody>
          <a:bodyPr/>
          <a:lstStyle/>
          <a:p>
            <a:fld id="{B4EF0395-8956-421F-A304-9C9620FEBD0C}" type="slidenum">
              <a:rPr lang="cs-CZ" smtClean="0"/>
              <a:t>‹#›</a:t>
            </a:fld>
            <a:endParaRPr lang="cs-CZ"/>
          </a:p>
        </p:txBody>
      </p:sp>
    </p:spTree>
    <p:extLst>
      <p:ext uri="{BB962C8B-B14F-4D97-AF65-F5344CB8AC3E}">
        <p14:creationId xmlns:p14="http://schemas.microsoft.com/office/powerpoint/2010/main" val="271899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09BF345-706B-4B87-B2F1-C9FC5DCC7B61}"/>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CF8FF5EA-4973-46AA-9DD6-D42A0C6804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66C15800-62D5-49BE-991E-F2DC9295D3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3BC97724-4CC5-4955-AD03-92993E205572}"/>
              </a:ext>
            </a:extLst>
          </p:cNvPr>
          <p:cNvSpPr>
            <a:spLocks noGrp="1"/>
          </p:cNvSpPr>
          <p:nvPr>
            <p:ph type="dt" sz="half" idx="10"/>
          </p:nvPr>
        </p:nvSpPr>
        <p:spPr/>
        <p:txBody>
          <a:bodyPr/>
          <a:lstStyle/>
          <a:p>
            <a:fld id="{75C4BB54-5DD9-4E9A-B4F2-BE4DD1381B85}" type="datetimeFigureOut">
              <a:rPr lang="cs-CZ" smtClean="0"/>
              <a:t>22.9.2019</a:t>
            </a:fld>
            <a:endParaRPr lang="cs-CZ"/>
          </a:p>
        </p:txBody>
      </p:sp>
      <p:sp>
        <p:nvSpPr>
          <p:cNvPr id="6" name="Zástupný symbol pro zápatí 5">
            <a:extLst>
              <a:ext uri="{FF2B5EF4-FFF2-40B4-BE49-F238E27FC236}">
                <a16:creationId xmlns:a16="http://schemas.microsoft.com/office/drawing/2014/main" id="{172CB0BF-79A5-45EA-8177-5A81794CCE4B}"/>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D58B7163-6F72-4639-BBBA-113F49B43574}"/>
              </a:ext>
            </a:extLst>
          </p:cNvPr>
          <p:cNvSpPr>
            <a:spLocks noGrp="1"/>
          </p:cNvSpPr>
          <p:nvPr>
            <p:ph type="sldNum" sz="quarter" idx="12"/>
          </p:nvPr>
        </p:nvSpPr>
        <p:spPr/>
        <p:txBody>
          <a:bodyPr/>
          <a:lstStyle/>
          <a:p>
            <a:fld id="{B4EF0395-8956-421F-A304-9C9620FEBD0C}" type="slidenum">
              <a:rPr lang="cs-CZ" smtClean="0"/>
              <a:t>‹#›</a:t>
            </a:fld>
            <a:endParaRPr lang="cs-CZ"/>
          </a:p>
        </p:txBody>
      </p:sp>
    </p:spTree>
    <p:extLst>
      <p:ext uri="{BB962C8B-B14F-4D97-AF65-F5344CB8AC3E}">
        <p14:creationId xmlns:p14="http://schemas.microsoft.com/office/powerpoint/2010/main" val="34164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2D21026-CAE1-4EDF-807A-05BE3209EBDF}"/>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1F271B8B-4F76-45E3-8B32-C4A34D6E50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D39D85B5-DEC3-4970-BDD5-1D45C35518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F4499789-DD38-4D1A-B295-DFAE9E045586}"/>
              </a:ext>
            </a:extLst>
          </p:cNvPr>
          <p:cNvSpPr>
            <a:spLocks noGrp="1"/>
          </p:cNvSpPr>
          <p:nvPr>
            <p:ph type="dt" sz="half" idx="10"/>
          </p:nvPr>
        </p:nvSpPr>
        <p:spPr/>
        <p:txBody>
          <a:bodyPr/>
          <a:lstStyle/>
          <a:p>
            <a:fld id="{75C4BB54-5DD9-4E9A-B4F2-BE4DD1381B85}" type="datetimeFigureOut">
              <a:rPr lang="cs-CZ" smtClean="0"/>
              <a:t>22.9.2019</a:t>
            </a:fld>
            <a:endParaRPr lang="cs-CZ"/>
          </a:p>
        </p:txBody>
      </p:sp>
      <p:sp>
        <p:nvSpPr>
          <p:cNvPr id="6" name="Zástupný symbol pro zápatí 5">
            <a:extLst>
              <a:ext uri="{FF2B5EF4-FFF2-40B4-BE49-F238E27FC236}">
                <a16:creationId xmlns:a16="http://schemas.microsoft.com/office/drawing/2014/main" id="{25E8DB5F-6095-41B6-A24E-6D1592757A6D}"/>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6D4E0B52-DEFE-494D-B85E-F3B93F53BF79}"/>
              </a:ext>
            </a:extLst>
          </p:cNvPr>
          <p:cNvSpPr>
            <a:spLocks noGrp="1"/>
          </p:cNvSpPr>
          <p:nvPr>
            <p:ph type="sldNum" sz="quarter" idx="12"/>
          </p:nvPr>
        </p:nvSpPr>
        <p:spPr/>
        <p:txBody>
          <a:bodyPr/>
          <a:lstStyle/>
          <a:p>
            <a:fld id="{B4EF0395-8956-421F-A304-9C9620FEBD0C}" type="slidenum">
              <a:rPr lang="cs-CZ" smtClean="0"/>
              <a:t>‹#›</a:t>
            </a:fld>
            <a:endParaRPr lang="cs-CZ"/>
          </a:p>
        </p:txBody>
      </p:sp>
    </p:spTree>
    <p:extLst>
      <p:ext uri="{BB962C8B-B14F-4D97-AF65-F5344CB8AC3E}">
        <p14:creationId xmlns:p14="http://schemas.microsoft.com/office/powerpoint/2010/main" val="592087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5875F66E-7C4A-4263-B769-0928039059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B020B9CD-335C-43DC-814A-98FFA8773F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5A3520BD-B4EC-4C25-8F56-8A1834B7B7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C4BB54-5DD9-4E9A-B4F2-BE4DD1381B85}" type="datetimeFigureOut">
              <a:rPr lang="cs-CZ" smtClean="0"/>
              <a:t>22.9.2019</a:t>
            </a:fld>
            <a:endParaRPr lang="cs-CZ"/>
          </a:p>
        </p:txBody>
      </p:sp>
      <p:sp>
        <p:nvSpPr>
          <p:cNvPr id="5" name="Zástupný symbol pro zápatí 4">
            <a:extLst>
              <a:ext uri="{FF2B5EF4-FFF2-40B4-BE49-F238E27FC236}">
                <a16:creationId xmlns:a16="http://schemas.microsoft.com/office/drawing/2014/main" id="{4892D8F3-F5F4-4A28-B30D-CD494E31EB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2B40C199-A566-4125-A271-23E3CCBE9B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EF0395-8956-421F-A304-9C9620FEBD0C}" type="slidenum">
              <a:rPr lang="cs-CZ" smtClean="0"/>
              <a:t>‹#›</a:t>
            </a:fld>
            <a:endParaRPr lang="cs-CZ"/>
          </a:p>
        </p:txBody>
      </p:sp>
    </p:spTree>
    <p:extLst>
      <p:ext uri="{BB962C8B-B14F-4D97-AF65-F5344CB8AC3E}">
        <p14:creationId xmlns:p14="http://schemas.microsoft.com/office/powerpoint/2010/main" val="8022675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is.muni.cz/auth/osoba/462066"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2E7BDCA-D368-469D-8CE0-CE5B825A05B3}"/>
              </a:ext>
            </a:extLst>
          </p:cNvPr>
          <p:cNvSpPr>
            <a:spLocks noGrp="1"/>
          </p:cNvSpPr>
          <p:nvPr>
            <p:ph type="ctrTitle"/>
          </p:nvPr>
        </p:nvSpPr>
        <p:spPr/>
        <p:txBody>
          <a:bodyPr/>
          <a:lstStyle/>
          <a:p>
            <a:r>
              <a:rPr lang="cs-CZ" dirty="0"/>
              <a:t>Teorie překladu</a:t>
            </a:r>
            <a:br>
              <a:rPr lang="cs-CZ" dirty="0"/>
            </a:br>
            <a:endParaRPr lang="cs-CZ" dirty="0"/>
          </a:p>
        </p:txBody>
      </p:sp>
      <p:sp>
        <p:nvSpPr>
          <p:cNvPr id="3" name="Podnadpis 2">
            <a:extLst>
              <a:ext uri="{FF2B5EF4-FFF2-40B4-BE49-F238E27FC236}">
                <a16:creationId xmlns:a16="http://schemas.microsoft.com/office/drawing/2014/main" id="{DA166351-8E8D-4AD8-980B-789C180D6695}"/>
              </a:ext>
            </a:extLst>
          </p:cNvPr>
          <p:cNvSpPr>
            <a:spLocks noGrp="1"/>
          </p:cNvSpPr>
          <p:nvPr>
            <p:ph type="subTitle" idx="1"/>
          </p:nvPr>
        </p:nvSpPr>
        <p:spPr/>
        <p:txBody>
          <a:bodyPr>
            <a:normAutofit/>
          </a:bodyPr>
          <a:lstStyle/>
          <a:p>
            <a:r>
              <a:rPr lang="cs-CZ" sz="3200" dirty="0"/>
              <a:t>6 setkání: 23.9., 7.10., 21.10., 4.11., 25.11., 9.12.; </a:t>
            </a:r>
          </a:p>
          <a:p>
            <a:r>
              <a:rPr lang="cs-CZ" sz="3200" dirty="0"/>
              <a:t>+ závěrečný test</a:t>
            </a:r>
          </a:p>
        </p:txBody>
      </p:sp>
    </p:spTree>
    <p:extLst>
      <p:ext uri="{BB962C8B-B14F-4D97-AF65-F5344CB8AC3E}">
        <p14:creationId xmlns:p14="http://schemas.microsoft.com/office/powerpoint/2010/main" val="3798320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CC70C1A5-3C8C-45B9-9C95-918EFF655C05}"/>
              </a:ext>
            </a:extLst>
          </p:cNvPr>
          <p:cNvSpPr>
            <a:spLocks noGrp="1"/>
          </p:cNvSpPr>
          <p:nvPr>
            <p:ph type="title"/>
          </p:nvPr>
        </p:nvSpPr>
        <p:spPr/>
        <p:txBody>
          <a:bodyPr/>
          <a:lstStyle/>
          <a:p>
            <a:r>
              <a:rPr lang="cs-CZ" dirty="0"/>
              <a:t>František Štícha: O věrnosti překladu. 2019.</a:t>
            </a:r>
          </a:p>
        </p:txBody>
      </p:sp>
      <p:sp>
        <p:nvSpPr>
          <p:cNvPr id="5" name="Zástupný obsah 4">
            <a:extLst>
              <a:ext uri="{FF2B5EF4-FFF2-40B4-BE49-F238E27FC236}">
                <a16:creationId xmlns:a16="http://schemas.microsoft.com/office/drawing/2014/main" id="{42DEA1C9-FF6B-4BF7-8700-DFCEEB7A70DE}"/>
              </a:ext>
            </a:extLst>
          </p:cNvPr>
          <p:cNvSpPr>
            <a:spLocks noGrp="1"/>
          </p:cNvSpPr>
          <p:nvPr>
            <p:ph sz="half" idx="1"/>
          </p:nvPr>
        </p:nvSpPr>
        <p:spPr/>
        <p:txBody>
          <a:bodyPr>
            <a:normAutofit lnSpcReduction="10000"/>
          </a:bodyPr>
          <a:lstStyle/>
          <a:p>
            <a:pPr marL="0" indent="0">
              <a:buNone/>
            </a:pPr>
            <a:r>
              <a:rPr lang="cs-CZ" dirty="0"/>
              <a:t>S. 9: </a:t>
            </a:r>
            <a:r>
              <a:rPr lang="cs-CZ" dirty="0" err="1"/>
              <a:t>Nicht</a:t>
            </a:r>
            <a:r>
              <a:rPr lang="cs-CZ" dirty="0"/>
              <a:t> </a:t>
            </a:r>
            <a:r>
              <a:rPr lang="cs-CZ" dirty="0" err="1"/>
              <a:t>nur</a:t>
            </a:r>
            <a:r>
              <a:rPr lang="cs-CZ" dirty="0"/>
              <a:t> Milan Kundera w</a:t>
            </a:r>
            <a:r>
              <a:rPr lang="de-DE" dirty="0"/>
              <a:t>ä</a:t>
            </a:r>
            <a:r>
              <a:rPr lang="cs-CZ" dirty="0"/>
              <a:t>re </a:t>
            </a:r>
            <a:r>
              <a:rPr lang="cs-CZ" dirty="0" err="1"/>
              <a:t>mit</a:t>
            </a:r>
            <a:r>
              <a:rPr lang="cs-CZ" dirty="0"/>
              <a:t> der </a:t>
            </a:r>
            <a:r>
              <a:rPr lang="cs-CZ" dirty="0" err="1"/>
              <a:t>Behauptung</a:t>
            </a:r>
            <a:r>
              <a:rPr lang="cs-CZ" dirty="0"/>
              <a:t> des </a:t>
            </a:r>
            <a:r>
              <a:rPr lang="de-DE" dirty="0"/>
              <a:t>Ü</a:t>
            </a:r>
            <a:r>
              <a:rPr lang="cs-CZ" dirty="0" err="1"/>
              <a:t>bersetzer</a:t>
            </a:r>
            <a:r>
              <a:rPr lang="cs-CZ" dirty="0"/>
              <a:t> Peter </a:t>
            </a:r>
            <a:r>
              <a:rPr lang="cs-CZ" dirty="0" err="1"/>
              <a:t>Komers</a:t>
            </a:r>
            <a:r>
              <a:rPr lang="cs-CZ" dirty="0"/>
              <a:t>´ </a:t>
            </a:r>
            <a:r>
              <a:rPr lang="cs-CZ" dirty="0" err="1"/>
              <a:t>sicher</a:t>
            </a:r>
            <a:r>
              <a:rPr lang="cs-CZ" dirty="0"/>
              <a:t> </a:t>
            </a:r>
            <a:r>
              <a:rPr lang="cs-CZ" dirty="0" err="1"/>
              <a:t>nicht</a:t>
            </a:r>
            <a:r>
              <a:rPr lang="cs-CZ" dirty="0"/>
              <a:t> </a:t>
            </a:r>
            <a:r>
              <a:rPr lang="cs-CZ" dirty="0" err="1"/>
              <a:t>einverstanden</a:t>
            </a:r>
            <a:r>
              <a:rPr lang="cs-CZ" dirty="0"/>
              <a:t>, </a:t>
            </a:r>
            <a:r>
              <a:rPr lang="cs-CZ" i="1" dirty="0" err="1"/>
              <a:t>das</a:t>
            </a:r>
            <a:r>
              <a:rPr lang="cs-CZ" i="1" dirty="0"/>
              <a:t> Buch h</a:t>
            </a:r>
            <a:r>
              <a:rPr lang="de-DE" i="1" dirty="0"/>
              <a:t>ä</a:t>
            </a:r>
            <a:r>
              <a:rPr lang="cs-CZ" i="1" dirty="0" err="1"/>
              <a:t>tte</a:t>
            </a:r>
            <a:r>
              <a:rPr lang="cs-CZ" i="1" dirty="0"/>
              <a:t> </a:t>
            </a:r>
            <a:r>
              <a:rPr lang="cs-CZ" i="1" dirty="0" err="1"/>
              <a:t>ganz</a:t>
            </a:r>
            <a:r>
              <a:rPr lang="cs-CZ" i="1" dirty="0"/>
              <a:t> </a:t>
            </a:r>
            <a:r>
              <a:rPr lang="cs-CZ" i="1" dirty="0" err="1"/>
              <a:t>anders</a:t>
            </a:r>
            <a:r>
              <a:rPr lang="cs-CZ" i="1" dirty="0"/>
              <a:t> </a:t>
            </a:r>
            <a:r>
              <a:rPr lang="de-DE" i="1" dirty="0"/>
              <a:t>aussehen können, wenn es jemand anderer übersetzt hätte.</a:t>
            </a:r>
            <a:endParaRPr lang="cs-CZ" i="1" dirty="0"/>
          </a:p>
          <a:p>
            <a:pPr marL="0" indent="0">
              <a:buNone/>
            </a:pPr>
            <a:r>
              <a:rPr lang="cs-CZ" dirty="0"/>
              <a:t>S.25/26:</a:t>
            </a:r>
            <a:r>
              <a:rPr lang="cs-CZ" i="1" dirty="0"/>
              <a:t> </a:t>
            </a:r>
            <a:r>
              <a:rPr lang="cs-CZ" b="1" dirty="0"/>
              <a:t>Marie Janů</a:t>
            </a:r>
            <a:r>
              <a:rPr lang="cs-CZ" dirty="0"/>
              <a:t>: Sergej </a:t>
            </a:r>
            <a:r>
              <a:rPr lang="cs-CZ" dirty="0" err="1"/>
              <a:t>Machonin</a:t>
            </a:r>
            <a:r>
              <a:rPr lang="cs-CZ" dirty="0"/>
              <a:t> byl geniální překladatel. Mohl překládat z jazyků, které vůbec neuměl. Ten ty texty prostě napsal znova.</a:t>
            </a:r>
          </a:p>
        </p:txBody>
      </p:sp>
      <p:pic>
        <p:nvPicPr>
          <p:cNvPr id="8" name="Zástupný obsah 7" descr="Obsah obrázku text&#10;&#10;Popis byl vytvořen automaticky">
            <a:extLst>
              <a:ext uri="{FF2B5EF4-FFF2-40B4-BE49-F238E27FC236}">
                <a16:creationId xmlns:a16="http://schemas.microsoft.com/office/drawing/2014/main" id="{188F7310-898D-4BA5-87E8-AED57AFFBC2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201119" y="1825625"/>
            <a:ext cx="3123761" cy="4351338"/>
          </a:xfrm>
        </p:spPr>
      </p:pic>
    </p:spTree>
    <p:extLst>
      <p:ext uri="{BB962C8B-B14F-4D97-AF65-F5344CB8AC3E}">
        <p14:creationId xmlns:p14="http://schemas.microsoft.com/office/powerpoint/2010/main" val="1850466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A853D6-2BCE-4A76-B0E7-24C4A87DE5C7}"/>
              </a:ext>
            </a:extLst>
          </p:cNvPr>
          <p:cNvSpPr>
            <a:spLocks noGrp="1"/>
          </p:cNvSpPr>
          <p:nvPr>
            <p:ph type="title"/>
          </p:nvPr>
        </p:nvSpPr>
        <p:spPr/>
        <p:txBody>
          <a:bodyPr/>
          <a:lstStyle/>
          <a:p>
            <a:r>
              <a:rPr lang="cs-CZ" dirty="0"/>
              <a:t>Štícha, 31/32, </a:t>
            </a:r>
            <a:r>
              <a:rPr lang="cs-CZ" dirty="0" err="1"/>
              <a:t>eine</a:t>
            </a:r>
            <a:r>
              <a:rPr lang="cs-CZ" dirty="0"/>
              <a:t> </a:t>
            </a:r>
            <a:r>
              <a:rPr lang="cs-CZ" dirty="0" err="1"/>
              <a:t>Demoslogans</a:t>
            </a:r>
            <a:endParaRPr lang="cs-CZ" dirty="0"/>
          </a:p>
        </p:txBody>
      </p:sp>
      <p:sp>
        <p:nvSpPr>
          <p:cNvPr id="5" name="Zástupný obsah 4">
            <a:extLst>
              <a:ext uri="{FF2B5EF4-FFF2-40B4-BE49-F238E27FC236}">
                <a16:creationId xmlns:a16="http://schemas.microsoft.com/office/drawing/2014/main" id="{2E4C9C24-C4B7-4E7D-A574-D5496E3C02FE}"/>
              </a:ext>
            </a:extLst>
          </p:cNvPr>
          <p:cNvSpPr>
            <a:spLocks noGrp="1"/>
          </p:cNvSpPr>
          <p:nvPr>
            <p:ph idx="1"/>
          </p:nvPr>
        </p:nvSpPr>
        <p:spPr/>
        <p:txBody>
          <a:bodyPr/>
          <a:lstStyle/>
          <a:p>
            <a:r>
              <a:rPr lang="cs-CZ" dirty="0" err="1"/>
              <a:t>Gegen</a:t>
            </a:r>
            <a:r>
              <a:rPr lang="cs-CZ" dirty="0"/>
              <a:t> </a:t>
            </a:r>
            <a:r>
              <a:rPr lang="cs-CZ" dirty="0" err="1"/>
              <a:t>zensierte</a:t>
            </a:r>
            <a:r>
              <a:rPr lang="cs-CZ" dirty="0"/>
              <a:t> </a:t>
            </a:r>
            <a:r>
              <a:rPr lang="cs-CZ" dirty="0" err="1"/>
              <a:t>Presse</a:t>
            </a:r>
            <a:r>
              <a:rPr lang="cs-CZ" dirty="0"/>
              <a:t> / </a:t>
            </a:r>
            <a:r>
              <a:rPr lang="cs-CZ" dirty="0" err="1"/>
              <a:t>Priti</a:t>
            </a:r>
            <a:r>
              <a:rPr lang="cs-CZ" dirty="0"/>
              <a:t> cenzurovanému tisku.</a:t>
            </a:r>
          </a:p>
          <a:p>
            <a:endParaRPr lang="cs-CZ" dirty="0"/>
          </a:p>
          <a:p>
            <a:r>
              <a:rPr lang="cs-CZ" dirty="0"/>
              <a:t>Cenzuru nechceme.</a:t>
            </a:r>
          </a:p>
          <a:p>
            <a:r>
              <a:rPr lang="cs-CZ" dirty="0"/>
              <a:t>Věrnost slovu, slovnímu spojení,  … metafoře, frazému a rčení, stylu textu</a:t>
            </a:r>
          </a:p>
          <a:p>
            <a:endParaRPr lang="cs-CZ" dirty="0"/>
          </a:p>
          <a:p>
            <a:endParaRPr lang="cs-CZ" dirty="0"/>
          </a:p>
        </p:txBody>
      </p:sp>
    </p:spTree>
    <p:extLst>
      <p:ext uri="{BB962C8B-B14F-4D97-AF65-F5344CB8AC3E}">
        <p14:creationId xmlns:p14="http://schemas.microsoft.com/office/powerpoint/2010/main" val="1474445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B3C65BD-DDB7-4D51-B2AC-53B92C5AF993}"/>
              </a:ext>
            </a:extLst>
          </p:cNvPr>
          <p:cNvSpPr>
            <a:spLocks noGrp="1"/>
          </p:cNvSpPr>
          <p:nvPr>
            <p:ph type="title"/>
          </p:nvPr>
        </p:nvSpPr>
        <p:spPr/>
        <p:txBody>
          <a:bodyPr/>
          <a:lstStyle/>
          <a:p>
            <a:r>
              <a:rPr lang="cs-CZ" dirty="0"/>
              <a:t>Remarque: </a:t>
            </a:r>
            <a:r>
              <a:rPr lang="cs-CZ" dirty="0" err="1"/>
              <a:t>Im</a:t>
            </a:r>
            <a:r>
              <a:rPr lang="cs-CZ" dirty="0"/>
              <a:t> </a:t>
            </a:r>
            <a:r>
              <a:rPr lang="cs-CZ" dirty="0" err="1"/>
              <a:t>Westen</a:t>
            </a:r>
            <a:r>
              <a:rPr lang="cs-CZ" dirty="0"/>
              <a:t> </a:t>
            </a:r>
            <a:r>
              <a:rPr lang="cs-CZ" dirty="0" err="1"/>
              <a:t>nichts</a:t>
            </a:r>
            <a:r>
              <a:rPr lang="cs-CZ" dirty="0"/>
              <a:t> </a:t>
            </a:r>
            <a:r>
              <a:rPr lang="cs-CZ" dirty="0" err="1"/>
              <a:t>Neues</a:t>
            </a:r>
            <a:r>
              <a:rPr lang="cs-CZ" dirty="0"/>
              <a:t>. </a:t>
            </a:r>
            <a:br>
              <a:rPr lang="cs-CZ" dirty="0"/>
            </a:br>
            <a:r>
              <a:rPr lang="cs-CZ" dirty="0"/>
              <a:t>Štícha 42</a:t>
            </a:r>
          </a:p>
        </p:txBody>
      </p:sp>
      <p:sp>
        <p:nvSpPr>
          <p:cNvPr id="3" name="Zástupný obsah 2">
            <a:extLst>
              <a:ext uri="{FF2B5EF4-FFF2-40B4-BE49-F238E27FC236}">
                <a16:creationId xmlns:a16="http://schemas.microsoft.com/office/drawing/2014/main" id="{22169E35-DCD4-49B2-AB84-0B8681E5E8F8}"/>
              </a:ext>
            </a:extLst>
          </p:cNvPr>
          <p:cNvSpPr>
            <a:spLocks noGrp="1"/>
          </p:cNvSpPr>
          <p:nvPr>
            <p:ph idx="1"/>
          </p:nvPr>
        </p:nvSpPr>
        <p:spPr/>
        <p:txBody>
          <a:bodyPr/>
          <a:lstStyle/>
          <a:p>
            <a:r>
              <a:rPr lang="cs-CZ" dirty="0"/>
              <a:t>Die </a:t>
            </a:r>
            <a:r>
              <a:rPr lang="cs-CZ" dirty="0" err="1"/>
              <a:t>Erde</a:t>
            </a:r>
            <a:r>
              <a:rPr lang="cs-CZ" dirty="0"/>
              <a:t> </a:t>
            </a:r>
            <a:r>
              <a:rPr lang="cs-CZ" dirty="0" err="1"/>
              <a:t>dr</a:t>
            </a:r>
            <a:r>
              <a:rPr lang="de-DE" dirty="0"/>
              <a:t>ö</a:t>
            </a:r>
            <a:r>
              <a:rPr lang="cs-CZ" dirty="0" err="1"/>
              <a:t>hnt</a:t>
            </a:r>
            <a:r>
              <a:rPr lang="cs-CZ" dirty="0"/>
              <a:t>. </a:t>
            </a:r>
            <a:r>
              <a:rPr lang="cs-CZ" b="1" dirty="0" err="1"/>
              <a:t>Schweres</a:t>
            </a:r>
            <a:r>
              <a:rPr lang="cs-CZ" b="1" dirty="0"/>
              <a:t> </a:t>
            </a:r>
            <a:r>
              <a:rPr lang="cs-CZ" b="1" dirty="0" err="1"/>
              <a:t>Feu</a:t>
            </a:r>
            <a:r>
              <a:rPr lang="de-DE" b="1" dirty="0"/>
              <a:t>e</a:t>
            </a:r>
            <a:r>
              <a:rPr lang="cs-CZ" b="1" dirty="0"/>
              <a:t>r </a:t>
            </a:r>
            <a:r>
              <a:rPr lang="cs-CZ" b="1" dirty="0" err="1"/>
              <a:t>liegt</a:t>
            </a:r>
            <a:r>
              <a:rPr lang="cs-CZ" b="1" dirty="0"/>
              <a:t> </a:t>
            </a:r>
            <a:r>
              <a:rPr lang="de-DE" b="1" dirty="0"/>
              <a:t>ü</a:t>
            </a:r>
            <a:r>
              <a:rPr lang="cs-CZ" b="1" dirty="0"/>
              <a:t>ber </a:t>
            </a:r>
            <a:r>
              <a:rPr lang="cs-CZ" b="1" dirty="0" err="1"/>
              <a:t>uns</a:t>
            </a:r>
            <a:r>
              <a:rPr lang="de-DE" b="1" dirty="0"/>
              <a:t>. </a:t>
            </a:r>
            <a:r>
              <a:rPr lang="de-DE" dirty="0"/>
              <a:t>Wir drücken uns in die Ecken.</a:t>
            </a:r>
          </a:p>
          <a:p>
            <a:r>
              <a:rPr lang="de-DE" b="1" dirty="0" err="1"/>
              <a:t>Franti</a:t>
            </a:r>
            <a:r>
              <a:rPr lang="cs-CZ" b="1" dirty="0"/>
              <a:t>š</a:t>
            </a:r>
            <a:r>
              <a:rPr lang="de-DE" b="1" dirty="0" err="1"/>
              <a:t>ek</a:t>
            </a:r>
            <a:r>
              <a:rPr lang="de-DE" b="1" dirty="0"/>
              <a:t> Gel</a:t>
            </a:r>
            <a:r>
              <a:rPr lang="cs-CZ" b="1" dirty="0"/>
              <a:t>:</a:t>
            </a:r>
          </a:p>
          <a:p>
            <a:r>
              <a:rPr lang="cs-CZ" dirty="0"/>
              <a:t>Země duní. </a:t>
            </a:r>
            <a:r>
              <a:rPr lang="cs-CZ" b="1" dirty="0"/>
              <a:t>Těžká palba na nás spočívá. </a:t>
            </a:r>
            <a:r>
              <a:rPr lang="cs-CZ" dirty="0"/>
              <a:t>Tiskneme se do koutů.</a:t>
            </a:r>
            <a:endParaRPr lang="cs-CZ" b="1" dirty="0"/>
          </a:p>
        </p:txBody>
      </p:sp>
    </p:spTree>
    <p:extLst>
      <p:ext uri="{BB962C8B-B14F-4D97-AF65-F5344CB8AC3E}">
        <p14:creationId xmlns:p14="http://schemas.microsoft.com/office/powerpoint/2010/main" val="1927411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876246-FA93-4458-8845-C4C412D5BB5E}"/>
              </a:ext>
            </a:extLst>
          </p:cNvPr>
          <p:cNvSpPr>
            <a:spLocks noGrp="1"/>
          </p:cNvSpPr>
          <p:nvPr>
            <p:ph type="title"/>
          </p:nvPr>
        </p:nvSpPr>
        <p:spPr/>
        <p:txBody>
          <a:bodyPr/>
          <a:lstStyle/>
          <a:p>
            <a:r>
              <a:rPr lang="cs-CZ" dirty="0"/>
              <a:t>Remarque: </a:t>
            </a:r>
            <a:r>
              <a:rPr lang="cs-CZ" dirty="0" err="1"/>
              <a:t>Im</a:t>
            </a:r>
            <a:r>
              <a:rPr lang="cs-CZ" dirty="0"/>
              <a:t> </a:t>
            </a:r>
            <a:r>
              <a:rPr lang="cs-CZ" dirty="0" err="1"/>
              <a:t>Westen</a:t>
            </a:r>
            <a:r>
              <a:rPr lang="cs-CZ" dirty="0"/>
              <a:t> </a:t>
            </a:r>
            <a:r>
              <a:rPr lang="cs-CZ" dirty="0" err="1"/>
              <a:t>nichts</a:t>
            </a:r>
            <a:r>
              <a:rPr lang="cs-CZ" dirty="0"/>
              <a:t> </a:t>
            </a:r>
            <a:r>
              <a:rPr lang="cs-CZ" dirty="0" err="1"/>
              <a:t>Neues</a:t>
            </a:r>
            <a:r>
              <a:rPr lang="cs-CZ" dirty="0"/>
              <a:t>. </a:t>
            </a:r>
            <a:br>
              <a:rPr lang="cs-CZ" dirty="0"/>
            </a:br>
            <a:r>
              <a:rPr lang="cs-CZ" dirty="0"/>
              <a:t>Štícha 42</a:t>
            </a:r>
          </a:p>
        </p:txBody>
      </p:sp>
      <p:sp>
        <p:nvSpPr>
          <p:cNvPr id="3" name="Zástupný obsah 2">
            <a:extLst>
              <a:ext uri="{FF2B5EF4-FFF2-40B4-BE49-F238E27FC236}">
                <a16:creationId xmlns:a16="http://schemas.microsoft.com/office/drawing/2014/main" id="{78D70184-C2EC-4993-A93B-E2D86C8880F0}"/>
              </a:ext>
            </a:extLst>
          </p:cNvPr>
          <p:cNvSpPr>
            <a:spLocks noGrp="1"/>
          </p:cNvSpPr>
          <p:nvPr>
            <p:ph idx="1"/>
          </p:nvPr>
        </p:nvSpPr>
        <p:spPr/>
        <p:txBody>
          <a:bodyPr/>
          <a:lstStyle/>
          <a:p>
            <a:r>
              <a:rPr lang="cs-CZ" dirty="0"/>
              <a:t>Těžká palba leží nad námi. </a:t>
            </a:r>
          </a:p>
          <a:p>
            <a:r>
              <a:rPr lang="cs-CZ" dirty="0"/>
              <a:t>Štícha: země duní a nad námi to hřmí těžkou palbou.</a:t>
            </a:r>
          </a:p>
        </p:txBody>
      </p:sp>
    </p:spTree>
    <p:extLst>
      <p:ext uri="{BB962C8B-B14F-4D97-AF65-F5344CB8AC3E}">
        <p14:creationId xmlns:p14="http://schemas.microsoft.com/office/powerpoint/2010/main" val="1746465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69CC2C0-3B9A-4744-9B8A-BFBCBBDE5819}"/>
              </a:ext>
            </a:extLst>
          </p:cNvPr>
          <p:cNvSpPr>
            <a:spLocks noGrp="1"/>
          </p:cNvSpPr>
          <p:nvPr>
            <p:ph type="title"/>
          </p:nvPr>
        </p:nvSpPr>
        <p:spPr/>
        <p:txBody>
          <a:bodyPr/>
          <a:lstStyle/>
          <a:p>
            <a:r>
              <a:rPr lang="cs-CZ" dirty="0"/>
              <a:t>Remarque: </a:t>
            </a:r>
            <a:r>
              <a:rPr lang="cs-CZ" dirty="0" err="1"/>
              <a:t>Im</a:t>
            </a:r>
            <a:r>
              <a:rPr lang="cs-CZ" dirty="0"/>
              <a:t> </a:t>
            </a:r>
            <a:r>
              <a:rPr lang="cs-CZ" dirty="0" err="1"/>
              <a:t>Westen</a:t>
            </a:r>
            <a:r>
              <a:rPr lang="cs-CZ" dirty="0"/>
              <a:t> </a:t>
            </a:r>
            <a:r>
              <a:rPr lang="cs-CZ" dirty="0" err="1"/>
              <a:t>nichts</a:t>
            </a:r>
            <a:r>
              <a:rPr lang="cs-CZ" dirty="0"/>
              <a:t> </a:t>
            </a:r>
            <a:r>
              <a:rPr lang="cs-CZ" dirty="0" err="1"/>
              <a:t>Neues</a:t>
            </a:r>
            <a:r>
              <a:rPr lang="cs-CZ" dirty="0"/>
              <a:t>. </a:t>
            </a:r>
            <a:br>
              <a:rPr lang="cs-CZ" dirty="0"/>
            </a:br>
            <a:r>
              <a:rPr lang="cs-CZ" dirty="0"/>
              <a:t>Štícha 42</a:t>
            </a:r>
          </a:p>
        </p:txBody>
      </p:sp>
      <p:sp>
        <p:nvSpPr>
          <p:cNvPr id="3" name="Zástupný obsah 2">
            <a:extLst>
              <a:ext uri="{FF2B5EF4-FFF2-40B4-BE49-F238E27FC236}">
                <a16:creationId xmlns:a16="http://schemas.microsoft.com/office/drawing/2014/main" id="{00D786FA-27CF-4D7D-A042-BD2DC8106071}"/>
              </a:ext>
            </a:extLst>
          </p:cNvPr>
          <p:cNvSpPr>
            <a:spLocks noGrp="1"/>
          </p:cNvSpPr>
          <p:nvPr>
            <p:ph idx="1"/>
          </p:nvPr>
        </p:nvSpPr>
        <p:spPr/>
        <p:txBody>
          <a:bodyPr/>
          <a:lstStyle/>
          <a:p>
            <a:r>
              <a:rPr lang="cs-CZ" dirty="0" err="1"/>
              <a:t>Ein</a:t>
            </a:r>
            <a:r>
              <a:rPr lang="cs-CZ" dirty="0"/>
              <a:t> </a:t>
            </a:r>
            <a:r>
              <a:rPr lang="cs-CZ" dirty="0" err="1"/>
              <a:t>paar</a:t>
            </a:r>
            <a:r>
              <a:rPr lang="cs-CZ" dirty="0"/>
              <a:t> </a:t>
            </a:r>
            <a:r>
              <a:rPr lang="cs-CZ" dirty="0" err="1"/>
              <a:t>Blumen</a:t>
            </a:r>
            <a:r>
              <a:rPr lang="cs-CZ" dirty="0"/>
              <a:t> stehen </a:t>
            </a:r>
            <a:r>
              <a:rPr lang="cs-CZ" dirty="0" err="1"/>
              <a:t>auf</a:t>
            </a:r>
            <a:r>
              <a:rPr lang="cs-CZ" dirty="0"/>
              <a:t> dem </a:t>
            </a:r>
            <a:r>
              <a:rPr lang="cs-CZ" dirty="0" err="1"/>
              <a:t>Tisch</a:t>
            </a:r>
            <a:r>
              <a:rPr lang="cs-CZ" dirty="0"/>
              <a:t>.</a:t>
            </a:r>
          </a:p>
          <a:p>
            <a:r>
              <a:rPr lang="cs-CZ" dirty="0"/>
              <a:t>František Gel:</a:t>
            </a:r>
          </a:p>
          <a:p>
            <a:r>
              <a:rPr lang="cs-CZ" dirty="0"/>
              <a:t>Pár květin je na stole.</a:t>
            </a:r>
          </a:p>
          <a:p>
            <a:endParaRPr lang="cs-CZ" dirty="0"/>
          </a:p>
        </p:txBody>
      </p:sp>
    </p:spTree>
    <p:extLst>
      <p:ext uri="{BB962C8B-B14F-4D97-AF65-F5344CB8AC3E}">
        <p14:creationId xmlns:p14="http://schemas.microsoft.com/office/powerpoint/2010/main" val="15608586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F658ABD-A398-4A02-BEBD-F4691D998079}"/>
              </a:ext>
            </a:extLst>
          </p:cNvPr>
          <p:cNvSpPr>
            <a:spLocks noGrp="1"/>
          </p:cNvSpPr>
          <p:nvPr>
            <p:ph type="title"/>
          </p:nvPr>
        </p:nvSpPr>
        <p:spPr/>
        <p:txBody>
          <a:bodyPr/>
          <a:lstStyle/>
          <a:p>
            <a:r>
              <a:rPr lang="cs-CZ" dirty="0"/>
              <a:t>Remarque: </a:t>
            </a:r>
            <a:r>
              <a:rPr lang="cs-CZ" dirty="0" err="1"/>
              <a:t>Im</a:t>
            </a:r>
            <a:r>
              <a:rPr lang="cs-CZ" dirty="0"/>
              <a:t> </a:t>
            </a:r>
            <a:r>
              <a:rPr lang="cs-CZ" dirty="0" err="1"/>
              <a:t>Westen</a:t>
            </a:r>
            <a:r>
              <a:rPr lang="cs-CZ" dirty="0"/>
              <a:t> </a:t>
            </a:r>
            <a:r>
              <a:rPr lang="cs-CZ" dirty="0" err="1"/>
              <a:t>nichts</a:t>
            </a:r>
            <a:r>
              <a:rPr lang="cs-CZ" dirty="0"/>
              <a:t> </a:t>
            </a:r>
            <a:r>
              <a:rPr lang="cs-CZ" dirty="0" err="1"/>
              <a:t>Neues</a:t>
            </a:r>
            <a:r>
              <a:rPr lang="cs-CZ" dirty="0"/>
              <a:t>. </a:t>
            </a:r>
            <a:br>
              <a:rPr lang="cs-CZ" dirty="0"/>
            </a:br>
            <a:r>
              <a:rPr lang="cs-CZ" dirty="0"/>
              <a:t>Štícha 43</a:t>
            </a:r>
          </a:p>
        </p:txBody>
      </p:sp>
      <p:sp>
        <p:nvSpPr>
          <p:cNvPr id="3" name="Zástupný obsah 2">
            <a:extLst>
              <a:ext uri="{FF2B5EF4-FFF2-40B4-BE49-F238E27FC236}">
                <a16:creationId xmlns:a16="http://schemas.microsoft.com/office/drawing/2014/main" id="{49B79070-5999-41CD-A9EE-D0473C3C31C5}"/>
              </a:ext>
            </a:extLst>
          </p:cNvPr>
          <p:cNvSpPr>
            <a:spLocks noGrp="1"/>
          </p:cNvSpPr>
          <p:nvPr>
            <p:ph idx="1"/>
          </p:nvPr>
        </p:nvSpPr>
        <p:spPr/>
        <p:txBody>
          <a:bodyPr/>
          <a:lstStyle/>
          <a:p>
            <a:r>
              <a:rPr lang="cs-CZ" dirty="0"/>
              <a:t>Na stole je pár květin.</a:t>
            </a:r>
          </a:p>
        </p:txBody>
      </p:sp>
    </p:spTree>
    <p:extLst>
      <p:ext uri="{BB962C8B-B14F-4D97-AF65-F5344CB8AC3E}">
        <p14:creationId xmlns:p14="http://schemas.microsoft.com/office/powerpoint/2010/main" val="19721528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9D15CE3-2FCD-4D85-B566-6BC6782DFFFF}"/>
              </a:ext>
            </a:extLst>
          </p:cNvPr>
          <p:cNvSpPr>
            <a:spLocks noGrp="1"/>
          </p:cNvSpPr>
          <p:nvPr>
            <p:ph type="title"/>
          </p:nvPr>
        </p:nvSpPr>
        <p:spPr/>
        <p:txBody>
          <a:bodyPr/>
          <a:lstStyle/>
          <a:p>
            <a:r>
              <a:rPr lang="cs-CZ" dirty="0"/>
              <a:t>Remarque: </a:t>
            </a:r>
            <a:r>
              <a:rPr lang="cs-CZ" dirty="0" err="1"/>
              <a:t>Im</a:t>
            </a:r>
            <a:r>
              <a:rPr lang="cs-CZ" dirty="0"/>
              <a:t> </a:t>
            </a:r>
            <a:r>
              <a:rPr lang="cs-CZ" dirty="0" err="1"/>
              <a:t>Westen</a:t>
            </a:r>
            <a:r>
              <a:rPr lang="cs-CZ" dirty="0"/>
              <a:t> </a:t>
            </a:r>
            <a:r>
              <a:rPr lang="cs-CZ" dirty="0" err="1"/>
              <a:t>nichts</a:t>
            </a:r>
            <a:r>
              <a:rPr lang="cs-CZ" dirty="0"/>
              <a:t> </a:t>
            </a:r>
            <a:r>
              <a:rPr lang="cs-CZ" dirty="0" err="1"/>
              <a:t>Neues</a:t>
            </a:r>
            <a:r>
              <a:rPr lang="cs-CZ" dirty="0"/>
              <a:t>. </a:t>
            </a:r>
            <a:br>
              <a:rPr lang="cs-CZ" dirty="0"/>
            </a:br>
            <a:r>
              <a:rPr lang="cs-CZ" dirty="0"/>
              <a:t>Štícha 46</a:t>
            </a:r>
          </a:p>
        </p:txBody>
      </p:sp>
      <p:sp>
        <p:nvSpPr>
          <p:cNvPr id="3" name="Zástupný obsah 2">
            <a:extLst>
              <a:ext uri="{FF2B5EF4-FFF2-40B4-BE49-F238E27FC236}">
                <a16:creationId xmlns:a16="http://schemas.microsoft.com/office/drawing/2014/main" id="{DC2D0EDB-D46E-4366-AA95-9B6D314C9C21}"/>
              </a:ext>
            </a:extLst>
          </p:cNvPr>
          <p:cNvSpPr>
            <a:spLocks noGrp="1"/>
          </p:cNvSpPr>
          <p:nvPr>
            <p:ph idx="1"/>
          </p:nvPr>
        </p:nvSpPr>
        <p:spPr/>
        <p:txBody>
          <a:bodyPr/>
          <a:lstStyle/>
          <a:p>
            <a:r>
              <a:rPr lang="cs-CZ" dirty="0" err="1"/>
              <a:t>Minen</a:t>
            </a:r>
            <a:r>
              <a:rPr lang="cs-CZ" dirty="0"/>
              <a:t>: </a:t>
            </a:r>
            <a:r>
              <a:rPr lang="cs-CZ" dirty="0" err="1"/>
              <a:t>Wisie</a:t>
            </a:r>
            <a:r>
              <a:rPr lang="cs-CZ" dirty="0"/>
              <a:t> </a:t>
            </a:r>
            <a:r>
              <a:rPr lang="cs-CZ" dirty="0" err="1"/>
              <a:t>niederfegen</a:t>
            </a:r>
            <a:r>
              <a:rPr lang="cs-CZ" dirty="0"/>
              <a:t>, </a:t>
            </a:r>
            <a:r>
              <a:rPr lang="cs-CZ" dirty="0" err="1"/>
              <a:t>istein</a:t>
            </a:r>
            <a:r>
              <a:rPr lang="cs-CZ" dirty="0"/>
              <a:t> </a:t>
            </a:r>
            <a:r>
              <a:rPr lang="cs-CZ" dirty="0" err="1"/>
              <a:t>Massengrab</a:t>
            </a:r>
            <a:r>
              <a:rPr lang="cs-CZ" dirty="0"/>
              <a:t>,</a:t>
            </a:r>
          </a:p>
          <a:p>
            <a:endParaRPr lang="cs-CZ" dirty="0"/>
          </a:p>
          <a:p>
            <a:r>
              <a:rPr lang="cs-CZ" dirty="0"/>
              <a:t>Gel:</a:t>
            </a:r>
          </a:p>
          <a:p>
            <a:r>
              <a:rPr lang="cs-CZ" dirty="0"/>
              <a:t>Prostor, na který se vrhnou, , se mění v hromadný hrob.</a:t>
            </a:r>
          </a:p>
          <a:p>
            <a:r>
              <a:rPr lang="cs-CZ" dirty="0"/>
              <a:t>Štícha:</a:t>
            </a:r>
          </a:p>
          <a:p>
            <a:r>
              <a:rPr lang="cs-CZ" dirty="0"/>
              <a:t>Kam se vřítí, je hromadný hrob.</a:t>
            </a:r>
          </a:p>
          <a:p>
            <a:r>
              <a:rPr lang="cs-CZ" dirty="0"/>
              <a:t>Kam se ve své zběsilostí vřítí, tam zanechají hromadný hrob.</a:t>
            </a:r>
          </a:p>
        </p:txBody>
      </p:sp>
    </p:spTree>
    <p:extLst>
      <p:ext uri="{BB962C8B-B14F-4D97-AF65-F5344CB8AC3E}">
        <p14:creationId xmlns:p14="http://schemas.microsoft.com/office/powerpoint/2010/main" val="625885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85FB1-B91B-436B-BDC2-A11EAA33217A}"/>
              </a:ext>
            </a:extLst>
          </p:cNvPr>
          <p:cNvSpPr>
            <a:spLocks noGrp="1"/>
          </p:cNvSpPr>
          <p:nvPr>
            <p:ph type="title"/>
          </p:nvPr>
        </p:nvSpPr>
        <p:spPr/>
        <p:txBody>
          <a:bodyPr/>
          <a:lstStyle/>
          <a:p>
            <a:r>
              <a:rPr lang="cs-CZ" dirty="0"/>
              <a:t>Remarque: </a:t>
            </a:r>
            <a:r>
              <a:rPr lang="cs-CZ" dirty="0" err="1"/>
              <a:t>Im</a:t>
            </a:r>
            <a:r>
              <a:rPr lang="cs-CZ" dirty="0"/>
              <a:t> </a:t>
            </a:r>
            <a:r>
              <a:rPr lang="cs-CZ" dirty="0" err="1"/>
              <a:t>Westen</a:t>
            </a:r>
            <a:r>
              <a:rPr lang="cs-CZ" dirty="0"/>
              <a:t> </a:t>
            </a:r>
            <a:r>
              <a:rPr lang="cs-CZ" dirty="0" err="1"/>
              <a:t>nichts</a:t>
            </a:r>
            <a:r>
              <a:rPr lang="cs-CZ" dirty="0"/>
              <a:t> </a:t>
            </a:r>
            <a:r>
              <a:rPr lang="cs-CZ" dirty="0" err="1"/>
              <a:t>Neues</a:t>
            </a:r>
            <a:r>
              <a:rPr lang="cs-CZ" dirty="0"/>
              <a:t>. </a:t>
            </a:r>
            <a:br>
              <a:rPr lang="cs-CZ" dirty="0"/>
            </a:br>
            <a:r>
              <a:rPr lang="cs-CZ" dirty="0"/>
              <a:t>Štícha 47</a:t>
            </a:r>
          </a:p>
        </p:txBody>
      </p:sp>
      <p:sp>
        <p:nvSpPr>
          <p:cNvPr id="3" name="Zástupný obsah 2">
            <a:extLst>
              <a:ext uri="{FF2B5EF4-FFF2-40B4-BE49-F238E27FC236}">
                <a16:creationId xmlns:a16="http://schemas.microsoft.com/office/drawing/2014/main" id="{E5F849B1-95DC-4AC4-A972-68D7F2F94BF1}"/>
              </a:ext>
            </a:extLst>
          </p:cNvPr>
          <p:cNvSpPr>
            <a:spLocks noGrp="1"/>
          </p:cNvSpPr>
          <p:nvPr>
            <p:ph idx="1"/>
          </p:nvPr>
        </p:nvSpPr>
        <p:spPr/>
        <p:txBody>
          <a:bodyPr>
            <a:normAutofit lnSpcReduction="10000"/>
          </a:bodyPr>
          <a:lstStyle/>
          <a:p>
            <a:r>
              <a:rPr lang="de-DE" dirty="0"/>
              <a:t> Es kann nicht sein, </a:t>
            </a:r>
            <a:r>
              <a:rPr lang="de-DE" dirty="0" err="1"/>
              <a:t>daß</a:t>
            </a:r>
            <a:r>
              <a:rPr lang="de-DE" dirty="0"/>
              <a:t> es fort ist, das Weiche, das unser Blut unruhig machte, das Ungewisse, Bestürzende, Kommende, die tausend Gesichter der Zukunft, die Melodie aus Träumen und Büchern, das Rauschen und die Ahnung der Frauen, es kann nicht sein, </a:t>
            </a:r>
            <a:r>
              <a:rPr lang="de-DE" dirty="0" err="1"/>
              <a:t>daß</a:t>
            </a:r>
            <a:r>
              <a:rPr lang="de-DE" dirty="0"/>
              <a:t> es untergegangen ist in Trommelfeuer, Verzweiflung und Mannschaftsbordells.</a:t>
            </a:r>
            <a:endParaRPr lang="cs-CZ" dirty="0"/>
          </a:p>
          <a:p>
            <a:r>
              <a:rPr lang="cs-CZ" b="1" dirty="0"/>
              <a:t>Není myslitelné</a:t>
            </a:r>
            <a:r>
              <a:rPr lang="cs-CZ" dirty="0"/>
              <a:t>, že je veta po tom měkkém, co zneklidňovalo naši krev, že zmizelo to neurčité, ohromující, nadcházející, budoucnost o tisíci tvářích, ta melodie ze snů a knih, šelest a předtucha žen, není přece možné, aby to všechno zaniklo v bubnové palbě, v zoufalství a v bordelech pro mužstvo.</a:t>
            </a:r>
          </a:p>
        </p:txBody>
      </p:sp>
    </p:spTree>
    <p:extLst>
      <p:ext uri="{BB962C8B-B14F-4D97-AF65-F5344CB8AC3E}">
        <p14:creationId xmlns:p14="http://schemas.microsoft.com/office/powerpoint/2010/main" val="29531747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567C49E-7DAD-4971-B2A3-4D744AE80FFF}"/>
              </a:ext>
            </a:extLst>
          </p:cNvPr>
          <p:cNvSpPr>
            <a:spLocks noGrp="1"/>
          </p:cNvSpPr>
          <p:nvPr>
            <p:ph type="title"/>
          </p:nvPr>
        </p:nvSpPr>
        <p:spPr/>
        <p:txBody>
          <a:bodyPr/>
          <a:lstStyle/>
          <a:p>
            <a:r>
              <a:rPr lang="cs-CZ" dirty="0"/>
              <a:t>Remarque: </a:t>
            </a:r>
            <a:r>
              <a:rPr lang="cs-CZ" dirty="0" err="1"/>
              <a:t>Im</a:t>
            </a:r>
            <a:r>
              <a:rPr lang="cs-CZ" dirty="0"/>
              <a:t> </a:t>
            </a:r>
            <a:r>
              <a:rPr lang="cs-CZ" dirty="0" err="1"/>
              <a:t>Westen</a:t>
            </a:r>
            <a:r>
              <a:rPr lang="cs-CZ" dirty="0"/>
              <a:t> </a:t>
            </a:r>
            <a:r>
              <a:rPr lang="cs-CZ" dirty="0" err="1"/>
              <a:t>nichts</a:t>
            </a:r>
            <a:r>
              <a:rPr lang="cs-CZ" dirty="0"/>
              <a:t> </a:t>
            </a:r>
            <a:r>
              <a:rPr lang="cs-CZ" dirty="0" err="1"/>
              <a:t>Neues</a:t>
            </a:r>
            <a:r>
              <a:rPr lang="cs-CZ" dirty="0"/>
              <a:t>. </a:t>
            </a:r>
            <a:br>
              <a:rPr lang="cs-CZ" dirty="0"/>
            </a:br>
            <a:r>
              <a:rPr lang="cs-CZ" dirty="0"/>
              <a:t>Štícha 47</a:t>
            </a:r>
          </a:p>
        </p:txBody>
      </p:sp>
      <p:sp>
        <p:nvSpPr>
          <p:cNvPr id="3" name="Zástupný obsah 2">
            <a:extLst>
              <a:ext uri="{FF2B5EF4-FFF2-40B4-BE49-F238E27FC236}">
                <a16:creationId xmlns:a16="http://schemas.microsoft.com/office/drawing/2014/main" id="{2266AE7E-1AA5-42E4-9B89-88AA06EF4B68}"/>
              </a:ext>
            </a:extLst>
          </p:cNvPr>
          <p:cNvSpPr>
            <a:spLocks noGrp="1"/>
          </p:cNvSpPr>
          <p:nvPr>
            <p:ph idx="1"/>
          </p:nvPr>
        </p:nvSpPr>
        <p:spPr/>
        <p:txBody>
          <a:bodyPr/>
          <a:lstStyle/>
          <a:p>
            <a:r>
              <a:rPr lang="cs-CZ" dirty="0"/>
              <a:t>Není (přece) možné, že je nadobro pryč</a:t>
            </a:r>
          </a:p>
          <a:p>
            <a:r>
              <a:rPr lang="cs-CZ" dirty="0"/>
              <a:t>v palbě děl, v zoufalství a bordelech.</a:t>
            </a:r>
          </a:p>
        </p:txBody>
      </p:sp>
    </p:spTree>
    <p:extLst>
      <p:ext uri="{BB962C8B-B14F-4D97-AF65-F5344CB8AC3E}">
        <p14:creationId xmlns:p14="http://schemas.microsoft.com/office/powerpoint/2010/main" val="35968585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14D9D1D-06E5-47A5-BED4-2134C0253650}"/>
              </a:ext>
            </a:extLst>
          </p:cNvPr>
          <p:cNvSpPr>
            <a:spLocks noGrp="1"/>
          </p:cNvSpPr>
          <p:nvPr>
            <p:ph type="title"/>
          </p:nvPr>
        </p:nvSpPr>
        <p:spPr/>
        <p:txBody>
          <a:bodyPr/>
          <a:lstStyle/>
          <a:p>
            <a:r>
              <a:rPr lang="cs-CZ" dirty="0"/>
              <a:t>Remarque: </a:t>
            </a:r>
            <a:r>
              <a:rPr lang="cs-CZ" dirty="0" err="1"/>
              <a:t>Arc´de</a:t>
            </a:r>
            <a:r>
              <a:rPr lang="cs-CZ" dirty="0"/>
              <a:t> </a:t>
            </a:r>
            <a:r>
              <a:rPr lang="cs-CZ" dirty="0" err="1"/>
              <a:t>Triomphe</a:t>
            </a:r>
            <a:r>
              <a:rPr lang="cs-CZ" dirty="0"/>
              <a:t> / Vítězný oblouk</a:t>
            </a:r>
          </a:p>
        </p:txBody>
      </p:sp>
      <p:sp>
        <p:nvSpPr>
          <p:cNvPr id="3" name="Zástupný obsah 2">
            <a:extLst>
              <a:ext uri="{FF2B5EF4-FFF2-40B4-BE49-F238E27FC236}">
                <a16:creationId xmlns:a16="http://schemas.microsoft.com/office/drawing/2014/main" id="{8C47E918-6BA2-4095-A699-6EB137E6E22E}"/>
              </a:ext>
            </a:extLst>
          </p:cNvPr>
          <p:cNvSpPr>
            <a:spLocks noGrp="1"/>
          </p:cNvSpPr>
          <p:nvPr>
            <p:ph idx="1"/>
          </p:nvPr>
        </p:nvSpPr>
        <p:spPr/>
        <p:txBody>
          <a:bodyPr/>
          <a:lstStyle/>
          <a:p>
            <a:r>
              <a:rPr lang="cs-CZ" dirty="0"/>
              <a:t>Zorka Dostálová – Dandová</a:t>
            </a:r>
          </a:p>
          <a:p>
            <a:endParaRPr lang="cs-CZ" dirty="0"/>
          </a:p>
          <a:p>
            <a:r>
              <a:rPr lang="de-DE" dirty="0"/>
              <a:t>das Leben </a:t>
            </a:r>
            <a:r>
              <a:rPr lang="cs-CZ" dirty="0" err="1"/>
              <a:t>deutscher</a:t>
            </a:r>
            <a:r>
              <a:rPr lang="cs-CZ" dirty="0"/>
              <a:t> </a:t>
            </a:r>
            <a:r>
              <a:rPr lang="de-DE" dirty="0"/>
              <a:t>Flüchtlinge in Paris </a:t>
            </a:r>
            <a:r>
              <a:rPr lang="cs-CZ" dirty="0"/>
              <a:t>kurz vor </a:t>
            </a:r>
            <a:r>
              <a:rPr lang="de-DE" dirty="0"/>
              <a:t>de</a:t>
            </a:r>
            <a:r>
              <a:rPr lang="cs-CZ" dirty="0"/>
              <a:t>m</a:t>
            </a:r>
            <a:r>
              <a:rPr lang="de-DE" dirty="0"/>
              <a:t> Zweiten Weltkrieg</a:t>
            </a:r>
            <a:endParaRPr lang="cs-CZ" dirty="0"/>
          </a:p>
          <a:p>
            <a:endParaRPr lang="cs-CZ" dirty="0"/>
          </a:p>
        </p:txBody>
      </p:sp>
    </p:spTree>
    <p:extLst>
      <p:ext uri="{BB962C8B-B14F-4D97-AF65-F5344CB8AC3E}">
        <p14:creationId xmlns:p14="http://schemas.microsoft.com/office/powerpoint/2010/main" val="2178901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B715CD0-BA8D-418B-8D34-B4B48542B6DD}"/>
              </a:ext>
            </a:extLst>
          </p:cNvPr>
          <p:cNvSpPr>
            <a:spLocks noGrp="1"/>
          </p:cNvSpPr>
          <p:nvPr>
            <p:ph type="title"/>
          </p:nvPr>
        </p:nvSpPr>
        <p:spPr/>
        <p:txBody>
          <a:bodyPr/>
          <a:lstStyle/>
          <a:p>
            <a:r>
              <a:rPr lang="cs-CZ" dirty="0" err="1"/>
              <a:t>Themen</a:t>
            </a:r>
            <a:r>
              <a:rPr lang="cs-CZ" dirty="0"/>
              <a:t> der </a:t>
            </a:r>
            <a:r>
              <a:rPr lang="cs-CZ" dirty="0" err="1"/>
              <a:t>Vorlesungen</a:t>
            </a:r>
            <a:endParaRPr lang="cs-CZ" dirty="0"/>
          </a:p>
        </p:txBody>
      </p:sp>
      <p:sp>
        <p:nvSpPr>
          <p:cNvPr id="3" name="Zástupný obsah 2">
            <a:extLst>
              <a:ext uri="{FF2B5EF4-FFF2-40B4-BE49-F238E27FC236}">
                <a16:creationId xmlns:a16="http://schemas.microsoft.com/office/drawing/2014/main" id="{32712667-B2C0-4A25-843A-A5FD76DAF1DD}"/>
              </a:ext>
            </a:extLst>
          </p:cNvPr>
          <p:cNvSpPr>
            <a:spLocks noGrp="1"/>
          </p:cNvSpPr>
          <p:nvPr>
            <p:ph idx="1"/>
          </p:nvPr>
        </p:nvSpPr>
        <p:spPr/>
        <p:txBody>
          <a:bodyPr/>
          <a:lstStyle/>
          <a:p>
            <a:pPr marL="0" indent="0">
              <a:buNone/>
            </a:pPr>
            <a:r>
              <a:rPr lang="de-DE" dirty="0"/>
              <a:t>1. </a:t>
            </a:r>
            <a:r>
              <a:rPr lang="cs-CZ" dirty="0" err="1"/>
              <a:t>Skopos</a:t>
            </a:r>
            <a:r>
              <a:rPr lang="cs-CZ" dirty="0"/>
              <a:t>, </a:t>
            </a:r>
            <a:r>
              <a:rPr lang="de-DE" dirty="0"/>
              <a:t>Ü</a:t>
            </a:r>
            <a:r>
              <a:rPr lang="cs-CZ" dirty="0" err="1"/>
              <a:t>bersetzung</a:t>
            </a:r>
            <a:r>
              <a:rPr lang="cs-CZ" dirty="0"/>
              <a:t> </a:t>
            </a:r>
            <a:r>
              <a:rPr lang="cs-CZ" dirty="0" err="1"/>
              <a:t>und</a:t>
            </a:r>
            <a:r>
              <a:rPr lang="cs-CZ" dirty="0"/>
              <a:t>  </a:t>
            </a:r>
            <a:r>
              <a:rPr lang="de-DE" dirty="0"/>
              <a:t>Adaption</a:t>
            </a:r>
          </a:p>
          <a:p>
            <a:pPr marL="0" indent="0">
              <a:buNone/>
            </a:pPr>
            <a:r>
              <a:rPr lang="de-DE" dirty="0"/>
              <a:t>2. Soziologische Aspekte des Übersetzens</a:t>
            </a:r>
          </a:p>
          <a:p>
            <a:pPr marL="0" indent="0">
              <a:buNone/>
            </a:pPr>
            <a:r>
              <a:rPr lang="de-DE" dirty="0"/>
              <a:t>3. Interkulturelle Aspekte der Übersetzung</a:t>
            </a:r>
          </a:p>
          <a:p>
            <a:pPr marL="0" indent="0">
              <a:buNone/>
            </a:pPr>
            <a:r>
              <a:rPr lang="de-DE" dirty="0"/>
              <a:t>4. Stilistische Aspekte der Übersetzung</a:t>
            </a:r>
          </a:p>
          <a:p>
            <a:pPr marL="0" indent="0">
              <a:buNone/>
            </a:pPr>
            <a:r>
              <a:rPr lang="de-DE" dirty="0"/>
              <a:t>5. Übersetzungskritik</a:t>
            </a:r>
          </a:p>
          <a:p>
            <a:pPr marL="0" indent="0">
              <a:buNone/>
            </a:pPr>
            <a:r>
              <a:rPr lang="de-DE" dirty="0"/>
              <a:t>6. Übersetzung der Werbung als Grenzfall</a:t>
            </a:r>
            <a:endParaRPr lang="cs-CZ" dirty="0"/>
          </a:p>
        </p:txBody>
      </p:sp>
    </p:spTree>
    <p:extLst>
      <p:ext uri="{BB962C8B-B14F-4D97-AF65-F5344CB8AC3E}">
        <p14:creationId xmlns:p14="http://schemas.microsoft.com/office/powerpoint/2010/main" val="954439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2E8360-B0B6-40C9-8D39-526FF2A06AFD}"/>
              </a:ext>
            </a:extLst>
          </p:cNvPr>
          <p:cNvSpPr>
            <a:spLocks noGrp="1"/>
          </p:cNvSpPr>
          <p:nvPr>
            <p:ph type="title"/>
          </p:nvPr>
        </p:nvSpPr>
        <p:spPr/>
        <p:txBody>
          <a:bodyPr/>
          <a:lstStyle/>
          <a:p>
            <a:r>
              <a:rPr lang="cs-CZ" dirty="0"/>
              <a:t>Remarque: </a:t>
            </a:r>
            <a:r>
              <a:rPr lang="cs-CZ" dirty="0" err="1"/>
              <a:t>Arc´de</a:t>
            </a:r>
            <a:r>
              <a:rPr lang="cs-CZ" dirty="0"/>
              <a:t> </a:t>
            </a:r>
            <a:r>
              <a:rPr lang="cs-CZ" dirty="0" err="1"/>
              <a:t>Triomphe</a:t>
            </a:r>
            <a:r>
              <a:rPr lang="cs-CZ" dirty="0"/>
              <a:t> / Vítězný oblouk</a:t>
            </a:r>
          </a:p>
        </p:txBody>
      </p:sp>
      <p:sp>
        <p:nvSpPr>
          <p:cNvPr id="3" name="Zástupný obsah 2">
            <a:extLst>
              <a:ext uri="{FF2B5EF4-FFF2-40B4-BE49-F238E27FC236}">
                <a16:creationId xmlns:a16="http://schemas.microsoft.com/office/drawing/2014/main" id="{1A18D8D7-774E-4A21-8BFC-8FA476F7468D}"/>
              </a:ext>
            </a:extLst>
          </p:cNvPr>
          <p:cNvSpPr>
            <a:spLocks noGrp="1"/>
          </p:cNvSpPr>
          <p:nvPr>
            <p:ph idx="1"/>
          </p:nvPr>
        </p:nvSpPr>
        <p:spPr/>
        <p:txBody>
          <a:bodyPr/>
          <a:lstStyle/>
          <a:p>
            <a:pPr fontAlgn="base"/>
            <a:r>
              <a:rPr lang="cs-CZ" b="1" i="1" dirty="0"/>
              <a:t>Die </a:t>
            </a:r>
            <a:r>
              <a:rPr lang="cs-CZ" b="1" i="1" dirty="0" err="1"/>
              <a:t>Frau</a:t>
            </a:r>
            <a:r>
              <a:rPr lang="cs-CZ" b="1" i="1" dirty="0"/>
              <a:t> </a:t>
            </a:r>
            <a:r>
              <a:rPr lang="cs-CZ" i="1" dirty="0"/>
              <a:t>kam </a:t>
            </a:r>
            <a:r>
              <a:rPr lang="cs-CZ" i="1" dirty="0" err="1"/>
              <a:t>schräg</a:t>
            </a:r>
            <a:r>
              <a:rPr lang="cs-CZ" i="1" dirty="0"/>
              <a:t> </a:t>
            </a:r>
            <a:r>
              <a:rPr lang="cs-CZ" i="1" dirty="0" err="1"/>
              <a:t>auf</a:t>
            </a:r>
            <a:r>
              <a:rPr lang="cs-CZ" i="1" dirty="0"/>
              <a:t> </a:t>
            </a:r>
            <a:r>
              <a:rPr lang="cs-CZ" i="1" dirty="0" err="1"/>
              <a:t>Ravic</a:t>
            </a:r>
            <a:r>
              <a:rPr lang="cs-CZ" i="1" dirty="0"/>
              <a:t> </a:t>
            </a:r>
            <a:r>
              <a:rPr lang="cs-CZ" i="1" dirty="0" err="1"/>
              <a:t>zu</a:t>
            </a:r>
            <a:r>
              <a:rPr lang="cs-CZ" i="1" dirty="0"/>
              <a:t>. </a:t>
            </a:r>
            <a:r>
              <a:rPr lang="cs-CZ" i="1" dirty="0" err="1"/>
              <a:t>Sie</a:t>
            </a:r>
            <a:r>
              <a:rPr lang="cs-CZ" i="1" dirty="0"/>
              <a:t> </a:t>
            </a:r>
            <a:r>
              <a:rPr lang="cs-CZ" i="1" dirty="0" err="1"/>
              <a:t>ging</a:t>
            </a:r>
            <a:r>
              <a:rPr lang="cs-CZ" i="1" dirty="0"/>
              <a:t> </a:t>
            </a:r>
            <a:r>
              <a:rPr lang="cs-CZ" i="1" dirty="0" err="1"/>
              <a:t>schnell</a:t>
            </a:r>
            <a:r>
              <a:rPr lang="cs-CZ" i="1" dirty="0"/>
              <a:t>, </a:t>
            </a:r>
            <a:r>
              <a:rPr lang="cs-CZ" i="1" dirty="0" err="1"/>
              <a:t>aber</a:t>
            </a:r>
            <a:r>
              <a:rPr lang="cs-CZ" i="1" dirty="0"/>
              <a:t> </a:t>
            </a:r>
            <a:r>
              <a:rPr lang="cs-CZ" i="1" dirty="0" err="1"/>
              <a:t>sonderbar</a:t>
            </a:r>
            <a:r>
              <a:rPr lang="cs-CZ" i="1" dirty="0"/>
              <a:t> </a:t>
            </a:r>
            <a:r>
              <a:rPr lang="cs-CZ" i="1" dirty="0" err="1"/>
              <a:t>taumelig</a:t>
            </a:r>
            <a:r>
              <a:rPr lang="cs-CZ" i="1" dirty="0"/>
              <a:t>. </a:t>
            </a:r>
            <a:r>
              <a:rPr lang="cs-CZ" i="1" dirty="0" err="1"/>
              <a:t>Ravic</a:t>
            </a:r>
            <a:r>
              <a:rPr lang="cs-CZ" i="1" dirty="0"/>
              <a:t> </a:t>
            </a:r>
            <a:r>
              <a:rPr lang="cs-CZ" i="1" dirty="0" err="1"/>
              <a:t>bemerkte</a:t>
            </a:r>
            <a:r>
              <a:rPr lang="cs-CZ" i="1" dirty="0"/>
              <a:t> </a:t>
            </a:r>
            <a:r>
              <a:rPr lang="cs-CZ" i="1" dirty="0" err="1"/>
              <a:t>sie</a:t>
            </a:r>
            <a:r>
              <a:rPr lang="cs-CZ" i="1" dirty="0"/>
              <a:t> </a:t>
            </a:r>
            <a:r>
              <a:rPr lang="cs-CZ" i="1" dirty="0" err="1"/>
              <a:t>erst</a:t>
            </a:r>
            <a:r>
              <a:rPr lang="cs-CZ" i="1" dirty="0"/>
              <a:t>, </a:t>
            </a:r>
            <a:r>
              <a:rPr lang="cs-CZ" i="1" dirty="0" err="1"/>
              <a:t>als</a:t>
            </a:r>
            <a:r>
              <a:rPr lang="cs-CZ" i="1" dirty="0"/>
              <a:t> </a:t>
            </a:r>
            <a:r>
              <a:rPr lang="cs-CZ" i="1" dirty="0" err="1"/>
              <a:t>sie</a:t>
            </a:r>
            <a:r>
              <a:rPr lang="cs-CZ" i="1" dirty="0"/>
              <a:t> fast </a:t>
            </a:r>
            <a:r>
              <a:rPr lang="cs-CZ" i="1" dirty="0" err="1"/>
              <a:t>neben</a:t>
            </a:r>
            <a:r>
              <a:rPr lang="cs-CZ" i="1" dirty="0"/>
              <a:t> </a:t>
            </a:r>
            <a:r>
              <a:rPr lang="cs-CZ" i="1" dirty="0" err="1"/>
              <a:t>ihm</a:t>
            </a:r>
            <a:r>
              <a:rPr lang="cs-CZ" i="1" dirty="0"/>
              <a:t> </a:t>
            </a:r>
            <a:r>
              <a:rPr lang="cs-CZ" i="1" dirty="0" err="1"/>
              <a:t>war</a:t>
            </a:r>
            <a:r>
              <a:rPr lang="cs-CZ" i="1" dirty="0"/>
              <a:t>.</a:t>
            </a:r>
            <a:endParaRPr lang="cs-CZ" dirty="0"/>
          </a:p>
          <a:p>
            <a:pPr fontAlgn="base"/>
            <a:r>
              <a:rPr lang="cs-CZ" i="1" dirty="0"/>
              <a:t>K </a:t>
            </a:r>
            <a:r>
              <a:rPr lang="cs-CZ" i="1" dirty="0" err="1"/>
              <a:t>Ravicovi</a:t>
            </a:r>
            <a:r>
              <a:rPr lang="cs-CZ" i="1" dirty="0"/>
              <a:t> se blížila </a:t>
            </a:r>
            <a:r>
              <a:rPr lang="cs-CZ" b="1" i="1" dirty="0"/>
              <a:t>žena</a:t>
            </a:r>
            <a:r>
              <a:rPr lang="cs-CZ" i="1" dirty="0"/>
              <a:t>. Kráčela rychle, ale jaksi podivně vrávorala. Povšiml si jí, až když byla těsně u něho</a:t>
            </a:r>
            <a:r>
              <a:rPr lang="cs-CZ" dirty="0"/>
              <a:t>.</a:t>
            </a:r>
          </a:p>
          <a:p>
            <a:endParaRPr lang="cs-CZ" dirty="0"/>
          </a:p>
        </p:txBody>
      </p:sp>
    </p:spTree>
    <p:extLst>
      <p:ext uri="{BB962C8B-B14F-4D97-AF65-F5344CB8AC3E}">
        <p14:creationId xmlns:p14="http://schemas.microsoft.com/office/powerpoint/2010/main" val="26821353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700DEAE-4C0E-4463-A34B-B00C49093028}"/>
              </a:ext>
            </a:extLst>
          </p:cNvPr>
          <p:cNvSpPr>
            <a:spLocks noGrp="1"/>
          </p:cNvSpPr>
          <p:nvPr>
            <p:ph type="title"/>
          </p:nvPr>
        </p:nvSpPr>
        <p:spPr/>
        <p:txBody>
          <a:bodyPr/>
          <a:lstStyle/>
          <a:p>
            <a:r>
              <a:rPr lang="cs-CZ" dirty="0"/>
              <a:t>Remarque: </a:t>
            </a:r>
            <a:r>
              <a:rPr lang="cs-CZ" dirty="0" err="1"/>
              <a:t>Arc´de</a:t>
            </a:r>
            <a:r>
              <a:rPr lang="cs-CZ" dirty="0"/>
              <a:t> </a:t>
            </a:r>
            <a:r>
              <a:rPr lang="cs-CZ" dirty="0" err="1"/>
              <a:t>Triomphe</a:t>
            </a:r>
            <a:r>
              <a:rPr lang="cs-CZ" dirty="0"/>
              <a:t> / Vítězný oblouk</a:t>
            </a:r>
          </a:p>
        </p:txBody>
      </p:sp>
      <p:sp>
        <p:nvSpPr>
          <p:cNvPr id="3" name="Zástupný obsah 2">
            <a:extLst>
              <a:ext uri="{FF2B5EF4-FFF2-40B4-BE49-F238E27FC236}">
                <a16:creationId xmlns:a16="http://schemas.microsoft.com/office/drawing/2014/main" id="{4072B2C5-B0D5-4BA8-BD33-2BA39522408E}"/>
              </a:ext>
            </a:extLst>
          </p:cNvPr>
          <p:cNvSpPr>
            <a:spLocks noGrp="1"/>
          </p:cNvSpPr>
          <p:nvPr>
            <p:ph idx="1"/>
          </p:nvPr>
        </p:nvSpPr>
        <p:spPr/>
        <p:txBody>
          <a:bodyPr/>
          <a:lstStyle/>
          <a:p>
            <a:r>
              <a:rPr lang="cs-CZ" dirty="0"/>
              <a:t> A německý čtenář nebo ten, který umí německy, je tím určitým členem s onou dosud mu zcela neznámou ženou rázem uveden v jakýsi důvěrný vztah. O tento význam </a:t>
            </a:r>
            <a:r>
              <a:rPr lang="cs-CZ" dirty="0" err="1"/>
              <a:t>Remarqueovy</a:t>
            </a:r>
            <a:r>
              <a:rPr lang="cs-CZ" dirty="0"/>
              <a:t> věty jsme v překladu ochuzeni. Ale není zbytí: v češtině prostě jinak nemůžeme. </a:t>
            </a:r>
          </a:p>
          <a:p>
            <a:endParaRPr lang="cs-CZ" dirty="0"/>
          </a:p>
        </p:txBody>
      </p:sp>
    </p:spTree>
    <p:extLst>
      <p:ext uri="{BB962C8B-B14F-4D97-AF65-F5344CB8AC3E}">
        <p14:creationId xmlns:p14="http://schemas.microsoft.com/office/powerpoint/2010/main" val="37287555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FFA9CEA-8C5C-4C47-A406-BFD95C9666A9}"/>
              </a:ext>
            </a:extLst>
          </p:cNvPr>
          <p:cNvSpPr>
            <a:spLocks noGrp="1"/>
          </p:cNvSpPr>
          <p:nvPr>
            <p:ph type="title"/>
          </p:nvPr>
        </p:nvSpPr>
        <p:spPr/>
        <p:txBody>
          <a:bodyPr/>
          <a:lstStyle/>
          <a:p>
            <a:r>
              <a:rPr lang="cs-CZ" dirty="0"/>
              <a:t>Remarque: </a:t>
            </a:r>
            <a:r>
              <a:rPr lang="cs-CZ" dirty="0" err="1"/>
              <a:t>Arc´de</a:t>
            </a:r>
            <a:r>
              <a:rPr lang="cs-CZ" dirty="0"/>
              <a:t> </a:t>
            </a:r>
            <a:r>
              <a:rPr lang="cs-CZ" dirty="0" err="1"/>
              <a:t>Triomphe</a:t>
            </a:r>
            <a:r>
              <a:rPr lang="cs-CZ" dirty="0"/>
              <a:t> / Vítězný oblouk</a:t>
            </a:r>
          </a:p>
        </p:txBody>
      </p:sp>
      <p:sp>
        <p:nvSpPr>
          <p:cNvPr id="3" name="Zástupný obsah 2">
            <a:extLst>
              <a:ext uri="{FF2B5EF4-FFF2-40B4-BE49-F238E27FC236}">
                <a16:creationId xmlns:a16="http://schemas.microsoft.com/office/drawing/2014/main" id="{C2C40FA0-A32A-4C06-8688-1089CCD8B392}"/>
              </a:ext>
            </a:extLst>
          </p:cNvPr>
          <p:cNvSpPr>
            <a:spLocks noGrp="1"/>
          </p:cNvSpPr>
          <p:nvPr>
            <p:ph idx="1"/>
          </p:nvPr>
        </p:nvSpPr>
        <p:spPr/>
        <p:txBody>
          <a:bodyPr/>
          <a:lstStyle/>
          <a:p>
            <a:pPr fontAlgn="base"/>
            <a:r>
              <a:rPr lang="cs-CZ" i="1" dirty="0"/>
              <a:t>Die </a:t>
            </a:r>
            <a:r>
              <a:rPr lang="cs-CZ" i="1" dirty="0" err="1"/>
              <a:t>Nacht</a:t>
            </a:r>
            <a:r>
              <a:rPr lang="cs-CZ" i="1" dirty="0"/>
              <a:t>, </a:t>
            </a:r>
            <a:r>
              <a:rPr lang="cs-CZ" i="1" dirty="0" err="1"/>
              <a:t>als</a:t>
            </a:r>
            <a:r>
              <a:rPr lang="cs-CZ" i="1" dirty="0"/>
              <a:t> </a:t>
            </a:r>
            <a:r>
              <a:rPr lang="cs-CZ" i="1" dirty="0" err="1"/>
              <a:t>Lavigne</a:t>
            </a:r>
            <a:r>
              <a:rPr lang="cs-CZ" i="1" dirty="0"/>
              <a:t> </a:t>
            </a:r>
            <a:r>
              <a:rPr lang="cs-CZ" b="1" i="1" dirty="0" err="1"/>
              <a:t>gehört</a:t>
            </a:r>
            <a:r>
              <a:rPr lang="cs-CZ" b="1" i="1" dirty="0"/>
              <a:t> </a:t>
            </a:r>
            <a:r>
              <a:rPr lang="cs-CZ" i="1" dirty="0" err="1"/>
              <a:t>hatte</a:t>
            </a:r>
            <a:r>
              <a:rPr lang="cs-CZ" i="1" dirty="0"/>
              <a:t>, </a:t>
            </a:r>
            <a:r>
              <a:rPr lang="cs-CZ" i="1" dirty="0" err="1"/>
              <a:t>dass</a:t>
            </a:r>
            <a:r>
              <a:rPr lang="cs-CZ" i="1" dirty="0"/>
              <a:t> </a:t>
            </a:r>
            <a:r>
              <a:rPr lang="cs-CZ" i="1" dirty="0" err="1"/>
              <a:t>seine</a:t>
            </a:r>
            <a:r>
              <a:rPr lang="cs-CZ" i="1" dirty="0"/>
              <a:t> </a:t>
            </a:r>
            <a:r>
              <a:rPr lang="cs-CZ" i="1" dirty="0" err="1"/>
              <a:t>Frau</a:t>
            </a:r>
            <a:r>
              <a:rPr lang="cs-CZ" i="1" dirty="0"/>
              <a:t> </a:t>
            </a:r>
            <a:r>
              <a:rPr lang="cs-CZ" i="1" dirty="0" err="1"/>
              <a:t>tot</a:t>
            </a:r>
            <a:r>
              <a:rPr lang="cs-CZ" i="1" dirty="0"/>
              <a:t> </a:t>
            </a:r>
            <a:r>
              <a:rPr lang="cs-CZ" i="1" dirty="0" err="1"/>
              <a:t>war</a:t>
            </a:r>
            <a:r>
              <a:rPr lang="cs-CZ" i="1" dirty="0"/>
              <a:t>, </a:t>
            </a:r>
            <a:r>
              <a:rPr lang="cs-CZ" i="1" dirty="0" err="1"/>
              <a:t>hatte</a:t>
            </a:r>
            <a:r>
              <a:rPr lang="cs-CZ" i="1" dirty="0"/>
              <a:t> </a:t>
            </a:r>
            <a:r>
              <a:rPr lang="cs-CZ" i="1" dirty="0" err="1"/>
              <a:t>er</a:t>
            </a:r>
            <a:r>
              <a:rPr lang="cs-CZ" i="1" dirty="0"/>
              <a:t> </a:t>
            </a:r>
            <a:r>
              <a:rPr lang="cs-CZ" i="1" dirty="0" err="1"/>
              <a:t>im</a:t>
            </a:r>
            <a:r>
              <a:rPr lang="cs-CZ" i="1" dirty="0"/>
              <a:t> </a:t>
            </a:r>
            <a:r>
              <a:rPr lang="cs-CZ" i="1" dirty="0" err="1"/>
              <a:t>Hurenhaus</a:t>
            </a:r>
            <a:r>
              <a:rPr lang="cs-CZ" i="1" dirty="0"/>
              <a:t> </a:t>
            </a:r>
            <a:r>
              <a:rPr lang="cs-CZ" i="1" dirty="0" err="1"/>
              <a:t>verbracht</a:t>
            </a:r>
            <a:r>
              <a:rPr lang="cs-CZ" i="1" dirty="0"/>
              <a:t>. Die </a:t>
            </a:r>
            <a:r>
              <a:rPr lang="cs-CZ" b="1" i="1" dirty="0" err="1"/>
              <a:t>Huren</a:t>
            </a:r>
            <a:r>
              <a:rPr lang="cs-CZ" b="1" i="1" dirty="0"/>
              <a:t> </a:t>
            </a:r>
            <a:r>
              <a:rPr lang="cs-CZ" i="1" dirty="0" err="1"/>
              <a:t>hatten</a:t>
            </a:r>
            <a:r>
              <a:rPr lang="cs-CZ" i="1" dirty="0"/>
              <a:t> </a:t>
            </a:r>
            <a:r>
              <a:rPr lang="cs-CZ" i="1" dirty="0" err="1"/>
              <a:t>ihn</a:t>
            </a:r>
            <a:r>
              <a:rPr lang="cs-CZ" i="1" dirty="0"/>
              <a:t> </a:t>
            </a:r>
            <a:r>
              <a:rPr lang="cs-CZ" i="1" dirty="0" err="1"/>
              <a:t>gerettet</a:t>
            </a:r>
            <a:r>
              <a:rPr lang="cs-CZ" i="1" dirty="0"/>
              <a:t>; </a:t>
            </a:r>
            <a:r>
              <a:rPr lang="cs-CZ" i="1" dirty="0" err="1"/>
              <a:t>mit</a:t>
            </a:r>
            <a:r>
              <a:rPr lang="cs-CZ" i="1" dirty="0"/>
              <a:t> </a:t>
            </a:r>
            <a:r>
              <a:rPr lang="cs-CZ" i="1" dirty="0" err="1"/>
              <a:t>Priester</a:t>
            </a:r>
            <a:r>
              <a:rPr lang="cs-CZ" i="1" dirty="0"/>
              <a:t> </a:t>
            </a:r>
            <a:r>
              <a:rPr lang="cs-CZ" i="1" dirty="0" err="1"/>
              <a:t>hätte</a:t>
            </a:r>
            <a:r>
              <a:rPr lang="cs-CZ" i="1" dirty="0"/>
              <a:t> </a:t>
            </a:r>
            <a:r>
              <a:rPr lang="cs-CZ" i="1" dirty="0" err="1"/>
              <a:t>er</a:t>
            </a:r>
            <a:r>
              <a:rPr lang="cs-CZ" i="1" dirty="0"/>
              <a:t> </a:t>
            </a:r>
            <a:r>
              <a:rPr lang="cs-CZ" i="1" dirty="0" err="1"/>
              <a:t>nicht</a:t>
            </a:r>
            <a:r>
              <a:rPr lang="cs-CZ" i="1" dirty="0"/>
              <a:t> </a:t>
            </a:r>
            <a:r>
              <a:rPr lang="cs-CZ" i="1" dirty="0" err="1"/>
              <a:t>durchgekommen</a:t>
            </a:r>
            <a:r>
              <a:rPr lang="cs-CZ" dirty="0"/>
              <a:t>. (s. 35)</a:t>
            </a:r>
          </a:p>
          <a:p>
            <a:pPr fontAlgn="base"/>
            <a:r>
              <a:rPr lang="cs-CZ" i="1" dirty="0"/>
              <a:t>Tu noc, kdy se </a:t>
            </a:r>
            <a:r>
              <a:rPr lang="cs-CZ" i="1" dirty="0" err="1"/>
              <a:t>Lavigne</a:t>
            </a:r>
            <a:r>
              <a:rPr lang="cs-CZ" i="1" dirty="0"/>
              <a:t> </a:t>
            </a:r>
            <a:r>
              <a:rPr lang="cs-CZ" b="1" i="1" dirty="0"/>
              <a:t>dověděl</a:t>
            </a:r>
            <a:r>
              <a:rPr lang="cs-CZ" i="1" dirty="0"/>
              <a:t>, že jeho žena je mrtva, strávil v nevěstinci. </a:t>
            </a:r>
            <a:r>
              <a:rPr lang="cs-CZ" b="1" i="1" dirty="0"/>
              <a:t>Holky </a:t>
            </a:r>
            <a:r>
              <a:rPr lang="cs-CZ" i="1" dirty="0"/>
              <a:t>ho zachránily; kněz by ho z toho nebyl nikdy dostal</a:t>
            </a:r>
            <a:r>
              <a:rPr lang="cs-CZ" dirty="0"/>
              <a:t>. (s. 26)</a:t>
            </a:r>
          </a:p>
          <a:p>
            <a:endParaRPr lang="cs-CZ" dirty="0"/>
          </a:p>
        </p:txBody>
      </p:sp>
    </p:spTree>
    <p:extLst>
      <p:ext uri="{BB962C8B-B14F-4D97-AF65-F5344CB8AC3E}">
        <p14:creationId xmlns:p14="http://schemas.microsoft.com/office/powerpoint/2010/main" val="9933505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B9FB07A-8701-41CE-8AEB-2CE1B251F2A7}"/>
              </a:ext>
            </a:extLst>
          </p:cNvPr>
          <p:cNvSpPr>
            <a:spLocks noGrp="1"/>
          </p:cNvSpPr>
          <p:nvPr>
            <p:ph type="title"/>
          </p:nvPr>
        </p:nvSpPr>
        <p:spPr/>
        <p:txBody>
          <a:bodyPr/>
          <a:lstStyle/>
          <a:p>
            <a:r>
              <a:rPr lang="cs-CZ" dirty="0"/>
              <a:t>Remarque: </a:t>
            </a:r>
            <a:r>
              <a:rPr lang="cs-CZ" dirty="0" err="1"/>
              <a:t>Arc´de</a:t>
            </a:r>
            <a:r>
              <a:rPr lang="cs-CZ" dirty="0"/>
              <a:t> </a:t>
            </a:r>
            <a:r>
              <a:rPr lang="cs-CZ" dirty="0" err="1"/>
              <a:t>Triomphe</a:t>
            </a:r>
            <a:r>
              <a:rPr lang="cs-CZ" dirty="0"/>
              <a:t> / Vítězný oblouk</a:t>
            </a:r>
          </a:p>
        </p:txBody>
      </p:sp>
      <p:sp>
        <p:nvSpPr>
          <p:cNvPr id="3" name="Zástupný obsah 2">
            <a:extLst>
              <a:ext uri="{FF2B5EF4-FFF2-40B4-BE49-F238E27FC236}">
                <a16:creationId xmlns:a16="http://schemas.microsoft.com/office/drawing/2014/main" id="{123CB490-D88C-4B0D-83B6-28922D3165E9}"/>
              </a:ext>
            </a:extLst>
          </p:cNvPr>
          <p:cNvSpPr>
            <a:spLocks noGrp="1"/>
          </p:cNvSpPr>
          <p:nvPr>
            <p:ph idx="1"/>
          </p:nvPr>
        </p:nvSpPr>
        <p:spPr/>
        <p:txBody>
          <a:bodyPr/>
          <a:lstStyle/>
          <a:p>
            <a:pPr fontAlgn="base"/>
            <a:r>
              <a:rPr lang="cs-CZ" i="1" dirty="0"/>
              <a:t>Er </a:t>
            </a:r>
            <a:r>
              <a:rPr lang="cs-CZ" i="1" dirty="0" err="1"/>
              <a:t>fühlte</a:t>
            </a:r>
            <a:r>
              <a:rPr lang="cs-CZ" i="1" dirty="0"/>
              <a:t> </a:t>
            </a:r>
            <a:r>
              <a:rPr lang="cs-CZ" i="1" dirty="0" err="1"/>
              <a:t>die</a:t>
            </a:r>
            <a:r>
              <a:rPr lang="cs-CZ" i="1" dirty="0"/>
              <a:t> </a:t>
            </a:r>
            <a:r>
              <a:rPr lang="cs-CZ" i="1" dirty="0" err="1"/>
              <a:t>leichte</a:t>
            </a:r>
            <a:r>
              <a:rPr lang="cs-CZ" i="1" dirty="0"/>
              <a:t> </a:t>
            </a:r>
            <a:r>
              <a:rPr lang="cs-CZ" i="1" dirty="0" err="1"/>
              <a:t>Ebbe</a:t>
            </a:r>
            <a:r>
              <a:rPr lang="cs-CZ" i="1" dirty="0"/>
              <a:t> </a:t>
            </a:r>
            <a:r>
              <a:rPr lang="cs-CZ" i="1" dirty="0" err="1"/>
              <a:t>und</a:t>
            </a:r>
            <a:r>
              <a:rPr lang="cs-CZ" i="1" dirty="0"/>
              <a:t> </a:t>
            </a:r>
            <a:r>
              <a:rPr lang="cs-CZ" i="1" dirty="0" err="1"/>
              <a:t>Flut</a:t>
            </a:r>
            <a:r>
              <a:rPr lang="cs-CZ" i="1" dirty="0"/>
              <a:t> </a:t>
            </a:r>
            <a:r>
              <a:rPr lang="cs-CZ" i="1" dirty="0" err="1"/>
              <a:t>ihres</a:t>
            </a:r>
            <a:r>
              <a:rPr lang="cs-CZ" i="1" dirty="0"/>
              <a:t> </a:t>
            </a:r>
            <a:r>
              <a:rPr lang="cs-CZ" i="1" dirty="0" err="1"/>
              <a:t>Atems</a:t>
            </a:r>
            <a:r>
              <a:rPr lang="cs-CZ" i="1" dirty="0"/>
              <a:t>. </a:t>
            </a:r>
            <a:r>
              <a:rPr lang="cs-CZ" i="1" dirty="0" err="1"/>
              <a:t>Unsichtbar</a:t>
            </a:r>
            <a:r>
              <a:rPr lang="cs-CZ" i="1" dirty="0"/>
              <a:t> </a:t>
            </a:r>
            <a:r>
              <a:rPr lang="cs-CZ" b="1" i="1" dirty="0" err="1"/>
              <a:t>bebte</a:t>
            </a:r>
            <a:r>
              <a:rPr lang="cs-CZ" b="1" i="1" dirty="0"/>
              <a:t> </a:t>
            </a:r>
            <a:r>
              <a:rPr lang="cs-CZ" i="1" dirty="0"/>
              <a:t>es </a:t>
            </a:r>
            <a:r>
              <a:rPr lang="cs-CZ" i="1" dirty="0" err="1"/>
              <a:t>ihm</a:t>
            </a:r>
            <a:r>
              <a:rPr lang="cs-CZ" i="1" dirty="0"/>
              <a:t> </a:t>
            </a:r>
            <a:r>
              <a:rPr lang="cs-CZ" i="1" dirty="0" err="1"/>
              <a:t>entgegen</a:t>
            </a:r>
            <a:r>
              <a:rPr lang="cs-CZ" i="1" dirty="0"/>
              <a:t>, </a:t>
            </a:r>
            <a:r>
              <a:rPr lang="cs-CZ" b="1" i="1" dirty="0" err="1"/>
              <a:t>sanft</a:t>
            </a:r>
            <a:r>
              <a:rPr lang="cs-CZ" i="1" dirty="0"/>
              <a:t>, </a:t>
            </a:r>
            <a:r>
              <a:rPr lang="cs-CZ" b="1" i="1" dirty="0"/>
              <a:t>ohne </a:t>
            </a:r>
            <a:r>
              <a:rPr lang="cs-CZ" b="1" i="1" dirty="0" err="1"/>
              <a:t>Schwere</a:t>
            </a:r>
            <a:r>
              <a:rPr lang="cs-CZ" i="1" dirty="0"/>
              <a:t>, </a:t>
            </a:r>
            <a:r>
              <a:rPr lang="cs-CZ" b="1" i="1" dirty="0" err="1"/>
              <a:t>bereit</a:t>
            </a:r>
            <a:r>
              <a:rPr lang="cs-CZ" b="1" i="1" dirty="0"/>
              <a:t> </a:t>
            </a:r>
            <a:r>
              <a:rPr lang="cs-CZ" i="1" dirty="0" err="1"/>
              <a:t>und</a:t>
            </a:r>
            <a:r>
              <a:rPr lang="cs-CZ" i="1" dirty="0"/>
              <a:t> </a:t>
            </a:r>
            <a:r>
              <a:rPr lang="cs-CZ" b="1" i="1" dirty="0" err="1"/>
              <a:t>voll</a:t>
            </a:r>
            <a:r>
              <a:rPr lang="cs-CZ" b="1" i="1" dirty="0"/>
              <a:t> </a:t>
            </a:r>
            <a:r>
              <a:rPr lang="cs-CZ" b="1" i="1" dirty="0" err="1"/>
              <a:t>Vertrauen</a:t>
            </a:r>
            <a:r>
              <a:rPr lang="cs-CZ" dirty="0"/>
              <a:t> — </a:t>
            </a:r>
            <a:r>
              <a:rPr lang="cs-CZ" i="1" dirty="0"/>
              <a:t>in </a:t>
            </a:r>
            <a:r>
              <a:rPr lang="cs-CZ" b="1" i="1" dirty="0" err="1"/>
              <a:t>fremdes</a:t>
            </a:r>
            <a:r>
              <a:rPr lang="cs-CZ" b="1" i="1" dirty="0"/>
              <a:t> </a:t>
            </a:r>
            <a:r>
              <a:rPr lang="cs-CZ" b="1" i="1" dirty="0" err="1"/>
              <a:t>Dasein</a:t>
            </a:r>
            <a:r>
              <a:rPr lang="cs-CZ" b="1" i="1" dirty="0"/>
              <a:t> </a:t>
            </a:r>
            <a:r>
              <a:rPr lang="cs-CZ" i="1" dirty="0"/>
              <a:t>in der </a:t>
            </a:r>
            <a:r>
              <a:rPr lang="cs-CZ" b="1" i="1" dirty="0" err="1"/>
              <a:t>fremden</a:t>
            </a:r>
            <a:r>
              <a:rPr lang="cs-CZ" b="1" i="1" dirty="0"/>
              <a:t> </a:t>
            </a:r>
            <a:r>
              <a:rPr lang="cs-CZ" i="1" dirty="0" err="1"/>
              <a:t>Nacht</a:t>
            </a:r>
            <a:r>
              <a:rPr lang="cs-CZ" i="1" dirty="0"/>
              <a:t>. </a:t>
            </a:r>
            <a:r>
              <a:rPr lang="cs-CZ" dirty="0"/>
              <a:t>(s. 120)</a:t>
            </a:r>
          </a:p>
          <a:p>
            <a:pPr fontAlgn="base"/>
            <a:r>
              <a:rPr lang="cs-CZ" i="1" dirty="0"/>
              <a:t>Ucítil lehký příliv a odliv jejího dechu. Neviditelný, </a:t>
            </a:r>
            <a:r>
              <a:rPr lang="cs-CZ" b="1" i="1" dirty="0"/>
              <a:t>chvěl se </a:t>
            </a:r>
            <a:r>
              <a:rPr lang="cs-CZ" i="1" dirty="0"/>
              <a:t>mu </a:t>
            </a:r>
            <a:r>
              <a:rPr lang="cs-CZ" b="1" i="1" dirty="0"/>
              <a:t>v ústrety</a:t>
            </a:r>
            <a:r>
              <a:rPr lang="cs-CZ" i="1" dirty="0"/>
              <a:t>, jemný, </a:t>
            </a:r>
            <a:r>
              <a:rPr lang="cs-CZ" b="1" i="1" dirty="0"/>
              <a:t>lehounký</a:t>
            </a:r>
            <a:r>
              <a:rPr lang="cs-CZ" i="1" dirty="0"/>
              <a:t>, ochotný a důvěřivý</a:t>
            </a:r>
            <a:r>
              <a:rPr lang="cs-CZ" dirty="0"/>
              <a:t> — </a:t>
            </a:r>
            <a:r>
              <a:rPr lang="cs-CZ" i="1" dirty="0"/>
              <a:t>neznámý život v neznámé noci. </a:t>
            </a:r>
            <a:r>
              <a:rPr lang="cs-CZ" dirty="0"/>
              <a:t>(s. 88)</a:t>
            </a:r>
          </a:p>
          <a:p>
            <a:pPr marL="0" indent="0">
              <a:buNone/>
            </a:pPr>
            <a:r>
              <a:rPr lang="cs-CZ" dirty="0"/>
              <a:t>Štícha. 52</a:t>
            </a:r>
          </a:p>
          <a:p>
            <a:pPr marL="0" indent="0">
              <a:buNone/>
            </a:pPr>
            <a:endParaRPr lang="cs-CZ" dirty="0"/>
          </a:p>
          <a:p>
            <a:pPr marL="0" indent="0">
              <a:buNone/>
            </a:pPr>
            <a:r>
              <a:rPr lang="cs-CZ" dirty="0"/>
              <a:t>Cizí bytí/ neznámý</a:t>
            </a:r>
          </a:p>
        </p:txBody>
      </p:sp>
    </p:spTree>
    <p:extLst>
      <p:ext uri="{BB962C8B-B14F-4D97-AF65-F5344CB8AC3E}">
        <p14:creationId xmlns:p14="http://schemas.microsoft.com/office/powerpoint/2010/main" val="36203806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B3EAA8D-D857-4CAE-8D56-EFC817900E3D}"/>
              </a:ext>
            </a:extLst>
          </p:cNvPr>
          <p:cNvSpPr>
            <a:spLocks noGrp="1"/>
          </p:cNvSpPr>
          <p:nvPr>
            <p:ph type="title"/>
          </p:nvPr>
        </p:nvSpPr>
        <p:spPr/>
        <p:txBody>
          <a:bodyPr/>
          <a:lstStyle/>
          <a:p>
            <a:r>
              <a:rPr lang="cs-CZ" dirty="0"/>
              <a:t>Remarque: </a:t>
            </a:r>
            <a:r>
              <a:rPr lang="cs-CZ" dirty="0" err="1"/>
              <a:t>Arc´de</a:t>
            </a:r>
            <a:r>
              <a:rPr lang="cs-CZ" dirty="0"/>
              <a:t> </a:t>
            </a:r>
            <a:r>
              <a:rPr lang="cs-CZ" dirty="0" err="1"/>
              <a:t>Triomphe</a:t>
            </a:r>
            <a:r>
              <a:rPr lang="cs-CZ" dirty="0"/>
              <a:t> / Vítězný oblouk</a:t>
            </a:r>
          </a:p>
        </p:txBody>
      </p:sp>
      <p:sp>
        <p:nvSpPr>
          <p:cNvPr id="3" name="Zástupný obsah 2">
            <a:extLst>
              <a:ext uri="{FF2B5EF4-FFF2-40B4-BE49-F238E27FC236}">
                <a16:creationId xmlns:a16="http://schemas.microsoft.com/office/drawing/2014/main" id="{A0212254-7974-4402-9897-75A3EDC3C2F7}"/>
              </a:ext>
            </a:extLst>
          </p:cNvPr>
          <p:cNvSpPr>
            <a:spLocks noGrp="1"/>
          </p:cNvSpPr>
          <p:nvPr>
            <p:ph idx="1"/>
          </p:nvPr>
        </p:nvSpPr>
        <p:spPr/>
        <p:txBody>
          <a:bodyPr/>
          <a:lstStyle/>
          <a:p>
            <a:r>
              <a:rPr lang="de-DE" dirty="0" err="1"/>
              <a:t>Ravic</a:t>
            </a:r>
            <a:r>
              <a:rPr lang="de-DE" dirty="0"/>
              <a:t> zeigte auf die Zeitungen. »Wir brauchen nicht mehr zu </a:t>
            </a:r>
            <a:r>
              <a:rPr lang="de-DE" b="1" dirty="0"/>
              <a:t>denken</a:t>
            </a:r>
            <a:r>
              <a:rPr lang="de-DE" dirty="0"/>
              <a:t>. Alles ist vorgedacht, vorgekaut, vorgefühlt. Konserven. Nu</a:t>
            </a:r>
            <a:r>
              <a:rPr lang="cs-CZ" dirty="0"/>
              <a:t>r</a:t>
            </a:r>
            <a:r>
              <a:rPr lang="de-DE" dirty="0"/>
              <a:t> aufzumachen. Dreimal am Tage ins Haus geliefert. Nichts mehr selbst zu ziehen, wachsen zu lassen, auf dem Feuer der Fragen, des Zweifels und der Sehnsucht zu kochen. Konserve</a:t>
            </a:r>
            <a:r>
              <a:rPr lang="de-DE" b="1" dirty="0"/>
              <a:t>n.«</a:t>
            </a:r>
            <a:endParaRPr lang="cs-CZ" b="1" dirty="0"/>
          </a:p>
          <a:p>
            <a:r>
              <a:rPr lang="cs-CZ" b="1" dirty="0" err="1"/>
              <a:t>Ravic</a:t>
            </a:r>
            <a:r>
              <a:rPr lang="cs-CZ" b="1" dirty="0"/>
              <a:t> ukázal na noviny. „Nemusíme už přemýšlet</a:t>
            </a:r>
            <a:r>
              <a:rPr lang="cs-CZ" dirty="0"/>
              <a:t>. Všechno je </a:t>
            </a:r>
            <a:r>
              <a:rPr lang="cs-CZ" dirty="0" err="1"/>
              <a:t>předmyšleno</a:t>
            </a:r>
            <a:r>
              <a:rPr lang="cs-CZ" dirty="0"/>
              <a:t>, předžvýkáno a předem procítěno. Konzervy. Jen je otevřít. Třikrát denně doručované do domu. Nic, co bys sám pěstoval, nechal růst, na ohni otázek, pochyb a tužeb si uvařil. Konzervy. </a:t>
            </a:r>
          </a:p>
        </p:txBody>
      </p:sp>
    </p:spTree>
    <p:extLst>
      <p:ext uri="{BB962C8B-B14F-4D97-AF65-F5344CB8AC3E}">
        <p14:creationId xmlns:p14="http://schemas.microsoft.com/office/powerpoint/2010/main" val="15510458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5F059B2-7F4A-4B40-A1D5-ECE15E69F69E}"/>
              </a:ext>
            </a:extLst>
          </p:cNvPr>
          <p:cNvSpPr>
            <a:spLocks noGrp="1"/>
          </p:cNvSpPr>
          <p:nvPr>
            <p:ph type="title"/>
          </p:nvPr>
        </p:nvSpPr>
        <p:spPr/>
        <p:txBody>
          <a:bodyPr/>
          <a:lstStyle/>
          <a:p>
            <a:r>
              <a:rPr lang="cs-CZ" dirty="0"/>
              <a:t>Remarque: </a:t>
            </a:r>
            <a:r>
              <a:rPr lang="cs-CZ" dirty="0" err="1"/>
              <a:t>Arc´de</a:t>
            </a:r>
            <a:r>
              <a:rPr lang="cs-CZ" dirty="0"/>
              <a:t> </a:t>
            </a:r>
            <a:r>
              <a:rPr lang="cs-CZ" dirty="0" err="1"/>
              <a:t>Triomphe</a:t>
            </a:r>
            <a:r>
              <a:rPr lang="cs-CZ" dirty="0"/>
              <a:t> / Vítězný oblouk</a:t>
            </a:r>
          </a:p>
        </p:txBody>
      </p:sp>
      <p:sp>
        <p:nvSpPr>
          <p:cNvPr id="3" name="Zástupný obsah 2">
            <a:extLst>
              <a:ext uri="{FF2B5EF4-FFF2-40B4-BE49-F238E27FC236}">
                <a16:creationId xmlns:a16="http://schemas.microsoft.com/office/drawing/2014/main" id="{3E144357-0651-4101-94B8-3E229C106210}"/>
              </a:ext>
            </a:extLst>
          </p:cNvPr>
          <p:cNvSpPr>
            <a:spLocks noGrp="1"/>
          </p:cNvSpPr>
          <p:nvPr>
            <p:ph idx="1"/>
          </p:nvPr>
        </p:nvSpPr>
        <p:spPr/>
        <p:txBody>
          <a:bodyPr/>
          <a:lstStyle/>
          <a:p>
            <a:r>
              <a:rPr lang="de-DE" dirty="0"/>
              <a:t>»Brave, soldatische Seelen.« </a:t>
            </a:r>
            <a:r>
              <a:rPr lang="de-DE" dirty="0" err="1"/>
              <a:t>Ravic</a:t>
            </a:r>
            <a:r>
              <a:rPr lang="de-DE" dirty="0"/>
              <a:t> lachte. »Einfacher Verstand und komplizierte </a:t>
            </a:r>
            <a:r>
              <a:rPr lang="de-DE" dirty="0" err="1"/>
              <a:t>Ehrbegri</a:t>
            </a:r>
            <a:r>
              <a:rPr lang="cs-CZ" dirty="0"/>
              <a:t>ff</a:t>
            </a:r>
            <a:r>
              <a:rPr lang="de-DE" dirty="0"/>
              <a:t>e. Erschweren das Leben, wenn man betrunken ist.«</a:t>
            </a:r>
            <a:endParaRPr lang="cs-CZ" dirty="0"/>
          </a:p>
          <a:p>
            <a:r>
              <a:rPr lang="cs-CZ" dirty="0"/>
              <a:t>„Hodné vojácké duše,“ zasmál  se </a:t>
            </a:r>
            <a:r>
              <a:rPr lang="cs-CZ" dirty="0" err="1"/>
              <a:t>Ravič</a:t>
            </a:r>
            <a:r>
              <a:rPr lang="cs-CZ" dirty="0"/>
              <a:t>. „Prostý mozek a složité pojetí cti velmi to ztěžuje život, když je člověk opilý.“</a:t>
            </a:r>
          </a:p>
          <a:p>
            <a:r>
              <a:rPr lang="de-DE" dirty="0"/>
              <a:t>ü</a:t>
            </a:r>
            <a:r>
              <a:rPr lang="cs-CZ" dirty="0"/>
              <a:t>ber </a:t>
            </a:r>
            <a:r>
              <a:rPr lang="cs-CZ" dirty="0" err="1"/>
              <a:t>Gomez</a:t>
            </a:r>
            <a:r>
              <a:rPr lang="cs-CZ" dirty="0"/>
              <a:t> </a:t>
            </a:r>
            <a:r>
              <a:rPr lang="cs-CZ" dirty="0" err="1"/>
              <a:t>und</a:t>
            </a:r>
            <a:r>
              <a:rPr lang="cs-CZ" dirty="0"/>
              <a:t> Navarra</a:t>
            </a:r>
          </a:p>
        </p:txBody>
      </p:sp>
    </p:spTree>
    <p:extLst>
      <p:ext uri="{BB962C8B-B14F-4D97-AF65-F5344CB8AC3E}">
        <p14:creationId xmlns:p14="http://schemas.microsoft.com/office/powerpoint/2010/main" val="33743057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A0D86F-5E4F-4D6D-A4F6-58600D87E007}"/>
              </a:ext>
            </a:extLst>
          </p:cNvPr>
          <p:cNvSpPr>
            <a:spLocks noGrp="1"/>
          </p:cNvSpPr>
          <p:nvPr>
            <p:ph type="title"/>
          </p:nvPr>
        </p:nvSpPr>
        <p:spPr/>
        <p:txBody>
          <a:bodyPr/>
          <a:lstStyle/>
          <a:p>
            <a:r>
              <a:rPr lang="de-DE" dirty="0"/>
              <a:t>Tücken der </a:t>
            </a:r>
            <a:r>
              <a:rPr lang="de-DE" dirty="0" err="1"/>
              <a:t>Abschffaung</a:t>
            </a:r>
            <a:r>
              <a:rPr lang="de-DE" dirty="0"/>
              <a:t> der Ellipse</a:t>
            </a:r>
            <a:endParaRPr lang="cs-CZ" dirty="0"/>
          </a:p>
        </p:txBody>
      </p:sp>
      <p:sp>
        <p:nvSpPr>
          <p:cNvPr id="3" name="Zástupný obsah 2">
            <a:extLst>
              <a:ext uri="{FF2B5EF4-FFF2-40B4-BE49-F238E27FC236}">
                <a16:creationId xmlns:a16="http://schemas.microsoft.com/office/drawing/2014/main" id="{3A1707BD-00E6-4985-B3DA-F25BC95D903E}"/>
              </a:ext>
            </a:extLst>
          </p:cNvPr>
          <p:cNvSpPr>
            <a:spLocks noGrp="1"/>
          </p:cNvSpPr>
          <p:nvPr>
            <p:ph idx="1"/>
          </p:nvPr>
        </p:nvSpPr>
        <p:spPr/>
        <p:txBody>
          <a:bodyPr/>
          <a:lstStyle/>
          <a:p>
            <a:r>
              <a:rPr lang="de-DE" dirty="0"/>
              <a:t>Während Remarque zwei Spanier charakterisiert, bezieht sich </a:t>
            </a:r>
            <a:r>
              <a:rPr lang="cs-CZ" dirty="0"/>
              <a:t>Zorka Dostálová – Dandová</a:t>
            </a:r>
            <a:r>
              <a:rPr lang="de-DE" dirty="0"/>
              <a:t> auf </a:t>
            </a:r>
            <a:r>
              <a:rPr lang="cs-CZ" dirty="0"/>
              <a:t>„</a:t>
            </a:r>
            <a:r>
              <a:rPr lang="de-DE" dirty="0"/>
              <a:t>prost</a:t>
            </a:r>
            <a:r>
              <a:rPr lang="cs-CZ" dirty="0"/>
              <a:t>ý</a:t>
            </a:r>
            <a:r>
              <a:rPr lang="de-DE" dirty="0"/>
              <a:t> </a:t>
            </a:r>
            <a:r>
              <a:rPr lang="de-DE" dirty="0" err="1"/>
              <a:t>rozum</a:t>
            </a:r>
            <a:r>
              <a:rPr lang="de-DE" dirty="0"/>
              <a:t> a </a:t>
            </a:r>
            <a:r>
              <a:rPr lang="de-DE" dirty="0" err="1"/>
              <a:t>slo</a:t>
            </a:r>
            <a:r>
              <a:rPr lang="cs-CZ" dirty="0"/>
              <a:t>ž</a:t>
            </a:r>
            <a:r>
              <a:rPr lang="de-DE" dirty="0" err="1"/>
              <a:t>it</a:t>
            </a:r>
            <a:r>
              <a:rPr lang="cs-CZ" dirty="0"/>
              <a:t>é</a:t>
            </a:r>
            <a:r>
              <a:rPr lang="de-DE" dirty="0"/>
              <a:t> </a:t>
            </a:r>
            <a:r>
              <a:rPr lang="de-DE" dirty="0" err="1"/>
              <a:t>pojet</a:t>
            </a:r>
            <a:r>
              <a:rPr lang="cs-CZ" dirty="0"/>
              <a:t>í</a:t>
            </a:r>
            <a:r>
              <a:rPr lang="de-DE" dirty="0"/>
              <a:t> </a:t>
            </a:r>
            <a:r>
              <a:rPr lang="de-DE" dirty="0" err="1"/>
              <a:t>cti</a:t>
            </a:r>
            <a:r>
              <a:rPr lang="cs-CZ" dirty="0"/>
              <a:t>“</a:t>
            </a:r>
            <a:r>
              <a:rPr lang="de-DE" dirty="0"/>
              <a:t>.</a:t>
            </a:r>
            <a:endParaRPr lang="cs-CZ" dirty="0"/>
          </a:p>
          <a:p>
            <a:r>
              <a:rPr lang="de-DE" dirty="0"/>
              <a:t> </a:t>
            </a:r>
            <a:r>
              <a:rPr lang="cs-CZ" dirty="0"/>
              <a:t>„</a:t>
            </a:r>
            <a:r>
              <a:rPr lang="de-DE" dirty="0"/>
              <a:t>B</a:t>
            </a:r>
            <a:r>
              <a:rPr lang="cs-CZ" dirty="0"/>
              <a:t>od</a:t>
            </a:r>
            <a:r>
              <a:rPr lang="de-DE" dirty="0"/>
              <a:t>r</a:t>
            </a:r>
            <a:r>
              <a:rPr lang="cs-CZ" dirty="0"/>
              <a:t>é vojácké duše,“ zasmál  se </a:t>
            </a:r>
            <a:r>
              <a:rPr lang="cs-CZ" dirty="0" err="1"/>
              <a:t>Ravič</a:t>
            </a:r>
            <a:r>
              <a:rPr lang="cs-CZ" dirty="0"/>
              <a:t>. „Prostý mozek a složité pojetí cti</a:t>
            </a:r>
            <a:r>
              <a:rPr lang="de-DE" dirty="0"/>
              <a:t>.“</a:t>
            </a:r>
            <a:r>
              <a:rPr lang="cs-CZ" dirty="0"/>
              <a:t> </a:t>
            </a:r>
            <a:r>
              <a:rPr lang="de-DE" dirty="0"/>
              <a:t>V</a:t>
            </a:r>
            <a:r>
              <a:rPr lang="cs-CZ" dirty="0" err="1"/>
              <a:t>elmi</a:t>
            </a:r>
            <a:r>
              <a:rPr lang="cs-CZ" dirty="0"/>
              <a:t> to ztěžuje život, když je člověk opilý.</a:t>
            </a:r>
          </a:p>
        </p:txBody>
      </p:sp>
    </p:spTree>
    <p:extLst>
      <p:ext uri="{BB962C8B-B14F-4D97-AF65-F5344CB8AC3E}">
        <p14:creationId xmlns:p14="http://schemas.microsoft.com/office/powerpoint/2010/main" val="24907326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630F05-72F3-4249-8623-6CBE92F2D694}"/>
              </a:ext>
            </a:extLst>
          </p:cNvPr>
          <p:cNvSpPr>
            <a:spLocks noGrp="1"/>
          </p:cNvSpPr>
          <p:nvPr>
            <p:ph type="title"/>
          </p:nvPr>
        </p:nvSpPr>
        <p:spPr/>
        <p:txBody>
          <a:bodyPr/>
          <a:lstStyle/>
          <a:p>
            <a:r>
              <a:rPr lang="de-DE" dirty="0"/>
              <a:t>Thomas Mann: Der Zauberberg</a:t>
            </a:r>
            <a:endParaRPr lang="cs-CZ" dirty="0"/>
          </a:p>
        </p:txBody>
      </p:sp>
      <p:sp>
        <p:nvSpPr>
          <p:cNvPr id="3" name="Zástupný obsah 2">
            <a:extLst>
              <a:ext uri="{FF2B5EF4-FFF2-40B4-BE49-F238E27FC236}">
                <a16:creationId xmlns:a16="http://schemas.microsoft.com/office/drawing/2014/main" id="{E9233DB1-5A91-4450-81D8-74EEB3F5EABC}"/>
              </a:ext>
            </a:extLst>
          </p:cNvPr>
          <p:cNvSpPr>
            <a:spLocks noGrp="1"/>
          </p:cNvSpPr>
          <p:nvPr>
            <p:ph idx="1"/>
          </p:nvPr>
        </p:nvSpPr>
        <p:spPr/>
        <p:txBody>
          <a:bodyPr>
            <a:normAutofit/>
          </a:bodyPr>
          <a:lstStyle/>
          <a:p>
            <a:r>
              <a:rPr lang="cs-CZ" dirty="0"/>
              <a:t>Kouzelný vrch, SNKLHU, Praha 1958, přeložila Jitka Fučíková, Pavel Levit a Jan Zahradníček, znovu Odeon 1975</a:t>
            </a:r>
          </a:p>
          <a:p>
            <a:r>
              <a:rPr lang="cs-CZ" dirty="0"/>
              <a:t>Čarovná hora, Mladá fronta, Praha 2016, přeložil Vratislav Jiljí Slezák</a:t>
            </a:r>
            <a:endParaRPr lang="de-DE" dirty="0"/>
          </a:p>
          <a:p>
            <a:r>
              <a:rPr lang="cs-CZ" dirty="0"/>
              <a:t>Der </a:t>
            </a:r>
            <a:r>
              <a:rPr lang="cs-CZ" dirty="0" err="1"/>
              <a:t>Vergleich</a:t>
            </a:r>
            <a:r>
              <a:rPr lang="cs-CZ" dirty="0"/>
              <a:t> der </a:t>
            </a:r>
            <a:r>
              <a:rPr lang="cs-CZ" dirty="0" err="1"/>
              <a:t>Übersetzungen</a:t>
            </a:r>
            <a:r>
              <a:rPr lang="cs-CZ" dirty="0"/>
              <a:t> des </a:t>
            </a:r>
            <a:r>
              <a:rPr lang="cs-CZ" dirty="0" err="1"/>
              <a:t>Werkes</a:t>
            </a:r>
            <a:r>
              <a:rPr lang="cs-CZ" dirty="0"/>
              <a:t> von Thomas Mann "Der </a:t>
            </a:r>
            <a:r>
              <a:rPr lang="cs-CZ" dirty="0" err="1"/>
              <a:t>Zauberberg</a:t>
            </a:r>
            <a:r>
              <a:rPr lang="cs-CZ" dirty="0"/>
              <a:t>". </a:t>
            </a:r>
            <a:r>
              <a:rPr lang="cs-CZ" dirty="0" err="1"/>
              <a:t>Versuch</a:t>
            </a:r>
            <a:r>
              <a:rPr lang="cs-CZ" dirty="0"/>
              <a:t> um </a:t>
            </a:r>
            <a:r>
              <a:rPr lang="cs-CZ" dirty="0" err="1"/>
              <a:t>eine</a:t>
            </a:r>
            <a:r>
              <a:rPr lang="cs-CZ" dirty="0"/>
              <a:t> </a:t>
            </a:r>
            <a:r>
              <a:rPr lang="cs-CZ" dirty="0" err="1"/>
              <a:t>eigene</a:t>
            </a:r>
            <a:r>
              <a:rPr lang="cs-CZ" dirty="0"/>
              <a:t> </a:t>
            </a:r>
            <a:r>
              <a:rPr lang="cs-CZ" dirty="0" err="1"/>
              <a:t>Übersetzung</a:t>
            </a:r>
            <a:r>
              <a:rPr lang="cs-CZ" dirty="0"/>
              <a:t> der </a:t>
            </a:r>
            <a:r>
              <a:rPr lang="cs-CZ" dirty="0" err="1"/>
              <a:t>ausgewählten</a:t>
            </a:r>
            <a:r>
              <a:rPr lang="cs-CZ" dirty="0"/>
              <a:t> </a:t>
            </a:r>
            <a:r>
              <a:rPr lang="cs-CZ" dirty="0" err="1"/>
              <a:t>Textpassagen</a:t>
            </a:r>
            <a:r>
              <a:rPr lang="cs-CZ" dirty="0"/>
              <a:t>.</a:t>
            </a:r>
          </a:p>
          <a:p>
            <a:pPr fontAlgn="ctr"/>
            <a:r>
              <a:rPr lang="cs-CZ" dirty="0"/>
              <a:t>Kateřina Moravcová, učo </a:t>
            </a:r>
            <a:r>
              <a:rPr lang="cs-CZ" dirty="0">
                <a:hlinkClick r:id="rId2"/>
              </a:rPr>
              <a:t>462066</a:t>
            </a:r>
            <a:endParaRPr lang="de-DE" dirty="0"/>
          </a:p>
          <a:p>
            <a:pPr fontAlgn="ctr"/>
            <a:r>
              <a:rPr lang="cs-CZ" dirty="0"/>
              <a:t>V druhé části se autorka pokusí o vlastní překlad vybraných částí knihy Der </a:t>
            </a:r>
            <a:r>
              <a:rPr lang="cs-CZ" dirty="0" err="1"/>
              <a:t>Zauberberg</a:t>
            </a:r>
            <a:r>
              <a:rPr lang="cs-CZ" dirty="0"/>
              <a:t>.</a:t>
            </a:r>
          </a:p>
          <a:p>
            <a:endParaRPr lang="cs-CZ" dirty="0"/>
          </a:p>
        </p:txBody>
      </p:sp>
    </p:spTree>
    <p:extLst>
      <p:ext uri="{BB962C8B-B14F-4D97-AF65-F5344CB8AC3E}">
        <p14:creationId xmlns:p14="http://schemas.microsoft.com/office/powerpoint/2010/main" val="9304750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8ECF1B4-9926-4E4E-9EDE-4B2157E87EF8}"/>
              </a:ext>
            </a:extLst>
          </p:cNvPr>
          <p:cNvSpPr>
            <a:spLocks noGrp="1"/>
          </p:cNvSpPr>
          <p:nvPr>
            <p:ph type="title"/>
          </p:nvPr>
        </p:nvSpPr>
        <p:spPr/>
        <p:txBody>
          <a:bodyPr>
            <a:normAutofit/>
          </a:bodyPr>
          <a:lstStyle/>
          <a:p>
            <a:r>
              <a:rPr lang="cs-CZ" sz="3200" dirty="0"/>
              <a:t>Kateřina Moravcová koriguje Vratislava J. Slezáka</a:t>
            </a:r>
          </a:p>
        </p:txBody>
      </p:sp>
      <p:sp>
        <p:nvSpPr>
          <p:cNvPr id="3" name="Zástupný obsah 2">
            <a:extLst>
              <a:ext uri="{FF2B5EF4-FFF2-40B4-BE49-F238E27FC236}">
                <a16:creationId xmlns:a16="http://schemas.microsoft.com/office/drawing/2014/main" id="{6C31D500-9CED-444B-9A4E-B1311D4B2A16}"/>
              </a:ext>
            </a:extLst>
          </p:cNvPr>
          <p:cNvSpPr>
            <a:spLocks noGrp="1"/>
          </p:cNvSpPr>
          <p:nvPr>
            <p:ph idx="1"/>
          </p:nvPr>
        </p:nvSpPr>
        <p:spPr/>
        <p:txBody>
          <a:bodyPr/>
          <a:lstStyle/>
          <a:p>
            <a:r>
              <a:rPr lang="de-DE" dirty="0"/>
              <a:t>Von Trauer zu reden, wäre Schönfärberei, doch zeigten Hans </a:t>
            </a:r>
            <a:r>
              <a:rPr lang="de-DE" dirty="0" err="1"/>
              <a:t>Castorps</a:t>
            </a:r>
            <a:r>
              <a:rPr lang="de-DE" dirty="0"/>
              <a:t> Augen in jenen Tagen immerhin einen Ausdruck, der </a:t>
            </a:r>
            <a:r>
              <a:rPr lang="de-DE" b="1" dirty="0"/>
              <a:t>sinnende</a:t>
            </a:r>
            <a:r>
              <a:rPr lang="de-DE" dirty="0"/>
              <a:t>r war als gewöhnlich. Dieser Sterbefall, dessen Gefühlsbedeutung niemals mächtig gewesen wäre und </a:t>
            </a:r>
            <a:r>
              <a:rPr lang="de-DE" b="1" dirty="0"/>
              <a:t>durch abenteuerliche Jährchen </a:t>
            </a:r>
            <a:r>
              <a:rPr lang="de-DE" dirty="0"/>
              <a:t>der Entfremdung auf fast nichts herabgemindert worden war, er kam doch dem Zerreißen noch einer Bindung, noch einer Beziehung </a:t>
            </a:r>
            <a:r>
              <a:rPr lang="de-DE" b="1" dirty="0"/>
              <a:t>zur unteren Sphäre </a:t>
            </a:r>
            <a:r>
              <a:rPr lang="de-DE" dirty="0"/>
              <a:t>gleich, gab dem, was Hans </a:t>
            </a:r>
            <a:r>
              <a:rPr lang="de-DE" dirty="0" err="1"/>
              <a:t>Castorp</a:t>
            </a:r>
            <a:r>
              <a:rPr lang="de-DE" dirty="0"/>
              <a:t> mit Recht die Freiheit nannte, letzte </a:t>
            </a:r>
            <a:r>
              <a:rPr lang="de-DE" b="1" dirty="0"/>
              <a:t>Vollständigkeit</a:t>
            </a:r>
            <a:r>
              <a:rPr lang="de-DE" dirty="0"/>
              <a:t>. Wirklich war in den späten Zeit, von der wir sprechen, jede Fühlung zwischen ihm und dem Flachlande restlos aufgehoben.</a:t>
            </a:r>
            <a:endParaRPr lang="cs-CZ" dirty="0"/>
          </a:p>
        </p:txBody>
      </p:sp>
    </p:spTree>
    <p:extLst>
      <p:ext uri="{BB962C8B-B14F-4D97-AF65-F5344CB8AC3E}">
        <p14:creationId xmlns:p14="http://schemas.microsoft.com/office/powerpoint/2010/main" val="11173723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1FDCF3BA-C42A-4F3E-8106-C3DA624B9198}"/>
              </a:ext>
            </a:extLst>
          </p:cNvPr>
          <p:cNvSpPr>
            <a:spLocks noGrp="1"/>
          </p:cNvSpPr>
          <p:nvPr>
            <p:ph type="title"/>
          </p:nvPr>
        </p:nvSpPr>
        <p:spPr/>
        <p:txBody>
          <a:bodyPr>
            <a:normAutofit/>
          </a:bodyPr>
          <a:lstStyle/>
          <a:p>
            <a:r>
              <a:rPr lang="cs-CZ" sz="3200" dirty="0"/>
              <a:t>Kateřina Moravcová koriguje Vratislava J. Slezáka</a:t>
            </a:r>
          </a:p>
        </p:txBody>
      </p:sp>
      <p:sp>
        <p:nvSpPr>
          <p:cNvPr id="5" name="Zástupný obsah 4">
            <a:extLst>
              <a:ext uri="{FF2B5EF4-FFF2-40B4-BE49-F238E27FC236}">
                <a16:creationId xmlns:a16="http://schemas.microsoft.com/office/drawing/2014/main" id="{67CB32E5-4C61-421A-AA59-00B2384C65C0}"/>
              </a:ext>
            </a:extLst>
          </p:cNvPr>
          <p:cNvSpPr>
            <a:spLocks noGrp="1"/>
          </p:cNvSpPr>
          <p:nvPr>
            <p:ph sz="half" idx="1"/>
          </p:nvPr>
        </p:nvSpPr>
        <p:spPr/>
        <p:txBody>
          <a:bodyPr>
            <a:normAutofit fontScale="92500" lnSpcReduction="20000"/>
          </a:bodyPr>
          <a:lstStyle/>
          <a:p>
            <a:r>
              <a:rPr lang="cs-CZ" dirty="0"/>
              <a:t>Slezák</a:t>
            </a:r>
          </a:p>
          <a:p>
            <a:r>
              <a:rPr lang="cs-CZ" sz="3200" dirty="0"/>
              <a:t>Mluvit o zármutku by bylo přikrášlování, přesto ale v oněch dnech měly oči Hanse </a:t>
            </a:r>
            <a:r>
              <a:rPr lang="cs-CZ" sz="3200" dirty="0" err="1"/>
              <a:t>Castorpa</a:t>
            </a:r>
            <a:r>
              <a:rPr lang="cs-CZ" sz="3200" dirty="0"/>
              <a:t> </a:t>
            </a:r>
            <a:r>
              <a:rPr lang="cs-CZ" sz="3200" b="1" dirty="0"/>
              <a:t>zamyšlenější</a:t>
            </a:r>
            <a:r>
              <a:rPr lang="cs-CZ" sz="3200" dirty="0"/>
              <a:t> výraz než obvykle. Tato smrt, která by pro něho citově nikdy nebyla znamenala příliš, a po těch několika </a:t>
            </a:r>
            <a:r>
              <a:rPr lang="cs-CZ" sz="3200" b="1" dirty="0"/>
              <a:t>exotických </a:t>
            </a:r>
            <a:r>
              <a:rPr lang="cs-CZ" sz="3200" dirty="0"/>
              <a:t>letech odcizování neznamenala vlastně už skoro nic, </a:t>
            </a:r>
          </a:p>
        </p:txBody>
      </p:sp>
      <p:sp>
        <p:nvSpPr>
          <p:cNvPr id="6" name="Zástupný obsah 5">
            <a:extLst>
              <a:ext uri="{FF2B5EF4-FFF2-40B4-BE49-F238E27FC236}">
                <a16:creationId xmlns:a16="http://schemas.microsoft.com/office/drawing/2014/main" id="{2B45B2BC-072D-4874-A596-F582C5BF212D}"/>
              </a:ext>
            </a:extLst>
          </p:cNvPr>
          <p:cNvSpPr>
            <a:spLocks noGrp="1"/>
          </p:cNvSpPr>
          <p:nvPr>
            <p:ph sz="half" idx="2"/>
          </p:nvPr>
        </p:nvSpPr>
        <p:spPr/>
        <p:txBody>
          <a:bodyPr>
            <a:normAutofit fontScale="92500" lnSpcReduction="20000"/>
          </a:bodyPr>
          <a:lstStyle/>
          <a:p>
            <a:r>
              <a:rPr lang="cs-CZ" dirty="0"/>
              <a:t>Moravcová</a:t>
            </a:r>
          </a:p>
          <a:p>
            <a:r>
              <a:rPr lang="cs-CZ" sz="3000" dirty="0"/>
              <a:t>Mluvit o zármutku by bylo přikrášlování, přesto ale měly oči Hanse </a:t>
            </a:r>
            <a:r>
              <a:rPr lang="cs-CZ" sz="3000" dirty="0" err="1"/>
              <a:t>Castorpa</a:t>
            </a:r>
            <a:r>
              <a:rPr lang="cs-CZ" sz="3000" dirty="0"/>
              <a:t> v oněch dnech </a:t>
            </a:r>
            <a:r>
              <a:rPr lang="cs-CZ" sz="3000" b="1" dirty="0"/>
              <a:t>zamyšlenější</a:t>
            </a:r>
            <a:r>
              <a:rPr lang="cs-CZ" sz="3000" dirty="0"/>
              <a:t> výraz než obvykle. Tato smrt, která by pro něho citově nikdy mnoho neznamenala, a po těch několika </a:t>
            </a:r>
            <a:r>
              <a:rPr lang="cs-CZ" sz="3000" b="1" dirty="0"/>
              <a:t>dobrodružných</a:t>
            </a:r>
            <a:r>
              <a:rPr lang="cs-CZ" sz="3000" dirty="0"/>
              <a:t> letech odcizování nebyla pro něj už skoro ničím, </a:t>
            </a:r>
          </a:p>
        </p:txBody>
      </p:sp>
    </p:spTree>
    <p:extLst>
      <p:ext uri="{BB962C8B-B14F-4D97-AF65-F5344CB8AC3E}">
        <p14:creationId xmlns:p14="http://schemas.microsoft.com/office/powerpoint/2010/main" val="2878384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48EB941-73F9-441C-A251-B43683278CB5}"/>
              </a:ext>
            </a:extLst>
          </p:cNvPr>
          <p:cNvSpPr>
            <a:spLocks noGrp="1"/>
          </p:cNvSpPr>
          <p:nvPr>
            <p:ph type="title"/>
          </p:nvPr>
        </p:nvSpPr>
        <p:spPr/>
        <p:txBody>
          <a:bodyPr>
            <a:normAutofit fontScale="90000"/>
          </a:bodyPr>
          <a:lstStyle/>
          <a:p>
            <a:r>
              <a:rPr lang="cs-CZ" dirty="0"/>
              <a:t>Milan Kundera: UMĚNÍ VĚRNOSTI (</a:t>
            </a:r>
            <a:r>
              <a:rPr lang="cs-CZ" b="1" dirty="0"/>
              <a:t>dodatek k českému vydání </a:t>
            </a:r>
            <a:r>
              <a:rPr lang="cs-CZ" dirty="0"/>
              <a:t>KASTRUJÍCÍ STÍN SVATÉHO GARTY </a:t>
            </a:r>
          </a:p>
        </p:txBody>
      </p:sp>
      <p:sp>
        <p:nvSpPr>
          <p:cNvPr id="3" name="Zástupný obsah 2">
            <a:extLst>
              <a:ext uri="{FF2B5EF4-FFF2-40B4-BE49-F238E27FC236}">
                <a16:creationId xmlns:a16="http://schemas.microsoft.com/office/drawing/2014/main" id="{D39CDD08-59BF-4C5F-BE16-8C0842AE59A5}"/>
              </a:ext>
            </a:extLst>
          </p:cNvPr>
          <p:cNvSpPr>
            <a:spLocks noGrp="1"/>
          </p:cNvSpPr>
          <p:nvPr>
            <p:ph idx="1"/>
          </p:nvPr>
        </p:nvSpPr>
        <p:spPr/>
        <p:txBody>
          <a:bodyPr>
            <a:normAutofit lnSpcReduction="10000"/>
          </a:bodyPr>
          <a:lstStyle/>
          <a:p>
            <a:r>
              <a:rPr lang="cs-CZ" dirty="0"/>
              <a:t>Neboť světová literatura může existovat jen za předpokladu, že existuje věrný překlad.</a:t>
            </a:r>
          </a:p>
          <a:p>
            <a:r>
              <a:rPr lang="cs-CZ" dirty="0"/>
              <a:t>Říká se: překlad je jako žena; buď věrný, nebo krásný. Neznám hloupější větu. </a:t>
            </a:r>
            <a:r>
              <a:rPr lang="cs-CZ" b="1" dirty="0"/>
              <a:t>Neboť překlad je krásný, jen když je věrný. Namítnete mi, že to není možné: žádné slovo nenajde svou absolutní obdobu v jiné řeči. Zajisté. </a:t>
            </a:r>
            <a:r>
              <a:rPr lang="cs-CZ" b="1" dirty="0" err="1"/>
              <a:t>Sehnsucht</a:t>
            </a:r>
            <a:r>
              <a:rPr lang="cs-CZ" b="1" dirty="0"/>
              <a:t>, slavné slovo německé poezie, neznamená doslova ani touhu ani stesk a překladatel musí vynalézt nejpříhodnější způsob, jak to slovo převést do své řeči: </a:t>
            </a:r>
            <a:r>
              <a:rPr lang="cs-CZ" dirty="0"/>
              <a:t>opisem? přidaným adjektivem? novotvarem? Věrnost překladu není mechanická věc, vyžaduje si vynalézavosti a tvořivosti. </a:t>
            </a:r>
            <a:r>
              <a:rPr lang="cs-CZ" b="1" dirty="0"/>
              <a:t>Věrnost překladu je uměním.</a:t>
            </a:r>
            <a:endParaRPr lang="cs-CZ" dirty="0"/>
          </a:p>
          <a:p>
            <a:pPr marL="0" indent="0">
              <a:buNone/>
            </a:pPr>
            <a:endParaRPr lang="cs-CZ" dirty="0"/>
          </a:p>
        </p:txBody>
      </p:sp>
    </p:spTree>
    <p:extLst>
      <p:ext uri="{BB962C8B-B14F-4D97-AF65-F5344CB8AC3E}">
        <p14:creationId xmlns:p14="http://schemas.microsoft.com/office/powerpoint/2010/main" val="42648095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ED0972D-9152-4F72-9E17-BEFF16E2B4F6}"/>
              </a:ext>
            </a:extLst>
          </p:cNvPr>
          <p:cNvSpPr>
            <a:spLocks noGrp="1"/>
          </p:cNvSpPr>
          <p:nvPr>
            <p:ph type="title"/>
          </p:nvPr>
        </p:nvSpPr>
        <p:spPr/>
        <p:txBody>
          <a:bodyPr>
            <a:normAutofit/>
          </a:bodyPr>
          <a:lstStyle/>
          <a:p>
            <a:r>
              <a:rPr lang="cs-CZ" sz="3200" dirty="0"/>
              <a:t>Kateřina Moravcová koriguje Vratislava J. Slezáka</a:t>
            </a:r>
          </a:p>
        </p:txBody>
      </p:sp>
      <p:sp>
        <p:nvSpPr>
          <p:cNvPr id="3" name="Zástupný obsah 2">
            <a:extLst>
              <a:ext uri="{FF2B5EF4-FFF2-40B4-BE49-F238E27FC236}">
                <a16:creationId xmlns:a16="http://schemas.microsoft.com/office/drawing/2014/main" id="{60DB82D0-1CF5-4B97-B03D-6265508EA770}"/>
              </a:ext>
            </a:extLst>
          </p:cNvPr>
          <p:cNvSpPr>
            <a:spLocks noGrp="1"/>
          </p:cNvSpPr>
          <p:nvPr>
            <p:ph sz="half" idx="1"/>
          </p:nvPr>
        </p:nvSpPr>
        <p:spPr/>
        <p:txBody>
          <a:bodyPr>
            <a:normAutofit lnSpcReduction="10000"/>
          </a:bodyPr>
          <a:lstStyle/>
          <a:p>
            <a:r>
              <a:rPr lang="cs-CZ" sz="3200" dirty="0"/>
              <a:t>přece jen jakoby zpřetrhala ještě jedno pouto, ještě jeden vztah </a:t>
            </a:r>
            <a:r>
              <a:rPr lang="cs-CZ" sz="3200" b="1" dirty="0"/>
              <a:t>k dolejší sféře</a:t>
            </a:r>
            <a:r>
              <a:rPr lang="cs-CZ" sz="3200" dirty="0"/>
              <a:t>, a definitivně </a:t>
            </a:r>
            <a:r>
              <a:rPr lang="cs-CZ" sz="3200" b="1" dirty="0"/>
              <a:t>dovršila</a:t>
            </a:r>
            <a:r>
              <a:rPr lang="cs-CZ" sz="3200" dirty="0"/>
              <a:t> to, čemu Hans </a:t>
            </a:r>
            <a:r>
              <a:rPr lang="cs-CZ" sz="3200" dirty="0" err="1"/>
              <a:t>Castorp</a:t>
            </a:r>
            <a:r>
              <a:rPr lang="cs-CZ" sz="3200" dirty="0"/>
              <a:t> právem říkal svoboda. Po těch letech, v době, o níž mluvíme, ustal skutečně a naprosto jakýkoliv styk mezi ním a nížinou</a:t>
            </a:r>
            <a:r>
              <a:rPr lang="cs-CZ" dirty="0"/>
              <a:t>. </a:t>
            </a:r>
          </a:p>
          <a:p>
            <a:endParaRPr lang="cs-CZ" dirty="0"/>
          </a:p>
        </p:txBody>
      </p:sp>
      <p:sp>
        <p:nvSpPr>
          <p:cNvPr id="4" name="Zástupný obsah 3">
            <a:extLst>
              <a:ext uri="{FF2B5EF4-FFF2-40B4-BE49-F238E27FC236}">
                <a16:creationId xmlns:a16="http://schemas.microsoft.com/office/drawing/2014/main" id="{29C73F22-A8EF-4345-BECF-412F9B64E146}"/>
              </a:ext>
            </a:extLst>
          </p:cNvPr>
          <p:cNvSpPr>
            <a:spLocks noGrp="1"/>
          </p:cNvSpPr>
          <p:nvPr>
            <p:ph sz="half" idx="2"/>
          </p:nvPr>
        </p:nvSpPr>
        <p:spPr/>
        <p:txBody>
          <a:bodyPr>
            <a:normAutofit lnSpcReduction="10000"/>
          </a:bodyPr>
          <a:lstStyle/>
          <a:p>
            <a:r>
              <a:rPr lang="cs-CZ" sz="3200" dirty="0"/>
              <a:t>a přece jen jakoby přetrhla ještě jedno pouto, ještě jeden vztah </a:t>
            </a:r>
            <a:r>
              <a:rPr lang="cs-CZ" sz="3200" b="1" dirty="0"/>
              <a:t>k dolejší sféře, dovršila </a:t>
            </a:r>
            <a:r>
              <a:rPr lang="cs-CZ" sz="3200" dirty="0"/>
              <a:t>to, čemu Hans </a:t>
            </a:r>
            <a:r>
              <a:rPr lang="cs-CZ" sz="3200" dirty="0" err="1"/>
              <a:t>Castorp</a:t>
            </a:r>
            <a:r>
              <a:rPr lang="cs-CZ" sz="3200" dirty="0"/>
              <a:t> právem říkal svoboda. Po tolika letech, v čase, o němž mluvíme, ustal skutečně a úplně jakýkoliv styk mezi ním a nížinou. </a:t>
            </a:r>
          </a:p>
          <a:p>
            <a:endParaRPr lang="cs-CZ" sz="3200" dirty="0"/>
          </a:p>
        </p:txBody>
      </p:sp>
    </p:spTree>
    <p:extLst>
      <p:ext uri="{BB962C8B-B14F-4D97-AF65-F5344CB8AC3E}">
        <p14:creationId xmlns:p14="http://schemas.microsoft.com/office/powerpoint/2010/main" val="10679974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3D16B38-E522-4855-A443-53FA7CE8DB82}"/>
              </a:ext>
            </a:extLst>
          </p:cNvPr>
          <p:cNvSpPr>
            <a:spLocks noGrp="1"/>
          </p:cNvSpPr>
          <p:nvPr>
            <p:ph type="title"/>
          </p:nvPr>
        </p:nvSpPr>
        <p:spPr/>
        <p:txBody>
          <a:bodyPr>
            <a:normAutofit/>
          </a:bodyPr>
          <a:lstStyle/>
          <a:p>
            <a:r>
              <a:rPr lang="cs-CZ" sz="2800" dirty="0"/>
              <a:t>Zbyněk Fišer: Překlad jako kreativní proces. </a:t>
            </a:r>
            <a:br>
              <a:rPr lang="cs-CZ" sz="2800" dirty="0"/>
            </a:br>
            <a:r>
              <a:rPr lang="cs-CZ" sz="2800" dirty="0"/>
              <a:t>Teorie a praxe funkcionalistického překládání. </a:t>
            </a:r>
            <a:r>
              <a:rPr lang="cs-CZ" sz="2800" dirty="0" err="1"/>
              <a:t>Brmo</a:t>
            </a:r>
            <a:r>
              <a:rPr lang="cs-CZ" sz="2800" dirty="0"/>
              <a:t>: Host, 2009.</a:t>
            </a:r>
          </a:p>
        </p:txBody>
      </p:sp>
      <p:sp>
        <p:nvSpPr>
          <p:cNvPr id="3" name="Zástupný obsah 2">
            <a:extLst>
              <a:ext uri="{FF2B5EF4-FFF2-40B4-BE49-F238E27FC236}">
                <a16:creationId xmlns:a16="http://schemas.microsoft.com/office/drawing/2014/main" id="{A72E2729-AD47-4C72-8775-7217A9C2CA67}"/>
              </a:ext>
            </a:extLst>
          </p:cNvPr>
          <p:cNvSpPr>
            <a:spLocks noGrp="1"/>
          </p:cNvSpPr>
          <p:nvPr>
            <p:ph sz="half" idx="1"/>
          </p:nvPr>
        </p:nvSpPr>
        <p:spPr/>
        <p:txBody>
          <a:bodyPr/>
          <a:lstStyle/>
          <a:p>
            <a:r>
              <a:rPr lang="cs-CZ" dirty="0"/>
              <a:t>Paul Ku</a:t>
            </a:r>
            <a:r>
              <a:rPr lang="de-DE" dirty="0"/>
              <a:t>ß</a:t>
            </a:r>
            <a:r>
              <a:rPr lang="cs-CZ" dirty="0" err="1"/>
              <a:t>maul</a:t>
            </a:r>
            <a:r>
              <a:rPr lang="cs-CZ" dirty="0"/>
              <a:t>: </a:t>
            </a:r>
            <a:r>
              <a:rPr lang="cs-CZ" dirty="0" err="1"/>
              <a:t>Kreatives</a:t>
            </a:r>
            <a:r>
              <a:rPr lang="cs-CZ" dirty="0"/>
              <a:t> </a:t>
            </a:r>
            <a:r>
              <a:rPr lang="de-DE" dirty="0"/>
              <a:t>Ü</a:t>
            </a:r>
            <a:r>
              <a:rPr lang="cs-CZ" dirty="0" err="1"/>
              <a:t>bersetzen</a:t>
            </a:r>
            <a:r>
              <a:rPr lang="cs-CZ" dirty="0"/>
              <a:t>. 2000.</a:t>
            </a:r>
            <a:endParaRPr lang="de-DE" dirty="0"/>
          </a:p>
          <a:p>
            <a:r>
              <a:rPr lang="de-DE" dirty="0"/>
              <a:t>Ji</a:t>
            </a:r>
            <a:r>
              <a:rPr lang="cs-CZ" dirty="0"/>
              <a:t>ří</a:t>
            </a:r>
            <a:r>
              <a:rPr lang="de-DE" dirty="0"/>
              <a:t> Lev</a:t>
            </a:r>
            <a:r>
              <a:rPr lang="cs-CZ" dirty="0"/>
              <a:t>ý</a:t>
            </a:r>
            <a:r>
              <a:rPr lang="de-DE" dirty="0"/>
              <a:t>, 41</a:t>
            </a:r>
            <a:r>
              <a:rPr lang="cs-CZ" dirty="0"/>
              <a:t>: ukázat problémy a naučit o ni ch překladatele teoreticky uvažovat </a:t>
            </a:r>
            <a:r>
              <a:rPr lang="en-US" dirty="0"/>
              <a:t>[…]</a:t>
            </a:r>
            <a:r>
              <a:rPr lang="cs-CZ" dirty="0"/>
              <a:t> možnosti jednotlivých překladatelských řešení a meze jejich použitelnosti.</a:t>
            </a:r>
          </a:p>
          <a:p>
            <a:r>
              <a:rPr lang="cs-CZ" dirty="0"/>
              <a:t>Třetí kapitola: translační teorie, s. 128 </a:t>
            </a:r>
            <a:r>
              <a:rPr lang="cs-CZ" dirty="0" err="1"/>
              <a:t>nn</a:t>
            </a:r>
            <a:r>
              <a:rPr lang="cs-CZ" dirty="0"/>
              <a:t>.</a:t>
            </a:r>
            <a:endParaRPr lang="de-DE" dirty="0"/>
          </a:p>
          <a:p>
            <a:pPr marL="0" indent="0">
              <a:buNone/>
            </a:pPr>
            <a:endParaRPr lang="cs-CZ" dirty="0"/>
          </a:p>
        </p:txBody>
      </p:sp>
      <p:pic>
        <p:nvPicPr>
          <p:cNvPr id="6" name="Zástupný obsah 5" descr="Obsah obrázku text&#10;&#10;Popis byl vytvořen automaticky">
            <a:extLst>
              <a:ext uri="{FF2B5EF4-FFF2-40B4-BE49-F238E27FC236}">
                <a16:creationId xmlns:a16="http://schemas.microsoft.com/office/drawing/2014/main" id="{11606720-D0CB-42C0-856A-E2462BA9C246}"/>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772400" y="2422430"/>
            <a:ext cx="1981200" cy="3157728"/>
          </a:xfrm>
        </p:spPr>
      </p:pic>
    </p:spTree>
    <p:extLst>
      <p:ext uri="{BB962C8B-B14F-4D97-AF65-F5344CB8AC3E}">
        <p14:creationId xmlns:p14="http://schemas.microsoft.com/office/powerpoint/2010/main" val="16581269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CEF5DE81-39BD-4AA6-BCC5-14FA5A801477}"/>
              </a:ext>
            </a:extLst>
          </p:cNvPr>
          <p:cNvSpPr>
            <a:spLocks noGrp="1"/>
          </p:cNvSpPr>
          <p:nvPr>
            <p:ph type="title"/>
          </p:nvPr>
        </p:nvSpPr>
        <p:spPr/>
        <p:txBody>
          <a:bodyPr/>
          <a:lstStyle/>
          <a:p>
            <a:r>
              <a:rPr lang="de-DE" dirty="0"/>
              <a:t>Texttypologie nach Reiß (1976, 1983)</a:t>
            </a:r>
            <a:endParaRPr lang="cs-CZ" dirty="0"/>
          </a:p>
        </p:txBody>
      </p:sp>
      <p:sp>
        <p:nvSpPr>
          <p:cNvPr id="6" name="Zástupný obsah 5">
            <a:extLst>
              <a:ext uri="{FF2B5EF4-FFF2-40B4-BE49-F238E27FC236}">
                <a16:creationId xmlns:a16="http://schemas.microsoft.com/office/drawing/2014/main" id="{B398D4C9-0161-4016-B3DC-C2D3EB02D694}"/>
              </a:ext>
            </a:extLst>
          </p:cNvPr>
          <p:cNvSpPr>
            <a:spLocks noGrp="1"/>
          </p:cNvSpPr>
          <p:nvPr>
            <p:ph idx="1"/>
          </p:nvPr>
        </p:nvSpPr>
        <p:spPr/>
        <p:txBody>
          <a:bodyPr>
            <a:normAutofit fontScale="92500"/>
          </a:bodyPr>
          <a:lstStyle/>
          <a:p>
            <a:r>
              <a:rPr lang="de-DE" dirty="0"/>
              <a:t>Die </a:t>
            </a:r>
            <a:r>
              <a:rPr lang="de-DE" b="1" i="1" dirty="0"/>
              <a:t>informative </a:t>
            </a:r>
            <a:r>
              <a:rPr lang="de-DE" b="1" i="1" dirty="0" err="1"/>
              <a:t>function</a:t>
            </a:r>
            <a:r>
              <a:rPr lang="de-DE" b="1" i="1" dirty="0"/>
              <a:t> </a:t>
            </a:r>
            <a:r>
              <a:rPr lang="de-DE" dirty="0"/>
              <a:t>d.h. der Darstellungs- oder Referenzfunktion von Sprache, steht der Bezug zur außersprachlichen Realität, oder, wie Bühler es nannte, zu den Gegenständen und Sachverhalten, über die gesprochen/geschrieben wird. </a:t>
            </a:r>
          </a:p>
          <a:p>
            <a:r>
              <a:rPr lang="de-DE" dirty="0"/>
              <a:t>Das Wesen der </a:t>
            </a:r>
            <a:r>
              <a:rPr lang="de-DE" b="1" dirty="0"/>
              <a:t>expressive </a:t>
            </a:r>
            <a:r>
              <a:rPr lang="de-DE" b="1" dirty="0" err="1"/>
              <a:t>function</a:t>
            </a:r>
            <a:r>
              <a:rPr lang="de-DE" dirty="0"/>
              <a:t>, der Ausdrucksfunktion der Sprache also, sieht </a:t>
            </a:r>
            <a:r>
              <a:rPr lang="de-DE" dirty="0" err="1"/>
              <a:t>Newmark</a:t>
            </a:r>
            <a:r>
              <a:rPr lang="de-DE" dirty="0"/>
              <a:t> darin, dass der Sender (Sprecher/Schreiber) durch die Art der Äußerung seine Gefühle unabhängig von ihrer Wirkung (</a:t>
            </a:r>
            <a:r>
              <a:rPr lang="de-DE" dirty="0" err="1"/>
              <a:t>feelings</a:t>
            </a:r>
            <a:r>
              <a:rPr lang="de-DE" dirty="0"/>
              <a:t> </a:t>
            </a:r>
            <a:r>
              <a:rPr lang="de-DE" dirty="0" err="1"/>
              <a:t>irrespective</a:t>
            </a:r>
            <a:r>
              <a:rPr lang="de-DE" dirty="0"/>
              <a:t> </a:t>
            </a:r>
            <a:r>
              <a:rPr lang="de-DE" dirty="0" err="1"/>
              <a:t>of</a:t>
            </a:r>
            <a:r>
              <a:rPr lang="de-DE" dirty="0"/>
              <a:t> </a:t>
            </a:r>
            <a:r>
              <a:rPr lang="de-DE" dirty="0" err="1"/>
              <a:t>any</a:t>
            </a:r>
            <a:r>
              <a:rPr lang="de-DE" dirty="0"/>
              <a:t> </a:t>
            </a:r>
            <a:r>
              <a:rPr lang="de-DE" dirty="0" err="1"/>
              <a:t>response</a:t>
            </a:r>
            <a:r>
              <a:rPr lang="de-DE" dirty="0"/>
              <a:t>) zum Ausdruck bringt (</a:t>
            </a:r>
            <a:r>
              <a:rPr lang="de-DE" dirty="0" err="1"/>
              <a:t>Newmark</a:t>
            </a:r>
            <a:r>
              <a:rPr lang="de-DE" dirty="0"/>
              <a:t> 1995: 39). </a:t>
            </a:r>
          </a:p>
          <a:p>
            <a:r>
              <a:rPr lang="de-DE" dirty="0"/>
              <a:t>Die </a:t>
            </a:r>
            <a:r>
              <a:rPr lang="de-DE" b="1" dirty="0"/>
              <a:t>Appellfunktion </a:t>
            </a:r>
            <a:r>
              <a:rPr lang="de-DE" dirty="0"/>
              <a:t>schließlich ist vom Aspekt des Empfängers, des Hörers oder Lesers zu bestimmen, der zur Aktion bzw. Reaktion aufgerufen wird.</a:t>
            </a:r>
            <a:endParaRPr lang="cs-CZ" dirty="0"/>
          </a:p>
        </p:txBody>
      </p:sp>
    </p:spTree>
    <p:extLst>
      <p:ext uri="{BB962C8B-B14F-4D97-AF65-F5344CB8AC3E}">
        <p14:creationId xmlns:p14="http://schemas.microsoft.com/office/powerpoint/2010/main" val="42468447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2EDF2C4-2B84-4D55-9D8E-2B4E1DE393EC}"/>
              </a:ext>
            </a:extLst>
          </p:cNvPr>
          <p:cNvSpPr>
            <a:spLocks noGrp="1"/>
          </p:cNvSpPr>
          <p:nvPr>
            <p:ph type="title"/>
          </p:nvPr>
        </p:nvSpPr>
        <p:spPr/>
        <p:txBody>
          <a:bodyPr/>
          <a:lstStyle/>
          <a:p>
            <a:r>
              <a:rPr lang="cs-CZ" dirty="0"/>
              <a:t>Katharina REISS, Hans J.</a:t>
            </a:r>
            <a:r>
              <a:rPr lang="de-DE" dirty="0"/>
              <a:t> </a:t>
            </a:r>
            <a:r>
              <a:rPr lang="cs-CZ" dirty="0"/>
              <a:t>VERMEER</a:t>
            </a:r>
          </a:p>
        </p:txBody>
      </p:sp>
      <p:sp>
        <p:nvSpPr>
          <p:cNvPr id="3" name="Zástupný obsah 2">
            <a:extLst>
              <a:ext uri="{FF2B5EF4-FFF2-40B4-BE49-F238E27FC236}">
                <a16:creationId xmlns:a16="http://schemas.microsoft.com/office/drawing/2014/main" id="{06419D01-81E3-4775-9AC9-EE231447D1CE}"/>
              </a:ext>
            </a:extLst>
          </p:cNvPr>
          <p:cNvSpPr>
            <a:spLocks noGrp="1"/>
          </p:cNvSpPr>
          <p:nvPr>
            <p:ph idx="1"/>
          </p:nvPr>
        </p:nvSpPr>
        <p:spPr/>
        <p:txBody>
          <a:bodyPr/>
          <a:lstStyle/>
          <a:p>
            <a:r>
              <a:rPr lang="de-DE" dirty="0"/>
              <a:t>Kritik an Ji</a:t>
            </a:r>
            <a:r>
              <a:rPr lang="cs-CZ" dirty="0"/>
              <a:t>ří</a:t>
            </a:r>
            <a:r>
              <a:rPr lang="de-DE" dirty="0"/>
              <a:t> Lev</a:t>
            </a:r>
            <a:r>
              <a:rPr lang="cs-CZ" dirty="0"/>
              <a:t>ý</a:t>
            </a:r>
            <a:r>
              <a:rPr lang="de-DE" dirty="0"/>
              <a:t>, Werner </a:t>
            </a:r>
            <a:r>
              <a:rPr lang="cs-CZ" dirty="0"/>
              <a:t>K</a:t>
            </a:r>
            <a:r>
              <a:rPr lang="de-DE" dirty="0" err="1"/>
              <a:t>oll</a:t>
            </a:r>
            <a:r>
              <a:rPr lang="cs-CZ" dirty="0"/>
              <a:t>e</a:t>
            </a:r>
            <a:r>
              <a:rPr lang="de-DE" dirty="0"/>
              <a:t>r</a:t>
            </a:r>
            <a:r>
              <a:rPr lang="cs-CZ" dirty="0"/>
              <a:t>, da </a:t>
            </a:r>
            <a:r>
              <a:rPr lang="cs-CZ" dirty="0" err="1"/>
              <a:t>sie</a:t>
            </a:r>
            <a:r>
              <a:rPr lang="cs-CZ" dirty="0"/>
              <a:t> </a:t>
            </a:r>
            <a:r>
              <a:rPr lang="de-DE" dirty="0"/>
              <a:t>angeblich </a:t>
            </a:r>
            <a:r>
              <a:rPr lang="cs-CZ" dirty="0" err="1"/>
              <a:t>interkulturelle</a:t>
            </a:r>
            <a:r>
              <a:rPr lang="cs-CZ" dirty="0"/>
              <a:t> Aspekte </a:t>
            </a:r>
            <a:r>
              <a:rPr lang="cs-CZ" dirty="0" err="1"/>
              <a:t>vernachl</a:t>
            </a:r>
            <a:r>
              <a:rPr lang="de-DE" dirty="0"/>
              <a:t>ä</a:t>
            </a:r>
            <a:r>
              <a:rPr lang="cs-CZ" dirty="0" err="1"/>
              <a:t>ssigen</a:t>
            </a:r>
            <a:r>
              <a:rPr lang="de-DE" dirty="0"/>
              <a:t>.</a:t>
            </a:r>
          </a:p>
          <a:p>
            <a:endParaRPr lang="de-DE" dirty="0"/>
          </a:p>
          <a:p>
            <a:r>
              <a:rPr lang="de-DE" dirty="0"/>
              <a:t>Grundlegung einer </a:t>
            </a:r>
            <a:r>
              <a:rPr lang="de-DE" dirty="0" err="1"/>
              <a:t>Skopostheorie</a:t>
            </a:r>
            <a:r>
              <a:rPr lang="de-DE" dirty="0"/>
              <a:t>. </a:t>
            </a:r>
          </a:p>
          <a:p>
            <a:r>
              <a:rPr lang="de-DE" dirty="0"/>
              <a:t>Eine komplexe Handlungstheorie, der Zweck heil</a:t>
            </a:r>
            <a:r>
              <a:rPr lang="cs-CZ" dirty="0"/>
              <a:t>i</a:t>
            </a:r>
            <a:r>
              <a:rPr lang="de-DE" dirty="0" err="1"/>
              <a:t>gt</a:t>
            </a:r>
            <a:r>
              <a:rPr lang="de-DE" dirty="0"/>
              <a:t> die Mittel</a:t>
            </a:r>
          </a:p>
          <a:p>
            <a:r>
              <a:rPr lang="de-DE" dirty="0"/>
              <a:t>Funktionswandel: Cervantes: keine Satire auf Ritternostalgie,  sondern ein Informationsangebot über Cervantes´ Satire auf Ritternostalgie</a:t>
            </a:r>
            <a:endParaRPr lang="cs-CZ" dirty="0"/>
          </a:p>
        </p:txBody>
      </p:sp>
    </p:spTree>
    <p:extLst>
      <p:ext uri="{BB962C8B-B14F-4D97-AF65-F5344CB8AC3E}">
        <p14:creationId xmlns:p14="http://schemas.microsoft.com/office/powerpoint/2010/main" val="34638156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F807A1B-DC3F-45F6-8A6B-9B2716C43DAD}"/>
              </a:ext>
            </a:extLst>
          </p:cNvPr>
          <p:cNvSpPr>
            <a:spLocks noGrp="1"/>
          </p:cNvSpPr>
          <p:nvPr>
            <p:ph type="title"/>
          </p:nvPr>
        </p:nvSpPr>
        <p:spPr/>
        <p:txBody>
          <a:bodyPr/>
          <a:lstStyle/>
          <a:p>
            <a:r>
              <a:rPr lang="cs-CZ" dirty="0"/>
              <a:t>Zbyněk Fišer: Překlad jako kreativní proces</a:t>
            </a:r>
          </a:p>
        </p:txBody>
      </p:sp>
      <p:sp>
        <p:nvSpPr>
          <p:cNvPr id="5" name="Zástupný obsah 4">
            <a:extLst>
              <a:ext uri="{FF2B5EF4-FFF2-40B4-BE49-F238E27FC236}">
                <a16:creationId xmlns:a16="http://schemas.microsoft.com/office/drawing/2014/main" id="{B652CB65-C766-4930-83BC-6DD9F433D5A1}"/>
              </a:ext>
            </a:extLst>
          </p:cNvPr>
          <p:cNvSpPr>
            <a:spLocks noGrp="1"/>
          </p:cNvSpPr>
          <p:nvPr>
            <p:ph idx="1"/>
          </p:nvPr>
        </p:nvSpPr>
        <p:spPr/>
        <p:txBody>
          <a:bodyPr/>
          <a:lstStyle/>
          <a:p>
            <a:r>
              <a:rPr lang="de-DE" dirty="0"/>
              <a:t>Fünf Regeln von Reiß und Vermeer: Fi3er, 137</a:t>
            </a:r>
          </a:p>
          <a:p>
            <a:r>
              <a:rPr lang="de-DE" dirty="0"/>
              <a:t>1. Ein </a:t>
            </a:r>
            <a:r>
              <a:rPr lang="de-DE" dirty="0" err="1"/>
              <a:t>Translat</a:t>
            </a:r>
            <a:r>
              <a:rPr lang="de-DE" dirty="0"/>
              <a:t> ist </a:t>
            </a:r>
            <a:r>
              <a:rPr lang="de-DE" dirty="0" err="1"/>
              <a:t>skoposbedingt</a:t>
            </a:r>
            <a:r>
              <a:rPr lang="de-DE" dirty="0"/>
              <a:t>.</a:t>
            </a:r>
          </a:p>
          <a:p>
            <a:r>
              <a:rPr lang="de-DE" dirty="0"/>
              <a:t>2. Ein </a:t>
            </a:r>
            <a:r>
              <a:rPr lang="de-DE" dirty="0" err="1"/>
              <a:t>Translat</a:t>
            </a:r>
            <a:r>
              <a:rPr lang="de-DE" dirty="0"/>
              <a:t> ist ein Informationsangebot in einer Zielkultur und –</a:t>
            </a:r>
            <a:r>
              <a:rPr lang="de-DE" dirty="0" err="1"/>
              <a:t>sprache</a:t>
            </a:r>
            <a:endParaRPr lang="de-DE" dirty="0"/>
          </a:p>
          <a:p>
            <a:r>
              <a:rPr lang="de-DE" dirty="0"/>
              <a:t>3. Ein </a:t>
            </a:r>
            <a:r>
              <a:rPr lang="de-DE" dirty="0" err="1"/>
              <a:t>Translat</a:t>
            </a:r>
            <a:r>
              <a:rPr lang="de-DE" dirty="0"/>
              <a:t> bildet ein Informationsangebot nichtumkehrbar eindeutig ab.</a:t>
            </a:r>
          </a:p>
          <a:p>
            <a:r>
              <a:rPr lang="de-DE" dirty="0"/>
              <a:t>4.Ein </a:t>
            </a:r>
            <a:r>
              <a:rPr lang="de-DE" dirty="0" err="1"/>
              <a:t>Translat</a:t>
            </a:r>
            <a:r>
              <a:rPr lang="de-DE" dirty="0"/>
              <a:t> muss in sich kohärent sein.</a:t>
            </a:r>
          </a:p>
          <a:p>
            <a:r>
              <a:rPr lang="de-DE" dirty="0"/>
              <a:t>5. Ein </a:t>
            </a:r>
            <a:r>
              <a:rPr lang="de-DE" dirty="0" err="1"/>
              <a:t>Translat</a:t>
            </a:r>
            <a:r>
              <a:rPr lang="de-DE" dirty="0"/>
              <a:t> muss mit dem Ausgangstext kohärent sein.</a:t>
            </a:r>
          </a:p>
          <a:p>
            <a:endParaRPr lang="cs-CZ" dirty="0"/>
          </a:p>
        </p:txBody>
      </p:sp>
    </p:spTree>
    <p:extLst>
      <p:ext uri="{BB962C8B-B14F-4D97-AF65-F5344CB8AC3E}">
        <p14:creationId xmlns:p14="http://schemas.microsoft.com/office/powerpoint/2010/main" val="26614872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0DD8F9-030A-4F0B-9506-D76D10B46FC2}"/>
              </a:ext>
            </a:extLst>
          </p:cNvPr>
          <p:cNvSpPr>
            <a:spLocks noGrp="1"/>
          </p:cNvSpPr>
          <p:nvPr>
            <p:ph type="title"/>
          </p:nvPr>
        </p:nvSpPr>
        <p:spPr/>
        <p:txBody>
          <a:bodyPr/>
          <a:lstStyle/>
          <a:p>
            <a:r>
              <a:rPr lang="cs-CZ" dirty="0"/>
              <a:t>Zbyněk Fišer: Překlad jako kreativní proces</a:t>
            </a:r>
          </a:p>
        </p:txBody>
      </p:sp>
      <p:sp>
        <p:nvSpPr>
          <p:cNvPr id="3" name="Zástupný obsah 2">
            <a:extLst>
              <a:ext uri="{FF2B5EF4-FFF2-40B4-BE49-F238E27FC236}">
                <a16:creationId xmlns:a16="http://schemas.microsoft.com/office/drawing/2014/main" id="{FE374EB7-57FE-4CDC-B5D1-31F212290224}"/>
              </a:ext>
            </a:extLst>
          </p:cNvPr>
          <p:cNvSpPr>
            <a:spLocks noGrp="1"/>
          </p:cNvSpPr>
          <p:nvPr>
            <p:ph idx="1"/>
          </p:nvPr>
        </p:nvSpPr>
        <p:spPr/>
        <p:txBody>
          <a:bodyPr/>
          <a:lstStyle/>
          <a:p>
            <a:r>
              <a:rPr lang="de-DE" dirty="0"/>
              <a:t>Milan </a:t>
            </a:r>
            <a:r>
              <a:rPr lang="de-DE" dirty="0" err="1"/>
              <a:t>Hrdli</a:t>
            </a:r>
            <a:r>
              <a:rPr lang="cs-CZ" dirty="0"/>
              <a:t>č</a:t>
            </a:r>
            <a:r>
              <a:rPr lang="de-DE" dirty="0" err="1"/>
              <a:t>ka</a:t>
            </a:r>
            <a:r>
              <a:rPr lang="de-DE" dirty="0"/>
              <a:t>: </a:t>
            </a:r>
            <a:r>
              <a:rPr lang="de-DE" dirty="0" err="1"/>
              <a:t>Antiadapta</a:t>
            </a:r>
            <a:r>
              <a:rPr lang="cs-CZ" dirty="0"/>
              <a:t>č</a:t>
            </a:r>
            <a:r>
              <a:rPr lang="de-DE" dirty="0"/>
              <a:t>n</a:t>
            </a:r>
            <a:r>
              <a:rPr lang="cs-CZ" dirty="0"/>
              <a:t>í</a:t>
            </a:r>
            <a:r>
              <a:rPr lang="de-DE" dirty="0"/>
              <a:t> </a:t>
            </a:r>
            <a:r>
              <a:rPr lang="de-DE" dirty="0" err="1"/>
              <a:t>strategie</a:t>
            </a:r>
            <a:r>
              <a:rPr lang="de-DE" dirty="0"/>
              <a:t> p</a:t>
            </a:r>
            <a:r>
              <a:rPr lang="cs-CZ" dirty="0"/>
              <a:t>ř</a:t>
            </a:r>
            <a:r>
              <a:rPr lang="de-DE" dirty="0" err="1"/>
              <a:t>ekladu</a:t>
            </a:r>
            <a:r>
              <a:rPr lang="de-DE" dirty="0"/>
              <a:t>.</a:t>
            </a:r>
          </a:p>
          <a:p>
            <a:r>
              <a:rPr lang="de-DE" dirty="0"/>
              <a:t>S</a:t>
            </a:r>
            <a:r>
              <a:rPr lang="cs-CZ" dirty="0"/>
              <a:t>. 140 </a:t>
            </a:r>
            <a:r>
              <a:rPr lang="cs-CZ" dirty="0" err="1"/>
              <a:t>bei</a:t>
            </a:r>
            <a:r>
              <a:rPr lang="cs-CZ" dirty="0"/>
              <a:t> Fišer, </a:t>
            </a:r>
          </a:p>
          <a:p>
            <a:r>
              <a:rPr lang="cs-CZ" dirty="0"/>
              <a:t>Cílem překladatelovy práce je zachovat, vystihnout, sdělit původní dílo, nikoli vytvořit dílo nové, které by nemělo předchůdce.</a:t>
            </a:r>
          </a:p>
          <a:p>
            <a:r>
              <a:rPr lang="cs-CZ" dirty="0"/>
              <a:t>Hrdlička (47) </a:t>
            </a:r>
            <a:r>
              <a:rPr lang="cs-CZ" dirty="0" err="1"/>
              <a:t>beruft</a:t>
            </a:r>
            <a:r>
              <a:rPr lang="cs-CZ" dirty="0"/>
              <a:t> </a:t>
            </a:r>
            <a:r>
              <a:rPr lang="cs-CZ" dirty="0" err="1"/>
              <a:t>sich</a:t>
            </a:r>
            <a:r>
              <a:rPr lang="cs-CZ" dirty="0"/>
              <a:t> </a:t>
            </a:r>
            <a:r>
              <a:rPr lang="cs-CZ" dirty="0" err="1"/>
              <a:t>auf</a:t>
            </a:r>
            <a:r>
              <a:rPr lang="cs-CZ" dirty="0"/>
              <a:t> Jiří Levý:</a:t>
            </a:r>
          </a:p>
          <a:p>
            <a:r>
              <a:rPr lang="cs-CZ" dirty="0"/>
              <a:t>Překladatelské adaptace byly ústupkem popularizačním záměrům, lokalizace pomáhaly obrozenským překladatelům navázat přímý kontakt se čtenářem, zaujmout je.</a:t>
            </a:r>
          </a:p>
        </p:txBody>
      </p:sp>
    </p:spTree>
    <p:extLst>
      <p:ext uri="{BB962C8B-B14F-4D97-AF65-F5344CB8AC3E}">
        <p14:creationId xmlns:p14="http://schemas.microsoft.com/office/powerpoint/2010/main" val="16953074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37E1A12-20AD-4B8D-8032-BE1D777ABC70}"/>
              </a:ext>
            </a:extLst>
          </p:cNvPr>
          <p:cNvSpPr>
            <a:spLocks noGrp="1"/>
          </p:cNvSpPr>
          <p:nvPr>
            <p:ph type="title"/>
          </p:nvPr>
        </p:nvSpPr>
        <p:spPr/>
        <p:txBody>
          <a:bodyPr/>
          <a:lstStyle/>
          <a:p>
            <a:r>
              <a:rPr lang="cs-CZ" dirty="0"/>
              <a:t>Radka </a:t>
            </a:r>
            <a:r>
              <a:rPr lang="cs-CZ" dirty="0" err="1"/>
              <a:t>Denemarková</a:t>
            </a:r>
            <a:r>
              <a:rPr lang="cs-CZ" dirty="0"/>
              <a:t> </a:t>
            </a:r>
            <a:r>
              <a:rPr lang="de-DE" dirty="0"/>
              <a:t>ü</a:t>
            </a:r>
            <a:r>
              <a:rPr lang="cs-CZ" dirty="0" err="1"/>
              <a:t>bersetzt</a:t>
            </a:r>
            <a:r>
              <a:rPr lang="cs-CZ" dirty="0"/>
              <a:t> </a:t>
            </a:r>
            <a:r>
              <a:rPr lang="de-DE" dirty="0" err="1"/>
              <a:t>Stavari</a:t>
            </a:r>
            <a:r>
              <a:rPr lang="cs-CZ" dirty="0"/>
              <a:t>č.</a:t>
            </a:r>
          </a:p>
        </p:txBody>
      </p:sp>
      <p:sp>
        <p:nvSpPr>
          <p:cNvPr id="3" name="Zástupný obsah 2">
            <a:extLst>
              <a:ext uri="{FF2B5EF4-FFF2-40B4-BE49-F238E27FC236}">
                <a16:creationId xmlns:a16="http://schemas.microsoft.com/office/drawing/2014/main" id="{10662183-BD54-4916-B4F8-B879E30FC9EA}"/>
              </a:ext>
            </a:extLst>
          </p:cNvPr>
          <p:cNvSpPr>
            <a:spLocks noGrp="1"/>
          </p:cNvSpPr>
          <p:nvPr>
            <p:ph idx="1"/>
          </p:nvPr>
        </p:nvSpPr>
        <p:spPr/>
        <p:txBody>
          <a:bodyPr>
            <a:normAutofit/>
          </a:bodyPr>
          <a:lstStyle/>
          <a:p>
            <a:r>
              <a:rPr lang="cs-CZ" dirty="0"/>
              <a:t>Vendula </a:t>
            </a:r>
            <a:r>
              <a:rPr lang="cs-CZ" dirty="0" err="1"/>
              <a:t>Joklíková</a:t>
            </a:r>
            <a:r>
              <a:rPr lang="cs-CZ" dirty="0"/>
              <a:t>: </a:t>
            </a:r>
            <a:r>
              <a:rPr lang="de-DE" i="1" dirty="0"/>
              <a:t>Der Roman "Brenntage" und seine tschechische Übersetzung von Radka </a:t>
            </a:r>
            <a:r>
              <a:rPr lang="de-DE" i="1" dirty="0" err="1"/>
              <a:t>Denemarková</a:t>
            </a:r>
            <a:r>
              <a:rPr lang="de-DE" i="1" dirty="0"/>
              <a:t>. Ein Vergleich</a:t>
            </a:r>
          </a:p>
          <a:p>
            <a:r>
              <a:rPr lang="cs-CZ" dirty="0"/>
              <a:t>In </a:t>
            </a:r>
            <a:r>
              <a:rPr lang="cs-CZ" dirty="0" err="1"/>
              <a:t>meinem</a:t>
            </a:r>
            <a:r>
              <a:rPr lang="cs-CZ" dirty="0"/>
              <a:t> </a:t>
            </a:r>
            <a:r>
              <a:rPr lang="cs-CZ" dirty="0" err="1"/>
              <a:t>Gutachten</a:t>
            </a:r>
            <a:r>
              <a:rPr lang="cs-CZ" dirty="0"/>
              <a:t> </a:t>
            </a:r>
            <a:r>
              <a:rPr lang="cs-CZ" dirty="0" err="1"/>
              <a:t>habe</a:t>
            </a:r>
            <a:r>
              <a:rPr lang="cs-CZ" dirty="0"/>
              <a:t> </a:t>
            </a:r>
            <a:r>
              <a:rPr lang="cs-CZ" dirty="0" err="1"/>
              <a:t>ich</a:t>
            </a:r>
            <a:r>
              <a:rPr lang="cs-CZ" dirty="0"/>
              <a:t> </a:t>
            </a:r>
            <a:r>
              <a:rPr lang="cs-CZ" dirty="0" err="1"/>
              <a:t>mich</a:t>
            </a:r>
            <a:r>
              <a:rPr lang="cs-CZ" dirty="0"/>
              <a:t> von Radka </a:t>
            </a:r>
            <a:r>
              <a:rPr lang="cs-CZ" dirty="0" err="1"/>
              <a:t>Denemarkovás</a:t>
            </a:r>
            <a:r>
              <a:rPr lang="cs-CZ" dirty="0"/>
              <a:t> </a:t>
            </a:r>
            <a:r>
              <a:rPr lang="de-DE" dirty="0"/>
              <a:t>ü</a:t>
            </a:r>
            <a:r>
              <a:rPr lang="cs-CZ" dirty="0" err="1"/>
              <a:t>bersetzerische</a:t>
            </a:r>
            <a:r>
              <a:rPr lang="de-DE" dirty="0"/>
              <a:t>m</a:t>
            </a:r>
            <a:r>
              <a:rPr lang="cs-CZ" dirty="0"/>
              <a:t> </a:t>
            </a:r>
            <a:r>
              <a:rPr lang="cs-CZ" dirty="0" err="1"/>
              <a:t>Ansatz</a:t>
            </a:r>
            <a:r>
              <a:rPr lang="cs-CZ" dirty="0"/>
              <a:t> </a:t>
            </a:r>
            <a:r>
              <a:rPr lang="cs-CZ" dirty="0" err="1"/>
              <a:t>distanziert</a:t>
            </a:r>
            <a:r>
              <a:rPr lang="cs-CZ" dirty="0"/>
              <a:t>:</a:t>
            </a:r>
          </a:p>
          <a:p>
            <a:r>
              <a:rPr lang="cs-CZ" dirty="0"/>
              <a:t>D</a:t>
            </a:r>
            <a:r>
              <a:rPr lang="en-US" dirty="0" err="1"/>
              <a:t>i</a:t>
            </a:r>
            <a:r>
              <a:rPr lang="cs-CZ" dirty="0"/>
              <a:t>e </a:t>
            </a:r>
            <a:r>
              <a:rPr lang="en-US" dirty="0"/>
              <a:t>medial </a:t>
            </a:r>
            <a:r>
              <a:rPr lang="en-US" dirty="0" err="1"/>
              <a:t>erfolgreiche</a:t>
            </a:r>
            <a:r>
              <a:rPr lang="en-US" dirty="0"/>
              <a:t> </a:t>
            </a:r>
            <a:r>
              <a:rPr lang="en-US" dirty="0" err="1"/>
              <a:t>Autorin</a:t>
            </a:r>
            <a:r>
              <a:rPr lang="en-US" dirty="0"/>
              <a:t> </a:t>
            </a:r>
            <a:r>
              <a:rPr lang="en-US" dirty="0" err="1"/>
              <a:t>Denemarkov</a:t>
            </a:r>
            <a:r>
              <a:rPr lang="de-DE" dirty="0"/>
              <a:t>á</a:t>
            </a:r>
            <a:r>
              <a:rPr lang="en-US" dirty="0"/>
              <a:t> </a:t>
            </a:r>
            <a:r>
              <a:rPr lang="en-US" dirty="0" err="1"/>
              <a:t>sichert</a:t>
            </a:r>
            <a:r>
              <a:rPr lang="en-US" dirty="0"/>
              <a:t> der </a:t>
            </a:r>
            <a:r>
              <a:rPr lang="en-US" dirty="0" err="1"/>
              <a:t>Übersetzung</a:t>
            </a:r>
            <a:r>
              <a:rPr lang="en-US" dirty="0"/>
              <a:t> </a:t>
            </a:r>
            <a:r>
              <a:rPr lang="en-US" dirty="0" err="1"/>
              <a:t>mehr</a:t>
            </a:r>
            <a:r>
              <a:rPr lang="en-US" dirty="0"/>
              <a:t> </a:t>
            </a:r>
            <a:r>
              <a:rPr lang="en-US" dirty="0" err="1"/>
              <a:t>Leser</a:t>
            </a:r>
            <a:r>
              <a:rPr lang="en-US" dirty="0"/>
              <a:t>, </a:t>
            </a:r>
            <a:r>
              <a:rPr lang="en-US" dirty="0" err="1"/>
              <a:t>weil</a:t>
            </a:r>
            <a:r>
              <a:rPr lang="en-US" dirty="0"/>
              <a:t> </a:t>
            </a:r>
            <a:r>
              <a:rPr lang="en-US" dirty="0" err="1"/>
              <a:t>ihre</a:t>
            </a:r>
            <a:r>
              <a:rPr lang="en-US" dirty="0"/>
              <a:t> expressive und </a:t>
            </a:r>
            <a:r>
              <a:rPr lang="en-US" dirty="0" err="1"/>
              <a:t>leider</a:t>
            </a:r>
            <a:r>
              <a:rPr lang="en-US" dirty="0"/>
              <a:t> </a:t>
            </a:r>
            <a:r>
              <a:rPr lang="en-US" dirty="0" err="1"/>
              <a:t>allzu</a:t>
            </a:r>
            <a:r>
              <a:rPr lang="en-US" dirty="0"/>
              <a:t> </a:t>
            </a:r>
            <a:r>
              <a:rPr lang="en-US" dirty="0" err="1"/>
              <a:t>wortreiche</a:t>
            </a:r>
            <a:r>
              <a:rPr lang="en-US" dirty="0"/>
              <a:t> </a:t>
            </a:r>
            <a:r>
              <a:rPr lang="en-US" dirty="0" err="1"/>
              <a:t>Übersetzung</a:t>
            </a:r>
            <a:r>
              <a:rPr lang="en-US" dirty="0"/>
              <a:t> </a:t>
            </a:r>
            <a:r>
              <a:rPr lang="en-US" dirty="0" err="1"/>
              <a:t>vom</a:t>
            </a:r>
            <a:r>
              <a:rPr lang="en-US" dirty="0"/>
              <a:t> </a:t>
            </a:r>
            <a:r>
              <a:rPr lang="cs-CZ" dirty="0"/>
              <a:t>Autor </a:t>
            </a:r>
            <a:r>
              <a:rPr lang="en-US" dirty="0" err="1"/>
              <a:t>Stavari</a:t>
            </a:r>
            <a:r>
              <a:rPr lang="cs-CZ" dirty="0"/>
              <a:t>č</a:t>
            </a:r>
            <a:r>
              <a:rPr lang="en-US" dirty="0"/>
              <a:t> </a:t>
            </a:r>
            <a:r>
              <a:rPr lang="cs-CZ" dirty="0" err="1"/>
              <a:t>selbst</a:t>
            </a:r>
            <a:r>
              <a:rPr lang="cs-CZ" dirty="0"/>
              <a:t> </a:t>
            </a:r>
            <a:r>
              <a:rPr lang="en-US" dirty="0" err="1"/>
              <a:t>abgesegnet</a:t>
            </a:r>
            <a:r>
              <a:rPr lang="en-US" dirty="0"/>
              <a:t> </a:t>
            </a:r>
            <a:r>
              <a:rPr lang="en-US" dirty="0" err="1"/>
              <a:t>ist</a:t>
            </a:r>
            <a:r>
              <a:rPr lang="en-US" dirty="0"/>
              <a:t>:</a:t>
            </a:r>
          </a:p>
          <a:p>
            <a:r>
              <a:rPr lang="de-DE" dirty="0"/>
              <a:t>Wäre eine </a:t>
            </a:r>
            <a:r>
              <a:rPr lang="cs-CZ" dirty="0"/>
              <a:t>T</a:t>
            </a:r>
            <a:r>
              <a:rPr lang="de-DE" dirty="0"/>
              <a:t>reue, wie </a:t>
            </a:r>
            <a:r>
              <a:rPr lang="cs-CZ" dirty="0"/>
              <a:t>s</a:t>
            </a:r>
            <a:r>
              <a:rPr lang="de-DE" dirty="0" err="1"/>
              <a:t>ie</a:t>
            </a:r>
            <a:r>
              <a:rPr lang="de-DE" dirty="0"/>
              <a:t> </a:t>
            </a:r>
            <a:r>
              <a:rPr lang="cs-CZ" dirty="0"/>
              <a:t>von Š</a:t>
            </a:r>
            <a:r>
              <a:rPr lang="de-DE" dirty="0"/>
              <a:t>t</a:t>
            </a:r>
            <a:r>
              <a:rPr lang="cs-CZ" dirty="0"/>
              <a:t>í</a:t>
            </a:r>
            <a:r>
              <a:rPr lang="de-DE" dirty="0" err="1"/>
              <a:t>cha</a:t>
            </a:r>
            <a:r>
              <a:rPr lang="de-DE" dirty="0"/>
              <a:t> oder </a:t>
            </a:r>
            <a:r>
              <a:rPr lang="cs-CZ" dirty="0"/>
              <a:t>von Milan Kundera </a:t>
            </a:r>
            <a:r>
              <a:rPr lang="de-DE" dirty="0"/>
              <a:t>als </a:t>
            </a:r>
            <a:r>
              <a:rPr lang="de-DE" dirty="0" err="1"/>
              <a:t>wünschwenswert</a:t>
            </a:r>
            <a:r>
              <a:rPr lang="de-DE" dirty="0"/>
              <a:t> betrachtet wird</a:t>
            </a:r>
            <a:r>
              <a:rPr lang="cs-CZ" dirty="0"/>
              <a:t>, </a:t>
            </a:r>
            <a:r>
              <a:rPr lang="de-DE" dirty="0"/>
              <a:t>dem tschechischen Leser nicht zumutbar?</a:t>
            </a:r>
            <a:endParaRPr lang="cs-CZ" dirty="0"/>
          </a:p>
        </p:txBody>
      </p:sp>
    </p:spTree>
    <p:extLst>
      <p:ext uri="{BB962C8B-B14F-4D97-AF65-F5344CB8AC3E}">
        <p14:creationId xmlns:p14="http://schemas.microsoft.com/office/powerpoint/2010/main" val="926351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9418036C-7D5C-4BB9-8AD9-A9C4D2A8AB49}"/>
              </a:ext>
            </a:extLst>
          </p:cNvPr>
          <p:cNvSpPr>
            <a:spLocks noGrp="1"/>
          </p:cNvSpPr>
          <p:nvPr>
            <p:ph type="title"/>
          </p:nvPr>
        </p:nvSpPr>
        <p:spPr/>
        <p:txBody>
          <a:bodyPr/>
          <a:lstStyle/>
          <a:p>
            <a:r>
              <a:rPr lang="cs-CZ" dirty="0" err="1"/>
              <a:t>Denemarková</a:t>
            </a:r>
            <a:r>
              <a:rPr lang="cs-CZ" dirty="0"/>
              <a:t> </a:t>
            </a:r>
            <a:r>
              <a:rPr lang="cs-CZ" dirty="0" err="1"/>
              <a:t>mit</a:t>
            </a:r>
            <a:r>
              <a:rPr lang="cs-CZ" dirty="0"/>
              <a:t> </a:t>
            </a:r>
            <a:r>
              <a:rPr lang="cs-CZ" dirty="0" err="1"/>
              <a:t>Zustimmung</a:t>
            </a:r>
            <a:r>
              <a:rPr lang="cs-CZ" dirty="0"/>
              <a:t> von </a:t>
            </a:r>
            <a:r>
              <a:rPr lang="cs-CZ" dirty="0" err="1"/>
              <a:t>Stavarič</a:t>
            </a:r>
            <a:endParaRPr lang="cs-CZ" dirty="0"/>
          </a:p>
        </p:txBody>
      </p:sp>
      <p:pic>
        <p:nvPicPr>
          <p:cNvPr id="8" name="Zástupný obsah 7" descr="Obsah obrázku exteriér&#10;&#10;Popis byl vytvořen automaticky">
            <a:extLst>
              <a:ext uri="{FF2B5EF4-FFF2-40B4-BE49-F238E27FC236}">
                <a16:creationId xmlns:a16="http://schemas.microsoft.com/office/drawing/2014/main" id="{1CFCD0D5-3476-4640-BC66-5540D6D08CA0}"/>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324100" y="2334419"/>
            <a:ext cx="2209800" cy="3333750"/>
          </a:xfrm>
        </p:spPr>
      </p:pic>
      <p:pic>
        <p:nvPicPr>
          <p:cNvPr id="10" name="Zástupný obsah 9">
            <a:extLst>
              <a:ext uri="{FF2B5EF4-FFF2-40B4-BE49-F238E27FC236}">
                <a16:creationId xmlns:a16="http://schemas.microsoft.com/office/drawing/2014/main" id="{5F667018-5114-49A0-B4ED-BC6CAA520D9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658102" y="1760877"/>
            <a:ext cx="2715234" cy="3907292"/>
          </a:xfrm>
        </p:spPr>
      </p:pic>
    </p:spTree>
    <p:extLst>
      <p:ext uri="{BB962C8B-B14F-4D97-AF65-F5344CB8AC3E}">
        <p14:creationId xmlns:p14="http://schemas.microsoft.com/office/powerpoint/2010/main" val="14385295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539DDB6-475E-4715-81C2-06BEB295E5E1}"/>
              </a:ext>
            </a:extLst>
          </p:cNvPr>
          <p:cNvSpPr>
            <a:spLocks noGrp="1"/>
          </p:cNvSpPr>
          <p:nvPr>
            <p:ph type="title"/>
          </p:nvPr>
        </p:nvSpPr>
        <p:spPr/>
        <p:txBody>
          <a:bodyPr/>
          <a:lstStyle/>
          <a:p>
            <a:r>
              <a:rPr lang="de-DE" dirty="0"/>
              <a:t>Jokl</a:t>
            </a:r>
            <a:r>
              <a:rPr lang="cs-CZ" dirty="0" err="1"/>
              <a:t>íková</a:t>
            </a:r>
            <a:endParaRPr lang="cs-CZ" dirty="0"/>
          </a:p>
        </p:txBody>
      </p:sp>
      <p:sp>
        <p:nvSpPr>
          <p:cNvPr id="3" name="Zástupný obsah 2">
            <a:extLst>
              <a:ext uri="{FF2B5EF4-FFF2-40B4-BE49-F238E27FC236}">
                <a16:creationId xmlns:a16="http://schemas.microsoft.com/office/drawing/2014/main" id="{E3A37034-1711-4A9A-BD9F-9985921DA9ED}"/>
              </a:ext>
            </a:extLst>
          </p:cNvPr>
          <p:cNvSpPr>
            <a:spLocks noGrp="1"/>
          </p:cNvSpPr>
          <p:nvPr>
            <p:ph idx="1"/>
          </p:nvPr>
        </p:nvSpPr>
        <p:spPr/>
        <p:txBody>
          <a:bodyPr/>
          <a:lstStyle/>
          <a:p>
            <a:r>
              <a:rPr lang="cs-CZ" dirty="0"/>
              <a:t>Na s. 13 </a:t>
            </a:r>
            <a:r>
              <a:rPr lang="cs-CZ" dirty="0" err="1"/>
              <a:t>diplomandka</a:t>
            </a:r>
            <a:r>
              <a:rPr lang="cs-CZ" dirty="0"/>
              <a:t> uvádí, že Štícha souhlasí s Fišerem. Jak lze tento souhlas doložit,  když Štícha práci Zbyňka Fišera nikde nezmiňuje? Má snad </a:t>
            </a:r>
            <a:r>
              <a:rPr lang="cs-CZ" dirty="0" err="1"/>
              <a:t>diplomandka</a:t>
            </a:r>
            <a:r>
              <a:rPr lang="cs-CZ" dirty="0"/>
              <a:t>  na mysli Štíchův souhlas s principem, který hájí i Fišer ve  své práci </a:t>
            </a:r>
            <a:r>
              <a:rPr lang="cs-CZ" i="1" dirty="0"/>
              <a:t>Překlad jako kreativní proces: teorie a praxe funkcionalistického překládání</a:t>
            </a:r>
            <a:r>
              <a:rPr lang="cs-CZ" dirty="0"/>
              <a:t>? Nedošlo k záměně s Otokarem Fischerem, který u Šíchy na s. 13 požaduje "překládati z celku a z ducha, nikoli </a:t>
            </a:r>
            <a:r>
              <a:rPr lang="cs-CZ" dirty="0" err="1"/>
              <a:t>pedantsky</a:t>
            </a:r>
            <a:r>
              <a:rPr lang="cs-CZ" dirty="0"/>
              <a:t> a </a:t>
            </a:r>
            <a:r>
              <a:rPr lang="cs-CZ" dirty="0" err="1"/>
              <a:t>slovíčkářsky</a:t>
            </a:r>
            <a:r>
              <a:rPr lang="cs-CZ" dirty="0"/>
              <a:t>"?  Na téže s</a:t>
            </a:r>
            <a:r>
              <a:rPr lang="en-US" dirty="0"/>
              <a:t>.</a:t>
            </a:r>
            <a:r>
              <a:rPr lang="cs-CZ" dirty="0"/>
              <a:t> 13 </a:t>
            </a:r>
            <a:r>
              <a:rPr lang="de-DE" dirty="0"/>
              <a:t>Jokl</a:t>
            </a:r>
            <a:r>
              <a:rPr lang="cs-CZ" dirty="0" err="1"/>
              <a:t>íková</a:t>
            </a:r>
            <a:r>
              <a:rPr lang="cs-CZ" dirty="0"/>
              <a:t> parafrázuje německy Štíchy (konkrétně jeho s. 21), na nějž  odkazuje poznámka č. 30 předložené práce:  </a:t>
            </a:r>
          </a:p>
          <a:p>
            <a:endParaRPr lang="cs-CZ" dirty="0"/>
          </a:p>
        </p:txBody>
      </p:sp>
    </p:spTree>
    <p:extLst>
      <p:ext uri="{BB962C8B-B14F-4D97-AF65-F5344CB8AC3E}">
        <p14:creationId xmlns:p14="http://schemas.microsoft.com/office/powerpoint/2010/main" val="11647159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B860ADC-5405-4B92-B14A-9F22850F1D69}"/>
              </a:ext>
            </a:extLst>
          </p:cNvPr>
          <p:cNvSpPr>
            <a:spLocks noGrp="1"/>
          </p:cNvSpPr>
          <p:nvPr>
            <p:ph type="title"/>
          </p:nvPr>
        </p:nvSpPr>
        <p:spPr/>
        <p:txBody>
          <a:bodyPr/>
          <a:lstStyle/>
          <a:p>
            <a:r>
              <a:rPr lang="cs-CZ" dirty="0" err="1"/>
              <a:t>Joklíková</a:t>
            </a:r>
            <a:endParaRPr lang="cs-CZ" dirty="0"/>
          </a:p>
        </p:txBody>
      </p:sp>
      <p:sp>
        <p:nvSpPr>
          <p:cNvPr id="3" name="Zástupný obsah 2">
            <a:extLst>
              <a:ext uri="{FF2B5EF4-FFF2-40B4-BE49-F238E27FC236}">
                <a16:creationId xmlns:a16="http://schemas.microsoft.com/office/drawing/2014/main" id="{1E3AD000-131C-4F42-9447-14079E59256B}"/>
              </a:ext>
            </a:extLst>
          </p:cNvPr>
          <p:cNvSpPr>
            <a:spLocks noGrp="1"/>
          </p:cNvSpPr>
          <p:nvPr>
            <p:ph idx="1"/>
          </p:nvPr>
        </p:nvSpPr>
        <p:spPr/>
        <p:txBody>
          <a:bodyPr>
            <a:normAutofit/>
          </a:bodyPr>
          <a:lstStyle/>
          <a:p>
            <a:r>
              <a:rPr lang="cs-CZ" dirty="0" err="1"/>
              <a:t>Štíchas</a:t>
            </a:r>
            <a:r>
              <a:rPr lang="cs-CZ" dirty="0"/>
              <a:t> Originál </a:t>
            </a:r>
            <a:r>
              <a:rPr lang="cs-CZ" dirty="0" err="1"/>
              <a:t>wird</a:t>
            </a:r>
            <a:r>
              <a:rPr lang="cs-CZ" dirty="0"/>
              <a:t> von </a:t>
            </a:r>
            <a:r>
              <a:rPr lang="cs-CZ" dirty="0" err="1"/>
              <a:t>Joklíková</a:t>
            </a:r>
            <a:r>
              <a:rPr lang="cs-CZ" dirty="0"/>
              <a:t> </a:t>
            </a:r>
            <a:r>
              <a:rPr lang="cs-CZ" dirty="0" err="1"/>
              <a:t>verzerrt</a:t>
            </a:r>
            <a:r>
              <a:rPr lang="cs-CZ" dirty="0"/>
              <a:t> </a:t>
            </a:r>
            <a:r>
              <a:rPr lang="cs-CZ" dirty="0" err="1"/>
              <a:t>paraphrasiert</a:t>
            </a:r>
            <a:r>
              <a:rPr lang="cs-CZ" dirty="0"/>
              <a:t>. Štích </a:t>
            </a:r>
            <a:r>
              <a:rPr lang="cs-CZ" dirty="0" err="1"/>
              <a:t>weist</a:t>
            </a:r>
            <a:r>
              <a:rPr lang="cs-CZ" dirty="0"/>
              <a:t> </a:t>
            </a:r>
            <a:r>
              <a:rPr lang="cs-CZ" dirty="0" err="1"/>
              <a:t>auf</a:t>
            </a:r>
            <a:r>
              <a:rPr lang="cs-CZ" dirty="0"/>
              <a:t> Levý </a:t>
            </a:r>
            <a:r>
              <a:rPr lang="cs-CZ" dirty="0" err="1"/>
              <a:t>hin</a:t>
            </a:r>
            <a:r>
              <a:rPr lang="cs-CZ" dirty="0"/>
              <a:t>:</a:t>
            </a:r>
          </a:p>
          <a:p>
            <a:r>
              <a:rPr lang="cs-CZ" i="1" dirty="0"/>
              <a:t>Nevěrně překládá také ten, kdo se uchyluje k „vkládání estetických kvalit, které překladatel má v oblibě, do díla, v němž vůbec nejsou“.</a:t>
            </a:r>
          </a:p>
          <a:p>
            <a:r>
              <a:rPr lang="cs-CZ" dirty="0" err="1"/>
              <a:t>Joklíková</a:t>
            </a:r>
            <a:r>
              <a:rPr lang="cs-CZ" dirty="0"/>
              <a:t> </a:t>
            </a:r>
            <a:r>
              <a:rPr lang="cs-CZ" dirty="0" err="1"/>
              <a:t>verteidigt</a:t>
            </a:r>
            <a:r>
              <a:rPr lang="cs-CZ" dirty="0"/>
              <a:t> </a:t>
            </a:r>
            <a:r>
              <a:rPr lang="cs-CZ" dirty="0" err="1"/>
              <a:t>die</a:t>
            </a:r>
            <a:r>
              <a:rPr lang="cs-CZ" dirty="0"/>
              <a:t> </a:t>
            </a:r>
            <a:r>
              <a:rPr lang="cs-CZ" dirty="0" err="1"/>
              <a:t>Lokalisierung</a:t>
            </a:r>
            <a:r>
              <a:rPr lang="cs-CZ" dirty="0"/>
              <a:t> des </a:t>
            </a:r>
            <a:r>
              <a:rPr lang="cs-CZ" dirty="0" err="1"/>
              <a:t>Wiener</a:t>
            </a:r>
            <a:r>
              <a:rPr lang="cs-CZ" dirty="0"/>
              <a:t> </a:t>
            </a:r>
            <a:r>
              <a:rPr lang="cs-CZ" dirty="0" err="1"/>
              <a:t>Romans</a:t>
            </a:r>
            <a:r>
              <a:rPr lang="cs-CZ" dirty="0"/>
              <a:t> von </a:t>
            </a:r>
            <a:r>
              <a:rPr lang="cs-CZ" dirty="0" err="1"/>
              <a:t>Stavarič</a:t>
            </a:r>
            <a:r>
              <a:rPr lang="cs-CZ" dirty="0"/>
              <a:t> nach Prag</a:t>
            </a:r>
            <a:r>
              <a:rPr lang="de-DE" dirty="0"/>
              <a:t>, weil es </a:t>
            </a:r>
            <a:r>
              <a:rPr lang="de-DE" dirty="0" err="1"/>
              <a:t>krea</a:t>
            </a:r>
            <a:r>
              <a:rPr lang="cs-CZ" dirty="0"/>
              <a:t>t</a:t>
            </a:r>
            <a:r>
              <a:rPr lang="de-DE" dirty="0"/>
              <a:t>iv sei</a:t>
            </a:r>
            <a:r>
              <a:rPr lang="cs-CZ" dirty="0"/>
              <a:t>:</a:t>
            </a:r>
          </a:p>
          <a:p>
            <a:r>
              <a:rPr lang="cs-CZ" dirty="0"/>
              <a:t>Der </a:t>
            </a:r>
            <a:r>
              <a:rPr lang="de-DE" dirty="0"/>
              <a:t>Roman </a:t>
            </a:r>
            <a:r>
              <a:rPr lang="de-DE" i="1" dirty="0" err="1"/>
              <a:t>stillborn</a:t>
            </a:r>
            <a:r>
              <a:rPr lang="de-DE" i="1" dirty="0"/>
              <a:t> </a:t>
            </a:r>
            <a:r>
              <a:rPr lang="de-DE" dirty="0"/>
              <a:t>von Michael </a:t>
            </a:r>
            <a:r>
              <a:rPr lang="de-DE" dirty="0" err="1"/>
              <a:t>Stavarič</a:t>
            </a:r>
            <a:r>
              <a:rPr lang="de-DE" dirty="0"/>
              <a:t> </a:t>
            </a:r>
            <a:r>
              <a:rPr lang="cs-CZ" dirty="0" err="1"/>
              <a:t>hei</a:t>
            </a:r>
            <a:r>
              <a:rPr lang="de-DE" dirty="0"/>
              <a:t>ß</a:t>
            </a:r>
            <a:r>
              <a:rPr lang="cs-CZ" dirty="0"/>
              <a:t>t </a:t>
            </a:r>
            <a:r>
              <a:rPr lang="cs-CZ" dirty="0" err="1"/>
              <a:t>bei</a:t>
            </a:r>
            <a:r>
              <a:rPr lang="cs-CZ" dirty="0"/>
              <a:t> </a:t>
            </a:r>
            <a:r>
              <a:rPr lang="de-DE" dirty="0"/>
              <a:t>i</a:t>
            </a:r>
            <a:r>
              <a:rPr lang="cs-CZ" dirty="0"/>
              <a:t>hr </a:t>
            </a:r>
            <a:r>
              <a:rPr lang="de-DE" i="1" dirty="0" err="1"/>
              <a:t>Mrtvorozená</a:t>
            </a:r>
            <a:endParaRPr lang="de-DE" i="1" dirty="0"/>
          </a:p>
          <a:p>
            <a:r>
              <a:rPr lang="de-DE" i="1" dirty="0" err="1"/>
              <a:t>Eliška</a:t>
            </a:r>
            <a:r>
              <a:rPr lang="de-DE" i="1" dirty="0"/>
              <a:t> </a:t>
            </a:r>
            <a:r>
              <a:rPr lang="de-DE" i="1" dirty="0" err="1"/>
              <a:t>Frankensteinová</a:t>
            </a:r>
            <a:r>
              <a:rPr lang="de-DE" i="1" dirty="0"/>
              <a:t> </a:t>
            </a:r>
            <a:r>
              <a:rPr lang="de-DE" dirty="0"/>
              <a:t>(</a:t>
            </a:r>
            <a:r>
              <a:rPr lang="cs-CZ" i="1" dirty="0"/>
              <a:t>D</a:t>
            </a:r>
            <a:r>
              <a:rPr lang="de-DE" i="1" dirty="0" err="1"/>
              <a:t>ie</a:t>
            </a:r>
            <a:r>
              <a:rPr lang="de-DE" i="1" dirty="0"/>
              <a:t> totgeborene Elisa Frankenstein</a:t>
            </a:r>
            <a:r>
              <a:rPr lang="de-DE" dirty="0"/>
              <a:t>).</a:t>
            </a:r>
            <a:endParaRPr lang="cs-CZ" dirty="0"/>
          </a:p>
        </p:txBody>
      </p:sp>
    </p:spTree>
    <p:extLst>
      <p:ext uri="{BB962C8B-B14F-4D97-AF65-F5344CB8AC3E}">
        <p14:creationId xmlns:p14="http://schemas.microsoft.com/office/powerpoint/2010/main" val="3006609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94A86EF5-B2A4-4AAE-B629-6254A5EBE7F0}"/>
              </a:ext>
            </a:extLst>
          </p:cNvPr>
          <p:cNvSpPr>
            <a:spLocks noGrp="1"/>
          </p:cNvSpPr>
          <p:nvPr>
            <p:ph type="title"/>
          </p:nvPr>
        </p:nvSpPr>
        <p:spPr/>
        <p:txBody>
          <a:bodyPr/>
          <a:lstStyle/>
          <a:p>
            <a:r>
              <a:rPr lang="cs-CZ" dirty="0"/>
              <a:t>Milan Kundera:  Umění věrnosti</a:t>
            </a:r>
          </a:p>
        </p:txBody>
      </p:sp>
      <p:sp>
        <p:nvSpPr>
          <p:cNvPr id="6" name="Zástupný obsah 5">
            <a:extLst>
              <a:ext uri="{FF2B5EF4-FFF2-40B4-BE49-F238E27FC236}">
                <a16:creationId xmlns:a16="http://schemas.microsoft.com/office/drawing/2014/main" id="{32F4C15C-B93D-460A-932E-B6535CB2C493}"/>
              </a:ext>
            </a:extLst>
          </p:cNvPr>
          <p:cNvSpPr>
            <a:spLocks noGrp="1"/>
          </p:cNvSpPr>
          <p:nvPr>
            <p:ph idx="1"/>
          </p:nvPr>
        </p:nvSpPr>
        <p:spPr/>
        <p:txBody>
          <a:bodyPr/>
          <a:lstStyle/>
          <a:p>
            <a:pPr marL="0" indent="0">
              <a:buNone/>
            </a:pPr>
            <a:r>
              <a:rPr lang="cs-CZ" dirty="0"/>
              <a:t>Často jsem se pozvedl proti zrazujícím překladům, aniž bych si byl dostatečně vědom, že za ně nejsou zodpovědní vždycky překladatelé. Právě teď čtu: „Stane se, že cizí spisovatelé vyčítají svým francouzským překladatelům, že vylepšují, zkrášlují výraz — a tím i obsah —jejich děl. Spisovatelé mají vědět, že </a:t>
            </a:r>
            <a:r>
              <a:rPr lang="cs-CZ" b="1" dirty="0"/>
              <a:t>zkrášlování není nezbytně záležitostí překladatelů: je často vynucováno nakladatelstvím.</a:t>
            </a:r>
            <a:r>
              <a:rPr lang="cs-CZ" dirty="0"/>
              <a:t>"</a:t>
            </a:r>
          </a:p>
          <a:p>
            <a:pPr marL="0" indent="0">
              <a:buNone/>
            </a:pPr>
            <a:endParaRPr lang="cs-CZ" dirty="0"/>
          </a:p>
          <a:p>
            <a:pPr marL="0" indent="0">
              <a:buNone/>
            </a:pPr>
            <a:endParaRPr lang="cs-CZ" dirty="0"/>
          </a:p>
        </p:txBody>
      </p:sp>
    </p:spTree>
    <p:extLst>
      <p:ext uri="{BB962C8B-B14F-4D97-AF65-F5344CB8AC3E}">
        <p14:creationId xmlns:p14="http://schemas.microsoft.com/office/powerpoint/2010/main" val="19779439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DF557D1-07D8-4953-8A94-676C6EB26CB1}"/>
              </a:ext>
            </a:extLst>
          </p:cNvPr>
          <p:cNvSpPr>
            <a:spLocks noGrp="1"/>
          </p:cNvSpPr>
          <p:nvPr>
            <p:ph type="title"/>
          </p:nvPr>
        </p:nvSpPr>
        <p:spPr/>
        <p:txBody>
          <a:bodyPr/>
          <a:lstStyle/>
          <a:p>
            <a:r>
              <a:rPr lang="de-DE" dirty="0"/>
              <a:t>Brenntage / </a:t>
            </a:r>
            <a:r>
              <a:rPr lang="cs-CZ" dirty="0"/>
              <a:t>Dny ohňů, spálenišť a popela</a:t>
            </a:r>
          </a:p>
        </p:txBody>
      </p:sp>
      <p:sp>
        <p:nvSpPr>
          <p:cNvPr id="3" name="Zástupný obsah 2">
            <a:extLst>
              <a:ext uri="{FF2B5EF4-FFF2-40B4-BE49-F238E27FC236}">
                <a16:creationId xmlns:a16="http://schemas.microsoft.com/office/drawing/2014/main" id="{32A364ED-FDD9-4129-9E8F-299DCCEC651F}"/>
              </a:ext>
            </a:extLst>
          </p:cNvPr>
          <p:cNvSpPr>
            <a:spLocks noGrp="1"/>
          </p:cNvSpPr>
          <p:nvPr>
            <p:ph idx="1"/>
          </p:nvPr>
        </p:nvSpPr>
        <p:spPr/>
        <p:txBody>
          <a:bodyPr>
            <a:normAutofit/>
          </a:bodyPr>
          <a:lstStyle/>
          <a:p>
            <a:r>
              <a:rPr lang="cs-CZ" sz="3200" dirty="0"/>
              <a:t>Na s. 23 přináší </a:t>
            </a:r>
            <a:r>
              <a:rPr lang="cs-CZ" sz="3200" dirty="0" err="1"/>
              <a:t>diplomandka</a:t>
            </a:r>
            <a:r>
              <a:rPr lang="cs-CZ" sz="3200" dirty="0"/>
              <a:t> (patrně neúmyslně) doklad o narušení </a:t>
            </a:r>
            <a:r>
              <a:rPr lang="cs-CZ" sz="3200" dirty="0" err="1"/>
              <a:t>Stavaričových</a:t>
            </a:r>
            <a:r>
              <a:rPr lang="cs-CZ" sz="3200" dirty="0"/>
              <a:t> </a:t>
            </a:r>
            <a:r>
              <a:rPr lang="cs-CZ" sz="3200" dirty="0" err="1"/>
              <a:t>topikálních</a:t>
            </a:r>
            <a:r>
              <a:rPr lang="cs-CZ" sz="3200" dirty="0"/>
              <a:t> řetězců u </a:t>
            </a:r>
            <a:r>
              <a:rPr lang="cs-CZ" sz="3200" dirty="0" err="1"/>
              <a:t>Denemarkové</a:t>
            </a:r>
            <a:r>
              <a:rPr lang="cs-CZ" sz="3200" dirty="0"/>
              <a:t>. </a:t>
            </a:r>
            <a:r>
              <a:rPr lang="cs-CZ" sz="3200" dirty="0" err="1"/>
              <a:t>Stavaričovy</a:t>
            </a:r>
            <a:r>
              <a:rPr lang="cs-CZ" sz="3200" dirty="0"/>
              <a:t> „</a:t>
            </a:r>
            <a:r>
              <a:rPr lang="cs-CZ" sz="3200" dirty="0" err="1"/>
              <a:t>Brenn</a:t>
            </a:r>
            <a:r>
              <a:rPr lang="cs-CZ" sz="3200" dirty="0"/>
              <a:t>- </a:t>
            </a:r>
            <a:r>
              <a:rPr lang="cs-CZ" sz="3200" dirty="0" err="1"/>
              <a:t>und</a:t>
            </a:r>
            <a:r>
              <a:rPr lang="cs-CZ" sz="3200" dirty="0"/>
              <a:t> </a:t>
            </a:r>
            <a:r>
              <a:rPr lang="cs-CZ" sz="3200" dirty="0" err="1"/>
              <a:t>Aschertage</a:t>
            </a:r>
            <a:r>
              <a:rPr lang="cs-CZ" sz="3200" dirty="0"/>
              <a:t>“ překládá jako „pálené popeleční dny“, nikoli „dny ohňů“, jak překládá titul knihy. „Pálené dny“ ukazuje, jak daleko její „kreativita“ sahá.</a:t>
            </a:r>
          </a:p>
          <a:p>
            <a:endParaRPr lang="cs-CZ" sz="3200" dirty="0"/>
          </a:p>
          <a:p>
            <a:endParaRPr lang="cs-CZ" sz="3200" dirty="0"/>
          </a:p>
        </p:txBody>
      </p:sp>
    </p:spTree>
    <p:extLst>
      <p:ext uri="{BB962C8B-B14F-4D97-AF65-F5344CB8AC3E}">
        <p14:creationId xmlns:p14="http://schemas.microsoft.com/office/powerpoint/2010/main" val="25627694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05CFBC45-016D-451B-B85A-8EABD41268E6}"/>
              </a:ext>
            </a:extLst>
          </p:cNvPr>
          <p:cNvSpPr>
            <a:spLocks noGrp="1"/>
          </p:cNvSpPr>
          <p:nvPr>
            <p:ph type="title"/>
          </p:nvPr>
        </p:nvSpPr>
        <p:spPr/>
        <p:txBody>
          <a:bodyPr/>
          <a:lstStyle/>
          <a:p>
            <a:r>
              <a:rPr lang="cs-CZ" dirty="0"/>
              <a:t>výraz „zřícenina“ je údajně neutrální.</a:t>
            </a:r>
          </a:p>
        </p:txBody>
      </p:sp>
      <p:sp>
        <p:nvSpPr>
          <p:cNvPr id="5" name="Zástupný obsah 4">
            <a:extLst>
              <a:ext uri="{FF2B5EF4-FFF2-40B4-BE49-F238E27FC236}">
                <a16:creationId xmlns:a16="http://schemas.microsoft.com/office/drawing/2014/main" id="{093A9CC3-3F9A-4BC5-8A8A-0E72D2BFDD89}"/>
              </a:ext>
            </a:extLst>
          </p:cNvPr>
          <p:cNvSpPr>
            <a:spLocks noGrp="1"/>
          </p:cNvSpPr>
          <p:nvPr>
            <p:ph sz="half" idx="1"/>
          </p:nvPr>
        </p:nvSpPr>
        <p:spPr/>
        <p:txBody>
          <a:bodyPr>
            <a:normAutofit/>
          </a:bodyPr>
          <a:lstStyle/>
          <a:p>
            <a:r>
              <a:rPr lang="de-DE" sz="3200" dirty="0"/>
              <a:t>Der Onkel wandte seinen Kopf einem der nahen </a:t>
            </a:r>
            <a:r>
              <a:rPr lang="de-DE" sz="3200" b="1" dirty="0"/>
              <a:t>Häuser </a:t>
            </a:r>
            <a:r>
              <a:rPr lang="de-DE" sz="3200" dirty="0"/>
              <a:t>zu, am Fuße des nächsten Hügels stand eine Villa  (die ich allerdings als </a:t>
            </a:r>
            <a:r>
              <a:rPr lang="de-DE" sz="3200" b="1" dirty="0"/>
              <a:t>baufälliges Stockhaus </a:t>
            </a:r>
            <a:r>
              <a:rPr lang="de-DE" sz="3200" dirty="0"/>
              <a:t>in Erinnerung hatte) </a:t>
            </a:r>
            <a:r>
              <a:rPr lang="de-DE" sz="3200" b="1" dirty="0"/>
              <a:t>… </a:t>
            </a:r>
            <a:r>
              <a:rPr lang="de-DE" sz="3200" b="1" i="1" dirty="0"/>
              <a:t>dort</a:t>
            </a:r>
            <a:r>
              <a:rPr lang="de-DE" sz="3200" i="1" dirty="0"/>
              <a:t>, wo unsere Siedlung aufhört,</a:t>
            </a:r>
          </a:p>
        </p:txBody>
      </p:sp>
      <p:sp>
        <p:nvSpPr>
          <p:cNvPr id="6" name="Zástupný obsah 5">
            <a:extLst>
              <a:ext uri="{FF2B5EF4-FFF2-40B4-BE49-F238E27FC236}">
                <a16:creationId xmlns:a16="http://schemas.microsoft.com/office/drawing/2014/main" id="{23C56211-566E-43A7-B587-5B568F7C94BD}"/>
              </a:ext>
            </a:extLst>
          </p:cNvPr>
          <p:cNvSpPr>
            <a:spLocks noGrp="1"/>
          </p:cNvSpPr>
          <p:nvPr>
            <p:ph sz="half" idx="2"/>
          </p:nvPr>
        </p:nvSpPr>
        <p:spPr/>
        <p:txBody>
          <a:bodyPr>
            <a:normAutofit/>
          </a:bodyPr>
          <a:lstStyle/>
          <a:p>
            <a:r>
              <a:rPr lang="cs-CZ" sz="3200" dirty="0"/>
              <a:t>pravil strýček a ukázal k úpatí nejbližšího kopce, kde stála vila (pamatoval jsem si ji spíš jako </a:t>
            </a:r>
            <a:r>
              <a:rPr lang="cs-CZ" sz="3200" b="1" dirty="0"/>
              <a:t>zříceninu</a:t>
            </a:r>
            <a:r>
              <a:rPr lang="de-DE" sz="3200" b="1" dirty="0"/>
              <a:t> </a:t>
            </a:r>
            <a:r>
              <a:rPr lang="cs-CZ" sz="3200" b="1" dirty="0"/>
              <a:t>a barabiznu na spadnutí … </a:t>
            </a:r>
            <a:r>
              <a:rPr lang="cs-CZ" sz="3200" b="1" i="1" dirty="0"/>
              <a:t>Tam</a:t>
            </a:r>
            <a:r>
              <a:rPr lang="cs-CZ" sz="3200" i="1" dirty="0"/>
              <a:t>, kde končí naše sídliště</a:t>
            </a:r>
            <a:r>
              <a:rPr lang="cs-CZ" i="1" dirty="0"/>
              <a:t>, </a:t>
            </a:r>
            <a:endParaRPr lang="cs-CZ" dirty="0"/>
          </a:p>
        </p:txBody>
      </p:sp>
    </p:spTree>
    <p:extLst>
      <p:ext uri="{BB962C8B-B14F-4D97-AF65-F5344CB8AC3E}">
        <p14:creationId xmlns:p14="http://schemas.microsoft.com/office/powerpoint/2010/main" val="16757059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072E0FE6-B574-4A81-B85C-654EBDFFE376}"/>
              </a:ext>
            </a:extLst>
          </p:cNvPr>
          <p:cNvSpPr>
            <a:spLocks noGrp="1"/>
          </p:cNvSpPr>
          <p:nvPr>
            <p:ph type="title"/>
          </p:nvPr>
        </p:nvSpPr>
        <p:spPr/>
        <p:txBody>
          <a:bodyPr/>
          <a:lstStyle/>
          <a:p>
            <a:r>
              <a:rPr lang="cs-CZ" dirty="0" err="1"/>
              <a:t>Gesinnungsm</a:t>
            </a:r>
            <a:r>
              <a:rPr lang="de-DE" dirty="0"/>
              <a:t>ü</a:t>
            </a:r>
            <a:r>
              <a:rPr lang="en-US" dirty="0" err="1"/>
              <a:t>ll</a:t>
            </a:r>
            <a:endParaRPr lang="cs-CZ" dirty="0"/>
          </a:p>
        </p:txBody>
      </p:sp>
      <p:sp>
        <p:nvSpPr>
          <p:cNvPr id="6" name="Zástupný obsah 5">
            <a:extLst>
              <a:ext uri="{FF2B5EF4-FFF2-40B4-BE49-F238E27FC236}">
                <a16:creationId xmlns:a16="http://schemas.microsoft.com/office/drawing/2014/main" id="{ECEBFFEE-04C9-4DE5-AEDB-35F613479689}"/>
              </a:ext>
            </a:extLst>
          </p:cNvPr>
          <p:cNvSpPr>
            <a:spLocks noGrp="1"/>
          </p:cNvSpPr>
          <p:nvPr>
            <p:ph sz="half" idx="1"/>
          </p:nvPr>
        </p:nvSpPr>
        <p:spPr/>
        <p:txBody>
          <a:bodyPr/>
          <a:lstStyle/>
          <a:p>
            <a:r>
              <a:rPr lang="de-DE" sz="3200" i="1" dirty="0"/>
              <a:t>leben die </a:t>
            </a:r>
            <a:r>
              <a:rPr lang="de-DE" sz="3200" b="1" i="1" dirty="0"/>
              <a:t>Bösen </a:t>
            </a:r>
            <a:r>
              <a:rPr lang="de-DE" sz="3200" dirty="0"/>
              <a:t>(und Reichen?), sagte er. </a:t>
            </a:r>
            <a:r>
              <a:rPr lang="de-DE" sz="3200" b="1" i="1" dirty="0"/>
              <a:t>Sie leben dort in ihrem Gesinnungsmüll </a:t>
            </a:r>
            <a:r>
              <a:rPr lang="de-DE" sz="3200" dirty="0"/>
              <a:t>(…) Doch schon bald war alles vergessen, denn selbst die </a:t>
            </a:r>
            <a:r>
              <a:rPr lang="de-DE" sz="3200" b="1" dirty="0"/>
              <a:t>Bösen </a:t>
            </a:r>
            <a:r>
              <a:rPr lang="de-DE" sz="3200" dirty="0"/>
              <a:t>(oder Reichen) folgten unserer Tradition (…).</a:t>
            </a:r>
            <a:endParaRPr lang="cs-CZ" sz="3200" dirty="0"/>
          </a:p>
          <a:p>
            <a:endParaRPr lang="cs-CZ" dirty="0"/>
          </a:p>
        </p:txBody>
      </p:sp>
      <p:sp>
        <p:nvSpPr>
          <p:cNvPr id="7" name="Zástupný obsah 6">
            <a:extLst>
              <a:ext uri="{FF2B5EF4-FFF2-40B4-BE49-F238E27FC236}">
                <a16:creationId xmlns:a16="http://schemas.microsoft.com/office/drawing/2014/main" id="{42E5A9C1-EA85-44A4-BEF4-1BE4C10A0B0E}"/>
              </a:ext>
            </a:extLst>
          </p:cNvPr>
          <p:cNvSpPr>
            <a:spLocks noGrp="1"/>
          </p:cNvSpPr>
          <p:nvPr>
            <p:ph sz="half" idx="2"/>
          </p:nvPr>
        </p:nvSpPr>
        <p:spPr/>
        <p:txBody>
          <a:bodyPr/>
          <a:lstStyle/>
          <a:p>
            <a:r>
              <a:rPr lang="cs-CZ" sz="3200" i="1" dirty="0"/>
              <a:t>žijí </a:t>
            </a:r>
            <a:r>
              <a:rPr lang="cs-CZ" sz="3200" b="1" i="1" dirty="0"/>
              <a:t>zlí lidé </a:t>
            </a:r>
            <a:r>
              <a:rPr lang="cs-CZ" sz="3200" dirty="0"/>
              <a:t>(a taky bohatí ne?), pravil.</a:t>
            </a:r>
          </a:p>
          <a:p>
            <a:r>
              <a:rPr lang="cs-CZ" sz="3200" b="1" i="1" dirty="0"/>
              <a:t>Rozdmýchávají vášně a podněcují zlořád, nemají kousek cti v těle</a:t>
            </a:r>
            <a:r>
              <a:rPr lang="cs-CZ" sz="3200" i="1" dirty="0"/>
              <a:t>. (…) </a:t>
            </a:r>
            <a:r>
              <a:rPr lang="cs-CZ" sz="3200" dirty="0"/>
              <a:t>Brzy se na všechno zapomnělo,</a:t>
            </a:r>
            <a:r>
              <a:rPr lang="de-DE" sz="3200" dirty="0"/>
              <a:t> </a:t>
            </a:r>
            <a:r>
              <a:rPr lang="cs-CZ" sz="3200" dirty="0"/>
              <a:t>protože </a:t>
            </a:r>
            <a:r>
              <a:rPr lang="cs-CZ" sz="3200" b="1" dirty="0" err="1"/>
              <a:t>zlojedi</a:t>
            </a:r>
            <a:r>
              <a:rPr lang="cs-CZ" sz="3200" b="1" dirty="0"/>
              <a:t> </a:t>
            </a:r>
            <a:r>
              <a:rPr lang="cs-CZ" sz="3200" dirty="0"/>
              <a:t>(bohatí) dodržovali naše tradice (…).</a:t>
            </a:r>
          </a:p>
          <a:p>
            <a:endParaRPr lang="cs-CZ" dirty="0"/>
          </a:p>
        </p:txBody>
      </p:sp>
    </p:spTree>
    <p:extLst>
      <p:ext uri="{BB962C8B-B14F-4D97-AF65-F5344CB8AC3E}">
        <p14:creationId xmlns:p14="http://schemas.microsoft.com/office/powerpoint/2010/main" val="30746812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C0609EB5-A685-47BD-AF49-42D086083079}"/>
              </a:ext>
            </a:extLst>
          </p:cNvPr>
          <p:cNvSpPr>
            <a:spLocks noGrp="1"/>
          </p:cNvSpPr>
          <p:nvPr>
            <p:ph type="title"/>
          </p:nvPr>
        </p:nvSpPr>
        <p:spPr/>
        <p:txBody>
          <a:bodyPr>
            <a:normAutofit/>
          </a:bodyPr>
          <a:lstStyle/>
          <a:p>
            <a:r>
              <a:rPr lang="cs-CZ" sz="2800" dirty="0"/>
              <a:t>„</a:t>
            </a:r>
            <a:r>
              <a:rPr lang="cs-CZ" sz="2800" dirty="0" err="1"/>
              <a:t>Was</a:t>
            </a:r>
            <a:r>
              <a:rPr lang="cs-CZ" sz="2800" dirty="0"/>
              <a:t> </a:t>
            </a:r>
            <a:r>
              <a:rPr lang="cs-CZ" sz="2800" dirty="0" err="1"/>
              <a:t>im</a:t>
            </a:r>
            <a:r>
              <a:rPr lang="cs-CZ" sz="2800" dirty="0"/>
              <a:t> </a:t>
            </a:r>
            <a:r>
              <a:rPr lang="cs-CZ" sz="2800" dirty="0" err="1"/>
              <a:t>Falle</a:t>
            </a:r>
            <a:r>
              <a:rPr lang="cs-CZ" sz="2800" dirty="0"/>
              <a:t> von </a:t>
            </a:r>
            <a:r>
              <a:rPr lang="cs-CZ" sz="2800" dirty="0" err="1"/>
              <a:t>anderen</a:t>
            </a:r>
            <a:r>
              <a:rPr lang="cs-CZ" sz="2800" dirty="0"/>
              <a:t> </a:t>
            </a:r>
            <a:r>
              <a:rPr lang="cs-CZ" sz="2800" dirty="0" err="1"/>
              <a:t>ÜbersetzerInnen</a:t>
            </a:r>
            <a:r>
              <a:rPr lang="cs-CZ" sz="2800" dirty="0"/>
              <a:t> </a:t>
            </a:r>
            <a:r>
              <a:rPr lang="cs-CZ" sz="2800" dirty="0" err="1"/>
              <a:t>als</a:t>
            </a:r>
            <a:r>
              <a:rPr lang="cs-CZ" sz="2800" dirty="0"/>
              <a:t> </a:t>
            </a:r>
            <a:r>
              <a:rPr lang="cs-CZ" sz="2800" dirty="0" err="1"/>
              <a:t>Fehler</a:t>
            </a:r>
            <a:r>
              <a:rPr lang="cs-CZ" sz="2800" dirty="0"/>
              <a:t> </a:t>
            </a:r>
            <a:r>
              <a:rPr lang="cs-CZ" sz="2800" dirty="0" err="1"/>
              <a:t>betrachtet</a:t>
            </a:r>
            <a:r>
              <a:rPr lang="cs-CZ" sz="2800" dirty="0"/>
              <a:t> </a:t>
            </a:r>
            <a:r>
              <a:rPr lang="cs-CZ" sz="2800" dirty="0" err="1"/>
              <a:t>werden</a:t>
            </a:r>
            <a:r>
              <a:rPr lang="cs-CZ" sz="2800" dirty="0"/>
              <a:t> </a:t>
            </a:r>
            <a:r>
              <a:rPr lang="cs-CZ" sz="2800" dirty="0" err="1"/>
              <a:t>könnte</a:t>
            </a:r>
            <a:r>
              <a:rPr lang="cs-CZ" sz="2800" dirty="0"/>
              <a:t>, </a:t>
            </a:r>
            <a:r>
              <a:rPr lang="cs-CZ" sz="2800" dirty="0" err="1"/>
              <a:t>stellt</a:t>
            </a:r>
            <a:r>
              <a:rPr lang="cs-CZ" sz="2800" dirty="0"/>
              <a:t> </a:t>
            </a:r>
            <a:r>
              <a:rPr lang="cs-CZ" sz="2800" dirty="0" err="1"/>
              <a:t>bei</a:t>
            </a:r>
            <a:r>
              <a:rPr lang="cs-CZ" sz="2800" dirty="0"/>
              <a:t> </a:t>
            </a:r>
            <a:r>
              <a:rPr lang="cs-CZ" sz="2800" dirty="0" err="1"/>
              <a:t>Denemarková</a:t>
            </a:r>
            <a:r>
              <a:rPr lang="cs-CZ" sz="2800" dirty="0"/>
              <a:t> </a:t>
            </a:r>
            <a:r>
              <a:rPr lang="cs-CZ" sz="2800" dirty="0" err="1"/>
              <a:t>eine</a:t>
            </a:r>
            <a:r>
              <a:rPr lang="cs-CZ" sz="2800" dirty="0"/>
              <a:t> </a:t>
            </a:r>
            <a:r>
              <a:rPr lang="cs-CZ" sz="2800" dirty="0" err="1"/>
              <a:t>absichtliche</a:t>
            </a:r>
            <a:r>
              <a:rPr lang="cs-CZ" sz="2800" dirty="0"/>
              <a:t> </a:t>
            </a:r>
            <a:r>
              <a:rPr lang="cs-CZ" sz="2800" dirty="0" err="1"/>
              <a:t>Vorgehensweise</a:t>
            </a:r>
            <a:r>
              <a:rPr lang="cs-CZ" sz="2800" dirty="0"/>
              <a:t> dar“</a:t>
            </a:r>
            <a:r>
              <a:rPr lang="de-DE" sz="2800" dirty="0"/>
              <a:t> </a:t>
            </a:r>
            <a:r>
              <a:rPr lang="cs-CZ" sz="2800" dirty="0"/>
              <a:t>(</a:t>
            </a:r>
            <a:r>
              <a:rPr lang="de-DE" sz="2800" dirty="0"/>
              <a:t>Jokl</a:t>
            </a:r>
            <a:r>
              <a:rPr lang="cs-CZ" sz="2800" dirty="0" err="1"/>
              <a:t>íková</a:t>
            </a:r>
            <a:r>
              <a:rPr lang="cs-CZ" sz="2800" dirty="0"/>
              <a:t>)</a:t>
            </a:r>
          </a:p>
        </p:txBody>
      </p:sp>
      <p:sp>
        <p:nvSpPr>
          <p:cNvPr id="6" name="Zástupný obsah 5">
            <a:extLst>
              <a:ext uri="{FF2B5EF4-FFF2-40B4-BE49-F238E27FC236}">
                <a16:creationId xmlns:a16="http://schemas.microsoft.com/office/drawing/2014/main" id="{B3CEC7C0-61B8-46BE-A6A5-A7F5E1CB3F50}"/>
              </a:ext>
            </a:extLst>
          </p:cNvPr>
          <p:cNvSpPr>
            <a:spLocks noGrp="1"/>
          </p:cNvSpPr>
          <p:nvPr>
            <p:ph idx="1"/>
          </p:nvPr>
        </p:nvSpPr>
        <p:spPr/>
        <p:txBody>
          <a:bodyPr/>
          <a:lstStyle/>
          <a:p>
            <a:r>
              <a:rPr lang="de-DE" sz="3200" dirty="0"/>
              <a:t>V </a:t>
            </a:r>
            <a:r>
              <a:rPr lang="de-DE" sz="3200" dirty="0" err="1"/>
              <a:t>rozhovoru</a:t>
            </a:r>
            <a:r>
              <a:rPr lang="de-DE" sz="3200" dirty="0"/>
              <a:t> s </a:t>
            </a:r>
            <a:r>
              <a:rPr lang="de-DE" sz="3200" dirty="0" err="1"/>
              <a:t>Jiřím</a:t>
            </a:r>
            <a:r>
              <a:rPr lang="de-DE" sz="3200" dirty="0"/>
              <a:t> </a:t>
            </a:r>
            <a:r>
              <a:rPr lang="de-DE" sz="3200" dirty="0" err="1"/>
              <a:t>Lojínem</a:t>
            </a:r>
            <a:r>
              <a:rPr lang="de-DE" sz="3200" dirty="0"/>
              <a:t> v </a:t>
            </a:r>
            <a:r>
              <a:rPr lang="de-DE" sz="3200" dirty="0" err="1"/>
              <a:t>rozhlase</a:t>
            </a:r>
            <a:r>
              <a:rPr lang="de-DE" sz="3200" dirty="0"/>
              <a:t> </a:t>
            </a:r>
            <a:r>
              <a:rPr lang="de-DE" sz="3200" dirty="0" err="1"/>
              <a:t>prohlásila</a:t>
            </a:r>
            <a:r>
              <a:rPr lang="de-DE" sz="3200" dirty="0"/>
              <a:t> Radka </a:t>
            </a:r>
            <a:r>
              <a:rPr lang="de-DE" sz="3200" dirty="0" err="1"/>
              <a:t>Denemarková</a:t>
            </a:r>
            <a:r>
              <a:rPr lang="de-DE" sz="3200" dirty="0"/>
              <a:t> </a:t>
            </a:r>
            <a:r>
              <a:rPr lang="cs-CZ" sz="3200" dirty="0"/>
              <a:t>v roce 1913</a:t>
            </a:r>
            <a:r>
              <a:rPr lang="de-DE" sz="3200" dirty="0"/>
              <a:t>: </a:t>
            </a:r>
            <a:r>
              <a:rPr lang="cs-CZ" sz="3200" i="1" dirty="0"/>
              <a:t>Autora chci poznat osobně, jeho životní prostor, vnímání života, světa i to, co v textech zakrývá. Potom je nutné na text zapomenout. A poté začne ožívat v mém jazyce, naslouchám jeho dechu. Dech textu je zásadní. </a:t>
            </a:r>
            <a:r>
              <a:rPr lang="cs-CZ" sz="3200" dirty="0"/>
              <a:t>Pro mne je rytmus (</a:t>
            </a:r>
            <a:r>
              <a:rPr lang="cs-CZ" sz="3200" i="1" dirty="0"/>
              <a:t>dech</a:t>
            </a:r>
            <a:r>
              <a:rPr lang="cs-CZ" sz="3200" dirty="0"/>
              <a:t>) </a:t>
            </a:r>
            <a:r>
              <a:rPr lang="cs-CZ" sz="3200" dirty="0" err="1"/>
              <a:t>Stavaričova</a:t>
            </a:r>
            <a:r>
              <a:rPr lang="cs-CZ" sz="3200" dirty="0"/>
              <a:t> románu s takovouto mnohomluvností, kterou  dokládá 50 příkladů analyzovaných v práci, neslučitelný.</a:t>
            </a:r>
          </a:p>
          <a:p>
            <a:endParaRPr lang="cs-CZ" dirty="0"/>
          </a:p>
        </p:txBody>
      </p:sp>
    </p:spTree>
    <p:extLst>
      <p:ext uri="{BB962C8B-B14F-4D97-AF65-F5344CB8AC3E}">
        <p14:creationId xmlns:p14="http://schemas.microsoft.com/office/powerpoint/2010/main" val="6606439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6EF86284-435B-4D3E-A3FF-9265A3F81274}"/>
              </a:ext>
            </a:extLst>
          </p:cNvPr>
          <p:cNvSpPr>
            <a:spLocks noGrp="1"/>
          </p:cNvSpPr>
          <p:nvPr>
            <p:ph type="title"/>
          </p:nvPr>
        </p:nvSpPr>
        <p:spPr/>
        <p:txBody>
          <a:bodyPr/>
          <a:lstStyle/>
          <a:p>
            <a:r>
              <a:rPr lang="cs-CZ" dirty="0" err="1"/>
              <a:t>Geschick</a:t>
            </a:r>
            <a:endParaRPr lang="cs-CZ" dirty="0"/>
          </a:p>
        </p:txBody>
      </p:sp>
      <p:sp>
        <p:nvSpPr>
          <p:cNvPr id="5" name="Zástupný obsah 4">
            <a:extLst>
              <a:ext uri="{FF2B5EF4-FFF2-40B4-BE49-F238E27FC236}">
                <a16:creationId xmlns:a16="http://schemas.microsoft.com/office/drawing/2014/main" id="{E2A5FF3D-DA43-46B4-A49A-7B91F3EF5E53}"/>
              </a:ext>
            </a:extLst>
          </p:cNvPr>
          <p:cNvSpPr>
            <a:spLocks noGrp="1"/>
          </p:cNvSpPr>
          <p:nvPr>
            <p:ph sz="half" idx="1"/>
          </p:nvPr>
        </p:nvSpPr>
        <p:spPr/>
        <p:txBody>
          <a:bodyPr/>
          <a:lstStyle/>
          <a:p>
            <a:r>
              <a:rPr lang="de-DE" sz="3200" dirty="0"/>
              <a:t>Stavarič,117: </a:t>
            </a:r>
            <a:r>
              <a:rPr lang="de-DE" sz="3200" i="1" dirty="0"/>
              <a:t>Wege, auf denen man (mit etwas Glück und </a:t>
            </a:r>
            <a:r>
              <a:rPr lang="de-DE" sz="3200" b="1" i="1" dirty="0"/>
              <a:t>Geschick</a:t>
            </a:r>
            <a:r>
              <a:rPr lang="de-DE" sz="3200" i="1" dirty="0"/>
              <a:t>) fortgelangen konnte</a:t>
            </a:r>
            <a:r>
              <a:rPr lang="de-DE" sz="3200" dirty="0"/>
              <a:t>.</a:t>
            </a:r>
            <a:endParaRPr lang="cs-CZ" sz="3200" dirty="0"/>
          </a:p>
          <a:p>
            <a:endParaRPr lang="cs-CZ" dirty="0"/>
          </a:p>
        </p:txBody>
      </p:sp>
      <p:sp>
        <p:nvSpPr>
          <p:cNvPr id="6" name="Zástupný obsah 5">
            <a:extLst>
              <a:ext uri="{FF2B5EF4-FFF2-40B4-BE49-F238E27FC236}">
                <a16:creationId xmlns:a16="http://schemas.microsoft.com/office/drawing/2014/main" id="{EC797FC8-3AD7-43E5-9D26-A3F592FCC508}"/>
              </a:ext>
            </a:extLst>
          </p:cNvPr>
          <p:cNvSpPr>
            <a:spLocks noGrp="1"/>
          </p:cNvSpPr>
          <p:nvPr>
            <p:ph sz="half" idx="2"/>
          </p:nvPr>
        </p:nvSpPr>
        <p:spPr/>
        <p:txBody>
          <a:bodyPr/>
          <a:lstStyle/>
          <a:p>
            <a:r>
              <a:rPr lang="de-DE" dirty="0" err="1"/>
              <a:t>Denemarková</a:t>
            </a:r>
            <a:r>
              <a:rPr lang="de-DE" dirty="0"/>
              <a:t>, 86:  </a:t>
            </a:r>
            <a:r>
              <a:rPr lang="de-DE" i="1" dirty="0" err="1"/>
              <a:t>cesty</a:t>
            </a:r>
            <a:r>
              <a:rPr lang="de-DE" i="1" dirty="0"/>
              <a:t>, </a:t>
            </a:r>
            <a:r>
              <a:rPr lang="de-DE" b="1" i="1" dirty="0" err="1"/>
              <a:t>které</a:t>
            </a:r>
            <a:r>
              <a:rPr lang="de-DE" b="1" i="1" dirty="0"/>
              <a:t> </a:t>
            </a:r>
            <a:r>
              <a:rPr lang="de-DE" b="1" i="1" dirty="0" err="1"/>
              <a:t>vedou</a:t>
            </a:r>
            <a:r>
              <a:rPr lang="de-DE" b="1" i="1" dirty="0"/>
              <a:t> z </a:t>
            </a:r>
            <a:r>
              <a:rPr lang="de-DE" b="1" i="1" dirty="0" err="1"/>
              <a:t>osady</a:t>
            </a:r>
            <a:r>
              <a:rPr lang="de-DE" b="1" i="1" dirty="0"/>
              <a:t> </a:t>
            </a:r>
            <a:r>
              <a:rPr lang="de-DE" i="1" dirty="0"/>
              <a:t>a </a:t>
            </a:r>
            <a:r>
              <a:rPr lang="de-DE" i="1" dirty="0" err="1"/>
              <a:t>kudy</a:t>
            </a:r>
            <a:r>
              <a:rPr lang="de-DE" i="1" dirty="0"/>
              <a:t> </a:t>
            </a:r>
            <a:r>
              <a:rPr lang="de-DE" i="1" dirty="0" err="1"/>
              <a:t>mám</a:t>
            </a:r>
            <a:r>
              <a:rPr lang="de-DE" i="1" dirty="0"/>
              <a:t> </a:t>
            </a:r>
            <a:r>
              <a:rPr lang="de-DE" i="1" dirty="0" err="1"/>
              <a:t>zmizet</a:t>
            </a:r>
            <a:r>
              <a:rPr lang="de-DE" i="1" dirty="0"/>
              <a:t> (</a:t>
            </a:r>
            <a:r>
              <a:rPr lang="de-DE" i="1" dirty="0" err="1"/>
              <a:t>při</a:t>
            </a:r>
            <a:r>
              <a:rPr lang="de-DE" i="1" dirty="0"/>
              <a:t> </a:t>
            </a:r>
            <a:r>
              <a:rPr lang="de-DE" b="1" i="1" dirty="0" err="1"/>
              <a:t>troše</a:t>
            </a:r>
            <a:r>
              <a:rPr lang="de-DE" b="1" i="1" dirty="0"/>
              <a:t> </a:t>
            </a:r>
            <a:r>
              <a:rPr lang="de-DE" b="1" i="1" dirty="0" err="1"/>
              <a:t>galantního</a:t>
            </a:r>
            <a:r>
              <a:rPr lang="de-DE" b="1" i="1" dirty="0"/>
              <a:t> </a:t>
            </a:r>
            <a:r>
              <a:rPr lang="de-DE" i="1" dirty="0" err="1"/>
              <a:t>štěstí</a:t>
            </a:r>
            <a:r>
              <a:rPr lang="de-DE" b="1" i="1" dirty="0"/>
              <a:t> a </a:t>
            </a:r>
            <a:r>
              <a:rPr lang="de-DE" b="1" i="1" dirty="0" err="1"/>
              <a:t>šikovnosti</a:t>
            </a:r>
            <a:r>
              <a:rPr lang="de-DE" b="1" i="1" dirty="0"/>
              <a:t> </a:t>
            </a:r>
            <a:r>
              <a:rPr lang="de-DE" b="1" i="1" dirty="0" err="1"/>
              <a:t>osudu</a:t>
            </a:r>
            <a:r>
              <a:rPr lang="de-DE" b="1" i="1" dirty="0"/>
              <a:t>).</a:t>
            </a:r>
            <a:endParaRPr lang="cs-CZ" dirty="0"/>
          </a:p>
          <a:p>
            <a:endParaRPr lang="cs-CZ" dirty="0"/>
          </a:p>
        </p:txBody>
      </p:sp>
    </p:spTree>
    <p:extLst>
      <p:ext uri="{BB962C8B-B14F-4D97-AF65-F5344CB8AC3E}">
        <p14:creationId xmlns:p14="http://schemas.microsoft.com/office/powerpoint/2010/main" val="19208985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4DF3C875-DD93-484F-8EA4-D523CA2A732E}"/>
              </a:ext>
            </a:extLst>
          </p:cNvPr>
          <p:cNvSpPr>
            <a:spLocks noGrp="1"/>
          </p:cNvSpPr>
          <p:nvPr>
            <p:ph type="title"/>
          </p:nvPr>
        </p:nvSpPr>
        <p:spPr/>
        <p:txBody>
          <a:bodyPr>
            <a:noAutofit/>
          </a:bodyPr>
          <a:lstStyle/>
          <a:p>
            <a:r>
              <a:rPr lang="cs-CZ" sz="3200" dirty="0"/>
              <a:t>Proč se asi </a:t>
            </a:r>
            <a:r>
              <a:rPr lang="cs-CZ" sz="3200" dirty="0" err="1"/>
              <a:t>Stavarič</a:t>
            </a:r>
            <a:r>
              <a:rPr lang="cs-CZ" sz="3200" dirty="0"/>
              <a:t> vyhnul větám jako </a:t>
            </a:r>
            <a:br>
              <a:rPr lang="cs-CZ" sz="3200" dirty="0"/>
            </a:br>
            <a:r>
              <a:rPr lang="de-DE" sz="3200" i="1" dirty="0"/>
              <a:t>wälzten uns auf dem Boden. Wir rangen nach Luft ?</a:t>
            </a:r>
            <a:endParaRPr lang="cs-CZ" sz="3200" dirty="0"/>
          </a:p>
        </p:txBody>
      </p:sp>
      <p:sp>
        <p:nvSpPr>
          <p:cNvPr id="6" name="Zástupný obsah 5">
            <a:extLst>
              <a:ext uri="{FF2B5EF4-FFF2-40B4-BE49-F238E27FC236}">
                <a16:creationId xmlns:a16="http://schemas.microsoft.com/office/drawing/2014/main" id="{4601070A-1A09-4052-9180-CE7D1D9A3138}"/>
              </a:ext>
            </a:extLst>
          </p:cNvPr>
          <p:cNvSpPr>
            <a:spLocks noGrp="1"/>
          </p:cNvSpPr>
          <p:nvPr>
            <p:ph sz="half" idx="1"/>
          </p:nvPr>
        </p:nvSpPr>
        <p:spPr/>
        <p:txBody>
          <a:bodyPr/>
          <a:lstStyle/>
          <a:p>
            <a:r>
              <a:rPr lang="de-DE" dirty="0" err="1"/>
              <a:t>Stavarič</a:t>
            </a:r>
            <a:r>
              <a:rPr lang="de-DE" dirty="0"/>
              <a:t>, S. 156: </a:t>
            </a:r>
            <a:endParaRPr lang="cs-CZ" dirty="0"/>
          </a:p>
          <a:p>
            <a:r>
              <a:rPr lang="de-DE" i="1" dirty="0"/>
              <a:t>Trat nach mir, ich wiederum packte ihn am Bein, riss ihn zu Boden, und wir prügelten aufeinander los, bis er </a:t>
            </a:r>
            <a:r>
              <a:rPr lang="de-DE" i="1" dirty="0" err="1"/>
              <a:t>irgenwann</a:t>
            </a:r>
            <a:r>
              <a:rPr lang="de-DE" i="1" dirty="0"/>
              <a:t> </a:t>
            </a:r>
            <a:r>
              <a:rPr lang="de-DE" b="1" i="1" dirty="0"/>
              <a:t>verwundert den kürzeren zog</a:t>
            </a:r>
            <a:r>
              <a:rPr lang="de-DE" i="1" dirty="0"/>
              <a:t>, </a:t>
            </a:r>
            <a:r>
              <a:rPr lang="de-DE" b="1" i="1" dirty="0"/>
              <a:t>keuchend und stolpernd verschwand …</a:t>
            </a:r>
            <a:endParaRPr lang="cs-CZ" dirty="0"/>
          </a:p>
          <a:p>
            <a:endParaRPr lang="cs-CZ" dirty="0"/>
          </a:p>
        </p:txBody>
      </p:sp>
      <p:sp>
        <p:nvSpPr>
          <p:cNvPr id="7" name="Zástupný obsah 6">
            <a:extLst>
              <a:ext uri="{FF2B5EF4-FFF2-40B4-BE49-F238E27FC236}">
                <a16:creationId xmlns:a16="http://schemas.microsoft.com/office/drawing/2014/main" id="{1409ED63-07B5-4726-81A7-C56E4B60BB2E}"/>
              </a:ext>
            </a:extLst>
          </p:cNvPr>
          <p:cNvSpPr>
            <a:spLocks noGrp="1"/>
          </p:cNvSpPr>
          <p:nvPr>
            <p:ph sz="half" idx="2"/>
          </p:nvPr>
        </p:nvSpPr>
        <p:spPr/>
        <p:txBody>
          <a:bodyPr/>
          <a:lstStyle/>
          <a:p>
            <a:r>
              <a:rPr lang="de-DE" dirty="0" err="1"/>
              <a:t>Denemarková</a:t>
            </a:r>
            <a:r>
              <a:rPr lang="de-DE" dirty="0"/>
              <a:t>, S. 113: </a:t>
            </a:r>
            <a:endParaRPr lang="cs-CZ" dirty="0"/>
          </a:p>
          <a:p>
            <a:r>
              <a:rPr lang="de-DE" i="1" dirty="0" err="1"/>
              <a:t>Chtěl</a:t>
            </a:r>
            <a:r>
              <a:rPr lang="de-DE" i="1" dirty="0"/>
              <a:t> </a:t>
            </a:r>
            <a:r>
              <a:rPr lang="de-DE" i="1" dirty="0" err="1"/>
              <a:t>mě</a:t>
            </a:r>
            <a:r>
              <a:rPr lang="de-DE" i="1" dirty="0"/>
              <a:t> </a:t>
            </a:r>
            <a:r>
              <a:rPr lang="de-DE" i="1" dirty="0" err="1"/>
              <a:t>nakopnout</a:t>
            </a:r>
            <a:r>
              <a:rPr lang="de-DE" b="1" i="1" dirty="0"/>
              <a:t>, </a:t>
            </a:r>
            <a:r>
              <a:rPr lang="de-DE" i="1" dirty="0" err="1"/>
              <a:t>povalil</a:t>
            </a:r>
            <a:r>
              <a:rPr lang="de-DE" i="1" dirty="0"/>
              <a:t> </a:t>
            </a:r>
            <a:r>
              <a:rPr lang="de-DE" i="1" dirty="0" err="1"/>
              <a:t>jsem</a:t>
            </a:r>
            <a:r>
              <a:rPr lang="de-DE" i="1" dirty="0"/>
              <a:t> ho na </a:t>
            </a:r>
            <a:r>
              <a:rPr lang="de-DE" i="1" dirty="0" err="1"/>
              <a:t>zem</a:t>
            </a:r>
            <a:r>
              <a:rPr lang="de-DE" b="1" i="1" dirty="0"/>
              <a:t>, </a:t>
            </a:r>
            <a:r>
              <a:rPr lang="de-DE" b="1" i="1" dirty="0" err="1"/>
              <a:t>strhla</a:t>
            </a:r>
            <a:r>
              <a:rPr lang="de-DE" b="1" i="1" dirty="0"/>
              <a:t> se </a:t>
            </a:r>
            <a:r>
              <a:rPr lang="de-DE" b="1" i="1" dirty="0" err="1"/>
              <a:t>divoká</a:t>
            </a:r>
            <a:r>
              <a:rPr lang="de-DE" b="1" i="1" dirty="0"/>
              <a:t> </a:t>
            </a:r>
            <a:r>
              <a:rPr lang="de-DE" b="1" i="1" dirty="0" err="1"/>
              <a:t>rvačka</a:t>
            </a:r>
            <a:r>
              <a:rPr lang="de-DE" b="1" i="1" dirty="0"/>
              <a:t>, </a:t>
            </a:r>
            <a:r>
              <a:rPr lang="de-DE" b="1" i="1" dirty="0" err="1"/>
              <a:t>váleli</a:t>
            </a:r>
            <a:r>
              <a:rPr lang="de-DE" b="1" i="1" dirty="0"/>
              <a:t> </a:t>
            </a:r>
            <a:r>
              <a:rPr lang="de-DE" b="1" i="1" dirty="0" err="1"/>
              <a:t>jsem</a:t>
            </a:r>
            <a:r>
              <a:rPr lang="de-DE" b="1" i="1" dirty="0"/>
              <a:t> se </a:t>
            </a:r>
            <a:r>
              <a:rPr lang="de-DE" b="1" i="1" dirty="0" err="1"/>
              <a:t>po</a:t>
            </a:r>
            <a:r>
              <a:rPr lang="de-DE" b="1" i="1" dirty="0"/>
              <a:t> </a:t>
            </a:r>
            <a:r>
              <a:rPr lang="de-DE" b="1" i="1" dirty="0" err="1"/>
              <a:t>zemi</a:t>
            </a:r>
            <a:r>
              <a:rPr lang="de-DE" b="1" i="1" dirty="0"/>
              <a:t>.</a:t>
            </a:r>
            <a:r>
              <a:rPr lang="de-DE" i="1" dirty="0"/>
              <a:t> </a:t>
            </a:r>
            <a:r>
              <a:rPr lang="de-DE" i="1" dirty="0" err="1"/>
              <a:t>Sotva</a:t>
            </a:r>
            <a:r>
              <a:rPr lang="de-DE" i="1" dirty="0"/>
              <a:t> </a:t>
            </a:r>
            <a:r>
              <a:rPr lang="de-DE" i="1" dirty="0" err="1"/>
              <a:t>jsme</a:t>
            </a:r>
            <a:r>
              <a:rPr lang="de-DE" i="1" dirty="0"/>
              <a:t> </a:t>
            </a:r>
            <a:r>
              <a:rPr lang="de-DE" i="1" dirty="0" err="1"/>
              <a:t>popadali</a:t>
            </a:r>
            <a:r>
              <a:rPr lang="de-DE" i="1" dirty="0"/>
              <a:t> </a:t>
            </a:r>
            <a:r>
              <a:rPr lang="de-DE" i="1" dirty="0" err="1"/>
              <a:t>dech</a:t>
            </a:r>
            <a:r>
              <a:rPr lang="de-DE" i="1" dirty="0"/>
              <a:t>; </a:t>
            </a:r>
            <a:r>
              <a:rPr lang="de-DE" b="1" i="1" dirty="0" err="1"/>
              <a:t>zmlátil</a:t>
            </a:r>
            <a:r>
              <a:rPr lang="de-DE" b="1" i="1" dirty="0"/>
              <a:t> </a:t>
            </a:r>
            <a:r>
              <a:rPr lang="de-DE" b="1" i="1" dirty="0" err="1"/>
              <a:t>jsem</a:t>
            </a:r>
            <a:r>
              <a:rPr lang="de-DE" b="1" i="1" dirty="0"/>
              <a:t> ho</a:t>
            </a:r>
            <a:r>
              <a:rPr lang="de-DE" i="1" dirty="0"/>
              <a:t> a </a:t>
            </a:r>
            <a:r>
              <a:rPr lang="de-DE" b="1" i="1" dirty="0" err="1"/>
              <a:t>frajer</a:t>
            </a:r>
            <a:r>
              <a:rPr lang="de-DE" i="1" dirty="0"/>
              <a:t> </a:t>
            </a:r>
            <a:r>
              <a:rPr lang="de-DE" i="1" dirty="0" err="1"/>
              <a:t>odtáhl</a:t>
            </a:r>
            <a:r>
              <a:rPr lang="de-DE" i="1" dirty="0"/>
              <a:t>.</a:t>
            </a:r>
            <a:endParaRPr lang="cs-CZ" dirty="0"/>
          </a:p>
          <a:p>
            <a:endParaRPr lang="cs-CZ" dirty="0"/>
          </a:p>
        </p:txBody>
      </p:sp>
    </p:spTree>
    <p:extLst>
      <p:ext uri="{BB962C8B-B14F-4D97-AF65-F5344CB8AC3E}">
        <p14:creationId xmlns:p14="http://schemas.microsoft.com/office/powerpoint/2010/main" val="42604052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B638499-CB87-48D2-9D48-1296CD3DE7FA}"/>
              </a:ext>
            </a:extLst>
          </p:cNvPr>
          <p:cNvSpPr>
            <a:spLocks noGrp="1"/>
          </p:cNvSpPr>
          <p:nvPr>
            <p:ph type="title"/>
          </p:nvPr>
        </p:nvSpPr>
        <p:spPr/>
        <p:txBody>
          <a:bodyPr>
            <a:normAutofit/>
          </a:bodyPr>
          <a:lstStyle/>
          <a:p>
            <a:r>
              <a:rPr lang="cs-CZ" sz="2800" dirty="0"/>
              <a:t>V době našeho národního obrození bylo třeba již názvem díla přitáhnout co nejširší vrstvy k české četbě a na česká představení. </a:t>
            </a:r>
          </a:p>
        </p:txBody>
      </p:sp>
      <p:sp>
        <p:nvSpPr>
          <p:cNvPr id="5" name="Zástupný obsah 4">
            <a:extLst>
              <a:ext uri="{FF2B5EF4-FFF2-40B4-BE49-F238E27FC236}">
                <a16:creationId xmlns:a16="http://schemas.microsoft.com/office/drawing/2014/main" id="{1DAE2DBF-E48E-4906-B0E0-AEFC18C23C05}"/>
              </a:ext>
            </a:extLst>
          </p:cNvPr>
          <p:cNvSpPr>
            <a:spLocks noGrp="1"/>
          </p:cNvSpPr>
          <p:nvPr>
            <p:ph idx="1"/>
          </p:nvPr>
        </p:nvSpPr>
        <p:spPr/>
        <p:txBody>
          <a:bodyPr>
            <a:normAutofit/>
          </a:bodyPr>
          <a:lstStyle/>
          <a:p>
            <a:r>
              <a:rPr lang="cs-CZ" b="1" dirty="0"/>
              <a:t>Proto</a:t>
            </a:r>
            <a:r>
              <a:rPr lang="cs-CZ" dirty="0"/>
              <a:t> se </a:t>
            </a:r>
            <a:r>
              <a:rPr lang="cs-CZ" b="1" dirty="0"/>
              <a:t>razily názvy</a:t>
            </a:r>
            <a:r>
              <a:rPr lang="cs-CZ" dirty="0"/>
              <a:t> co </a:t>
            </a:r>
            <a:r>
              <a:rPr lang="cs-CZ" b="1" dirty="0"/>
              <a:t>nejkřiklavější</a:t>
            </a:r>
            <a:r>
              <a:rPr lang="cs-CZ" dirty="0"/>
              <a:t>, a ovšem málo vkusné, jako např. Chňap, Lap, Šňůra, Honsa Prasátko anebo Oběšenec se lepší i se svou ženou apod.</a:t>
            </a:r>
          </a:p>
          <a:p>
            <a:r>
              <a:rPr lang="cs-CZ" sz="2600" dirty="0"/>
              <a:t>Divadlo bylo nabito, zejména nepřátelé českého živlu dostavili se v počtu co největším. „Dnes tedy se konečně přesvědčíme,“ zněl jejich výrok, „jaké pokroky učinila </a:t>
            </a:r>
            <a:r>
              <a:rPr lang="cs-CZ" sz="2600" dirty="0" err="1"/>
              <a:t>čechácká</a:t>
            </a:r>
            <a:r>
              <a:rPr lang="cs-CZ" sz="2600" dirty="0"/>
              <a:t> poezie.“</a:t>
            </a:r>
            <a:endParaRPr lang="cs-CZ" dirty="0"/>
          </a:p>
          <a:p>
            <a:r>
              <a:rPr lang="cs-CZ" dirty="0"/>
              <a:t>H</a:t>
            </a:r>
            <a:r>
              <a:rPr lang="de-DE" dirty="0"/>
              <a:t>ä</a:t>
            </a:r>
            <a:r>
              <a:rPr lang="cs-CZ" dirty="0" err="1"/>
              <a:t>rtlingův</a:t>
            </a:r>
            <a:r>
              <a:rPr lang="cs-CZ" dirty="0"/>
              <a:t> román </a:t>
            </a:r>
            <a:r>
              <a:rPr lang="de-DE" i="1" dirty="0"/>
              <a:t>Große, kleine Schwester </a:t>
            </a:r>
            <a:r>
              <a:rPr lang="de-DE" dirty="0" err="1"/>
              <a:t>vy</a:t>
            </a:r>
            <a:r>
              <a:rPr lang="cs-CZ" dirty="0"/>
              <a:t>š</a:t>
            </a:r>
            <a:r>
              <a:rPr lang="de-DE" dirty="0" err="1"/>
              <a:t>el</a:t>
            </a:r>
            <a:r>
              <a:rPr lang="de-DE" dirty="0"/>
              <a:t> </a:t>
            </a:r>
            <a:r>
              <a:rPr lang="cs-CZ" dirty="0"/>
              <a:t>v brněnském nakladatelství </a:t>
            </a:r>
            <a:r>
              <a:rPr lang="cs-CZ" dirty="0" err="1"/>
              <a:t>Barrister</a:t>
            </a:r>
            <a:r>
              <a:rPr lang="cs-CZ" dirty="0"/>
              <a:t> pod názvem </a:t>
            </a:r>
            <a:r>
              <a:rPr lang="cs-CZ" i="1" dirty="0"/>
              <a:t>Brno, drahé Brno. </a:t>
            </a:r>
          </a:p>
          <a:p>
            <a:r>
              <a:rPr lang="cs-CZ" dirty="0"/>
              <a:t>Jaké změny v čtenářském očekávání nový titul přinesl?</a:t>
            </a:r>
          </a:p>
        </p:txBody>
      </p:sp>
    </p:spTree>
    <p:extLst>
      <p:ext uri="{BB962C8B-B14F-4D97-AF65-F5344CB8AC3E}">
        <p14:creationId xmlns:p14="http://schemas.microsoft.com/office/powerpoint/2010/main" val="16383800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659B64-416B-4DB2-913D-7FE71FC34322}"/>
              </a:ext>
            </a:extLst>
          </p:cNvPr>
          <p:cNvSpPr>
            <a:spLocks noGrp="1"/>
          </p:cNvSpPr>
          <p:nvPr>
            <p:ph type="title"/>
          </p:nvPr>
        </p:nvSpPr>
        <p:spPr/>
        <p:txBody>
          <a:bodyPr>
            <a:normAutofit/>
          </a:bodyPr>
          <a:lstStyle/>
          <a:p>
            <a:r>
              <a:rPr lang="cs-CZ" sz="3600" dirty="0"/>
              <a:t>Christiane </a:t>
            </a:r>
            <a:r>
              <a:rPr lang="cs-CZ" sz="3600" dirty="0" err="1"/>
              <a:t>Nord</a:t>
            </a:r>
            <a:r>
              <a:rPr lang="cs-CZ" sz="3600" dirty="0"/>
              <a:t>: </a:t>
            </a:r>
            <a:r>
              <a:rPr lang="cs-CZ" sz="3600" dirty="0" err="1"/>
              <a:t>Funktionsgerechtigkeit</a:t>
            </a:r>
            <a:r>
              <a:rPr lang="cs-CZ" sz="3600" dirty="0"/>
              <a:t> </a:t>
            </a:r>
            <a:r>
              <a:rPr lang="cs-CZ" sz="3600" dirty="0" err="1"/>
              <a:t>und</a:t>
            </a:r>
            <a:r>
              <a:rPr lang="cs-CZ" sz="3600" dirty="0"/>
              <a:t> </a:t>
            </a:r>
            <a:r>
              <a:rPr lang="cs-CZ" sz="3600" dirty="0" err="1"/>
              <a:t>Loyalit</a:t>
            </a:r>
            <a:r>
              <a:rPr lang="de-DE" sz="3600" dirty="0" err="1"/>
              <a:t>ät</a:t>
            </a:r>
            <a:r>
              <a:rPr lang="de-DE" sz="3600" dirty="0"/>
              <a:t>. </a:t>
            </a:r>
            <a:br>
              <a:rPr lang="de-DE" dirty="0"/>
            </a:br>
            <a:r>
              <a:rPr lang="de-DE" sz="2000" dirty="0"/>
              <a:t>Berlin: Frank &amp; Timmer, 2011. </a:t>
            </a:r>
            <a:endParaRPr lang="cs-CZ" sz="2000" dirty="0"/>
          </a:p>
        </p:txBody>
      </p:sp>
      <p:sp>
        <p:nvSpPr>
          <p:cNvPr id="3" name="Zástupný obsah 2">
            <a:extLst>
              <a:ext uri="{FF2B5EF4-FFF2-40B4-BE49-F238E27FC236}">
                <a16:creationId xmlns:a16="http://schemas.microsoft.com/office/drawing/2014/main" id="{3180E948-FFBA-40FC-8713-4CDE26897F8D}"/>
              </a:ext>
            </a:extLst>
          </p:cNvPr>
          <p:cNvSpPr>
            <a:spLocks noGrp="1"/>
          </p:cNvSpPr>
          <p:nvPr>
            <p:ph idx="1"/>
          </p:nvPr>
        </p:nvSpPr>
        <p:spPr/>
        <p:txBody>
          <a:bodyPr/>
          <a:lstStyle/>
          <a:p>
            <a:r>
              <a:rPr lang="de-DE" dirty="0"/>
              <a:t>Funktionshierarchie bei Titeln und Überschriften, 53</a:t>
            </a:r>
          </a:p>
          <a:p>
            <a:r>
              <a:rPr lang="de-DE" dirty="0"/>
              <a:t>Grundfunktionen: distinktiv, metatextuell, phatisch</a:t>
            </a:r>
          </a:p>
          <a:p>
            <a:r>
              <a:rPr lang="de-DE" dirty="0"/>
              <a:t>Optionale Funktionen: referentiell, expressiv, </a:t>
            </a:r>
            <a:r>
              <a:rPr lang="de-DE" dirty="0" err="1"/>
              <a:t>appelativ</a:t>
            </a:r>
            <a:endParaRPr lang="cs-CZ" dirty="0"/>
          </a:p>
        </p:txBody>
      </p:sp>
    </p:spTree>
    <p:extLst>
      <p:ext uri="{BB962C8B-B14F-4D97-AF65-F5344CB8AC3E}">
        <p14:creationId xmlns:p14="http://schemas.microsoft.com/office/powerpoint/2010/main" val="5986561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9567828-F9C8-43A7-A3E7-A3DB57FEB249}"/>
              </a:ext>
            </a:extLst>
          </p:cNvPr>
          <p:cNvSpPr>
            <a:spLocks noGrp="1"/>
          </p:cNvSpPr>
          <p:nvPr>
            <p:ph type="title"/>
          </p:nvPr>
        </p:nvSpPr>
        <p:spPr/>
        <p:txBody>
          <a:bodyPr/>
          <a:lstStyle/>
          <a:p>
            <a:r>
              <a:rPr lang="cs-CZ" sz="3200" dirty="0"/>
              <a:t>Christiane </a:t>
            </a:r>
            <a:r>
              <a:rPr lang="cs-CZ" sz="3200" dirty="0" err="1"/>
              <a:t>Nord</a:t>
            </a:r>
            <a:r>
              <a:rPr lang="cs-CZ" sz="3200" dirty="0"/>
              <a:t>: </a:t>
            </a:r>
            <a:r>
              <a:rPr lang="cs-CZ" sz="3200" dirty="0" err="1"/>
              <a:t>Funktionsgerechtigkeit</a:t>
            </a:r>
            <a:r>
              <a:rPr lang="cs-CZ" sz="3200" dirty="0"/>
              <a:t> </a:t>
            </a:r>
            <a:r>
              <a:rPr lang="cs-CZ" sz="3200" dirty="0" err="1"/>
              <a:t>und</a:t>
            </a:r>
            <a:r>
              <a:rPr lang="cs-CZ" sz="3200" dirty="0"/>
              <a:t> </a:t>
            </a:r>
            <a:r>
              <a:rPr lang="cs-CZ" sz="3200" dirty="0" err="1"/>
              <a:t>Loyalit</a:t>
            </a:r>
            <a:r>
              <a:rPr lang="de-DE" sz="3200" dirty="0" err="1"/>
              <a:t>ät</a:t>
            </a:r>
            <a:r>
              <a:rPr lang="de-DE" sz="3200" dirty="0"/>
              <a:t>. </a:t>
            </a:r>
            <a:br>
              <a:rPr lang="de-DE" sz="3200" dirty="0"/>
            </a:br>
            <a:r>
              <a:rPr lang="de-DE" sz="2800" dirty="0"/>
              <a:t>Berlin: Frank &amp; Timmer, 2011. </a:t>
            </a:r>
            <a:endParaRPr lang="cs-CZ" sz="2800" dirty="0"/>
          </a:p>
        </p:txBody>
      </p:sp>
      <p:sp>
        <p:nvSpPr>
          <p:cNvPr id="3" name="Zástupný obsah 2">
            <a:extLst>
              <a:ext uri="{FF2B5EF4-FFF2-40B4-BE49-F238E27FC236}">
                <a16:creationId xmlns:a16="http://schemas.microsoft.com/office/drawing/2014/main" id="{EF689252-9A4F-490D-9D8C-6049093BE3DE}"/>
              </a:ext>
            </a:extLst>
          </p:cNvPr>
          <p:cNvSpPr>
            <a:spLocks noGrp="1"/>
          </p:cNvSpPr>
          <p:nvPr>
            <p:ph idx="1"/>
          </p:nvPr>
        </p:nvSpPr>
        <p:spPr/>
        <p:txBody>
          <a:bodyPr/>
          <a:lstStyle/>
          <a:p>
            <a:r>
              <a:rPr lang="de-DE" dirty="0"/>
              <a:t>Dokumentarische Übersetzung</a:t>
            </a:r>
          </a:p>
          <a:p>
            <a:r>
              <a:rPr lang="de-DE" dirty="0"/>
              <a:t> Hierbei wird die Kommunikationshandlung des AT für den Empfänger „dokumentiert“; der ZT-Empfänger ist lediglich ein „Beobachter“. Zur dokumentarischen zählt Nord z. B. die Übersetzung lyrischer Texte als „Verständnishilfe“. </a:t>
            </a:r>
          </a:p>
          <a:p>
            <a:r>
              <a:rPr lang="de-DE" dirty="0"/>
              <a:t>Instrumentelle Übersetzung </a:t>
            </a:r>
          </a:p>
          <a:p>
            <a:r>
              <a:rPr lang="de-DE" dirty="0"/>
              <a:t>Das </a:t>
            </a:r>
            <a:r>
              <a:rPr lang="de-DE" dirty="0" err="1"/>
              <a:t>Translat</a:t>
            </a:r>
            <a:r>
              <a:rPr lang="de-DE" dirty="0"/>
              <a:t> soll als Instrument für die Herstellung einer neuen Kommunikationshandlung zwischen AT-Sender und ZT-Empfänger dienen. Beispielsweise werden die meisten Fachtextsorten instrumentell übersetz</a:t>
            </a:r>
            <a:endParaRPr lang="cs-CZ" dirty="0"/>
          </a:p>
        </p:txBody>
      </p:sp>
    </p:spTree>
    <p:extLst>
      <p:ext uri="{BB962C8B-B14F-4D97-AF65-F5344CB8AC3E}">
        <p14:creationId xmlns:p14="http://schemas.microsoft.com/office/powerpoint/2010/main" val="552203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142D28F-0565-47AD-BB10-3D8EF83D670C}"/>
              </a:ext>
            </a:extLst>
          </p:cNvPr>
          <p:cNvSpPr>
            <a:spLocks noGrp="1"/>
          </p:cNvSpPr>
          <p:nvPr>
            <p:ph type="title"/>
          </p:nvPr>
        </p:nvSpPr>
        <p:spPr/>
        <p:txBody>
          <a:bodyPr/>
          <a:lstStyle/>
          <a:p>
            <a:r>
              <a:rPr lang="cs-CZ" dirty="0"/>
              <a:t>Milan Kundera: </a:t>
            </a:r>
            <a:r>
              <a:rPr lang="cs-CZ" dirty="0" err="1"/>
              <a:t>Ein</a:t>
            </a:r>
            <a:r>
              <a:rPr lang="cs-CZ" dirty="0"/>
              <a:t> </a:t>
            </a:r>
            <a:r>
              <a:rPr lang="cs-CZ" dirty="0" err="1"/>
              <a:t>Satz</a:t>
            </a:r>
            <a:r>
              <a:rPr lang="cs-CZ" dirty="0"/>
              <a:t>. </a:t>
            </a:r>
            <a:br>
              <a:rPr lang="de-DE" dirty="0"/>
            </a:br>
            <a:r>
              <a:rPr lang="cs-CZ" sz="2800" dirty="0"/>
              <a:t>In: </a:t>
            </a:r>
            <a:r>
              <a:rPr lang="cs-CZ" sz="2800" dirty="0" err="1"/>
              <a:t>Verratene</a:t>
            </a:r>
            <a:r>
              <a:rPr lang="cs-CZ" sz="2800" dirty="0"/>
              <a:t> </a:t>
            </a:r>
            <a:r>
              <a:rPr lang="cs-CZ" sz="2800" dirty="0" err="1"/>
              <a:t>Verm</a:t>
            </a:r>
            <a:r>
              <a:rPr lang="de-DE" sz="2800" dirty="0"/>
              <a:t>ä</a:t>
            </a:r>
            <a:r>
              <a:rPr lang="cs-CZ" sz="2800" dirty="0"/>
              <a:t>ch</a:t>
            </a:r>
            <a:r>
              <a:rPr lang="de-DE" sz="2800" dirty="0" err="1"/>
              <a:t>tnisse</a:t>
            </a:r>
            <a:r>
              <a:rPr lang="de-DE" sz="2800" dirty="0"/>
              <a:t>. S. 107</a:t>
            </a:r>
            <a:r>
              <a:rPr lang="cs-CZ" sz="2800" dirty="0"/>
              <a:t> </a:t>
            </a:r>
          </a:p>
        </p:txBody>
      </p:sp>
      <p:sp>
        <p:nvSpPr>
          <p:cNvPr id="3" name="Zástupný obsah 2">
            <a:extLst>
              <a:ext uri="{FF2B5EF4-FFF2-40B4-BE49-F238E27FC236}">
                <a16:creationId xmlns:a16="http://schemas.microsoft.com/office/drawing/2014/main" id="{554244EE-A8F5-48F7-9364-04B229C7AD3A}"/>
              </a:ext>
            </a:extLst>
          </p:cNvPr>
          <p:cNvSpPr>
            <a:spLocks noGrp="1"/>
          </p:cNvSpPr>
          <p:nvPr>
            <p:ph idx="1"/>
          </p:nvPr>
        </p:nvSpPr>
        <p:spPr/>
        <p:txBody>
          <a:bodyPr/>
          <a:lstStyle/>
          <a:p>
            <a:r>
              <a:rPr lang="de-DE" dirty="0"/>
              <a:t>Die oberste Autorität für einen Übersetzer sollte der </a:t>
            </a:r>
            <a:r>
              <a:rPr lang="de-DE" i="1" dirty="0"/>
              <a:t>persönliche Stil</a:t>
            </a:r>
            <a:r>
              <a:rPr lang="de-DE" dirty="0"/>
              <a:t> des Autors sein. Doch die meisten Übersetzer gehorchen einer anderen Autorität: der des </a:t>
            </a:r>
            <a:r>
              <a:rPr lang="de-DE" i="1" dirty="0"/>
              <a:t>allgemein anerkannten Stils </a:t>
            </a:r>
            <a:r>
              <a:rPr lang="de-DE" dirty="0"/>
              <a:t>des „schönen Französisch“ (des schönen Deutsch, des schönen Englisch), d.h. des Französischen (Deutschen, Englischen), wie man es auf dem Gymnasium lernt. </a:t>
            </a:r>
            <a:r>
              <a:rPr lang="en-US" dirty="0"/>
              <a:t>[…]</a:t>
            </a:r>
            <a:r>
              <a:rPr lang="de-DE" dirty="0"/>
              <a:t> Hier liegt der Irrtum: jeder Autor von einem gewissen Wert </a:t>
            </a:r>
            <a:r>
              <a:rPr lang="de-DE" i="1" dirty="0"/>
              <a:t>überschreitet</a:t>
            </a:r>
            <a:r>
              <a:rPr lang="de-DE" dirty="0"/>
              <a:t> den „schönen Stil“, und in dieser Überschreitung liegt die Originalität (und davon </a:t>
            </a:r>
            <a:r>
              <a:rPr lang="de-DE" dirty="0" err="1"/>
              <a:t>ausgehened</a:t>
            </a:r>
            <a:r>
              <a:rPr lang="de-DE" dirty="0"/>
              <a:t>, die Daseinsberechtigung) seiner Kunst.</a:t>
            </a:r>
            <a:endParaRPr lang="cs-CZ" dirty="0"/>
          </a:p>
        </p:txBody>
      </p:sp>
    </p:spTree>
    <p:extLst>
      <p:ext uri="{BB962C8B-B14F-4D97-AF65-F5344CB8AC3E}">
        <p14:creationId xmlns:p14="http://schemas.microsoft.com/office/powerpoint/2010/main" val="2856354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6AE5D0D-06A5-4B7E-B21A-1ABBEE34A973}"/>
              </a:ext>
            </a:extLst>
          </p:cNvPr>
          <p:cNvSpPr>
            <a:spLocks noGrp="1"/>
          </p:cNvSpPr>
          <p:nvPr>
            <p:ph type="title"/>
          </p:nvPr>
        </p:nvSpPr>
        <p:spPr/>
        <p:txBody>
          <a:bodyPr/>
          <a:lstStyle/>
          <a:p>
            <a:r>
              <a:rPr lang="de-DE" dirty="0"/>
              <a:t>Kafka: Das Schloss </a:t>
            </a:r>
            <a:br>
              <a:rPr lang="de-DE" dirty="0"/>
            </a:br>
            <a:r>
              <a:rPr lang="de-DE" sz="2800" dirty="0"/>
              <a:t>(die schönste erotische Szene im dritten Kapitel)</a:t>
            </a:r>
            <a:endParaRPr lang="cs-CZ" sz="2800" dirty="0"/>
          </a:p>
        </p:txBody>
      </p:sp>
      <p:sp>
        <p:nvSpPr>
          <p:cNvPr id="3" name="Zástupný obsah 2">
            <a:extLst>
              <a:ext uri="{FF2B5EF4-FFF2-40B4-BE49-F238E27FC236}">
                <a16:creationId xmlns:a16="http://schemas.microsoft.com/office/drawing/2014/main" id="{C549423C-58F5-410B-BE2B-E430DAF4625C}"/>
              </a:ext>
            </a:extLst>
          </p:cNvPr>
          <p:cNvSpPr>
            <a:spLocks noGrp="1"/>
          </p:cNvSpPr>
          <p:nvPr>
            <p:ph idx="1"/>
          </p:nvPr>
        </p:nvSpPr>
        <p:spPr/>
        <p:txBody>
          <a:bodyPr>
            <a:normAutofit lnSpcReduction="10000"/>
          </a:bodyPr>
          <a:lstStyle/>
          <a:p>
            <a:r>
              <a:rPr lang="en-US" sz="2400" dirty="0"/>
              <a:t>[</a:t>
            </a:r>
            <a:r>
              <a:rPr lang="de-DE" sz="2400" dirty="0"/>
              <a:t>lagen dann in den kleinen Pfützen Biers und dem sonstigen Unrat, von dem der Boden bedeckt war. ]</a:t>
            </a:r>
          </a:p>
          <a:p>
            <a:r>
              <a:rPr lang="de-DE" sz="3200" dirty="0"/>
              <a:t>Dort vergingen Stunden, Stunden gemeinsamen Atems, gemeinsamen Herzschlags, Stunden, in denen K. immerfort das Gefühl hatte, er </a:t>
            </a:r>
            <a:r>
              <a:rPr lang="de-DE" sz="3200" b="1" dirty="0"/>
              <a:t>verirre sich </a:t>
            </a:r>
            <a:r>
              <a:rPr lang="de-DE" sz="3200" dirty="0"/>
              <a:t>oder er sei so weit in der Fremde, wie vor ihm noch kein Mensch, einer Fremde, in der selbst die Luft keinen Bestandteil der Heimatluft habe, in der man vor Fremdheit ersticken müsse und in deren unsinnigen Verlockungen man doch nichts tun könne als weiter gehen, </a:t>
            </a:r>
            <a:r>
              <a:rPr lang="de-DE" sz="3200" b="1" dirty="0"/>
              <a:t>weiter sich verirren</a:t>
            </a:r>
            <a:r>
              <a:rPr lang="de-DE" sz="3200" dirty="0"/>
              <a:t>. </a:t>
            </a:r>
            <a:endParaRPr lang="cs-CZ" sz="3200" dirty="0"/>
          </a:p>
        </p:txBody>
      </p:sp>
    </p:spTree>
    <p:extLst>
      <p:ext uri="{BB962C8B-B14F-4D97-AF65-F5344CB8AC3E}">
        <p14:creationId xmlns:p14="http://schemas.microsoft.com/office/powerpoint/2010/main" val="2375440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7A059E9-7AEB-4ACF-8092-DCB124184F35}"/>
              </a:ext>
            </a:extLst>
          </p:cNvPr>
          <p:cNvSpPr>
            <a:spLocks noGrp="1"/>
          </p:cNvSpPr>
          <p:nvPr>
            <p:ph type="title"/>
          </p:nvPr>
        </p:nvSpPr>
        <p:spPr/>
        <p:txBody>
          <a:bodyPr>
            <a:normAutofit/>
          </a:bodyPr>
          <a:lstStyle/>
          <a:p>
            <a:r>
              <a:rPr lang="en-US" sz="2800" dirty="0" err="1"/>
              <a:t>Kunderas</a:t>
            </a:r>
            <a:r>
              <a:rPr lang="en-US" sz="2800" dirty="0"/>
              <a:t> Kafka</a:t>
            </a:r>
            <a:r>
              <a:rPr lang="de-DE" sz="2800" dirty="0"/>
              <a:t>: eine möglichste treue Stegreifübersetzung</a:t>
            </a:r>
            <a:endParaRPr lang="cs-CZ" sz="2800" dirty="0"/>
          </a:p>
        </p:txBody>
      </p:sp>
      <p:sp>
        <p:nvSpPr>
          <p:cNvPr id="3" name="Zástupný obsah 2">
            <a:extLst>
              <a:ext uri="{FF2B5EF4-FFF2-40B4-BE49-F238E27FC236}">
                <a16:creationId xmlns:a16="http://schemas.microsoft.com/office/drawing/2014/main" id="{D2D2E019-0397-4538-943B-8857F66582AD}"/>
              </a:ext>
            </a:extLst>
          </p:cNvPr>
          <p:cNvSpPr>
            <a:spLocks noGrp="1"/>
          </p:cNvSpPr>
          <p:nvPr>
            <p:ph idx="1"/>
          </p:nvPr>
        </p:nvSpPr>
        <p:spPr/>
        <p:txBody>
          <a:bodyPr/>
          <a:lstStyle/>
          <a:p>
            <a:r>
              <a:rPr lang="de-DE" sz="3200" dirty="0"/>
              <a:t>Tam m</a:t>
            </a:r>
            <a:r>
              <a:rPr lang="cs-CZ" sz="3200" dirty="0"/>
              <a:t>í</a:t>
            </a:r>
            <a:r>
              <a:rPr lang="de-DE" sz="3200" dirty="0" err="1"/>
              <a:t>jely</a:t>
            </a:r>
            <a:r>
              <a:rPr lang="de-DE" sz="3200" dirty="0"/>
              <a:t> ho</a:t>
            </a:r>
            <a:r>
              <a:rPr lang="cs-CZ" sz="3200" dirty="0"/>
              <a:t>d</a:t>
            </a:r>
            <a:r>
              <a:rPr lang="de-DE" sz="3200" dirty="0" err="1"/>
              <a:t>iny</a:t>
            </a:r>
            <a:r>
              <a:rPr lang="de-DE" sz="3200" dirty="0"/>
              <a:t>, </a:t>
            </a:r>
            <a:r>
              <a:rPr lang="de-DE" sz="3200" dirty="0" err="1"/>
              <a:t>hodiny</a:t>
            </a:r>
            <a:r>
              <a:rPr lang="de-DE" sz="3200" dirty="0"/>
              <a:t> </a:t>
            </a:r>
            <a:r>
              <a:rPr lang="de-DE" sz="3200" dirty="0" err="1"/>
              <a:t>spole</a:t>
            </a:r>
            <a:r>
              <a:rPr lang="cs-CZ" sz="3200" dirty="0"/>
              <a:t>č</a:t>
            </a:r>
            <a:r>
              <a:rPr lang="de-DE" sz="3200" dirty="0"/>
              <a:t>n</a:t>
            </a:r>
            <a:r>
              <a:rPr lang="cs-CZ" sz="3200" dirty="0"/>
              <a:t>ý</a:t>
            </a:r>
            <a:r>
              <a:rPr lang="de-DE" sz="3200" dirty="0" err="1"/>
              <a:t>ch</a:t>
            </a:r>
            <a:r>
              <a:rPr lang="de-DE" sz="3200" dirty="0"/>
              <a:t> </a:t>
            </a:r>
            <a:r>
              <a:rPr lang="de-DE" sz="3200" b="1" dirty="0" err="1"/>
              <a:t>dech</a:t>
            </a:r>
            <a:r>
              <a:rPr lang="cs-CZ" sz="3200" b="1" dirty="0"/>
              <a:t>ů, </a:t>
            </a:r>
            <a:r>
              <a:rPr lang="cs-CZ" sz="3200" dirty="0"/>
              <a:t>společného tlukotu srdcí, hodiny, v nichž K. </a:t>
            </a:r>
            <a:r>
              <a:rPr lang="cs-CZ" sz="3200" b="1" dirty="0"/>
              <a:t>měl stále</a:t>
            </a:r>
            <a:r>
              <a:rPr lang="cs-CZ" sz="3200" dirty="0"/>
              <a:t> pocit, že bloudí nebo že </a:t>
            </a:r>
            <a:r>
              <a:rPr lang="cs-CZ" sz="3200" b="1" dirty="0"/>
              <a:t>je</a:t>
            </a:r>
            <a:r>
              <a:rPr lang="cs-CZ" sz="3200" dirty="0"/>
              <a:t> tak daleko v cizině, jak ještě </a:t>
            </a:r>
            <a:r>
              <a:rPr lang="cs-CZ" sz="3200" b="1" dirty="0"/>
              <a:t>žádný člověk </a:t>
            </a:r>
            <a:r>
              <a:rPr lang="cs-CZ" sz="3200" dirty="0"/>
              <a:t>před ním, v cizině, </a:t>
            </a:r>
            <a:r>
              <a:rPr lang="cs-CZ" sz="3200" b="1" dirty="0"/>
              <a:t>v níž </a:t>
            </a:r>
            <a:r>
              <a:rPr lang="cs-CZ" sz="3200" dirty="0"/>
              <a:t>ani vzduch nemá </a:t>
            </a:r>
            <a:r>
              <a:rPr lang="cs-CZ" sz="3200" b="1" dirty="0"/>
              <a:t>nic ze vzduch domova, v níž</a:t>
            </a:r>
            <a:r>
              <a:rPr lang="cs-CZ" sz="3200" dirty="0"/>
              <a:t> se člověk musí dusit cizotou, a </a:t>
            </a:r>
            <a:r>
              <a:rPr lang="cs-CZ" sz="3200" b="1" dirty="0"/>
              <a:t>v jejíchž</a:t>
            </a:r>
            <a:r>
              <a:rPr lang="cs-CZ" sz="3200" dirty="0"/>
              <a:t> </a:t>
            </a:r>
            <a:r>
              <a:rPr lang="cs-CZ" sz="3200" b="1" dirty="0"/>
              <a:t> </a:t>
            </a:r>
            <a:r>
              <a:rPr lang="cs-CZ" sz="3200" dirty="0"/>
              <a:t>nesmyslných vábeních </a:t>
            </a:r>
            <a:r>
              <a:rPr lang="cs-CZ" sz="3200" b="1" dirty="0"/>
              <a:t>nemůže</a:t>
            </a:r>
            <a:r>
              <a:rPr lang="cs-CZ" sz="3200" dirty="0"/>
              <a:t> přesto dělat nic než </a:t>
            </a:r>
            <a:r>
              <a:rPr lang="cs-CZ" sz="3200" b="1" dirty="0"/>
              <a:t>dále jít, </a:t>
            </a:r>
            <a:r>
              <a:rPr lang="cs-CZ" sz="3200" dirty="0"/>
              <a:t>než dále bloudit.</a:t>
            </a:r>
          </a:p>
          <a:p>
            <a:endParaRPr lang="cs-CZ" dirty="0"/>
          </a:p>
        </p:txBody>
      </p:sp>
    </p:spTree>
    <p:extLst>
      <p:ext uri="{BB962C8B-B14F-4D97-AF65-F5344CB8AC3E}">
        <p14:creationId xmlns:p14="http://schemas.microsoft.com/office/powerpoint/2010/main" val="3612634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B715A91-28FE-4949-9B6B-5EC30D177434}"/>
              </a:ext>
            </a:extLst>
          </p:cNvPr>
          <p:cNvSpPr>
            <a:spLocks noGrp="1"/>
          </p:cNvSpPr>
          <p:nvPr>
            <p:ph type="title"/>
          </p:nvPr>
        </p:nvSpPr>
        <p:spPr/>
        <p:txBody>
          <a:bodyPr/>
          <a:lstStyle/>
          <a:p>
            <a:r>
              <a:rPr lang="cs-CZ" dirty="0"/>
              <a:t>Vladimír Kafka: Franz Kafka: Zámek (1964).</a:t>
            </a:r>
          </a:p>
        </p:txBody>
      </p:sp>
      <p:sp>
        <p:nvSpPr>
          <p:cNvPr id="3" name="Zástupný obsah 2">
            <a:extLst>
              <a:ext uri="{FF2B5EF4-FFF2-40B4-BE49-F238E27FC236}">
                <a16:creationId xmlns:a16="http://schemas.microsoft.com/office/drawing/2014/main" id="{9703619E-4F9A-44B7-A180-A197C4F5E8A2}"/>
              </a:ext>
            </a:extLst>
          </p:cNvPr>
          <p:cNvSpPr>
            <a:spLocks noGrp="1"/>
          </p:cNvSpPr>
          <p:nvPr>
            <p:ph idx="1"/>
          </p:nvPr>
        </p:nvSpPr>
        <p:spPr/>
        <p:txBody>
          <a:bodyPr>
            <a:normAutofit/>
          </a:bodyPr>
          <a:lstStyle/>
          <a:p>
            <a:r>
              <a:rPr lang="cs-CZ" sz="3200" b="1" dirty="0"/>
              <a:t>Tu uplývaly </a:t>
            </a:r>
            <a:r>
              <a:rPr lang="cs-CZ" sz="3200" dirty="0"/>
              <a:t>hodiny a hodiny společného </a:t>
            </a:r>
            <a:r>
              <a:rPr lang="cs-CZ" sz="3200" b="1" dirty="0"/>
              <a:t>dýchání, </a:t>
            </a:r>
            <a:r>
              <a:rPr lang="cs-CZ" sz="3200" dirty="0"/>
              <a:t>společného tlukotu srdcí, hodiny, v nichž K. </a:t>
            </a:r>
            <a:r>
              <a:rPr lang="cs-CZ" sz="3200" b="1" dirty="0"/>
              <a:t>neopouštěl </a:t>
            </a:r>
            <a:r>
              <a:rPr lang="cs-CZ" sz="3200" dirty="0"/>
              <a:t>pocit, že bloudí nebo </a:t>
            </a:r>
            <a:r>
              <a:rPr lang="cs-CZ" sz="3200" b="1" dirty="0"/>
              <a:t>se ocitá</a:t>
            </a:r>
            <a:r>
              <a:rPr lang="cs-CZ" sz="3200" dirty="0"/>
              <a:t> v tak vzdálené cizině jako ještě </a:t>
            </a:r>
            <a:r>
              <a:rPr lang="cs-CZ" sz="3200" b="1" dirty="0"/>
              <a:t>nikdo </a:t>
            </a:r>
            <a:r>
              <a:rPr lang="cs-CZ" sz="3200" dirty="0"/>
              <a:t>před ním, v cizině, </a:t>
            </a:r>
            <a:r>
              <a:rPr lang="cs-CZ" sz="3200" b="1" dirty="0"/>
              <a:t>kde </a:t>
            </a:r>
            <a:r>
              <a:rPr lang="cs-CZ" sz="3200" dirty="0"/>
              <a:t>ani vzduch nemá </a:t>
            </a:r>
            <a:r>
              <a:rPr lang="cs-CZ" sz="3200" b="1" dirty="0"/>
              <a:t>stejného složení jako vzduch doma, kde</a:t>
            </a:r>
            <a:r>
              <a:rPr lang="cs-CZ" sz="3200" dirty="0"/>
              <a:t> se člověk samou cizotou musí udusit , a </a:t>
            </a:r>
            <a:r>
              <a:rPr lang="cs-CZ" sz="3200" b="1" dirty="0"/>
              <a:t>proti jejímuž </a:t>
            </a:r>
            <a:r>
              <a:rPr lang="cs-CZ" sz="3200" dirty="0"/>
              <a:t>nesmyslnému vábení </a:t>
            </a:r>
            <a:r>
              <a:rPr lang="cs-CZ" sz="3200" b="1" dirty="0"/>
              <a:t>se </a:t>
            </a:r>
            <a:r>
              <a:rPr lang="cs-CZ" sz="3200" dirty="0"/>
              <a:t>přesto nedá dělat nic než </a:t>
            </a:r>
            <a:r>
              <a:rPr lang="cs-CZ" sz="3200" b="1" dirty="0"/>
              <a:t>jít dál, </a:t>
            </a:r>
            <a:r>
              <a:rPr lang="cs-CZ" sz="3200" dirty="0"/>
              <a:t>dále bloudit.</a:t>
            </a:r>
          </a:p>
          <a:p>
            <a:endParaRPr lang="cs-CZ" b="1" dirty="0"/>
          </a:p>
          <a:p>
            <a:r>
              <a:rPr lang="cs-CZ" b="1" dirty="0" err="1"/>
              <a:t>Sich</a:t>
            </a:r>
            <a:r>
              <a:rPr lang="cs-CZ" b="1" dirty="0"/>
              <a:t> </a:t>
            </a:r>
            <a:r>
              <a:rPr lang="cs-CZ" b="1" dirty="0" err="1"/>
              <a:t>verirren</a:t>
            </a:r>
            <a:r>
              <a:rPr lang="cs-CZ" b="1" dirty="0"/>
              <a:t>. </a:t>
            </a:r>
            <a:r>
              <a:rPr lang="cs-CZ" b="1" i="1" dirty="0"/>
              <a:t> Zabloudit, </a:t>
            </a:r>
            <a:r>
              <a:rPr lang="cs-CZ" dirty="0"/>
              <a:t>ne </a:t>
            </a:r>
            <a:r>
              <a:rPr lang="cs-CZ" i="1" dirty="0"/>
              <a:t>bloudit.</a:t>
            </a:r>
            <a:endParaRPr lang="cs-CZ" dirty="0"/>
          </a:p>
        </p:txBody>
      </p:sp>
    </p:spTree>
    <p:extLst>
      <p:ext uri="{BB962C8B-B14F-4D97-AF65-F5344CB8AC3E}">
        <p14:creationId xmlns:p14="http://schemas.microsoft.com/office/powerpoint/2010/main" val="3567421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28A4D26-555C-4BBB-B40C-C16DDBB9859E}"/>
              </a:ext>
            </a:extLst>
          </p:cNvPr>
          <p:cNvSpPr>
            <a:spLocks noGrp="1"/>
          </p:cNvSpPr>
          <p:nvPr>
            <p:ph type="title"/>
          </p:nvPr>
        </p:nvSpPr>
        <p:spPr/>
        <p:txBody>
          <a:bodyPr/>
          <a:lstStyle/>
          <a:p>
            <a:r>
              <a:rPr lang="cs-CZ" dirty="0"/>
              <a:t>Milan Kundera:  Umění věrnosti</a:t>
            </a:r>
          </a:p>
        </p:txBody>
      </p:sp>
      <p:sp>
        <p:nvSpPr>
          <p:cNvPr id="3" name="Zástupný obsah 2">
            <a:extLst>
              <a:ext uri="{FF2B5EF4-FFF2-40B4-BE49-F238E27FC236}">
                <a16:creationId xmlns:a16="http://schemas.microsoft.com/office/drawing/2014/main" id="{D873733A-30CB-4005-9ADC-1A74F4E98069}"/>
              </a:ext>
            </a:extLst>
          </p:cNvPr>
          <p:cNvSpPr>
            <a:spLocks noGrp="1"/>
          </p:cNvSpPr>
          <p:nvPr>
            <p:ph idx="1"/>
          </p:nvPr>
        </p:nvSpPr>
        <p:spPr/>
        <p:txBody>
          <a:bodyPr/>
          <a:lstStyle/>
          <a:p>
            <a:r>
              <a:rPr lang="cs-CZ" dirty="0"/>
              <a:t>Často jsem se pozvedl proti </a:t>
            </a:r>
            <a:r>
              <a:rPr lang="cs-CZ" b="1" dirty="0"/>
              <a:t>zrazujícím překladům, aniž bych si byl dostatečně vědom, že za ně nejsou zodpovědní vždycky překladatelé</a:t>
            </a:r>
            <a:r>
              <a:rPr lang="cs-CZ" dirty="0"/>
              <a:t>. Právě teď čtu: „Stane se, že cizí spisovatelé vyčítají svým francouzským překladatelům, že vylepšují, zkrášlují výraz — a tím i obsah —jejich děl. Spisovatelé mají vědět, že zkrášlování není nezbytně záležitostí překladatelů: je často vynucováno nakladatelstvím.„</a:t>
            </a:r>
          </a:p>
          <a:p>
            <a:r>
              <a:rPr lang="cs-CZ" dirty="0"/>
              <a:t>Pierre </a:t>
            </a:r>
            <a:r>
              <a:rPr lang="cs-CZ" dirty="0" err="1"/>
              <a:t>Blanchard</a:t>
            </a:r>
            <a:r>
              <a:rPr lang="cs-CZ" dirty="0"/>
              <a:t>, překladatel Heinricha von </a:t>
            </a:r>
            <a:r>
              <a:rPr lang="cs-CZ" dirty="0" err="1"/>
              <a:t>Kleista</a:t>
            </a:r>
            <a:r>
              <a:rPr lang="cs-CZ" dirty="0"/>
              <a:t>.</a:t>
            </a:r>
          </a:p>
          <a:p>
            <a:endParaRPr lang="cs-CZ" dirty="0"/>
          </a:p>
        </p:txBody>
      </p:sp>
    </p:spTree>
    <p:extLst>
      <p:ext uri="{BB962C8B-B14F-4D97-AF65-F5344CB8AC3E}">
        <p14:creationId xmlns:p14="http://schemas.microsoft.com/office/powerpoint/2010/main" val="1470646035"/>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610</TotalTime>
  <Words>3010</Words>
  <Application>Microsoft Office PowerPoint</Application>
  <PresentationFormat>Širokoúhlá obrazovka</PresentationFormat>
  <Paragraphs>182</Paragraphs>
  <Slides>48</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48</vt:i4>
      </vt:variant>
    </vt:vector>
  </HeadingPairs>
  <TitlesOfParts>
    <vt:vector size="52" baseType="lpstr">
      <vt:lpstr>Arial</vt:lpstr>
      <vt:lpstr>Calibri</vt:lpstr>
      <vt:lpstr>Calibri Light</vt:lpstr>
      <vt:lpstr>Motiv Office</vt:lpstr>
      <vt:lpstr>Teorie překladu </vt:lpstr>
      <vt:lpstr>Themen der Vorlesungen</vt:lpstr>
      <vt:lpstr>Milan Kundera: UMĚNÍ VĚRNOSTI (dodatek k českému vydání KASTRUJÍCÍ STÍN SVATÉHO GARTY </vt:lpstr>
      <vt:lpstr>Milan Kundera:  Umění věrnosti</vt:lpstr>
      <vt:lpstr>Milan Kundera: Ein Satz.  In: Verratene Vermächtnisse. S. 107 </vt:lpstr>
      <vt:lpstr>Kafka: Das Schloss  (die schönste erotische Szene im dritten Kapitel)</vt:lpstr>
      <vt:lpstr>Kunderas Kafka: eine möglichste treue Stegreifübersetzung</vt:lpstr>
      <vt:lpstr>Vladimír Kafka: Franz Kafka: Zámek (1964).</vt:lpstr>
      <vt:lpstr>Milan Kundera:  Umění věrnosti</vt:lpstr>
      <vt:lpstr>František Štícha: O věrnosti překladu. 2019.</vt:lpstr>
      <vt:lpstr>Štícha, 31/32, eine Demoslogans</vt:lpstr>
      <vt:lpstr>Remarque: Im Westen nichts Neues.  Štícha 42</vt:lpstr>
      <vt:lpstr>Remarque: Im Westen nichts Neues.  Štícha 42</vt:lpstr>
      <vt:lpstr>Remarque: Im Westen nichts Neues.  Štícha 42</vt:lpstr>
      <vt:lpstr>Remarque: Im Westen nichts Neues.  Štícha 43</vt:lpstr>
      <vt:lpstr>Remarque: Im Westen nichts Neues.  Štícha 46</vt:lpstr>
      <vt:lpstr>Remarque: Im Westen nichts Neues.  Štícha 47</vt:lpstr>
      <vt:lpstr>Remarque: Im Westen nichts Neues.  Štícha 47</vt:lpstr>
      <vt:lpstr>Remarque: Arc´de Triomphe / Vítězný oblouk</vt:lpstr>
      <vt:lpstr>Remarque: Arc´de Triomphe / Vítězný oblouk</vt:lpstr>
      <vt:lpstr>Remarque: Arc´de Triomphe / Vítězný oblouk</vt:lpstr>
      <vt:lpstr>Remarque: Arc´de Triomphe / Vítězný oblouk</vt:lpstr>
      <vt:lpstr>Remarque: Arc´de Triomphe / Vítězný oblouk</vt:lpstr>
      <vt:lpstr>Remarque: Arc´de Triomphe / Vítězný oblouk</vt:lpstr>
      <vt:lpstr>Remarque: Arc´de Triomphe / Vítězný oblouk</vt:lpstr>
      <vt:lpstr>Tücken der Abschffaung der Ellipse</vt:lpstr>
      <vt:lpstr>Thomas Mann: Der Zauberberg</vt:lpstr>
      <vt:lpstr>Kateřina Moravcová koriguje Vratislava J. Slezáka</vt:lpstr>
      <vt:lpstr>Kateřina Moravcová koriguje Vratislava J. Slezáka</vt:lpstr>
      <vt:lpstr>Kateřina Moravcová koriguje Vratislava J. Slezáka</vt:lpstr>
      <vt:lpstr>Zbyněk Fišer: Překlad jako kreativní proces.  Teorie a praxe funkcionalistického překládání. Brmo: Host, 2009.</vt:lpstr>
      <vt:lpstr>Texttypologie nach Reiß (1976, 1983)</vt:lpstr>
      <vt:lpstr>Katharina REISS, Hans J. VERMEER</vt:lpstr>
      <vt:lpstr>Zbyněk Fišer: Překlad jako kreativní proces</vt:lpstr>
      <vt:lpstr>Zbyněk Fišer: Překlad jako kreativní proces</vt:lpstr>
      <vt:lpstr>Radka Denemarková übersetzt Stavarič.</vt:lpstr>
      <vt:lpstr>Denemarková mit Zustimmung von Stavarič</vt:lpstr>
      <vt:lpstr>Joklíková</vt:lpstr>
      <vt:lpstr>Joklíková</vt:lpstr>
      <vt:lpstr>Brenntage / Dny ohňů, spálenišť a popela</vt:lpstr>
      <vt:lpstr>výraz „zřícenina“ je údajně neutrální.</vt:lpstr>
      <vt:lpstr>Gesinnungsmüll</vt:lpstr>
      <vt:lpstr>„Was im Falle von anderen ÜbersetzerInnen als Fehler betrachtet werden könnte, stellt bei Denemarková eine absichtliche Vorgehensweise dar“ (Joklíková)</vt:lpstr>
      <vt:lpstr>Geschick</vt:lpstr>
      <vt:lpstr>Proč se asi Stavarič vyhnul větám jako  wälzten uns auf dem Boden. Wir rangen nach Luft ?</vt:lpstr>
      <vt:lpstr>V době našeho národního obrození bylo třeba již názvem díla přitáhnout co nejširší vrstvy k české četbě a na česká představení. </vt:lpstr>
      <vt:lpstr>Christiane Nord: Funktionsgerechtigkeit und Loyalität.  Berlin: Frank &amp; Timmer, 2011. </vt:lpstr>
      <vt:lpstr>Christiane Nord: Funktionsgerechtigkeit und Loyalität.  Berlin: Frank &amp; Timmer, 2011.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Teorie překladu </dc:title>
  <dc:creator>Zdeněk Mareček</dc:creator>
  <cp:lastModifiedBy>Zdeněk Mareček</cp:lastModifiedBy>
  <cp:revision>52</cp:revision>
  <dcterms:created xsi:type="dcterms:W3CDTF">2019-09-22T08:30:45Z</dcterms:created>
  <dcterms:modified xsi:type="dcterms:W3CDTF">2019-09-23T06:21:34Z</dcterms:modified>
</cp:coreProperties>
</file>