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lvl1pPr>
      <a:defRPr>
        <a:latin typeface="Book Antiqua"/>
        <a:ea typeface="Book Antiqua"/>
        <a:cs typeface="Book Antiqua"/>
        <a:sym typeface="Book Antiqua"/>
      </a:defRPr>
    </a:lvl1pPr>
    <a:lvl2pPr indent="457200">
      <a:defRPr>
        <a:latin typeface="Book Antiqua"/>
        <a:ea typeface="Book Antiqua"/>
        <a:cs typeface="Book Antiqua"/>
        <a:sym typeface="Book Antiqua"/>
      </a:defRPr>
    </a:lvl2pPr>
    <a:lvl3pPr indent="914400">
      <a:defRPr>
        <a:latin typeface="Book Antiqua"/>
        <a:ea typeface="Book Antiqua"/>
        <a:cs typeface="Book Antiqua"/>
        <a:sym typeface="Book Antiqua"/>
      </a:defRPr>
    </a:lvl3pPr>
    <a:lvl4pPr indent="1371600">
      <a:defRPr>
        <a:latin typeface="Book Antiqua"/>
        <a:ea typeface="Book Antiqua"/>
        <a:cs typeface="Book Antiqua"/>
        <a:sym typeface="Book Antiqua"/>
      </a:defRPr>
    </a:lvl4pPr>
    <a:lvl5pPr indent="1828800">
      <a:defRPr>
        <a:latin typeface="Book Antiqua"/>
        <a:ea typeface="Book Antiqua"/>
        <a:cs typeface="Book Antiqua"/>
        <a:sym typeface="Book Antiqua"/>
      </a:defRPr>
    </a:lvl5pPr>
    <a:lvl6pPr indent="2286000">
      <a:defRPr>
        <a:latin typeface="Book Antiqua"/>
        <a:ea typeface="Book Antiqua"/>
        <a:cs typeface="Book Antiqua"/>
        <a:sym typeface="Book Antiqua"/>
      </a:defRPr>
    </a:lvl6pPr>
    <a:lvl7pPr indent="2743200">
      <a:defRPr>
        <a:latin typeface="Book Antiqua"/>
        <a:ea typeface="Book Antiqua"/>
        <a:cs typeface="Book Antiqua"/>
        <a:sym typeface="Book Antiqua"/>
      </a:defRPr>
    </a:lvl7pPr>
    <a:lvl8pPr indent="3200400">
      <a:defRPr>
        <a:latin typeface="Book Antiqua"/>
        <a:ea typeface="Book Antiqua"/>
        <a:cs typeface="Book Antiqua"/>
        <a:sym typeface="Book Antiqua"/>
      </a:defRPr>
    </a:lvl8pPr>
    <a:lvl9pPr indent="3657600">
      <a:defRPr>
        <a:latin typeface="Book Antiqua"/>
        <a:ea typeface="Book Antiqua"/>
        <a:cs typeface="Book Antiqua"/>
        <a:sym typeface="Book Antiqu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Book Antiqua Bold"/>
          <a:ea typeface="Book Antiqua Bold"/>
          <a:cs typeface="Book Antiqu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E8CA"/>
          </a:solidFill>
        </a:fill>
      </a:tcStyle>
    </a:wholeTbl>
    <a:band2H>
      <a:tcTxStyle/>
      <a:tcStyle>
        <a:tcBdr/>
        <a:fill>
          <a:solidFill>
            <a:srgbClr val="FEF4E6"/>
          </a:solidFill>
        </a:fill>
      </a:tcStyle>
    </a:band2H>
    <a:firstCol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8C000"/>
          </a:solidFill>
        </a:fill>
      </a:tcStyle>
    </a:firstCol>
    <a:la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8C000"/>
          </a:solidFill>
        </a:fill>
      </a:tcStyle>
    </a:lastRow>
    <a:fir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8C000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Book Antiqua Bold"/>
          <a:ea typeface="Book Antiqua Bold"/>
          <a:cs typeface="Book Antiqu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CCCA"/>
          </a:solidFill>
        </a:fill>
      </a:tcStyle>
    </a:wholeTbl>
    <a:band2H>
      <a:tcTxStyle/>
      <a:tcStyle>
        <a:tcBdr/>
        <a:fill>
          <a:solidFill>
            <a:srgbClr val="FEE7E6"/>
          </a:solidFill>
        </a:fill>
      </a:tcStyle>
    </a:band2H>
    <a:firstCol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83500"/>
          </a:solidFill>
        </a:fill>
      </a:tcStyle>
    </a:firstCol>
    <a:la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83500"/>
          </a:solidFill>
        </a:fill>
      </a:tcStyle>
    </a:lastRow>
    <a:fir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83500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Book Antiqua Bold"/>
          <a:ea typeface="Book Antiqua Bold"/>
          <a:cs typeface="Book Antiqu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1CA"/>
          </a:solidFill>
        </a:fill>
      </a:tcStyle>
    </a:wholeTbl>
    <a:band2H>
      <a:tcTxStyle/>
      <a:tcStyle>
        <a:tcBdr/>
        <a:fill>
          <a:solidFill>
            <a:srgbClr val="E9EAE7"/>
          </a:solidFill>
        </a:fill>
      </a:tcStyle>
    </a:band2H>
    <a:firstCol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86215"/>
          </a:solidFill>
        </a:fill>
      </a:tcStyle>
    </a:firstCol>
    <a:la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86215"/>
          </a:solidFill>
        </a:fill>
      </a:tcStyle>
    </a:lastRow>
    <a:fir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86215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Book Antiqua Bold"/>
          <a:ea typeface="Book Antiqua Bold"/>
          <a:cs typeface="Book Antiqua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8C000"/>
          </a:solidFill>
        </a:fill>
      </a:tcStyle>
    </a:firstCol>
    <a:lastRow>
      <a:tcTxStyle b="on" i="on">
        <a:font>
          <a:latin typeface="Book Antiqua Bold"/>
          <a:ea typeface="Book Antiqua Bold"/>
          <a:cs typeface="Book Antiqua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8C00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Book Antiqua Bold"/>
          <a:ea typeface="Book Antiqua Bold"/>
          <a:cs typeface="Book Antiqu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Book Antiqua Bold"/>
          <a:ea typeface="Book Antiqua Bold"/>
          <a:cs typeface="Book Antiqu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Book Antiqua Bold"/>
          <a:ea typeface="Book Antiqua Bold"/>
          <a:cs typeface="Book Antiqu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Book Antiqua Bold"/>
          <a:ea typeface="Book Antiqua Bold"/>
          <a:cs typeface="Book Antiqu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Book Antiqua Bold"/>
          <a:ea typeface="Book Antiqua Bold"/>
          <a:cs typeface="Book Antiqu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493776" y="2061971"/>
            <a:ext cx="7196329" cy="3184526"/>
          </a:xfrm>
          <a:prstGeom prst="rect">
            <a:avLst/>
          </a:prstGeom>
        </p:spPr>
        <p:txBody>
          <a:bodyPr anchor="b"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blurRad="50800" dist="25400" dir="2700000" rotWithShape="0">
                    <a:srgbClr val="FFFFFF">
                      <a:alpha val="40000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493776" y="5257800"/>
            <a:ext cx="7196329" cy="16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800">
                <a:solidFill>
                  <a:srgbClr val="194431"/>
                </a:solidFill>
                <a:effectLst>
                  <a:outerShdw blurRad="50800" dist="25400" dir="2700000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pPr lvl="0">
              <a:defRPr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194431"/>
                </a:solidFill>
                <a:effectLst>
                  <a:outerShdw blurRad="50800" dist="25400" dir="2700000" rotWithShape="0">
                    <a:srgbClr val="FFFFFF">
                      <a:alpha val="40000"/>
                    </a:srgbClr>
                  </a:outerShdw>
                </a:effectLst>
              </a:rPr>
              <a:t>Click to edit Master subtitle style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765175" y="2552700"/>
            <a:ext cx="7612064" cy="2814638"/>
          </a:xfrm>
          <a:prstGeom prst="rect">
            <a:avLst/>
          </a:prstGeom>
        </p:spPr>
        <p:txBody>
          <a:bodyPr anchor="b"/>
          <a:lstStyle>
            <a:lvl1pPr>
              <a:defRPr sz="4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765175" y="5443537"/>
            <a:ext cx="7612064" cy="14144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SzTx/>
              <a:buFontTx/>
              <a:buNone/>
              <a:defRPr sz="1800"/>
            </a:lvl1pPr>
          </a:lstStyle>
          <a:p>
            <a:pPr lvl="0">
              <a:defRPr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Click to edit Master text styles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Pictures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608946" y="0"/>
            <a:ext cx="3250360" cy="2012950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194431"/>
                </a:solidFill>
                <a:effectLst>
                  <a:outerShdw blurRad="50800" dist="25400" dir="2700000" rotWithShape="0">
                    <a:srgbClr val="FFFFFF">
                      <a:alpha val="40000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608946" y="2084389"/>
            <a:ext cx="3250360" cy="47736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SzTx/>
              <a:buFontTx/>
              <a:buNone/>
              <a:defRPr sz="1800">
                <a:solidFill>
                  <a:srgbClr val="194431"/>
                </a:solidFill>
                <a:effectLst>
                  <a:outerShdw blurRad="50800" dist="25400" dir="2700000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pPr lvl="0">
              <a:defRPr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194431"/>
                </a:solidFill>
                <a:effectLst>
                  <a:outerShdw blurRad="50800" dist="25400" dir="2700000" rotWithShape="0">
                    <a:srgbClr val="FFFFFF">
                      <a:alpha val="40000"/>
                    </a:srgbClr>
                  </a:outerShdw>
                </a:effectLst>
              </a:rPr>
              <a:t>Click to edit Master text styles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xfrm>
            <a:off x="1967426" y="6404292"/>
            <a:ext cx="533401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94431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765173" y="0"/>
            <a:ext cx="7612065" cy="157657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blurRad="50800" dist="25400" dir="2700000" rotWithShape="0">
                    <a:srgbClr val="FFFFFF">
                      <a:alpha val="40000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5" cy="478715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Fifth level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blurRad="50800" dist="25400" dir="2700000" rotWithShape="0">
                    <a:srgbClr val="FFFFFF">
                      <a:alpha val="40000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Fifth level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765173" y="0"/>
            <a:ext cx="7612065" cy="157657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blurRad="50800" dist="25400" dir="2700000" rotWithShape="0">
                    <a:srgbClr val="FFFFFF">
                      <a:alpha val="40000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5" cy="478715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Fifth level</a:t>
            </a:r>
          </a:p>
        </p:txBody>
      </p:sp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with Pictur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496889" y="2059828"/>
            <a:ext cx="7199311" cy="3184526"/>
          </a:xfrm>
          <a:prstGeom prst="rect">
            <a:avLst/>
          </a:prstGeom>
        </p:spPr>
        <p:txBody>
          <a:bodyPr anchor="b"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blurRad="50800" dist="25400" dir="2700000" rotWithShape="0">
                    <a:srgbClr val="FFFFFF">
                      <a:alpha val="40000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496887" y="5257800"/>
            <a:ext cx="7199313" cy="16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800">
                <a:solidFill>
                  <a:srgbClr val="194431"/>
                </a:solidFill>
                <a:effectLst>
                  <a:outerShdw blurRad="50800" dist="25400" dir="2700000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pPr lvl="0">
              <a:defRPr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194431"/>
                </a:solidFill>
                <a:effectLst>
                  <a:outerShdw blurRad="50800" dist="25400" dir="2700000" rotWithShape="0">
                    <a:srgbClr val="FFFFFF">
                      <a:alpha val="40000"/>
                    </a:srgbClr>
                  </a:outerShdw>
                </a:effectLst>
              </a:rPr>
              <a:t>Click to edit Master subtitle style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765175" y="522194"/>
            <a:ext cx="7612064" cy="3076576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blurRad="50800" dist="25400" dir="2700000" rotWithShape="0">
                    <a:srgbClr val="FFFFFF">
                      <a:alpha val="40000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4" cy="32146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SzTx/>
              <a:buFontTx/>
              <a:buNone/>
              <a:defRPr sz="1800">
                <a:solidFill>
                  <a:srgbClr val="194431"/>
                </a:solidFill>
                <a:effectLst>
                  <a:outerShdw blurRad="50800" dist="25400" dir="2700000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pPr lvl="0">
              <a:defRPr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194431"/>
                </a:solidFill>
                <a:effectLst>
                  <a:outerShdw blurRad="50800" dist="25400" dir="2700000" rotWithShape="0">
                    <a:srgbClr val="FFFFFF">
                      <a:alpha val="40000"/>
                    </a:srgbClr>
                  </a:outerShdw>
                </a:effectLst>
              </a:rPr>
              <a:t>Click to edit Master text styles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765173" y="0"/>
            <a:ext cx="7612065" cy="157657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blurRad="50800" dist="25400" dir="2700000" rotWithShape="0">
                    <a:srgbClr val="FFFFFF">
                      <a:alpha val="40000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765175" y="2084388"/>
            <a:ext cx="3657600" cy="47736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723194" indent="-373944">
              <a:defRPr sz="2000"/>
            </a:lvl2pPr>
            <a:lvl3pPr marL="1073855" indent="-388055">
              <a:defRPr sz="2000"/>
            </a:lvl3pPr>
            <a:lvl4pPr marL="1408994" indent="-373944">
              <a:defRPr sz="2000"/>
            </a:lvl4pPr>
            <a:lvl5pPr marL="1759655" indent="-388055">
              <a:defRPr sz="20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Fifth level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765173" y="63314"/>
            <a:ext cx="7612065" cy="144994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blurRad="50800" dist="25400" dir="2700000" rotWithShape="0">
                    <a:srgbClr val="FFFFFF">
                      <a:alpha val="40000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765173" y="1513259"/>
            <a:ext cx="3657601" cy="12517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SzTx/>
              <a:buFontTx/>
              <a:buNone/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Click to edit Master text styles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765173" y="0"/>
            <a:ext cx="7612065" cy="157657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blurRad="50800" dist="25400" dir="2700000" rotWithShape="0">
                    <a:srgbClr val="FFFFFF">
                      <a:alpha val="40000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608946" y="0"/>
            <a:ext cx="3250360" cy="2012950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194431"/>
                </a:solidFill>
                <a:effectLst>
                  <a:outerShdw blurRad="50800" dist="25400" dir="2700000" rotWithShape="0">
                    <a:srgbClr val="FFFFFF">
                      <a:alpha val="40000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4495800" y="381000"/>
            <a:ext cx="4149725" cy="6477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Fifth level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xfrm>
            <a:off x="1967426" y="6404292"/>
            <a:ext cx="533401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94431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620000" y="0"/>
            <a:ext cx="1497107" cy="6724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blurRad="50800" dist="25400" dir="2700000" rotWithShape="0">
                    <a:srgbClr val="FFFFFF">
                      <a:alpha val="40000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96887" y="457200"/>
            <a:ext cx="6513512" cy="640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Fifth level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305300" y="6404292"/>
            <a:ext cx="5334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algn="ctr">
        <a:defRPr sz="4800">
          <a:solidFill>
            <a:srgbClr val="194431"/>
          </a:solidFill>
          <a:effectLst>
            <a:outerShdw blurRad="50800" dist="25400" dir="2700000" rotWithShape="0">
              <a:srgbClr val="FFFFFF">
                <a:alpha val="40000"/>
              </a:srgbClr>
            </a:outerShdw>
          </a:effectLst>
          <a:latin typeface="Book Antiqua"/>
          <a:ea typeface="Book Antiqua"/>
          <a:cs typeface="Book Antiqua"/>
          <a:sym typeface="Book Antiqua"/>
        </a:defRPr>
      </a:lvl1pPr>
      <a:lvl2pPr algn="ctr">
        <a:defRPr sz="4800">
          <a:solidFill>
            <a:srgbClr val="194431"/>
          </a:solidFill>
          <a:effectLst>
            <a:outerShdw blurRad="50800" dist="25400" dir="2700000" rotWithShape="0">
              <a:srgbClr val="FFFFFF">
                <a:alpha val="40000"/>
              </a:srgbClr>
            </a:outerShdw>
          </a:effectLst>
          <a:latin typeface="Book Antiqua"/>
          <a:ea typeface="Book Antiqua"/>
          <a:cs typeface="Book Antiqua"/>
          <a:sym typeface="Book Antiqua"/>
        </a:defRPr>
      </a:lvl2pPr>
      <a:lvl3pPr algn="ctr">
        <a:defRPr sz="4800">
          <a:solidFill>
            <a:srgbClr val="194431"/>
          </a:solidFill>
          <a:effectLst>
            <a:outerShdw blurRad="50800" dist="25400" dir="2700000" rotWithShape="0">
              <a:srgbClr val="FFFFFF">
                <a:alpha val="40000"/>
              </a:srgbClr>
            </a:outerShdw>
          </a:effectLst>
          <a:latin typeface="Book Antiqua"/>
          <a:ea typeface="Book Antiqua"/>
          <a:cs typeface="Book Antiqua"/>
          <a:sym typeface="Book Antiqua"/>
        </a:defRPr>
      </a:lvl3pPr>
      <a:lvl4pPr algn="ctr">
        <a:defRPr sz="4800">
          <a:solidFill>
            <a:srgbClr val="194431"/>
          </a:solidFill>
          <a:effectLst>
            <a:outerShdw blurRad="50800" dist="25400" dir="2700000" rotWithShape="0">
              <a:srgbClr val="FFFFFF">
                <a:alpha val="40000"/>
              </a:srgbClr>
            </a:outerShdw>
          </a:effectLst>
          <a:latin typeface="Book Antiqua"/>
          <a:ea typeface="Book Antiqua"/>
          <a:cs typeface="Book Antiqua"/>
          <a:sym typeface="Book Antiqua"/>
        </a:defRPr>
      </a:lvl4pPr>
      <a:lvl5pPr algn="ctr">
        <a:defRPr sz="4800">
          <a:solidFill>
            <a:srgbClr val="194431"/>
          </a:solidFill>
          <a:effectLst>
            <a:outerShdw blurRad="50800" dist="25400" dir="2700000" rotWithShape="0">
              <a:srgbClr val="FFFFFF">
                <a:alpha val="40000"/>
              </a:srgbClr>
            </a:outerShdw>
          </a:effectLst>
          <a:latin typeface="Book Antiqua"/>
          <a:ea typeface="Book Antiqua"/>
          <a:cs typeface="Book Antiqua"/>
          <a:sym typeface="Book Antiqua"/>
        </a:defRPr>
      </a:lvl5pPr>
      <a:lvl6pPr algn="ctr">
        <a:defRPr sz="4800">
          <a:solidFill>
            <a:srgbClr val="194431"/>
          </a:solidFill>
          <a:effectLst>
            <a:outerShdw blurRad="50800" dist="25400" dir="2700000" rotWithShape="0">
              <a:srgbClr val="FFFFFF">
                <a:alpha val="40000"/>
              </a:srgbClr>
            </a:outerShdw>
          </a:effectLst>
          <a:latin typeface="Book Antiqua"/>
          <a:ea typeface="Book Antiqua"/>
          <a:cs typeface="Book Antiqua"/>
          <a:sym typeface="Book Antiqua"/>
        </a:defRPr>
      </a:lvl6pPr>
      <a:lvl7pPr algn="ctr">
        <a:defRPr sz="4800">
          <a:solidFill>
            <a:srgbClr val="194431"/>
          </a:solidFill>
          <a:effectLst>
            <a:outerShdw blurRad="50800" dist="25400" dir="2700000" rotWithShape="0">
              <a:srgbClr val="FFFFFF">
                <a:alpha val="40000"/>
              </a:srgbClr>
            </a:outerShdw>
          </a:effectLst>
          <a:latin typeface="Book Antiqua"/>
          <a:ea typeface="Book Antiqua"/>
          <a:cs typeface="Book Antiqua"/>
          <a:sym typeface="Book Antiqua"/>
        </a:defRPr>
      </a:lvl7pPr>
      <a:lvl8pPr algn="ctr">
        <a:defRPr sz="4800">
          <a:solidFill>
            <a:srgbClr val="194431"/>
          </a:solidFill>
          <a:effectLst>
            <a:outerShdw blurRad="50800" dist="25400" dir="2700000" rotWithShape="0">
              <a:srgbClr val="FFFFFF">
                <a:alpha val="40000"/>
              </a:srgbClr>
            </a:outerShdw>
          </a:effectLst>
          <a:latin typeface="Book Antiqua"/>
          <a:ea typeface="Book Antiqua"/>
          <a:cs typeface="Book Antiqua"/>
          <a:sym typeface="Book Antiqua"/>
        </a:defRPr>
      </a:lvl8pPr>
      <a:lvl9pPr algn="ctr">
        <a:defRPr sz="4800">
          <a:solidFill>
            <a:srgbClr val="194431"/>
          </a:solidFill>
          <a:effectLst>
            <a:outerShdw blurRad="50800" dist="25400" dir="2700000" rotWithShape="0">
              <a:srgbClr val="FFFFFF">
                <a:alpha val="40000"/>
              </a:srgbClr>
            </a:outerShdw>
          </a:effectLst>
          <a:latin typeface="Book Antiqua"/>
          <a:ea typeface="Book Antiqua"/>
          <a:cs typeface="Book Antiqua"/>
          <a:sym typeface="Book Antiqua"/>
        </a:defRPr>
      </a:lvl9pPr>
    </p:titleStyle>
    <p:bodyStyle>
      <a:lvl1pPr marL="342900" indent="-342900">
        <a:spcBef>
          <a:spcPts val="2000"/>
        </a:spcBef>
        <a:buSzPct val="100000"/>
        <a:buFont typeface="Wingdings 2"/>
        <a:buChar char="●"/>
        <a:defRPr sz="2400">
          <a:solidFill>
            <a:srgbClr val="FFFFFF"/>
          </a:solidFill>
          <a:effectLst>
            <a:outerShdw blurRad="63500" dist="50800" dir="2700000" rotWithShape="0">
              <a:srgbClr val="000000">
                <a:alpha val="50000"/>
              </a:srgbClr>
            </a:outerShdw>
          </a:effectLst>
          <a:latin typeface="Book Antiqua"/>
          <a:ea typeface="Book Antiqua"/>
          <a:cs typeface="Book Antiqua"/>
          <a:sym typeface="Book Antiqua"/>
        </a:defRPr>
      </a:lvl1pPr>
      <a:lvl2pPr marL="716395" indent="-367145">
        <a:spcBef>
          <a:spcPts val="2000"/>
        </a:spcBef>
        <a:buSzPct val="100000"/>
        <a:buFont typeface="Wingdings 2"/>
        <a:buChar char="●"/>
        <a:defRPr sz="2400">
          <a:solidFill>
            <a:srgbClr val="FFFFFF"/>
          </a:solidFill>
          <a:effectLst>
            <a:outerShdw blurRad="63500" dist="50800" dir="2700000" rotWithShape="0">
              <a:srgbClr val="000000">
                <a:alpha val="50000"/>
              </a:srgbClr>
            </a:outerShdw>
          </a:effectLst>
          <a:latin typeface="Book Antiqua"/>
          <a:ea typeface="Book Antiqua"/>
          <a:cs typeface="Book Antiqua"/>
          <a:sym typeface="Book Antiqua"/>
        </a:defRPr>
      </a:lvl2pPr>
      <a:lvl3pPr marL="1104900" indent="-419100">
        <a:spcBef>
          <a:spcPts val="2000"/>
        </a:spcBef>
        <a:buSzPct val="100000"/>
        <a:buFont typeface="Wingdings 2"/>
        <a:buChar char="●"/>
        <a:defRPr sz="2400">
          <a:solidFill>
            <a:srgbClr val="FFFFFF"/>
          </a:solidFill>
          <a:effectLst>
            <a:outerShdw blurRad="63500" dist="50800" dir="2700000" rotWithShape="0">
              <a:srgbClr val="000000">
                <a:alpha val="50000"/>
              </a:srgbClr>
            </a:outerShdw>
          </a:effectLst>
          <a:latin typeface="Book Antiqua"/>
          <a:ea typeface="Book Antiqua"/>
          <a:cs typeface="Book Antiqua"/>
          <a:sym typeface="Book Antiqua"/>
        </a:defRPr>
      </a:lvl3pPr>
      <a:lvl4pPr marL="1483783" indent="-448733">
        <a:spcBef>
          <a:spcPts val="2000"/>
        </a:spcBef>
        <a:buSzPct val="100000"/>
        <a:buFont typeface="Wingdings 2"/>
        <a:buChar char="●"/>
        <a:defRPr sz="2400">
          <a:solidFill>
            <a:srgbClr val="FFFFFF"/>
          </a:solidFill>
          <a:effectLst>
            <a:outerShdw blurRad="63500" dist="50800" dir="2700000" rotWithShape="0">
              <a:srgbClr val="000000">
                <a:alpha val="50000"/>
              </a:srgbClr>
            </a:outerShdw>
          </a:effectLst>
          <a:latin typeface="Book Antiqua"/>
          <a:ea typeface="Book Antiqua"/>
          <a:cs typeface="Book Antiqua"/>
          <a:sym typeface="Book Antiqua"/>
        </a:defRPr>
      </a:lvl4pPr>
      <a:lvl5pPr marL="1837266" indent="-465666">
        <a:spcBef>
          <a:spcPts val="2000"/>
        </a:spcBef>
        <a:buSzPct val="100000"/>
        <a:buFont typeface="Wingdings 2"/>
        <a:buChar char="●"/>
        <a:defRPr sz="2400">
          <a:solidFill>
            <a:srgbClr val="FFFFFF"/>
          </a:solidFill>
          <a:effectLst>
            <a:outerShdw blurRad="63500" dist="50800" dir="2700000" rotWithShape="0">
              <a:srgbClr val="000000">
                <a:alpha val="50000"/>
              </a:srgbClr>
            </a:outerShdw>
          </a:effectLst>
          <a:latin typeface="Book Antiqua"/>
          <a:ea typeface="Book Antiqua"/>
          <a:cs typeface="Book Antiqua"/>
          <a:sym typeface="Book Antiqua"/>
        </a:defRPr>
      </a:lvl5pPr>
      <a:lvl6pPr marL="2170642" indent="-459317">
        <a:spcBef>
          <a:spcPts val="2000"/>
        </a:spcBef>
        <a:buSzPct val="100000"/>
        <a:buFont typeface="Wingdings 2"/>
        <a:buChar char="●"/>
        <a:defRPr sz="2400">
          <a:solidFill>
            <a:srgbClr val="FFFFFF"/>
          </a:solidFill>
          <a:effectLst>
            <a:outerShdw blurRad="63500" dist="50800" dir="2700000" rotWithShape="0">
              <a:srgbClr val="000000">
                <a:alpha val="50000"/>
              </a:srgbClr>
            </a:outerShdw>
          </a:effectLst>
          <a:latin typeface="Book Antiqua"/>
          <a:ea typeface="Book Antiqua"/>
          <a:cs typeface="Book Antiqua"/>
          <a:sym typeface="Book Antiqua"/>
        </a:defRPr>
      </a:lvl6pPr>
      <a:lvl7pPr marL="2513542" indent="-459317">
        <a:spcBef>
          <a:spcPts val="2000"/>
        </a:spcBef>
        <a:buSzPct val="100000"/>
        <a:buFont typeface="Wingdings 2"/>
        <a:buChar char="●"/>
        <a:defRPr sz="2400">
          <a:solidFill>
            <a:srgbClr val="FFFFFF"/>
          </a:solidFill>
          <a:effectLst>
            <a:outerShdw blurRad="63500" dist="50800" dir="2700000" rotWithShape="0">
              <a:srgbClr val="000000">
                <a:alpha val="50000"/>
              </a:srgbClr>
            </a:outerShdw>
          </a:effectLst>
          <a:latin typeface="Book Antiqua"/>
          <a:ea typeface="Book Antiqua"/>
          <a:cs typeface="Book Antiqua"/>
          <a:sym typeface="Book Antiqua"/>
        </a:defRPr>
      </a:lvl7pPr>
      <a:lvl8pPr marL="2858029" indent="-459317">
        <a:spcBef>
          <a:spcPts val="2000"/>
        </a:spcBef>
        <a:buSzPct val="100000"/>
        <a:buFont typeface="Wingdings 2"/>
        <a:buChar char="●"/>
        <a:defRPr sz="2400">
          <a:solidFill>
            <a:srgbClr val="FFFFFF"/>
          </a:solidFill>
          <a:effectLst>
            <a:outerShdw blurRad="63500" dist="50800" dir="2700000" rotWithShape="0">
              <a:srgbClr val="000000">
                <a:alpha val="50000"/>
              </a:srgbClr>
            </a:outerShdw>
          </a:effectLst>
          <a:latin typeface="Book Antiqua"/>
          <a:ea typeface="Book Antiqua"/>
          <a:cs typeface="Book Antiqua"/>
          <a:sym typeface="Book Antiqua"/>
        </a:defRPr>
      </a:lvl8pPr>
      <a:lvl9pPr marL="3202517" indent="-459317">
        <a:spcBef>
          <a:spcPts val="2000"/>
        </a:spcBef>
        <a:buSzPct val="100000"/>
        <a:buFont typeface="Wingdings 2"/>
        <a:buChar char="●"/>
        <a:defRPr sz="2400">
          <a:solidFill>
            <a:srgbClr val="FFFFFF"/>
          </a:solidFill>
          <a:effectLst>
            <a:outerShdw blurRad="63500" dist="50800" dir="2700000" rotWithShape="0">
              <a:srgbClr val="000000">
                <a:alpha val="50000"/>
              </a:srgbClr>
            </a:outerShdw>
          </a:effectLst>
          <a:latin typeface="Book Antiqua"/>
          <a:ea typeface="Book Antiqua"/>
          <a:cs typeface="Book Antiqua"/>
          <a:sym typeface="Book Antiqua"/>
        </a:defRPr>
      </a:lvl9pPr>
    </p:bodyStyle>
    <p:otherStyle>
      <a:lvl1pPr algn="ctr">
        <a:defRPr sz="1200">
          <a:solidFill>
            <a:schemeClr val="tx1"/>
          </a:solidFill>
          <a:latin typeface="+mn-lt"/>
          <a:ea typeface="+mn-ea"/>
          <a:cs typeface="+mn-cs"/>
          <a:sym typeface="Book Antiqua"/>
        </a:defRPr>
      </a:lvl1pPr>
      <a:lvl2pPr indent="457200" algn="ctr">
        <a:defRPr sz="1200">
          <a:solidFill>
            <a:schemeClr val="tx1"/>
          </a:solidFill>
          <a:latin typeface="+mn-lt"/>
          <a:ea typeface="+mn-ea"/>
          <a:cs typeface="+mn-cs"/>
          <a:sym typeface="Book Antiqua"/>
        </a:defRPr>
      </a:lvl2pPr>
      <a:lvl3pPr indent="914400" algn="ctr">
        <a:defRPr sz="1200">
          <a:solidFill>
            <a:schemeClr val="tx1"/>
          </a:solidFill>
          <a:latin typeface="+mn-lt"/>
          <a:ea typeface="+mn-ea"/>
          <a:cs typeface="+mn-cs"/>
          <a:sym typeface="Book Antiqua"/>
        </a:defRPr>
      </a:lvl3pPr>
      <a:lvl4pPr indent="1371600" algn="ctr">
        <a:defRPr sz="1200">
          <a:solidFill>
            <a:schemeClr val="tx1"/>
          </a:solidFill>
          <a:latin typeface="+mn-lt"/>
          <a:ea typeface="+mn-ea"/>
          <a:cs typeface="+mn-cs"/>
          <a:sym typeface="Book Antiqua"/>
        </a:defRPr>
      </a:lvl4pPr>
      <a:lvl5pPr indent="1828800" algn="ctr">
        <a:defRPr sz="1200">
          <a:solidFill>
            <a:schemeClr val="tx1"/>
          </a:solidFill>
          <a:latin typeface="+mn-lt"/>
          <a:ea typeface="+mn-ea"/>
          <a:cs typeface="+mn-cs"/>
          <a:sym typeface="Book Antiqua"/>
        </a:defRPr>
      </a:lvl5pPr>
      <a:lvl6pPr indent="2286000" algn="ctr">
        <a:defRPr sz="1200">
          <a:solidFill>
            <a:schemeClr val="tx1"/>
          </a:solidFill>
          <a:latin typeface="+mn-lt"/>
          <a:ea typeface="+mn-ea"/>
          <a:cs typeface="+mn-cs"/>
          <a:sym typeface="Book Antiqua"/>
        </a:defRPr>
      </a:lvl6pPr>
      <a:lvl7pPr indent="2743200" algn="ctr">
        <a:defRPr sz="1200">
          <a:solidFill>
            <a:schemeClr val="tx1"/>
          </a:solidFill>
          <a:latin typeface="+mn-lt"/>
          <a:ea typeface="+mn-ea"/>
          <a:cs typeface="+mn-cs"/>
          <a:sym typeface="Book Antiqua"/>
        </a:defRPr>
      </a:lvl7pPr>
      <a:lvl8pPr indent="3200400" algn="ctr">
        <a:defRPr sz="1200">
          <a:solidFill>
            <a:schemeClr val="tx1"/>
          </a:solidFill>
          <a:latin typeface="+mn-lt"/>
          <a:ea typeface="+mn-ea"/>
          <a:cs typeface="+mn-cs"/>
          <a:sym typeface="Book Antiqua"/>
        </a:defRPr>
      </a:lvl8pPr>
      <a:lvl9pPr indent="3657600" algn="ctr">
        <a:defRPr sz="1200">
          <a:solidFill>
            <a:schemeClr val="tx1"/>
          </a:solidFill>
          <a:latin typeface="+mn-lt"/>
          <a:ea typeface="+mn-ea"/>
          <a:cs typeface="+mn-cs"/>
          <a:sym typeface="Book Antiqu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493775" y="3090259"/>
            <a:ext cx="7196330" cy="164006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blurRad="50800" dist="25400" dir="2700000" rotWithShape="0">
                    <a:srgbClr val="FFFFFF">
                      <a:alpha val="40000"/>
                    </a:srgbClr>
                  </a:outerShdw>
                </a:effectLst>
              </a:rPr>
              <a:t>Etické aspekty výzkumu v psychologii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493775" y="5257799"/>
            <a:ext cx="7196330" cy="9875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765173" y="79468"/>
            <a:ext cx="7612065" cy="14176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813816">
              <a:defRPr sz="4272">
                <a:effectLst>
                  <a:outerShdw blurRad="45212" dist="22606" dir="2700000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72">
                <a:solidFill>
                  <a:srgbClr val="194431"/>
                </a:solidFill>
                <a:effectLst>
                  <a:outerShdw blurRad="45212" dist="22606" dir="2700000" rotWithShape="0">
                    <a:srgbClr val="FFFFFF">
                      <a:alpha val="40000"/>
                    </a:srgbClr>
                  </a:outerShdw>
                </a:effectLst>
              </a:rPr>
              <a:t>Uplatnění etických principů ve výzkumu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765174" y="2070846"/>
            <a:ext cx="7612066" cy="4182036"/>
          </a:xfrm>
          <a:prstGeom prst="rect">
            <a:avLst/>
          </a:prstGeom>
        </p:spPr>
        <p:txBody>
          <a:bodyPr/>
          <a:lstStyle/>
          <a:p>
            <a:pPr marL="0" lvl="0" indent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Postupy a problematické otázky: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endParaRPr sz="2400">
              <a:solidFill>
                <a:srgbClr val="FFFFFF"/>
              </a:solidFill>
              <a:effectLst>
                <a:outerShdw blurRad="63500" dist="50800" dir="2700000" rotWithShape="0">
                  <a:srgbClr val="000000">
                    <a:alpha val="50000"/>
                  </a:srgbClr>
                </a:outerShdw>
              </a:effectLst>
            </a:endParaRPr>
          </a:p>
          <a:p>
            <a:pPr marL="685800" lvl="1" indent="-3365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informovaný souhlas</a:t>
            </a:r>
          </a:p>
          <a:p>
            <a:pPr marL="685800" lvl="1" indent="-3365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zajištění důvěrnosti</a:t>
            </a:r>
          </a:p>
          <a:p>
            <a:pPr marL="685800" lvl="1" indent="-3365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poskytování rad</a:t>
            </a:r>
          </a:p>
          <a:p>
            <a:pPr marL="685800" lvl="1" indent="-3365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klamání</a:t>
            </a:r>
          </a:p>
          <a:p>
            <a:pPr marL="685800" lvl="1" indent="-3365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debriefing</a:t>
            </a:r>
          </a:p>
          <a:p>
            <a:pPr marL="685800" lvl="1" indent="-3365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publikace výsledků výzkumu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765173" y="79468"/>
            <a:ext cx="7612065" cy="141763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blurRad="50800" dist="25400" dir="2700000" rotWithShape="0">
                    <a:srgbClr val="FFFFFF">
                      <a:alpha val="40000"/>
                    </a:srgbClr>
                  </a:outerShdw>
                </a:effectLst>
              </a:rPr>
              <a:t>Informovaný souhlas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xfrm>
            <a:off x="765174" y="2070846"/>
            <a:ext cx="7612066" cy="4182036"/>
          </a:xfrm>
          <a:prstGeom prst="rect">
            <a:avLst/>
          </a:prstGeom>
        </p:spPr>
        <p:txBody>
          <a:bodyPr/>
          <a:lstStyle/>
          <a:p>
            <a:pPr marL="332613" lvl="0" indent="-332613" defTabSz="886968">
              <a:spcBef>
                <a:spcPts val="1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28">
                <a:solidFill>
                  <a:srgbClr val="FFFFFF"/>
                </a:solidFill>
                <a:effectLst>
                  <a:outerShdw blurRad="61595" dist="49276" dir="2700000" rotWithShape="0">
                    <a:srgbClr val="000000">
                      <a:alpha val="50000"/>
                    </a:srgbClr>
                  </a:outerShdw>
                </a:effectLst>
              </a:rPr>
              <a:t>cíl projektu</a:t>
            </a:r>
          </a:p>
          <a:p>
            <a:pPr marL="332613" lvl="0" indent="-332613" defTabSz="886968">
              <a:spcBef>
                <a:spcPts val="1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28">
                <a:solidFill>
                  <a:srgbClr val="FFFFFF"/>
                </a:solidFill>
                <a:effectLst>
                  <a:outerShdw blurRad="61595" dist="49276" dir="2700000" rotWithShape="0">
                    <a:srgbClr val="000000">
                      <a:alpha val="50000"/>
                    </a:srgbClr>
                  </a:outerShdw>
                </a:effectLst>
              </a:rPr>
              <a:t>typ shromažďovaných dat</a:t>
            </a:r>
          </a:p>
          <a:p>
            <a:pPr marL="332613" lvl="0" indent="-332613" defTabSz="886968">
              <a:spcBef>
                <a:spcPts val="1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28">
                <a:solidFill>
                  <a:srgbClr val="FFFFFF"/>
                </a:solidFill>
                <a:effectLst>
                  <a:outerShdw blurRad="61595" dist="49276" dir="2700000" rotWithShape="0">
                    <a:srgbClr val="000000">
                      <a:alpha val="50000"/>
                    </a:srgbClr>
                  </a:outerShdw>
                </a:effectLst>
              </a:rPr>
              <a:t>metoda získání dat</a:t>
            </a:r>
          </a:p>
          <a:p>
            <a:pPr marL="332613" lvl="0" indent="-332613" defTabSz="886968">
              <a:spcBef>
                <a:spcPts val="1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28">
                <a:solidFill>
                  <a:srgbClr val="FFFFFF"/>
                </a:solidFill>
                <a:effectLst>
                  <a:outerShdw blurRad="61595" dist="49276" dir="2700000" rotWithShape="0">
                    <a:srgbClr val="000000">
                      <a:alpha val="50000"/>
                    </a:srgbClr>
                  </a:outerShdw>
                </a:effectLst>
              </a:rPr>
              <a:t>důvěrnost a anonymita informací</a:t>
            </a:r>
          </a:p>
          <a:p>
            <a:pPr marL="332613" lvl="0" indent="-332613" defTabSz="886968">
              <a:spcBef>
                <a:spcPts val="1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28">
                <a:solidFill>
                  <a:srgbClr val="FFFFFF"/>
                </a:solidFill>
                <a:effectLst>
                  <a:outerShdw blurRad="61595" dist="49276" dir="2700000" rotWithShape="0">
                    <a:srgbClr val="000000">
                      <a:alpha val="50000"/>
                    </a:srgbClr>
                  </a:outerShdw>
                </a:effectLst>
              </a:rPr>
              <a:t>časové závazky účastníků</a:t>
            </a:r>
          </a:p>
          <a:p>
            <a:pPr marL="332613" lvl="0" indent="-332613" defTabSz="886968">
              <a:spcBef>
                <a:spcPts val="1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28">
                <a:solidFill>
                  <a:srgbClr val="FFFFFF"/>
                </a:solidFill>
                <a:effectLst>
                  <a:outerShdw blurRad="61595" dist="49276" dir="2700000" rotWithShape="0">
                    <a:srgbClr val="000000">
                      <a:alpha val="50000"/>
                    </a:srgbClr>
                  </a:outerShdw>
                </a:effectLst>
              </a:rPr>
              <a:t>právo odmítnout sdílet informace</a:t>
            </a:r>
          </a:p>
          <a:p>
            <a:pPr marL="332613" lvl="0" indent="-332613" defTabSz="886968">
              <a:spcBef>
                <a:spcPts val="1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28">
                <a:solidFill>
                  <a:srgbClr val="FFFFFF"/>
                </a:solidFill>
                <a:effectLst>
                  <a:outerShdw blurRad="61595" dist="49276" dir="2700000" rotWithShape="0">
                    <a:srgbClr val="000000">
                      <a:alpha val="50000"/>
                    </a:srgbClr>
                  </a:outerShdw>
                </a:effectLst>
              </a:rPr>
              <a:t>právo odstoupit kdykoli ze studie (bez následků)</a:t>
            </a:r>
          </a:p>
        </p:txBody>
      </p:sp>
      <p:pic>
        <p:nvPicPr>
          <p:cNvPr id="102" name="image11.jpg" descr="little_alber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35700" y="1215994"/>
            <a:ext cx="2908300" cy="3937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765173" y="79468"/>
            <a:ext cx="7612065" cy="141763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blurRad="50800" dist="25400" dir="2700000" rotWithShape="0">
                    <a:srgbClr val="FFFFFF">
                      <a:alpha val="40000"/>
                    </a:srgbClr>
                  </a:outerShdw>
                </a:effectLst>
              </a:rPr>
              <a:t>Informovaný souhlas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765174" y="2070846"/>
            <a:ext cx="7612066" cy="4182036"/>
          </a:xfrm>
          <a:prstGeom prst="rect">
            <a:avLst/>
          </a:prstGeom>
        </p:spPr>
        <p:txBody>
          <a:bodyPr/>
          <a:lstStyle/>
          <a:p>
            <a:pPr marL="332613" lvl="0" indent="-332613" defTabSz="886968">
              <a:spcBef>
                <a:spcPts val="1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28">
                <a:solidFill>
                  <a:srgbClr val="FFFFFF"/>
                </a:solidFill>
                <a:effectLst>
                  <a:outerShdw blurRad="61595" dist="49276" dir="2700000" rotWithShape="0">
                    <a:srgbClr val="000000">
                      <a:alpha val="50000"/>
                    </a:srgbClr>
                  </a:outerShdw>
                </a:effectLst>
              </a:rPr>
              <a:t>právo nechat odstranit údaje z databáze</a:t>
            </a:r>
          </a:p>
          <a:p>
            <a:pPr marL="332613" lvl="0" indent="-332613" defTabSz="886968">
              <a:spcBef>
                <a:spcPts val="1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28">
                <a:solidFill>
                  <a:srgbClr val="FFFFFF"/>
                </a:solidFill>
                <a:effectLst>
                  <a:outerShdw blurRad="61595" dist="49276" dir="2700000" rotWithShape="0">
                    <a:srgbClr val="000000">
                      <a:alpha val="50000"/>
                    </a:srgbClr>
                  </a:outerShdw>
                </a:effectLst>
              </a:rPr>
              <a:t>údaje o všech rizicích spojených s účastí</a:t>
            </a:r>
          </a:p>
          <a:p>
            <a:pPr marL="332613" lvl="0" indent="-332613" defTabSz="886968">
              <a:spcBef>
                <a:spcPts val="1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28">
                <a:solidFill>
                  <a:srgbClr val="FFFFFF"/>
                </a:solidFill>
                <a:effectLst>
                  <a:outerShdw blurRad="61595" dist="49276" dir="2700000" rotWithShape="0">
                    <a:srgbClr val="000000">
                      <a:alpha val="50000"/>
                    </a:srgbClr>
                  </a:outerShdw>
                </a:effectLst>
              </a:rPr>
              <a:t>údaje o kompenzaci vynaložené námahy a času</a:t>
            </a:r>
          </a:p>
          <a:p>
            <a:pPr marL="332613" lvl="0" indent="-332613" defTabSz="886968">
              <a:spcBef>
                <a:spcPts val="1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28">
                <a:solidFill>
                  <a:srgbClr val="FFFFFF"/>
                </a:solidFill>
                <a:effectLst>
                  <a:outerShdw blurRad="61595" dist="49276" dir="2700000" rotWithShape="0">
                    <a:srgbClr val="000000">
                      <a:alpha val="50000"/>
                    </a:srgbClr>
                  </a:outerShdw>
                </a:effectLst>
              </a:rPr>
              <a:t>kontakty na výzkumníky a kontrolní orgány</a:t>
            </a:r>
          </a:p>
          <a:p>
            <a:pPr marL="332613" lvl="0" indent="-332613" defTabSz="886968">
              <a:spcBef>
                <a:spcPts val="1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28">
                <a:solidFill>
                  <a:srgbClr val="FFFFFF"/>
                </a:solidFill>
                <a:effectLst>
                  <a:outerShdw blurRad="61595" dist="49276" dir="2700000" rotWithShape="0">
                    <a:srgbClr val="000000">
                      <a:alpha val="50000"/>
                    </a:srgbClr>
                  </a:outerShdw>
                </a:effectLst>
              </a:rPr>
              <a:t>údaje o debriefingu</a:t>
            </a:r>
          </a:p>
          <a:p>
            <a:pPr marL="332613" lvl="0" indent="-332613" defTabSz="886968">
              <a:spcBef>
                <a:spcPts val="1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28">
                <a:solidFill>
                  <a:srgbClr val="FFFFFF"/>
                </a:solidFill>
                <a:effectLst>
                  <a:outerShdw blurRad="61595" dist="49276" dir="2700000" rotWithShape="0">
                    <a:srgbClr val="000000">
                      <a:alpha val="50000"/>
                    </a:srgbClr>
                  </a:outerShdw>
                </a:effectLst>
              </a:rPr>
              <a:t>údaje o využití dat a výsledků </a:t>
            </a:r>
          </a:p>
          <a:p>
            <a:pPr marL="332613" lvl="0" indent="-332613" defTabSz="886968">
              <a:spcBef>
                <a:spcPts val="1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28">
                <a:solidFill>
                  <a:srgbClr val="FFFFFF"/>
                </a:solidFill>
                <a:effectLst>
                  <a:outerShdw blurRad="61595" dist="49276" dir="2700000" rotWithShape="0">
                    <a:srgbClr val="000000">
                      <a:alpha val="50000"/>
                    </a:srgbClr>
                  </a:outerShdw>
                </a:effectLst>
              </a:rPr>
              <a:t>potencionální přínos výzkumu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xfrm>
            <a:off x="765173" y="79468"/>
            <a:ext cx="7612065" cy="141763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blurRad="50800" dist="25400" dir="2700000" rotWithShape="0">
                    <a:srgbClr val="FFFFFF">
                      <a:alpha val="40000"/>
                    </a:srgbClr>
                  </a:outerShdw>
                </a:effectLst>
              </a:rPr>
              <a:t>Důvěrnost informací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xfrm>
            <a:off x="765174" y="2070846"/>
            <a:ext cx="7612066" cy="418203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všechny informace brány jako důvěrné, pokud není dohodnuto předem jinak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znemožnit identifikaci účastníků při publikaci výsledků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možné narušení práva na důvěrnost sdělení – upozornit předem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765173" y="79468"/>
            <a:ext cx="7612065" cy="141763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blurRad="50800" dist="25400" dir="2700000" rotWithShape="0">
                    <a:srgbClr val="FFFFFF">
                      <a:alpha val="40000"/>
                    </a:srgbClr>
                  </a:outerShdw>
                </a:effectLst>
              </a:rPr>
              <a:t>Poskytování rad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>
            <a:off x="765174" y="2070846"/>
            <a:ext cx="7612066" cy="418203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někdy intervence součástí výzkumu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jindy se objeví problém, kterého si účastník nemusí být vědom a který intervenci vyžaduje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vyžadování pomoci účastníkem – otázka dvojí role a kompetence výzkumníka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765173" y="79468"/>
            <a:ext cx="7612065" cy="141763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blurRad="50800" dist="25400" dir="2700000" rotWithShape="0">
                    <a:srgbClr val="FFFFFF">
                      <a:alpha val="40000"/>
                    </a:srgbClr>
                  </a:outerShdw>
                </a:effectLst>
              </a:rPr>
              <a:t>Klamání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xfrm>
            <a:off x="765174" y="2070846"/>
            <a:ext cx="7612066" cy="418203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zatajení pravého účelu výzkumu 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klamání o pravém účelu výzkumu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</a:rPr>
              <a:t>před použitím klamu</a:t>
            </a:r>
          </a:p>
          <a:p>
            <a:pPr marL="685800" lvl="1" indent="-3365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</a:rPr>
              <a:t>uvážit alternativní postupy bez klamu</a:t>
            </a:r>
            <a:endParaRPr sz="2200">
              <a:solidFill>
                <a:srgbClr val="FFFFFF"/>
              </a:solidFill>
              <a:effectLst>
                <a:outerShdw blurRad="63500" dist="50800" dir="2700000" rotWithShape="0">
                  <a:srgbClr val="000000">
                    <a:alpha val="50000"/>
                  </a:srgbClr>
                </a:outerShdw>
              </a:effectLst>
            </a:endParaRPr>
          </a:p>
          <a:p>
            <a:pPr marL="685800" lvl="1" indent="-3365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</a:rPr>
              <a:t>poskytnout účastníkům co nejvíce informací v první fázi</a:t>
            </a:r>
            <a:endParaRPr sz="2200">
              <a:solidFill>
                <a:srgbClr val="FFFFFF"/>
              </a:solidFill>
              <a:effectLst>
                <a:outerShdw blurRad="63500" dist="50800" dir="2700000" rotWithShape="0">
                  <a:srgbClr val="000000">
                    <a:alpha val="50000"/>
                  </a:srgbClr>
                </a:outerShdw>
              </a:effectLst>
            </a:endParaRPr>
          </a:p>
          <a:p>
            <a:pPr marL="685800" lvl="1" indent="-3365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</a:rPr>
              <a:t>uvažovat o dopadu zatajení</a:t>
            </a:r>
            <a:endParaRPr sz="2200">
              <a:solidFill>
                <a:srgbClr val="FFFFFF"/>
              </a:solidFill>
              <a:effectLst>
                <a:outerShdw blurRad="63500" dist="50800" dir="2700000" rotWithShape="0">
                  <a:srgbClr val="000000">
                    <a:alpha val="50000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</a:rPr>
              <a:t>odhalit co nejdříve </a:t>
            </a:r>
          </a:p>
        </p:txBody>
      </p:sp>
      <p:pic>
        <p:nvPicPr>
          <p:cNvPr id="115" name="image12.jpg" descr="milgram-experimen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59265" y="1140233"/>
            <a:ext cx="2993170" cy="2242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765173" y="79468"/>
            <a:ext cx="7612065" cy="141763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blurRad="50800" dist="25400" dir="2700000" rotWithShape="0">
                    <a:srgbClr val="FFFFFF">
                      <a:alpha val="40000"/>
                    </a:srgbClr>
                  </a:outerShdw>
                </a:effectLst>
              </a:rPr>
              <a:t>Debriefing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765174" y="2070846"/>
            <a:ext cx="7612066" cy="418203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důležitý zvláště u výzkumů, kde došlo ke klamání účastníků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nejen verbální popis situace, ale i zpracování emocí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není ospravedlněním pro neetické postupy</a:t>
            </a:r>
          </a:p>
        </p:txBody>
      </p:sp>
      <p:pic>
        <p:nvPicPr>
          <p:cNvPr id="119" name="image13.jpg" descr="drunk subway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70746" y="4257116"/>
            <a:ext cx="3373254" cy="25299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765173" y="79468"/>
            <a:ext cx="7612065" cy="14176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859536">
              <a:defRPr sz="4512">
                <a:effectLst>
                  <a:outerShdw blurRad="47752" dist="23876" dir="2700000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512">
                <a:solidFill>
                  <a:srgbClr val="194431"/>
                </a:solidFill>
                <a:effectLst>
                  <a:outerShdw blurRad="47752" dist="23876" dir="2700000" rotWithShape="0">
                    <a:srgbClr val="FFFFFF">
                      <a:alpha val="40000"/>
                    </a:srgbClr>
                  </a:outerShdw>
                </a:effectLst>
              </a:rPr>
              <a:t>Publikace výsledků výzkumu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xfrm>
            <a:off x="765174" y="2070846"/>
            <a:ext cx="7612066" cy="418203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vědecké podvody:</a:t>
            </a:r>
          </a:p>
          <a:p>
            <a:pPr marL="685800" lvl="1" indent="-3365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zkreslená data</a:t>
            </a:r>
          </a:p>
          <a:p>
            <a:pPr marL="685800" lvl="1" indent="-3365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vymyšlená data</a:t>
            </a:r>
          </a:p>
          <a:p>
            <a:pPr marL="685800" lvl="1" indent="-3365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plagiátorství</a:t>
            </a:r>
          </a:p>
          <a:p>
            <a:pPr marL="685800" lvl="1" indent="-3365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vícenásobná publikace výsledků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poskytnutí dat pro ověření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autorství publikace</a:t>
            </a:r>
          </a:p>
        </p:txBody>
      </p:sp>
      <p:pic>
        <p:nvPicPr>
          <p:cNvPr id="123" name="image14.jpg" descr="subliminal-movie-theatr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73384" y="4341274"/>
            <a:ext cx="3370616" cy="25167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765173" y="79468"/>
            <a:ext cx="7612065" cy="141763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blurRad="50800" dist="25400" dir="2700000" rotWithShape="0">
                    <a:srgbClr val="FFFFFF">
                      <a:alpha val="40000"/>
                    </a:srgbClr>
                  </a:outerShdw>
                </a:effectLst>
              </a:rPr>
              <a:t>Vědecké podvody</a:t>
            </a:r>
          </a:p>
        </p:txBody>
      </p:sp>
      <p:graphicFrame>
        <p:nvGraphicFramePr>
          <p:cNvPr id="126" name="Table 126"/>
          <p:cNvGraphicFramePr/>
          <p:nvPr/>
        </p:nvGraphicFramePr>
        <p:xfrm>
          <a:off x="765175" y="2070100"/>
          <a:ext cx="7612063" cy="488244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6744200"/>
                <a:gridCol w="867863"/>
              </a:tblGrid>
              <a:tr h="461715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Procenta vědců, kteří připouštějí, že se dopustili daného chování v posledních třech letech (N=3247) </a:t>
                      </a:r>
                    </a:p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(Martinson, B.C., Anderson, M. S., de Vries, R. (2005). Scientist Behaving Badly</a:t>
                      </a:r>
                      <a:r>
                        <a:rPr i="1">
                          <a:solidFill>
                            <a:srgbClr val="FFFFFF"/>
                          </a:solidFill>
                          <a:sym typeface="Book Antiqua Bold"/>
                        </a:rPr>
                        <a:t>. Nature</a:t>
                      </a:r>
                      <a:r>
                        <a:rPr b="1">
                          <a:solidFill>
                            <a:srgbClr val="FFFFFF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, </a:t>
                      </a:r>
                      <a:r>
                        <a:rPr i="1">
                          <a:solidFill>
                            <a:srgbClr val="FFFFFF"/>
                          </a:solidFill>
                          <a:sym typeface="Book Antiqua Bold"/>
                        </a:rPr>
                        <a:t>435, 737-8</a:t>
                      </a:r>
                      <a:r>
                        <a:rPr b="1">
                          <a:solidFill>
                            <a:srgbClr val="FFFFFF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) 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</a:tr>
              <a:tr h="461715">
                <a:tc>
                  <a:txBody>
                    <a:bodyPr/>
                    <a:lstStyle/>
                    <a:p>
                      <a:pPr lvl="0" algn="l">
                        <a:lnSpc>
                          <a:spcPts val="1200"/>
                        </a:lnSpc>
                        <a:defRPr sz="1800" b="0" i="0"/>
                      </a:pPr>
                      <a:r>
                        <a:rPr sz="900" b="1" i="1">
                          <a:solidFill>
                            <a:srgbClr val="5454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Falšování nebo fabrikování vědeckých dat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200"/>
                        </a:lnSpc>
                        <a:defRPr sz="1800" b="0" i="0"/>
                      </a:pPr>
                      <a:r>
                        <a:rPr sz="900" b="1" i="1">
                          <a:solidFill>
                            <a:srgbClr val="5454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0,3</a:t>
                      </a:r>
                    </a:p>
                  </a:txBody>
                  <a:tcPr marL="12700" marR="12700" marT="12700" marB="12700" anchor="ctr" horzOverflow="overflow"/>
                </a:tc>
              </a:tr>
              <a:tr h="461715">
                <a:tc>
                  <a:txBody>
                    <a:bodyPr/>
                    <a:lstStyle/>
                    <a:p>
                      <a:pPr lvl="0" algn="l">
                        <a:lnSpc>
                          <a:spcPts val="1200"/>
                        </a:lnSpc>
                        <a:defRPr sz="1800" b="0" i="0"/>
                      </a:pPr>
                      <a:r>
                        <a:rPr sz="900" b="1" i="1">
                          <a:solidFill>
                            <a:srgbClr val="545454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Nedostatečné přiznání zapojení ve firmách, jejichž produkty jsou založené na výzkumu dané osoby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200"/>
                        </a:lnSpc>
                        <a:defRPr sz="1800" b="0" i="0"/>
                      </a:pPr>
                      <a:r>
                        <a:rPr sz="900" b="1" i="1">
                          <a:solidFill>
                            <a:srgbClr val="5454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0,3</a:t>
                      </a:r>
                    </a:p>
                  </a:txBody>
                  <a:tcPr marL="12700" marR="12700" marT="12700" marB="12700" anchor="ctr" horzOverflow="overflow"/>
                </a:tc>
              </a:tr>
              <a:tr h="461715">
                <a:tc>
                  <a:txBody>
                    <a:bodyPr/>
                    <a:lstStyle/>
                    <a:p>
                      <a:pPr lvl="0" algn="l">
                        <a:lnSpc>
                          <a:spcPts val="1200"/>
                        </a:lnSpc>
                        <a:defRPr sz="1800" b="0" i="0"/>
                      </a:pPr>
                      <a:r>
                        <a:rPr sz="900" b="1" i="1">
                          <a:solidFill>
                            <a:srgbClr val="5454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Vztahy se studenty, subjekty výzkumu nebo klienty, které by mohly být interpretovány jako pochybné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200"/>
                        </a:lnSpc>
                        <a:defRPr sz="1800" b="0" i="0"/>
                      </a:pPr>
                      <a:r>
                        <a:rPr sz="900" b="1" i="1">
                          <a:solidFill>
                            <a:srgbClr val="5454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1,4</a:t>
                      </a:r>
                    </a:p>
                  </a:txBody>
                  <a:tcPr marL="12700" marR="12700" marT="12700" marB="12700" anchor="ctr" horzOverflow="overflow"/>
                </a:tc>
              </a:tr>
              <a:tr h="461715">
                <a:tc>
                  <a:txBody>
                    <a:bodyPr/>
                    <a:lstStyle/>
                    <a:p>
                      <a:pPr lvl="0" algn="l">
                        <a:lnSpc>
                          <a:spcPts val="1200"/>
                        </a:lnSpc>
                        <a:defRPr sz="1800" b="0" i="0"/>
                      </a:pPr>
                      <a:r>
                        <a:rPr sz="900" b="1" i="1">
                          <a:solidFill>
                            <a:srgbClr val="5454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Použití nápadu jiné osoby bez řádného povolení nebo povinného uznání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200"/>
                        </a:lnSpc>
                        <a:defRPr sz="1800" b="0" i="0"/>
                      </a:pPr>
                      <a:r>
                        <a:rPr sz="900" b="1" i="1">
                          <a:solidFill>
                            <a:srgbClr val="5454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1,4</a:t>
                      </a:r>
                    </a:p>
                  </a:txBody>
                  <a:tcPr marL="12700" marR="12700" marT="12700" marB="12700" anchor="ctr" horzOverflow="overflow"/>
                </a:tc>
              </a:tr>
              <a:tr h="461715">
                <a:tc>
                  <a:txBody>
                    <a:bodyPr/>
                    <a:lstStyle/>
                    <a:p>
                      <a:pPr lvl="0" algn="l">
                        <a:lnSpc>
                          <a:spcPts val="1200"/>
                        </a:lnSpc>
                        <a:defRPr sz="1800" b="0" i="0"/>
                      </a:pPr>
                      <a:r>
                        <a:rPr sz="900" b="1" i="1">
                          <a:solidFill>
                            <a:srgbClr val="5454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Neautorizované použití tajných informací ve spojitosti s vlastním výzkumem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200"/>
                        </a:lnSpc>
                        <a:defRPr sz="1800" b="0" i="0"/>
                      </a:pPr>
                      <a:r>
                        <a:rPr sz="900" b="1" i="1">
                          <a:solidFill>
                            <a:srgbClr val="5454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1,7</a:t>
                      </a:r>
                    </a:p>
                  </a:txBody>
                  <a:tcPr marL="12700" marR="12700" marT="12700" marB="12700" anchor="ctr" horzOverflow="overflow"/>
                </a:tc>
              </a:tr>
              <a:tr h="461715">
                <a:tc>
                  <a:txBody>
                    <a:bodyPr/>
                    <a:lstStyle/>
                    <a:p>
                      <a:pPr lvl="0" algn="l">
                        <a:lnSpc>
                          <a:spcPts val="1200"/>
                        </a:lnSpc>
                        <a:defRPr sz="1800" b="0" i="0"/>
                      </a:pPr>
                      <a:r>
                        <a:rPr sz="900" b="1" i="1">
                          <a:solidFill>
                            <a:srgbClr val="5454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Neschopnost prezentovat data, která jsou v rozporu s vlastním předchozím výzkumem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200"/>
                        </a:lnSpc>
                        <a:defRPr sz="1800" b="0" i="0"/>
                      </a:pPr>
                      <a:r>
                        <a:rPr sz="900" b="1" i="1">
                          <a:solidFill>
                            <a:srgbClr val="5454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6,0</a:t>
                      </a:r>
                    </a:p>
                  </a:txBody>
                  <a:tcPr marL="12700" marR="12700" marT="12700" marB="12700" anchor="ctr" horzOverflow="overflow"/>
                </a:tc>
              </a:tr>
              <a:tr h="461715">
                <a:tc>
                  <a:txBody>
                    <a:bodyPr/>
                    <a:lstStyle/>
                    <a:p>
                      <a:pPr lvl="0" algn="l">
                        <a:lnSpc>
                          <a:spcPts val="1200"/>
                        </a:lnSpc>
                        <a:defRPr sz="1800" b="0" i="0"/>
                      </a:pPr>
                      <a:r>
                        <a:rPr sz="900" b="1" i="1">
                          <a:solidFill>
                            <a:srgbClr val="5454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Přehlížení používání špatných dat nebo rozporuplných interpretací dat u jiných vědců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200"/>
                        </a:lnSpc>
                        <a:defRPr sz="1800" b="0" i="0"/>
                      </a:pPr>
                      <a:r>
                        <a:rPr sz="900" b="1" i="1">
                          <a:solidFill>
                            <a:srgbClr val="5454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12,5</a:t>
                      </a:r>
                    </a:p>
                  </a:txBody>
                  <a:tcPr marL="12700" marR="12700" marT="12700" marB="12700" anchor="ctr" horzOverflow="overflow"/>
                </a:tc>
              </a:tr>
              <a:tr h="461715">
                <a:tc>
                  <a:txBody>
                    <a:bodyPr/>
                    <a:lstStyle/>
                    <a:p>
                      <a:pPr lvl="0" algn="l">
                        <a:lnSpc>
                          <a:spcPts val="1200"/>
                        </a:lnSpc>
                        <a:defRPr sz="1800" b="0" i="0"/>
                      </a:pPr>
                      <a:r>
                        <a:rPr sz="900" b="1" i="1">
                          <a:solidFill>
                            <a:srgbClr val="5454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Změna designu, metodologie nebo výsledků studie v reakci na tlak poskytovatele dotace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200"/>
                        </a:lnSpc>
                        <a:defRPr sz="1800" b="0" i="0"/>
                      </a:pPr>
                      <a:r>
                        <a:rPr sz="900" b="1" i="1">
                          <a:solidFill>
                            <a:srgbClr val="5454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15,5</a:t>
                      </a:r>
                    </a:p>
                  </a:txBody>
                  <a:tcPr marL="12700" marR="12700" marT="12700" marB="1270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765173" y="79468"/>
            <a:ext cx="7612065" cy="141763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blurRad="50800" dist="25400" dir="2700000" rotWithShape="0">
                    <a:srgbClr val="FFFFFF">
                      <a:alpha val="40000"/>
                    </a:srgbClr>
                  </a:outerShdw>
                </a:effectLst>
              </a:rPr>
              <a:t>Citační etika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xfrm>
            <a:off x="765174" y="2070846"/>
            <a:ext cx="7612066" cy="418203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 dirty="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vždy uvést zdroj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 dirty="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poznatky a názory jiných autorů uvádět nezkresleně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 dirty="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odkazovat i na práce, které jsou v rozporu s našimi </a:t>
            </a:r>
            <a:r>
              <a:rPr sz="2400" dirty="0" smtClean="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závěry </a:t>
            </a:r>
            <a:endParaRPr sz="2400" dirty="0">
              <a:solidFill>
                <a:srgbClr val="FFFFFF"/>
              </a:solidFill>
              <a:effectLst>
                <a:outerShdw blurRad="63500" dist="50800" dir="27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765173" y="79468"/>
            <a:ext cx="7612065" cy="141763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blurRad="50800" dist="25400" dir="2700000" rotWithShape="0">
                    <a:srgbClr val="FFFFFF">
                      <a:alpha val="40000"/>
                    </a:srgbClr>
                  </a:outerShdw>
                </a:effectLst>
              </a:rPr>
              <a:t>Výzkum v psychologii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765174" y="2070846"/>
            <a:ext cx="7612066" cy="418203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výzkum prováděn na živých bytostech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závěry výzkumu mají dopad na společnost jako celek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zneužitelnost výsledků výzkumu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765173" y="79468"/>
            <a:ext cx="7612065" cy="141763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blurRad="50800" dist="25400" dir="2700000" rotWithShape="0">
                    <a:srgbClr val="FFFFFF">
                      <a:alpha val="40000"/>
                    </a:srgbClr>
                  </a:outerShdw>
                </a:effectLst>
              </a:rPr>
              <a:t>Plagiátorství?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xfrm>
            <a:off x="765173" y="2070846"/>
            <a:ext cx="7986563" cy="4182036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originální práce – nové poznatky, nebyla dosud publikována</a:t>
            </a: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odvozená publikace – shodná data, ale rozšíření interpretace, jiný okruh čtenářů; cituje původní práci!</a:t>
            </a: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nadbytečná publikace – shodná data a interpretace, neodkazuje na původní práci, liší se jen málo; včetně umělého rozčlenění publikace</a:t>
            </a: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duplicitní publikace – shodná práce</a:t>
            </a: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autoplagiát – shodný text, změna názvu nebo pořadí autorů, není odkaz na původní práci</a:t>
            </a: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plagiát - </a:t>
            </a:r>
            <a:r>
              <a:rPr sz="1600">
                <a:solidFill>
                  <a:srgbClr val="FFFFFF"/>
                </a:solidFill>
              </a:rPr>
              <a:t>doslovné přebírání textu, který není dán do uvozovek a není řádně odkázán na původní zdroj (včetně konkrétní stránky)</a:t>
            </a:r>
            <a:endParaRPr sz="1600">
              <a:solidFill>
                <a:srgbClr val="FFFFFF"/>
              </a:solidFill>
              <a:effectLst>
                <a:outerShdw blurRad="63500" dist="50800" dir="2700000" rotWithShape="0">
                  <a:srgbClr val="000000">
                    <a:alpha val="50000"/>
                  </a:srgbClr>
                </a:outerShdw>
              </a:effectLst>
            </a:endParaRPr>
          </a:p>
          <a:p>
            <a:pPr marL="685800" lvl="1" indent="-336550">
              <a:lnSpc>
                <a:spcPct val="8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500">
                <a:solidFill>
                  <a:srgbClr val="FFFFFF"/>
                </a:solidFill>
              </a:rPr>
              <a:t>přebírání myšlenek, výsledků výzkumu nebo zjištění od jiného autora bez řádného a jednoznačného uvedení jejich zdroje, a to i v případech, kdy je původní text přepsán vlastními slovy anebo je přeložen z cizího jazyka a přepsán vlastními slovy. 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765968" y="50800"/>
            <a:ext cx="7612064" cy="1548793"/>
          </a:xfrm>
          <a:prstGeom prst="rect">
            <a:avLst/>
          </a:prstGeom>
        </p:spPr>
        <p:txBody>
          <a:bodyPr/>
          <a:lstStyle>
            <a:lvl1pPr algn="l">
              <a:defRPr sz="43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194431"/>
                </a:solidFill>
                <a:effectLst>
                  <a:outerShdw blurRad="50800" dist="25400" dir="2700000" rotWithShape="0">
                    <a:srgbClr val="FFFFFF">
                      <a:alpha val="40000"/>
                    </a:srgbClr>
                  </a:outerShdw>
                </a:effectLst>
              </a:rPr>
              <a:t>Doprovodný manuál ke kanadskému etickému kodexu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xfrm>
            <a:off x="765967" y="1918446"/>
            <a:ext cx="7612066" cy="4787154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● Určení jedinců nebo skupin potenciálně ovlivněných rozhodnutím</a:t>
            </a:r>
          </a:p>
          <a:p>
            <a:pPr marL="0" lvl="0" indent="0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● Stanovení eticky relevantních problémů a praktických situací, zájmů, práv a všech dalších významných okolností týkajících se těchto jedinců nebo skupin, včetně systému, v němž by se mohl etický problém projevit</a:t>
            </a:r>
          </a:p>
          <a:p>
            <a:pPr marL="0" lvl="0" indent="0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● Úvaha o tom, jak osobní zaujatost, stres, vlastní zájem, atd. mohou ovlivnit průběh experimentu</a:t>
            </a:r>
          </a:p>
          <a:p>
            <a:pPr marL="0" lvl="0" indent="0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● Plán pro alternativní uspořádání aktivit či celého projektu</a:t>
            </a:r>
          </a:p>
          <a:p>
            <a:pPr marL="0" lvl="0" indent="0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● Analýza bezprostředních, následných a dlouhodobých rizik a na druhé straně výhod vyplývající z každé situace pro jedince či skupiny, které mohou být aktivitami dotčeny</a:t>
            </a:r>
          </a:p>
        </p:txBody>
      </p:sp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</a:rPr>
              <a:t>21</a:t>
            </a:fld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765968" y="50800"/>
            <a:ext cx="7612064" cy="154879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3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194431"/>
                </a:solidFill>
                <a:effectLst>
                  <a:outerShdw blurRad="50800" dist="25400" dir="2700000" rotWithShape="0">
                    <a:srgbClr val="FFFFFF">
                      <a:alpha val="40000"/>
                    </a:srgbClr>
                  </a:outerShdw>
                </a:effectLst>
              </a:rPr>
              <a:t>Doprovodný manuál ke kanadskému etickému kodexu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765967" y="1727946"/>
            <a:ext cx="7612066" cy="4787154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● Volba konkrétního postupu po zvážení všech okolností a existujících principů, hodnot a standardů</a:t>
            </a:r>
          </a:p>
          <a:p>
            <a:pPr marL="0" lvl="0" indent="0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● Samotná akce provedená s uplatněním všech etických principů s plnou odpovědností vzhledem k očekávaným výsledkům</a:t>
            </a:r>
          </a:p>
          <a:p>
            <a:pPr marL="0" lvl="0" indent="0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● Vyhodnocení průběhu a výsledků proběhlé aktivity</a:t>
            </a:r>
          </a:p>
          <a:p>
            <a:pPr marL="0" lvl="0" indent="0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● Převzetí odpovědnosti za výsledek akce, včetně nápravy eventuálních negativních důsledků, nebo přearanžování dalších rozhodovacích procesů, pokud etické problémy nebyly adekvátně vyřešeny</a:t>
            </a:r>
          </a:p>
          <a:p>
            <a:pPr marL="0" lvl="0" indent="0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● Přijetí přiměřených a odpovídajících kroků, pokud jsou oprávněné a uskutečnitelné, aby se v budoucnosti předešlo problémům, které se vynořily</a:t>
            </a: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</a:rPr>
              <a:t>22</a:t>
            </a:fld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1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100">
                <a:solidFill>
                  <a:srgbClr val="194431"/>
                </a:solidFill>
                <a:effectLst>
                  <a:outerShdw blurRad="50800" dist="25400" dir="2700000" rotWithShape="0">
                    <a:srgbClr val="FFFFFF">
                      <a:alpha val="40000"/>
                    </a:srgbClr>
                  </a:outerShdw>
                </a:effectLst>
              </a:rPr>
              <a:t>Checklist pro etický výzkumný projekt (Patton, 2002)</a:t>
            </a:r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</a:rPr>
              <a:t>23</a:t>
            </a:fld>
            <a:endParaRPr sz="1200">
              <a:solidFill>
                <a:srgbClr val="FFFFFF"/>
              </a:solidFill>
            </a:endParaRPr>
          </a:p>
        </p:txBody>
      </p:sp>
      <p:pic>
        <p:nvPicPr>
          <p:cNvPr id="14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8079" y="1558051"/>
            <a:ext cx="7042877" cy="52918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765173" y="79468"/>
            <a:ext cx="7612065" cy="141763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blurRad="50800" dist="25400" dir="2700000" rotWithShape="0">
                    <a:srgbClr val="FFFFFF">
                      <a:alpha val="40000"/>
                    </a:srgbClr>
                  </a:outerShdw>
                </a:effectLst>
              </a:rPr>
              <a:t>Příklad návrhu výzkumu</a:t>
            </a:r>
          </a:p>
        </p:txBody>
      </p:sp>
      <p:grpSp>
        <p:nvGrpSpPr>
          <p:cNvPr id="73" name="Group 73"/>
          <p:cNvGrpSpPr/>
          <p:nvPr/>
        </p:nvGrpSpPr>
        <p:grpSpPr>
          <a:xfrm>
            <a:off x="765174" y="3034885"/>
            <a:ext cx="7612065" cy="2253492"/>
            <a:chOff x="0" y="0"/>
            <a:chExt cx="7612063" cy="2253490"/>
          </a:xfrm>
        </p:grpSpPr>
        <p:grpSp>
          <p:nvGrpSpPr>
            <p:cNvPr id="64" name="Group 64"/>
            <p:cNvGrpSpPr/>
            <p:nvPr/>
          </p:nvGrpSpPr>
          <p:grpSpPr>
            <a:xfrm>
              <a:off x="0" y="0"/>
              <a:ext cx="1961873" cy="2253491"/>
              <a:chOff x="0" y="0"/>
              <a:chExt cx="1961872" cy="2253490"/>
            </a:xfrm>
          </p:grpSpPr>
          <p:sp>
            <p:nvSpPr>
              <p:cNvPr id="62" name="Shape 62"/>
              <p:cNvSpPr/>
              <p:nvPr/>
            </p:nvSpPr>
            <p:spPr>
              <a:xfrm>
                <a:off x="0" y="391043"/>
                <a:ext cx="1961873" cy="1471405"/>
              </a:xfrm>
              <a:prstGeom prst="roundRect">
                <a:avLst>
                  <a:gd name="adj" fmla="val 7500"/>
                </a:avLst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>
                <a:outerShdw blurRad="88900" dir="42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2317">
                    <a:solidFill>
                      <a:srgbClr val="008000"/>
                    </a:solidFill>
                  </a:defRPr>
                </a:pPr>
                <a:endParaRPr/>
              </a:p>
            </p:txBody>
          </p:sp>
          <p:sp>
            <p:nvSpPr>
              <p:cNvPr id="63" name="Shape 63"/>
              <p:cNvSpPr/>
              <p:nvPr/>
            </p:nvSpPr>
            <p:spPr>
              <a:xfrm>
                <a:off x="32289" y="0"/>
                <a:ext cx="1897294" cy="22534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 algn="ctr"/>
                <a:r>
                  <a:rPr sz="2317" b="1">
                    <a:solidFill>
                      <a:srgbClr val="008000"/>
                    </a:solidFill>
                  </a:rPr>
                  <a:t>vyjadřované očekávání učitele: </a:t>
                </a:r>
                <a:br>
                  <a:rPr sz="2317" b="1">
                    <a:solidFill>
                      <a:srgbClr val="008000"/>
                    </a:solidFill>
                  </a:rPr>
                </a:br>
                <a:r>
                  <a:rPr sz="2317">
                    <a:solidFill>
                      <a:srgbClr val="008000"/>
                    </a:solidFill>
                  </a:rPr>
                  <a:t>1) pozitivní </a:t>
                </a:r>
                <a:br>
                  <a:rPr sz="2317">
                    <a:solidFill>
                      <a:srgbClr val="008000"/>
                    </a:solidFill>
                  </a:rPr>
                </a:br>
                <a:r>
                  <a:rPr sz="2317">
                    <a:solidFill>
                      <a:srgbClr val="008000"/>
                    </a:solidFill>
                  </a:rPr>
                  <a:t>2) negativní </a:t>
                </a:r>
                <a:br>
                  <a:rPr sz="2317">
                    <a:solidFill>
                      <a:srgbClr val="008000"/>
                    </a:solidFill>
                  </a:rPr>
                </a:br>
                <a:r>
                  <a:rPr sz="2317">
                    <a:solidFill>
                      <a:srgbClr val="008000"/>
                    </a:solidFill>
                  </a:rPr>
                  <a:t>3) neutrální </a:t>
                </a:r>
              </a:p>
            </p:txBody>
          </p:sp>
        </p:grpSp>
        <p:sp>
          <p:nvSpPr>
            <p:cNvPr id="65" name="Shape 65"/>
            <p:cNvSpPr/>
            <p:nvPr/>
          </p:nvSpPr>
          <p:spPr>
            <a:xfrm>
              <a:off x="2177677" y="910939"/>
              <a:ext cx="431613" cy="431613"/>
            </a:xfrm>
            <a:prstGeom prst="rightArrow">
              <a:avLst>
                <a:gd name="adj1" fmla="val 64000"/>
                <a:gd name="adj2" fmla="val 50000"/>
              </a:avLst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blurRad="88900" dir="4200000" rotWithShape="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68" name="Group 68"/>
            <p:cNvGrpSpPr/>
            <p:nvPr/>
          </p:nvGrpSpPr>
          <p:grpSpPr>
            <a:xfrm>
              <a:off x="2825095" y="391043"/>
              <a:ext cx="1961873" cy="1471405"/>
              <a:chOff x="0" y="0"/>
              <a:chExt cx="1961872" cy="1471403"/>
            </a:xfrm>
          </p:grpSpPr>
          <p:sp>
            <p:nvSpPr>
              <p:cNvPr id="66" name="Shape 66"/>
              <p:cNvSpPr/>
              <p:nvPr/>
            </p:nvSpPr>
            <p:spPr>
              <a:xfrm>
                <a:off x="0" y="0"/>
                <a:ext cx="1961873" cy="1471404"/>
              </a:xfrm>
              <a:prstGeom prst="roundRect">
                <a:avLst>
                  <a:gd name="adj" fmla="val 7500"/>
                </a:avLst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>
                <a:outerShdw blurRad="88900" dir="42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2317">
                    <a:solidFill>
                      <a:srgbClr val="008000"/>
                    </a:solidFill>
                  </a:defRPr>
                </a:pPr>
                <a:endParaRPr/>
              </a:p>
            </p:txBody>
          </p:sp>
          <p:sp>
            <p:nvSpPr>
              <p:cNvPr id="67" name="Shape 67"/>
              <p:cNvSpPr/>
              <p:nvPr/>
            </p:nvSpPr>
            <p:spPr>
              <a:xfrm>
                <a:off x="32289" y="334382"/>
                <a:ext cx="1897294" cy="8026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2317">
                    <a:solidFill>
                      <a:srgbClr val="008000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317">
                    <a:solidFill>
                      <a:srgbClr val="008000"/>
                    </a:solidFill>
                  </a:rPr>
                  <a:t>osobnost studenta</a:t>
                </a:r>
              </a:p>
            </p:txBody>
          </p:sp>
        </p:grpSp>
        <p:sp>
          <p:nvSpPr>
            <p:cNvPr id="69" name="Shape 69"/>
            <p:cNvSpPr/>
            <p:nvPr/>
          </p:nvSpPr>
          <p:spPr>
            <a:xfrm>
              <a:off x="5002773" y="910939"/>
              <a:ext cx="431613" cy="431613"/>
            </a:xfrm>
            <a:prstGeom prst="rightArrow">
              <a:avLst>
                <a:gd name="adj1" fmla="val 64000"/>
                <a:gd name="adj2" fmla="val 50000"/>
              </a:avLst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blurRad="88900" dir="4200000" rotWithShape="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72" name="Group 72"/>
            <p:cNvGrpSpPr/>
            <p:nvPr/>
          </p:nvGrpSpPr>
          <p:grpSpPr>
            <a:xfrm>
              <a:off x="5650191" y="391043"/>
              <a:ext cx="1961873" cy="1471405"/>
              <a:chOff x="0" y="0"/>
              <a:chExt cx="1961872" cy="1471403"/>
            </a:xfrm>
          </p:grpSpPr>
          <p:sp>
            <p:nvSpPr>
              <p:cNvPr id="70" name="Shape 70"/>
              <p:cNvSpPr/>
              <p:nvPr/>
            </p:nvSpPr>
            <p:spPr>
              <a:xfrm>
                <a:off x="0" y="0"/>
                <a:ext cx="1961873" cy="1471404"/>
              </a:xfrm>
              <a:prstGeom prst="roundRect">
                <a:avLst>
                  <a:gd name="adj" fmla="val 7500"/>
                </a:avLst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>
                <a:outerShdw blurRad="88900" dir="42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2317" b="1">
                    <a:solidFill>
                      <a:srgbClr val="008000"/>
                    </a:solidFill>
                  </a:defRPr>
                </a:pPr>
                <a:endParaRPr/>
              </a:p>
            </p:txBody>
          </p:sp>
          <p:sp>
            <p:nvSpPr>
              <p:cNvPr id="71" name="Shape 71"/>
              <p:cNvSpPr/>
              <p:nvPr/>
            </p:nvSpPr>
            <p:spPr>
              <a:xfrm>
                <a:off x="32289" y="334382"/>
                <a:ext cx="1897294" cy="8026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 algn="ctr"/>
                <a:r>
                  <a:rPr sz="2317" b="1">
                    <a:solidFill>
                      <a:srgbClr val="008000"/>
                    </a:solidFill>
                  </a:rPr>
                  <a:t>výsledek </a:t>
                </a:r>
                <a:br>
                  <a:rPr sz="2317" b="1">
                    <a:solidFill>
                      <a:srgbClr val="008000"/>
                    </a:solidFill>
                  </a:rPr>
                </a:br>
                <a:r>
                  <a:rPr sz="2317" b="1">
                    <a:solidFill>
                      <a:srgbClr val="008000"/>
                    </a:solidFill>
                  </a:rPr>
                  <a:t>u zkoušky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765173" y="79468"/>
            <a:ext cx="7612065" cy="141763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blurRad="50800" dist="25400" dir="2700000" rotWithShape="0">
                    <a:srgbClr val="FFFFFF">
                      <a:alpha val="40000"/>
                    </a:srgbClr>
                  </a:outerShdw>
                </a:effectLst>
              </a:rPr>
              <a:t>Etické problémy výzkumu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765174" y="2070846"/>
            <a:ext cx="7612066" cy="418203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klamání účastníků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nedobrovolná účast ve výzkumu, nemožnost odstoupit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chybí informovaný souhlas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možnost zneužití důvěrných informací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riziko poškození účastníků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chybí debriefing 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pochybná vědecká hodnota studie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765173" y="79468"/>
            <a:ext cx="7612065" cy="141763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832104">
              <a:defRPr sz="1800">
                <a:solidFill>
                  <a:srgbClr val="000000"/>
                </a:solidFill>
                <a:effectLst/>
              </a:defRPr>
            </a:pPr>
            <a:r>
              <a:rPr sz="4368">
                <a:solidFill>
                  <a:srgbClr val="194431"/>
                </a:solidFill>
                <a:effectLst>
                  <a:outerShdw blurRad="46228" dist="23114" dir="2700000" rotWithShape="0">
                    <a:srgbClr val="FFFFFF">
                      <a:alpha val="40000"/>
                    </a:srgbClr>
                  </a:outerShdw>
                </a:effectLst>
              </a:rPr>
              <a:t>Regulace výzkumu </a:t>
            </a:r>
            <a:br>
              <a:rPr sz="4368">
                <a:solidFill>
                  <a:srgbClr val="194431"/>
                </a:solidFill>
                <a:effectLst>
                  <a:outerShdw blurRad="46228" dist="23114" dir="2700000" rotWithShape="0">
                    <a:srgbClr val="FFFFFF">
                      <a:alpha val="40000"/>
                    </a:srgbClr>
                  </a:outerShdw>
                </a:effectLst>
              </a:rPr>
            </a:br>
            <a:r>
              <a:rPr sz="4368">
                <a:solidFill>
                  <a:srgbClr val="194431"/>
                </a:solidFill>
                <a:effectLst>
                  <a:outerShdw blurRad="46228" dist="23114" dir="2700000" rotWithShape="0">
                    <a:srgbClr val="FFFFFF">
                      <a:alpha val="40000"/>
                    </a:srgbClr>
                  </a:outerShdw>
                </a:effectLst>
              </a:rPr>
              <a:t>v psychologii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765174" y="2070846"/>
            <a:ext cx="7612066" cy="418203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zásady pro experimenty s lidskými subjekty – vychází z pravidel pokusů v medicíně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Norimberský kodex (1947)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etické kodexy psychologických společností (APA – 1953)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postupné revize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blurRad="50800" dist="25400" dir="2700000" rotWithShape="0">
                    <a:srgbClr val="FFFFFF">
                      <a:alpha val="40000"/>
                    </a:srgbClr>
                  </a:outerShdw>
                </a:effectLst>
              </a:rPr>
              <a:t>Norimberský kodex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lvl="0" indent="0" defTabSz="457200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1. Základní podmínkou provedení experimentu je dobrovolný souhlas pokusné osoby.</a:t>
            </a:r>
          </a:p>
          <a:p>
            <a:pPr marL="457200" lvl="0" indent="0" defTabSz="457200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2. Pokus by měl přinést plodné výsledky, jež slouží dobru společnosti a jichž nelze dosáhnout jinými metodami či způsoby studia. Pokus by měl mít jasný vytyčený cíl a smysl.</a:t>
            </a:r>
          </a:p>
          <a:p>
            <a:pPr marL="457200" lvl="0" indent="0" defTabSz="457200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3. Předpokládané výsledky pokusu by měly dostatečně zdůvodnit jeho uskutečnění. Proto je</a:t>
            </a:r>
          </a:p>
          <a:p>
            <a:pPr marL="457200" lvl="0" indent="0" defTabSz="457200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třeba pokus plánovat a vycházet z výsledků pokusů na zvířatech a ze znalosti přirozeného vývoje nemoci nebo ostatních studovaných problém.</a:t>
            </a:r>
          </a:p>
          <a:p>
            <a:pPr marL="457200" lvl="0" indent="0" defTabSz="457200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4. Při pokusu je třeba dbát na to, abychom se vyhnuli zbytečnému fyzickému a duševnímu utrpení nebo poškození.</a:t>
            </a:r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</a:rPr>
              <a:t>6</a:t>
            </a:fld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blurRad="50800" dist="25400" dir="2700000" rotWithShape="0">
                    <a:srgbClr val="FFFFFF">
                      <a:alpha val="40000"/>
                    </a:srgbClr>
                  </a:outerShdw>
                </a:effectLst>
              </a:rPr>
              <a:t>Norimberský kodex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lvl="0" indent="0" defTabSz="457200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5. Je třeba upustit od pokusů, o nichž se lze předem domnívat, že způsobí smrt nebo poškození s trvalými následky. Výjimkou mohou snad být jen takové pokusy, při nichž experimentující lékaři slouží zároveň jako pokusné osoby.</a:t>
            </a:r>
          </a:p>
          <a:p>
            <a:pPr marL="457200" lvl="0" indent="0" defTabSz="457200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6. Velikost podstoupeného nebezpečí by nikdy neměla přesáhnout stupeň daný humanitární důležitostí řešeného problému.</a:t>
            </a:r>
          </a:p>
          <a:p>
            <a:pPr marL="457200" lvl="0" indent="0" defTabSz="457200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7. Je třeba učinit potřebná opatření a zajistit patřičné podmínky na ochranu pokusné osoby proti sebemenší možnosti ublížení na těle, trvalému poškození nebo smrti.</a:t>
            </a:r>
          </a:p>
          <a:p>
            <a:pPr marL="457200" lvl="0" indent="0" defTabSz="457200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8. Je třeba, aby pokus řídily pouze vědecky kvalifikované osoby. Ve všech stádiích pokusu musí osoby, které jej řídí nebo provádějí, pracovat na vysoké vědecké úrovni a pečlivě.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</a:rPr>
              <a:t>7</a:t>
            </a:fld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765173" y="0"/>
            <a:ext cx="7612065" cy="1576575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blurRad="50800" dist="25400" dir="2700000" rotWithShape="0">
                    <a:srgbClr val="FFFFFF">
                      <a:alpha val="40000"/>
                    </a:srgbClr>
                  </a:outerShdw>
                </a:effectLst>
              </a:rPr>
              <a:t>Norimberský kodex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lvl="0" indent="0" defTabSz="457200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9. Je třeba, aby v průběhu pokusu měla pokusná osoba možnost žádat ukončení pokusu, jestliže dosáhla takového duševního či fyzického stadia, jež podle jejího názoru nedovoluje pokračovat v pokusu.</a:t>
            </a:r>
          </a:p>
          <a:p>
            <a:pPr marL="457200" lvl="0" indent="0" defTabSz="457200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10. Vědecký pracovník musí být připraven ukončit pokus v kterékoli fázi, jestliže i přes vynaloženou snahu, nejvyšší zručnost a po důkladném zvážení má důvod se domnívat, že by pokračování v pokusu vedlo k ublížení na těle, trvalému poškození nebo smrti pokusné osoby.</a:t>
            </a:r>
          </a:p>
        </p:txBody>
      </p:sp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</a:rPr>
              <a:t>8</a:t>
            </a:fld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765173" y="79468"/>
            <a:ext cx="7612065" cy="14176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832104">
              <a:defRPr sz="4368">
                <a:effectLst>
                  <a:outerShdw blurRad="46228" dist="23114" dir="2700000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368" dirty="0">
                <a:solidFill>
                  <a:srgbClr val="194431"/>
                </a:solidFill>
                <a:effectLst>
                  <a:outerShdw blurRad="46228" dist="23114" dir="2700000" rotWithShape="0">
                    <a:srgbClr val="FFFFFF">
                      <a:alpha val="40000"/>
                    </a:srgbClr>
                  </a:outerShdw>
                </a:effectLst>
              </a:rPr>
              <a:t>Code of Human Research Ethics (BPS, </a:t>
            </a:r>
            <a:r>
              <a:rPr lang="cs-CZ" sz="4368" dirty="0" smtClean="0">
                <a:solidFill>
                  <a:srgbClr val="194431"/>
                </a:solidFill>
                <a:effectLst>
                  <a:outerShdw blurRad="46228" dist="23114" dir="2700000" rotWithShape="0">
                    <a:srgbClr val="FFFFFF">
                      <a:alpha val="40000"/>
                    </a:srgbClr>
                  </a:outerShdw>
                </a:effectLst>
              </a:rPr>
              <a:t>2014</a:t>
            </a:r>
            <a:r>
              <a:rPr sz="4368" dirty="0" smtClean="0">
                <a:solidFill>
                  <a:srgbClr val="194431"/>
                </a:solidFill>
                <a:effectLst>
                  <a:outerShdw blurRad="46228" dist="23114" dir="2700000" rotWithShape="0">
                    <a:srgbClr val="FFFFFF">
                      <a:alpha val="40000"/>
                    </a:srgbClr>
                  </a:outerShdw>
                </a:effectLst>
              </a:rPr>
              <a:t>)</a:t>
            </a:r>
            <a:endParaRPr sz="4368" dirty="0">
              <a:solidFill>
                <a:srgbClr val="194431"/>
              </a:solidFill>
              <a:effectLst>
                <a:outerShdw blurRad="46228" dist="23114" dir="2700000" rotWithShape="0">
                  <a:srgbClr val="FFFFFF">
                    <a:alpha val="40000"/>
                  </a:srgbClr>
                </a:outerShdw>
              </a:effectLst>
            </a:endParaRPr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xfrm>
            <a:off x="765174" y="2070846"/>
            <a:ext cx="7612066" cy="4182036"/>
          </a:xfrm>
          <a:prstGeom prst="rect">
            <a:avLst/>
          </a:prstGeom>
        </p:spPr>
        <p:txBody>
          <a:bodyPr/>
          <a:lstStyle/>
          <a:p>
            <a:pPr marL="0" lvl="0" indent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400" dirty="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Základní principy: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endParaRPr sz="2400" dirty="0">
              <a:solidFill>
                <a:srgbClr val="FFFFFF"/>
              </a:solidFill>
              <a:effectLst>
                <a:outerShdw blurRad="63500" dist="50800" dir="2700000" rotWithShape="0">
                  <a:srgbClr val="000000">
                    <a:alpha val="50000"/>
                  </a:srgbClr>
                </a:outerShdw>
              </a:effectLst>
            </a:endParaRPr>
          </a:p>
          <a:p>
            <a:pPr marL="685800" lvl="1" indent="-3365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respektování </a:t>
            </a:r>
            <a:r>
              <a:rPr sz="2200" dirty="0" smtClean="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autonomie</a:t>
            </a:r>
            <a:r>
              <a:rPr lang="cs-CZ" sz="2200" dirty="0" smtClean="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, soukromí</a:t>
            </a:r>
            <a:r>
              <a:rPr sz="2200" dirty="0" smtClean="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sz="2200" dirty="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a důstojnosti zúčastněných </a:t>
            </a:r>
            <a:r>
              <a:rPr sz="2200" dirty="0" smtClean="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osob</a:t>
            </a:r>
            <a:r>
              <a:rPr lang="cs-CZ" sz="2200" dirty="0" smtClean="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 a komunit</a:t>
            </a:r>
            <a:endParaRPr sz="2200" dirty="0">
              <a:solidFill>
                <a:srgbClr val="FFFFFF"/>
              </a:solidFill>
              <a:effectLst>
                <a:outerShdw blurRad="63500" dist="50800" dir="2700000" rotWithShape="0">
                  <a:srgbClr val="000000">
                    <a:alpha val="50000"/>
                  </a:srgbClr>
                </a:outerShdw>
              </a:effectLst>
            </a:endParaRPr>
          </a:p>
          <a:p>
            <a:pPr marL="685800" lvl="1" indent="-3365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vědecká hodnota</a:t>
            </a:r>
          </a:p>
          <a:p>
            <a:pPr marL="685800" lvl="1" indent="-3365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společenská odpovědnost</a:t>
            </a:r>
          </a:p>
          <a:p>
            <a:pPr marL="685800" lvl="1" indent="-3365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maximalizace přínosu a </a:t>
            </a:r>
          </a:p>
          <a:p>
            <a:pPr marL="0" lvl="1" indent="34925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	minimalizace škod</a:t>
            </a:r>
          </a:p>
        </p:txBody>
      </p:sp>
      <p:pic>
        <p:nvPicPr>
          <p:cNvPr id="95" name="image10.gif" descr="zimbardo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04000" y="4521200"/>
            <a:ext cx="2540000" cy="233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88900" dir="42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88900" dir="4200000" rotWithShape="0">
              <a:srgbClr val="000000">
                <a:alpha val="4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E0AD00"/>
          </a:solidFill>
          <a:prstDash val="solid"/>
          <a:bevel/>
        </a:ln>
        <a:effectLst>
          <a:outerShdw blurRad="88900" dir="4200000" rotWithShape="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Book Antiqua"/>
            <a:ea typeface="Book Antiqua"/>
            <a:cs typeface="Book Antiqua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E0AD00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Book Antiqua"/>
            <a:ea typeface="Book Antiqua"/>
            <a:cs typeface="Book Antiqua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88900" dir="42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88900" dir="4200000" rotWithShape="0">
              <a:srgbClr val="000000">
                <a:alpha val="4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E0AD00"/>
          </a:solidFill>
          <a:prstDash val="solid"/>
          <a:bevel/>
        </a:ln>
        <a:effectLst>
          <a:outerShdw blurRad="88900" dir="4200000" rotWithShape="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Book Antiqua"/>
            <a:ea typeface="Book Antiqua"/>
            <a:cs typeface="Book Antiqua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E0AD00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Book Antiqua"/>
            <a:ea typeface="Book Antiqua"/>
            <a:cs typeface="Book Antiqua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1165</Words>
  <Application>Microsoft Macintosh PowerPoint</Application>
  <PresentationFormat>Předvádění na obrazovce (4:3)</PresentationFormat>
  <Paragraphs>147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1" baseType="lpstr">
      <vt:lpstr>Arial</vt:lpstr>
      <vt:lpstr>Book Antiqua</vt:lpstr>
      <vt:lpstr>Book Antiqua Bold</vt:lpstr>
      <vt:lpstr>Cambria</vt:lpstr>
      <vt:lpstr>Helvetica</vt:lpstr>
      <vt:lpstr>Helvetica Neue</vt:lpstr>
      <vt:lpstr>Wingdings 2</vt:lpstr>
      <vt:lpstr>Default</vt:lpstr>
      <vt:lpstr>Etické aspekty výzkumu v psychologii</vt:lpstr>
      <vt:lpstr>Výzkum v psychologii</vt:lpstr>
      <vt:lpstr>Příklad návrhu výzkumu</vt:lpstr>
      <vt:lpstr>Etické problémy výzkumu</vt:lpstr>
      <vt:lpstr>Regulace výzkumu  v psychologii</vt:lpstr>
      <vt:lpstr>Norimberský kodex</vt:lpstr>
      <vt:lpstr>Norimberský kodex</vt:lpstr>
      <vt:lpstr>Norimberský kodex</vt:lpstr>
      <vt:lpstr>Code of Human Research Ethics (BPS, 2014)</vt:lpstr>
      <vt:lpstr>Uplatnění etických principů ve výzkumu</vt:lpstr>
      <vt:lpstr>Informovaný souhlas</vt:lpstr>
      <vt:lpstr>Informovaný souhlas</vt:lpstr>
      <vt:lpstr>Důvěrnost informací</vt:lpstr>
      <vt:lpstr>Poskytování rad</vt:lpstr>
      <vt:lpstr>Klamání</vt:lpstr>
      <vt:lpstr>Debriefing</vt:lpstr>
      <vt:lpstr>Publikace výsledků výzkumu</vt:lpstr>
      <vt:lpstr>Vědecké podvody</vt:lpstr>
      <vt:lpstr>Citační etika</vt:lpstr>
      <vt:lpstr>Plagiátorství?</vt:lpstr>
      <vt:lpstr>Doprovodný manuál ke kanadskému etickému kodexu</vt:lpstr>
      <vt:lpstr>Doprovodný manuál ke kanadskému etickému kodexu</vt:lpstr>
      <vt:lpstr>Checklist pro etický výzkumný projekt (Patton, 2002)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Etické aspekty výzkumu v psychologii</dc:title>
  <cp:lastModifiedBy>Uživatel Microsoft Office</cp:lastModifiedBy>
  <cp:revision>2</cp:revision>
  <dcterms:modified xsi:type="dcterms:W3CDTF">2019-11-08T08:26:51Z</dcterms:modified>
</cp:coreProperties>
</file>