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70" r:id="rId4"/>
    <p:sldId id="282" r:id="rId5"/>
    <p:sldId id="269" r:id="rId6"/>
    <p:sldId id="271" r:id="rId7"/>
    <p:sldId id="273" r:id="rId8"/>
    <p:sldId id="272" r:id="rId9"/>
    <p:sldId id="274" r:id="rId10"/>
    <p:sldId id="275" r:id="rId11"/>
    <p:sldId id="276" r:id="rId12"/>
    <p:sldId id="277" r:id="rId13"/>
    <p:sldId id="279" r:id="rId14"/>
    <p:sldId id="260" r:id="rId15"/>
    <p:sldId id="280" r:id="rId16"/>
    <p:sldId id="261" r:id="rId17"/>
    <p:sldId id="283" r:id="rId18"/>
    <p:sldId id="284" r:id="rId19"/>
    <p:sldId id="285" r:id="rId20"/>
    <p:sldId id="286" r:id="rId21"/>
    <p:sldId id="281" r:id="rId22"/>
    <p:sldId id="26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n Růžička" initials="RR" lastIdx="1" clrIdx="0">
    <p:extLst>
      <p:ext uri="{19B8F6BF-5375-455C-9EA6-DF929625EA0E}">
        <p15:presenceInfo xmlns:p15="http://schemas.microsoft.com/office/powerpoint/2012/main" userId="7c93505ff1e3598c" providerId="Windows Live"/>
      </p:ext>
    </p:extLst>
  </p:cmAuthor>
  <p:cmAuthor id="2" name="Sociální pracovník" initials="Sp" lastIdx="1" clrIdx="1">
    <p:extLst>
      <p:ext uri="{19B8F6BF-5375-455C-9EA6-DF929625EA0E}">
        <p15:presenceInfo xmlns:p15="http://schemas.microsoft.com/office/powerpoint/2012/main" userId="Sociální pracovní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10-07T21:03:46.56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roanamotivation.blog.cz/rubrika/denik" TargetMode="External"/><Relationship Id="rId2" Type="http://schemas.openxmlformats.org/officeDocument/2006/relationships/hyperlink" Target="http://proanamotivation.blog.cz/1803/nevzdam-se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veruce.cz/v/chvilkove-zkraty/proana-jidelnicek/" TargetMode="External"/><Relationship Id="rId2" Type="http://schemas.openxmlformats.org/officeDocument/2006/relationships/hyperlink" Target="http://blog.veruce.cz/author/veruce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blog.veruce.cz/v/chvilkove-zkraty/proana-jidelnicek/#comments" TargetMode="External"/><Relationship Id="rId4" Type="http://schemas.openxmlformats.org/officeDocument/2006/relationships/hyperlink" Target="http://blog.veruce.cz/category/v/chvilkove-zkrat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jenna-pro-ana.blog.cz/rubrika/jidelnicky" TargetMode="External"/><Relationship Id="rId2" Type="http://schemas.openxmlformats.org/officeDocument/2006/relationships/hyperlink" Target="http://jenna-pro-ana.blog.cz/1705/5-16-2017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EcDNv_t59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3E27A-D99F-4413-81F2-5AE378AEE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443" y="4960137"/>
            <a:ext cx="7772400" cy="1463040"/>
          </a:xfrm>
        </p:spPr>
        <p:txBody>
          <a:bodyPr>
            <a:normAutofit/>
          </a:bodyPr>
          <a:lstStyle/>
          <a:p>
            <a:r>
              <a:rPr lang="cs-CZ" sz="6000" dirty="0"/>
              <a:t>Poruchy přijmu potravy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1BDE72B-4385-473C-90AD-76506160F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4095" y="5181601"/>
            <a:ext cx="3316357" cy="1016290"/>
          </a:xfrm>
        </p:spPr>
        <p:txBody>
          <a:bodyPr>
            <a:normAutofit/>
          </a:bodyPr>
          <a:lstStyle/>
          <a:p>
            <a:r>
              <a:rPr lang="cs-CZ" sz="2000" dirty="0"/>
              <a:t>Mgr. Bc. Lucie </a:t>
            </a:r>
            <a:r>
              <a:rPr lang="cs-CZ" sz="2000" dirty="0" err="1"/>
              <a:t>Slivečková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1902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F9DED9-BC4A-4A1C-89B6-EBF6C221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Mentální Bulimie MKN-10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6FBF70-6D38-45A6-8200-1936429F8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Opakované epizody přejídání (nejméně dvakrát týdně po dobu 3 měsíců), při nichž je v krátkém čase konzumováno velké množství jídla</a:t>
            </a:r>
          </a:p>
          <a:p>
            <a:r>
              <a:rPr lang="cs-CZ" dirty="0"/>
              <a:t>2) Neustálé zabývání se jídlem a silná, neodolatelná touha po jídle</a:t>
            </a:r>
          </a:p>
          <a:p>
            <a:r>
              <a:rPr lang="cs-CZ" dirty="0"/>
              <a:t>3) Kompenzace jídla některým z následujících způsobů: vyprovokované zvracení, zneužívání projímadel, střídavá období hladovění, užívání léků typu anorektik, diuretik aj.; diabetici se mohou snažit vynechávat léčbu inzulínem. </a:t>
            </a:r>
          </a:p>
          <a:p>
            <a:r>
              <a:rPr lang="cs-CZ" dirty="0"/>
              <a:t>4) Pocit přílišné tloušťky spojený s neodbytnou obavou z tloustnutí. Často (ne vždy) je v anamnéze epizoda anorexie nebo intenzivnějšího omezování se v jídle.</a:t>
            </a:r>
          </a:p>
        </p:txBody>
      </p:sp>
    </p:spTree>
    <p:extLst>
      <p:ext uri="{BB962C8B-B14F-4D97-AF65-F5344CB8AC3E}">
        <p14:creationId xmlns:p14="http://schemas.microsoft.com/office/powerpoint/2010/main" val="718634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E85A9C-3450-4E81-84BF-04B15B2D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MB projevy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B74DBF-BAF1-4B1D-BEC5-343E9ECDC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041437" cy="4023360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strach z tloušťky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touha po hubnutí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přejídání se v důsledku neodolatelné touhy po jídle + neodolatelná touha se jídla zbavit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pocit ztráty kontroly nad množstvím snědené potravy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zkreslený </a:t>
            </a:r>
            <a:r>
              <a:rPr lang="cs-CZ" dirty="0" err="1"/>
              <a:t>sebeobraz</a:t>
            </a: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nadměrná pozornost věnovaná tělesnému vzhledu x nemožnost kontroly (rozdíl u MA)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úmrtnost v důsledku metabolického rozvratu (hl. draslík – zástava srdce)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psychická náročnost – neustálé selhávání, stud, vina, vztek aj. (rozdíl u MA)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030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9A833F-0CF8-4BFC-90E6-A7BA700BE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Osobnostní charakteristiky a epidemiologie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9995CB-14F8-4383-A367-75B32FAD7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nejistota, nízké sebevědomí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možná </a:t>
            </a:r>
            <a:r>
              <a:rPr lang="cs-CZ" dirty="0" err="1"/>
              <a:t>submisivita</a:t>
            </a:r>
            <a:r>
              <a:rPr lang="cs-CZ" dirty="0"/>
              <a:t>, snaha zavděčit se okolí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IMPULZIVITA, nemožnost sebeovládání 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Cca 3 – 15% v populaci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Muži : ženy = 1:10-20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3797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BADDD8-517F-4702-8BB5-F6E8F945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Záchvatovité přejídání MKN-10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6618D27-8086-4DF8-B963-23A91DEAC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člověk jí mnohem rychleji, než je obvyklé</a:t>
            </a:r>
          </a:p>
          <a:p>
            <a:r>
              <a:rPr lang="cs-CZ" dirty="0"/>
              <a:t>2) jí do té doby, než se cítí v závěru jídla nepříjemně přeplněný</a:t>
            </a:r>
          </a:p>
          <a:p>
            <a:r>
              <a:rPr lang="cs-CZ" dirty="0"/>
              <a:t>3) jí, aniž by pociťoval hlad</a:t>
            </a:r>
          </a:p>
          <a:p>
            <a:r>
              <a:rPr lang="cs-CZ" dirty="0"/>
              <a:t>4) často jí o samotě, aby nevzbuzoval pozornost množstvím snězené potravy</a:t>
            </a:r>
          </a:p>
          <a:p>
            <a:r>
              <a:rPr lang="cs-CZ" dirty="0"/>
              <a:t>5) po přejedení je se sebou nespokojen a pociťuje vinu</a:t>
            </a:r>
          </a:p>
          <a:p>
            <a:r>
              <a:rPr lang="cs-CZ" dirty="0"/>
              <a:t>6) v souvislosti s přejídáním se objevuje úzkost a psychické napětí</a:t>
            </a:r>
          </a:p>
          <a:p>
            <a:r>
              <a:rPr lang="cs-CZ" dirty="0"/>
              <a:t>7) k záchvatům přejídání dochází nejméně dvakrát týdně po dobu šesti měsíců</a:t>
            </a:r>
          </a:p>
          <a:p>
            <a:r>
              <a:rPr lang="cs-CZ" dirty="0"/>
              <a:t>8) záchvatovité přejídání není spojeno s pravidelným kompenzačním chováním</a:t>
            </a:r>
          </a:p>
        </p:txBody>
      </p:sp>
    </p:spTree>
    <p:extLst>
      <p:ext uri="{BB962C8B-B14F-4D97-AF65-F5344CB8AC3E}">
        <p14:creationId xmlns:p14="http://schemas.microsoft.com/office/powerpoint/2010/main" val="872408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C5F249B-B2A2-4851-89D0-A1CCABDB8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786384"/>
            <a:ext cx="9720072" cy="1055668"/>
          </a:xfrm>
        </p:spPr>
        <p:txBody>
          <a:bodyPr/>
          <a:lstStyle/>
          <a:p>
            <a:r>
              <a:rPr lang="cs-CZ" dirty="0"/>
              <a:t>Vznik (příčiny) a průběh - debata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D253279E-A585-42A2-A1D0-569F5922B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27299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400" dirty="0"/>
              <a:t>Vnější: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 Model rodiny a výchovy; hodnotový systém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 Ideál krásy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 Styl života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 Nemožnost plnit nároky vnějšího světa – častý pocit selhání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 Reakce na nepříznivé životní události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 Snaha vyhnout se ženské roli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cs-CZ" sz="2000" dirty="0"/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cs-CZ" sz="2000" dirty="0"/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cs-CZ" sz="2000" dirty="0"/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89DCB15F-E145-44D2-A739-FFFBCF201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4207" y="2286000"/>
            <a:ext cx="4754880" cy="402336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Vnitřní: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err="1"/>
              <a:t>Resilience</a:t>
            </a: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 Touha po dokonalosti a kontrole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 Neřešené konflikty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 Nejistota v rolích a vztazích – pocit chaosu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522FFB7-C7B1-43E5-9D9F-92C9D0589122}"/>
              </a:ext>
            </a:extLst>
          </p:cNvPr>
          <p:cNvSpPr txBox="1"/>
          <p:nvPr/>
        </p:nvSpPr>
        <p:spPr>
          <a:xfrm>
            <a:off x="1842052" y="5426765"/>
            <a:ext cx="8507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b="1" dirty="0"/>
              <a:t>PPP vznikla jako strategie, která má člověku v danou chvíli pomoci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cs-CZ" b="1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b="1" dirty="0"/>
              <a:t> </a:t>
            </a:r>
            <a:r>
              <a:rPr lang="cs-CZ" b="1" dirty="0" err="1"/>
              <a:t>Multikauzální</a:t>
            </a:r>
            <a:r>
              <a:rPr lang="cs-CZ" b="1" dirty="0"/>
              <a:t> podmíněnost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533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FFA526-97FE-4851-BE3B-C89C79F88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Nespecifikované PPP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674315-A066-4CF8-915C-68FBA1F1C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34817"/>
            <a:ext cx="10143744" cy="492318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b="1" dirty="0"/>
              <a:t>Syndrom nočního přejídání – </a:t>
            </a:r>
            <a:r>
              <a:rPr lang="cs-CZ" dirty="0"/>
              <a:t>chybí porucha tělesného sebepojetí, chybí patologická touha po hubnutí, možná nadváha není pociťována jako problém, důsledek fyzického, psychického či emočního vyčerpání, konfliktů aj., při „prázdné ledničce“ nestresuje a jde si lehnout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/>
              <a:t> </a:t>
            </a:r>
            <a:r>
              <a:rPr lang="cs-CZ" b="1" dirty="0" err="1"/>
              <a:t>Orthorexie</a:t>
            </a:r>
            <a:r>
              <a:rPr lang="cs-CZ" b="1" dirty="0"/>
              <a:t> </a:t>
            </a:r>
            <a:r>
              <a:rPr lang="cs-CZ" dirty="0"/>
              <a:t>– touha po zdravé výživě, strach z „nezdravého jídla“, postupné omezování jednotlivých potravin, časté myšlenky na jídlo aj.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b="1" dirty="0" err="1"/>
              <a:t>Bigorexie</a:t>
            </a:r>
            <a:r>
              <a:rPr lang="cs-CZ" dirty="0"/>
              <a:t> (</a:t>
            </a:r>
            <a:r>
              <a:rPr lang="cs-CZ" dirty="0" err="1"/>
              <a:t>Adonisův</a:t>
            </a:r>
            <a:r>
              <a:rPr lang="cs-CZ" dirty="0"/>
              <a:t> komplex/ obrácená anorexie) – pocit tělesné slabosti kompenzovaný přesně stanoveným a propočítaným jídlem, směřujícím k nabývání svalové hmoty – </a:t>
            </a:r>
            <a:r>
              <a:rPr lang="cs-CZ" i="1" dirty="0" err="1"/>
              <a:t>overuse</a:t>
            </a:r>
            <a:r>
              <a:rPr lang="cs-CZ" i="1" dirty="0"/>
              <a:t> syndrom</a:t>
            </a:r>
            <a:r>
              <a:rPr lang="cs-CZ" dirty="0"/>
              <a:t> = možné poškození pohybového aparátu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b="1" dirty="0" err="1"/>
              <a:t>Drunkorexie</a:t>
            </a:r>
            <a:endParaRPr lang="cs-CZ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/>
              <a:t> </a:t>
            </a:r>
            <a:r>
              <a:rPr lang="cs-CZ" b="1" dirty="0" err="1"/>
              <a:t>Diabulimie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59014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C2663-0412-43EE-AD43-4E472FA97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léčby PPP v ČR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A810B79-806F-4B43-9A46-8E579F57F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5615212" cy="4023360"/>
          </a:xfrm>
        </p:spPr>
        <p:txBody>
          <a:bodyPr/>
          <a:lstStyle/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sz="2000" dirty="0"/>
              <a:t>Ambulantní psycholog či psychoterapeut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dirty="0"/>
              <a:t> Ambulantní psychiatr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dirty="0"/>
              <a:t> Nutriční terapeut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dirty="0"/>
              <a:t> Nemocniční oddělení (nedobrovolná hospitalizace)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dirty="0"/>
              <a:t> Léčebné lázně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dirty="0"/>
              <a:t> Svépomocí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dirty="0"/>
              <a:t> Centrum </a:t>
            </a:r>
            <a:r>
              <a:rPr lang="cs-CZ" sz="2000" dirty="0" err="1"/>
              <a:t>Anabell</a:t>
            </a: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A9066A84-B07B-41BC-9F5B-B69496BF2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8209" y="2286000"/>
            <a:ext cx="3375990" cy="4023360"/>
          </a:xfrm>
        </p:spPr>
        <p:txBody>
          <a:bodyPr/>
          <a:lstStyle/>
          <a:p>
            <a:r>
              <a:rPr lang="cs-CZ" sz="2000" i="1" dirty="0"/>
              <a:t>Závisí od: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i="1" dirty="0"/>
              <a:t>Motivace klienta </a:t>
            </a:r>
            <a:r>
              <a:rPr lang="cs-CZ" i="1" dirty="0"/>
              <a:t>ke změně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257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0F3F6E-372A-4356-930B-BA12C14B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284" y="669236"/>
            <a:ext cx="9720072" cy="1499616"/>
          </a:xfrm>
        </p:spPr>
        <p:txBody>
          <a:bodyPr/>
          <a:lstStyle/>
          <a:p>
            <a:r>
              <a:rPr lang="cs-CZ" dirty="0"/>
              <a:t>Neštěstí jménem „pro </a:t>
            </a:r>
            <a:r>
              <a:rPr lang="cs-CZ" dirty="0" err="1"/>
              <a:t>ana</a:t>
            </a:r>
            <a:r>
              <a:rPr lang="cs-CZ" dirty="0"/>
              <a:t> blog“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530013D-A20D-474A-B43B-8241FA5AB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284" y="2676939"/>
            <a:ext cx="10771168" cy="3975652"/>
          </a:xfrm>
        </p:spPr>
        <p:txBody>
          <a:bodyPr>
            <a:normAutofit/>
          </a:bodyPr>
          <a:lstStyle/>
          <a:p>
            <a:r>
              <a:rPr lang="cs-CZ" sz="2000" dirty="0"/>
              <a:t>Chcete rychle zhubnout? Pořiďte si pár žlučníkových kamenů a jednou za čas si dejte tučnou večeři. </a:t>
            </a:r>
          </a:p>
          <a:p>
            <a:r>
              <a:rPr lang="cs-CZ" sz="2000" dirty="0"/>
              <a:t>Nemusíte se bát přijatých kalorií. Vaše tělo vše ochotně do několika hodin vyzvrací. </a:t>
            </a:r>
          </a:p>
          <a:p>
            <a:r>
              <a:rPr lang="cs-CZ" sz="2000" dirty="0"/>
              <a:t>Žlučníkový záchvat není příjemný, ale ta bolest za to vážně stojí. </a:t>
            </a:r>
          </a:p>
          <a:p>
            <a:r>
              <a:rPr lang="cs-CZ" sz="2000" dirty="0"/>
              <a:t>Několik následujících dní totiž nebudete mít na jídlo ani pomyšlení. Pokud pak sníte něco náročnějšího, žlučník vám to hlasitě připomene a dieta vesele pokračuje dál.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4250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50C830E-6BCF-4329-8CC2-D760A07A1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914400"/>
            <a:ext cx="9720072" cy="539496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hlinkClick r:id="rId2" tooltip="nevzdám se"/>
              </a:rPr>
              <a:t>nevzdám se</a:t>
            </a:r>
            <a:endParaRPr lang="cs-CZ" b="1" dirty="0"/>
          </a:p>
          <a:p>
            <a:r>
              <a:rPr lang="cs-CZ" dirty="0"/>
              <a:t>8. března 2018 v 11:39 | </a:t>
            </a:r>
            <a:r>
              <a:rPr lang="cs-CZ" dirty="0" err="1"/>
              <a:t>Ellie</a:t>
            </a:r>
            <a:r>
              <a:rPr lang="cs-CZ" dirty="0"/>
              <a:t> |  </a:t>
            </a:r>
            <a:r>
              <a:rPr lang="cs-CZ" dirty="0">
                <a:hlinkClick r:id="rId3" tooltip="Rubrika: Deník"/>
              </a:rPr>
              <a:t>Deník</a:t>
            </a:r>
            <a:endParaRPr lang="cs-CZ" dirty="0"/>
          </a:p>
          <a:p>
            <a:r>
              <a:rPr lang="cs-CZ" dirty="0"/>
              <a:t>Jsem nemocná a tak mám dost času na to, abych mohla přemýšlet. Projížděla jsem si staré fotky a donutilo mě to zamyslet se.</a:t>
            </a:r>
          </a:p>
          <a:p>
            <a:r>
              <a:rPr lang="cs-CZ" dirty="0"/>
              <a:t>S </a:t>
            </a:r>
            <a:r>
              <a:rPr lang="cs-CZ" dirty="0" err="1"/>
              <a:t>anou</a:t>
            </a:r>
            <a:r>
              <a:rPr lang="cs-CZ" dirty="0"/>
              <a:t> jsem začala ve dvanácti, nebývala jsem smutná. Byla jsem 24/7 šťastná, že mám hlad a to přece znamená, že hubnu. Bylo to v létě a to léto jsem se skamarádila s jednou holkou. Chodily jsme celé léto spolu ven. Brala jsem to jako výmluvu, že nemusím jíst. Odcházela jsem z domu před obědem a zbytek času, jsem trávila někde ve městě. Doopravdy jsem hubla a myslím, že jsem byla i šťastná.</a:t>
            </a:r>
          </a:p>
          <a:p>
            <a:r>
              <a:rPr lang="cs-CZ" dirty="0"/>
              <a:t>Se školou se to zhoršilo, to už jsem taj šťastná nebyla a trošku víc jedla, byla jsem zoufalá. Nenáviděla jsem se.</a:t>
            </a:r>
          </a:p>
          <a:p>
            <a:r>
              <a:rPr lang="cs-CZ" dirty="0"/>
              <a:t>2015,2016, polovina 2017 střídalo se mi období, kdy jsem jedla normálně s obdobím, kdy jsem hladověla. V obou případech jsem se nějak hýbala k tomu všemu.</a:t>
            </a:r>
          </a:p>
          <a:p>
            <a:r>
              <a:rPr lang="cs-CZ" dirty="0"/>
              <a:t>Druhou polovinu 2017 jsem hladověla, přejídala se a zvracela. Nějak toho na mě bylo moc. Psychika v tom hraje důležitou roli, </a:t>
            </a:r>
            <a:r>
              <a:rPr lang="cs-CZ" dirty="0" err="1"/>
              <a:t>nebudem</a:t>
            </a:r>
            <a:r>
              <a:rPr lang="cs-CZ" dirty="0"/>
              <a:t> si nic nalhávat.</a:t>
            </a:r>
          </a:p>
          <a:p>
            <a:r>
              <a:rPr lang="cs-CZ" dirty="0"/>
              <a:t>Je březen 2018. Tenhle měsíc se dám </a:t>
            </a:r>
            <a:r>
              <a:rPr lang="cs-CZ" dirty="0" err="1"/>
              <a:t>dopořádku</a:t>
            </a:r>
            <a:r>
              <a:rPr lang="cs-CZ" dirty="0"/>
              <a:t> a pojedu si do 800kcal nejvíc.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9572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9D93A9-18A0-48E4-B43E-1B25715C2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7622" y="834887"/>
            <a:ext cx="9683630" cy="6149008"/>
          </a:xfrm>
        </p:spPr>
        <p:txBody>
          <a:bodyPr>
            <a:normAutofit fontScale="62500" lnSpcReduction="20000"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4800" dirty="0">
                <a:solidFill>
                  <a:srgbClr val="374930"/>
                </a:solidFill>
                <a:latin typeface="Ubuntu"/>
              </a:rPr>
              <a:t>Pro-</a:t>
            </a:r>
            <a:r>
              <a:rPr lang="cs-CZ" altLang="cs-CZ" sz="4800" dirty="0" err="1">
                <a:solidFill>
                  <a:srgbClr val="374930"/>
                </a:solidFill>
                <a:latin typeface="Ubuntu"/>
              </a:rPr>
              <a:t>Ana</a:t>
            </a:r>
            <a:r>
              <a:rPr lang="cs-CZ" altLang="cs-CZ" sz="4800" dirty="0">
                <a:solidFill>
                  <a:srgbClr val="374930"/>
                </a:solidFill>
                <a:latin typeface="Ubuntu"/>
              </a:rPr>
              <a:t> jídelníček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altLang="cs-CZ" sz="4800" dirty="0">
              <a:solidFill>
                <a:srgbClr val="374930"/>
              </a:solidFill>
              <a:latin typeface="Ubuntu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dirty="0">
                <a:solidFill>
                  <a:srgbClr val="555555"/>
                </a:solidFill>
                <a:latin typeface="inherit"/>
                <a:hlinkClick r:id="rId2"/>
              </a:rPr>
              <a:t>veruce</a:t>
            </a:r>
            <a:r>
              <a:rPr lang="cs-CZ" altLang="cs-CZ" sz="2000" dirty="0">
                <a:solidFill>
                  <a:srgbClr val="555555"/>
                </a:solidFill>
                <a:latin typeface="inherit"/>
                <a:hlinkClick r:id="rId3"/>
              </a:rPr>
              <a:t>14. 11. 2016</a:t>
            </a:r>
            <a:r>
              <a:rPr lang="cs-CZ" altLang="cs-CZ" sz="2000" dirty="0">
                <a:solidFill>
                  <a:srgbClr val="1D1D1D"/>
                </a:solidFill>
                <a:latin typeface="inherit"/>
              </a:rPr>
              <a:t> </a:t>
            </a:r>
            <a:r>
              <a:rPr lang="cs-CZ" altLang="cs-CZ" sz="2000" dirty="0">
                <a:solidFill>
                  <a:srgbClr val="555555"/>
                </a:solidFill>
                <a:latin typeface="inherit"/>
                <a:hlinkClick r:id="rId4"/>
              </a:rPr>
              <a:t>kecá</a:t>
            </a:r>
            <a:r>
              <a:rPr lang="cs-CZ" altLang="cs-CZ" sz="2000" dirty="0">
                <a:solidFill>
                  <a:srgbClr val="1D1D1D"/>
                </a:solidFill>
                <a:latin typeface="inherit"/>
              </a:rPr>
              <a:t> </a:t>
            </a:r>
            <a:r>
              <a:rPr lang="cs-CZ" altLang="cs-CZ" sz="2000" dirty="0">
                <a:solidFill>
                  <a:srgbClr val="555555"/>
                </a:solidFill>
                <a:latin typeface="inherit"/>
                <a:hlinkClick r:id="rId5"/>
              </a:rPr>
              <a:t>19 komentářů</a:t>
            </a:r>
            <a:endParaRPr lang="cs-CZ" altLang="cs-CZ" dirty="0"/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inherit"/>
              </a:rPr>
              <a:t>                      Pondělí</a:t>
            </a:r>
            <a:endParaRPr lang="cs-CZ" altLang="cs-CZ" sz="24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inherit"/>
              </a:rPr>
              <a:t>snídaně – nic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inherit"/>
              </a:rPr>
              <a:t>oběd – nic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inherit"/>
              </a:rPr>
              <a:t>večeře – houska a půl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cs-CZ" altLang="cs-CZ" sz="2400" dirty="0">
              <a:solidFill>
                <a:srgbClr val="000000"/>
              </a:solidFill>
              <a:latin typeface="inherit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inherit"/>
              </a:rPr>
              <a:t>Úterý</a:t>
            </a:r>
            <a:endParaRPr lang="cs-CZ" altLang="cs-CZ" sz="24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inherit"/>
              </a:rPr>
              <a:t>snídaně – půl rohlíku se šunkou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inherit"/>
              </a:rPr>
              <a:t>oběd – jedna vařená brambora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inherit"/>
              </a:rPr>
              <a:t>večeře – nic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cs-CZ" altLang="cs-CZ" sz="2400" dirty="0">
              <a:solidFill>
                <a:srgbClr val="000000"/>
              </a:solidFill>
              <a:latin typeface="inherit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inherit"/>
              </a:rPr>
              <a:t>Středa</a:t>
            </a:r>
            <a:endParaRPr lang="cs-CZ" altLang="cs-CZ" sz="24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inherit"/>
              </a:rPr>
              <a:t>snídaně – půl rohlíku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inherit"/>
              </a:rPr>
              <a:t>oběd – nic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inherit"/>
              </a:rPr>
              <a:t>večeře – rýžový chlebíček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cs-CZ" altLang="cs-CZ" sz="2400" dirty="0">
              <a:solidFill>
                <a:srgbClr val="000000"/>
              </a:solidFill>
              <a:latin typeface="inherit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inherit"/>
              </a:rPr>
              <a:t>Čtvrtek</a:t>
            </a:r>
            <a:endParaRPr lang="cs-CZ" altLang="cs-CZ" sz="24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inherit"/>
              </a:rPr>
              <a:t>snídaně – rýžový chlebíček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inherit"/>
              </a:rPr>
              <a:t>oběd – dva rýžové chlebíčky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inherit"/>
              </a:rPr>
              <a:t>večeře – nic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cs-CZ" altLang="cs-CZ" sz="2400" dirty="0">
              <a:solidFill>
                <a:srgbClr val="000000"/>
              </a:solidFill>
              <a:latin typeface="inherit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inherit"/>
              </a:rPr>
              <a:t>Pátek</a:t>
            </a:r>
            <a:endParaRPr lang="cs-CZ" altLang="cs-CZ" sz="24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inherit"/>
              </a:rPr>
              <a:t>snídaně – půl rohlíku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inherit"/>
              </a:rPr>
              <a:t>oběd – vařená rýže pokapaná omáčkou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inherit"/>
              </a:rPr>
              <a:t>večeře – houska se šunkou a tvrdým sýrem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cs-CZ" altLang="cs-CZ" sz="2400" dirty="0">
              <a:solidFill>
                <a:srgbClr val="000000"/>
              </a:solidFill>
              <a:latin typeface="inherit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inherit"/>
              </a:rPr>
              <a:t>Ten pátý den už jsem to posrala, takový pěkný jídelníček to mohl být!!! :( Kromě toho jsem poslední dva dny sežrala balení gumových medvídků!!! :((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55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9418231-72A5-41C3-91C6-56BD895A6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94" t="13671" r="28887" b="8912"/>
          <a:stretch/>
        </p:blipFill>
        <p:spPr>
          <a:xfrm>
            <a:off x="1709531" y="0"/>
            <a:ext cx="84018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92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6C06631-D372-45C0-B33D-247AA028C59C}"/>
              </a:ext>
            </a:extLst>
          </p:cNvPr>
          <p:cNvSpPr/>
          <p:nvPr/>
        </p:nvSpPr>
        <p:spPr>
          <a:xfrm>
            <a:off x="1272209" y="1219200"/>
            <a:ext cx="882594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hlinkClick r:id="rId2" tooltip="5/16/2017"/>
              </a:rPr>
              <a:t>5/16/2017</a:t>
            </a:r>
            <a:endParaRPr lang="cs-CZ" b="1" dirty="0"/>
          </a:p>
          <a:p>
            <a:r>
              <a:rPr lang="cs-CZ" dirty="0"/>
              <a:t>16. května 2017 v 19:25 | ….|  </a:t>
            </a:r>
            <a:r>
              <a:rPr lang="cs-CZ" dirty="0">
                <a:hlinkClick r:id="rId3" tooltip="Rubrika: Jídelníčky"/>
              </a:rPr>
              <a:t>Jídelníčky</a:t>
            </a:r>
            <a:endParaRPr lang="cs-CZ" dirty="0"/>
          </a:p>
          <a:p>
            <a:endParaRPr lang="cs-CZ" dirty="0"/>
          </a:p>
          <a:p>
            <a:r>
              <a:rPr lang="cs-CZ" dirty="0"/>
              <a:t>Dneska bych furt jen žrala a ráno se mi trochu motala hlava, tak jsem jedla trošku víc no. Každopádně dalších půlkila dole :) taky všechny zvu do našeho chatu, kde se vzájemně podporujeme v hubnutí na messengeru pokud se chcete přidat, napište svůj </a:t>
            </a:r>
            <a:r>
              <a:rPr lang="cs-CZ" dirty="0" err="1"/>
              <a:t>fcb</a:t>
            </a:r>
            <a:r>
              <a:rPr lang="cs-CZ" dirty="0"/>
              <a:t> a </a:t>
            </a:r>
            <a:r>
              <a:rPr lang="cs-CZ" dirty="0" err="1"/>
              <a:t>screen</a:t>
            </a:r>
            <a:r>
              <a:rPr lang="cs-CZ" dirty="0"/>
              <a:t> nebo odkaz na mail …..</a:t>
            </a:r>
          </a:p>
          <a:p>
            <a:endParaRPr lang="cs-CZ" dirty="0"/>
          </a:p>
          <a:p>
            <a:r>
              <a:rPr lang="cs-CZ" dirty="0" err="1"/>
              <a:t>sn</a:t>
            </a:r>
            <a:r>
              <a:rPr lang="cs-CZ" dirty="0"/>
              <a:t>: okurka + balkánský sýr (130kcal)</a:t>
            </a:r>
          </a:p>
          <a:p>
            <a:r>
              <a:rPr lang="cs-CZ" dirty="0" err="1"/>
              <a:t>sv</a:t>
            </a:r>
            <a:r>
              <a:rPr lang="cs-CZ" dirty="0"/>
              <a:t>: ovesné vločky, půlka banánu, lžička medu (190kcal)</a:t>
            </a:r>
          </a:p>
          <a:p>
            <a:r>
              <a:rPr lang="cs-CZ" dirty="0"/>
              <a:t>ob: nic</a:t>
            </a:r>
          </a:p>
          <a:p>
            <a:r>
              <a:rPr lang="cs-CZ" dirty="0" err="1"/>
              <a:t>sv</a:t>
            </a:r>
            <a:r>
              <a:rPr lang="cs-CZ" dirty="0"/>
              <a:t>: nic</a:t>
            </a:r>
          </a:p>
          <a:p>
            <a:r>
              <a:rPr lang="cs-CZ" dirty="0"/>
              <a:t>ve: pláteček chleba s </a:t>
            </a:r>
            <a:r>
              <a:rPr lang="cs-CZ" dirty="0" err="1"/>
              <a:t>gervais</a:t>
            </a:r>
            <a:r>
              <a:rPr lang="cs-CZ" dirty="0"/>
              <a:t> a česnekem (230kcal)</a:t>
            </a:r>
          </a:p>
          <a:p>
            <a:r>
              <a:rPr lang="cs-CZ" dirty="0"/>
              <a:t>+ jsem měla nějaké žvýkačky</a:t>
            </a:r>
          </a:p>
          <a:p>
            <a:r>
              <a:rPr lang="cs-CZ" dirty="0"/>
              <a:t>celkem kcal: </a:t>
            </a:r>
            <a:r>
              <a:rPr lang="cs-CZ" b="1" dirty="0"/>
              <a:t>550kcal</a:t>
            </a:r>
            <a:br>
              <a:rPr lang="cs-CZ" dirty="0"/>
            </a:br>
            <a:endParaRPr lang="cs-CZ" dirty="0"/>
          </a:p>
          <a:p>
            <a:r>
              <a:rPr lang="cs-CZ" dirty="0"/>
              <a:t>Jak se dařilo vám? Jak vám jde hubnutí? :)</a:t>
            </a:r>
          </a:p>
        </p:txBody>
      </p:sp>
    </p:spTree>
    <p:extLst>
      <p:ext uri="{BB962C8B-B14F-4D97-AF65-F5344CB8AC3E}">
        <p14:creationId xmlns:p14="http://schemas.microsoft.com/office/powerpoint/2010/main" val="3147672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27A9BEB-9723-4E9F-A849-C575E9B2A1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8" t="5969" r="12391" b="8772"/>
          <a:stretch/>
        </p:blipFill>
        <p:spPr>
          <a:xfrm>
            <a:off x="715616" y="0"/>
            <a:ext cx="10535479" cy="666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81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3EB7CF7-C2D4-4DDB-B965-BD685FC04C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</a:t>
            </a:r>
          </a:p>
        </p:txBody>
      </p:sp>
    </p:spTree>
    <p:extLst>
      <p:ext uri="{BB962C8B-B14F-4D97-AF65-F5344CB8AC3E}">
        <p14:creationId xmlns:p14="http://schemas.microsoft.com/office/powerpoint/2010/main" val="3553423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E54ABD-4878-483F-9D03-910E7BAFC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jsou PPP?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47B8E4-FFF6-4473-BC0D-27A6D2E41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68557"/>
            <a:ext cx="9720073" cy="444080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- duševní onemocnění</a:t>
            </a:r>
          </a:p>
          <a:p>
            <a:r>
              <a:rPr lang="cs-CZ" dirty="0"/>
              <a:t>- obživný pud přestává plnit svoji funkci</a:t>
            </a:r>
          </a:p>
          <a:p>
            <a:r>
              <a:rPr lang="cs-CZ" dirty="0"/>
              <a:t>- reakce na náročné životní situace</a:t>
            </a:r>
          </a:p>
          <a:p>
            <a:r>
              <a:rPr lang="cs-CZ" dirty="0"/>
              <a:t>- způsob vyrovnávání se s okolním světem a hledání svého místa v něm</a:t>
            </a:r>
          </a:p>
          <a:p>
            <a:endParaRPr lang="cs-CZ" dirty="0"/>
          </a:p>
          <a:p>
            <a:r>
              <a:rPr lang="cs-CZ" dirty="0"/>
              <a:t>- třídění není založeno na etiologii (původu vzniku), ale na symptomech (pozorovaných projevech) nemoci.</a:t>
            </a:r>
          </a:p>
          <a:p>
            <a:endParaRPr lang="cs-CZ" dirty="0"/>
          </a:p>
          <a:p>
            <a:r>
              <a:rPr lang="cs-CZ" b="1" dirty="0"/>
              <a:t>Společné znaky:</a:t>
            </a:r>
          </a:p>
          <a:p>
            <a:r>
              <a:rPr lang="cs-CZ" dirty="0"/>
              <a:t>- strach z tloušťky</a:t>
            </a:r>
          </a:p>
          <a:p>
            <a:r>
              <a:rPr lang="cs-CZ" dirty="0"/>
              <a:t>- patologická manipulace s jídlem</a:t>
            </a:r>
          </a:p>
          <a:p>
            <a:r>
              <a:rPr lang="cs-CZ" dirty="0"/>
              <a:t>- nadměrná pozornost věnovaná vzhledu a tělesné hmotnosti</a:t>
            </a:r>
          </a:p>
        </p:txBody>
      </p:sp>
    </p:spTree>
    <p:extLst>
      <p:ext uri="{BB962C8B-B14F-4D97-AF65-F5344CB8AC3E}">
        <p14:creationId xmlns:p14="http://schemas.microsoft.com/office/powerpoint/2010/main" val="341800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58B96A9-E98D-4C26-818C-611E673398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5" t="6162" r="12826" b="39125"/>
          <a:stretch/>
        </p:blipFill>
        <p:spPr>
          <a:xfrm>
            <a:off x="198782" y="743225"/>
            <a:ext cx="11794435" cy="517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6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BCD071-5645-4603-B3BA-2AF35AC7B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Mentální anorexie: MKN-10, F50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4F8A52-D833-4DEF-854C-E3E7F0CE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181" y="1987826"/>
            <a:ext cx="9720073" cy="456007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1. úmyslné udržované hubnutí (pokles hmotnosti pod 15% předpokládané úrovně či pod 17,5 BMI či snížení očekávaného hmotnostního přírůstku během růstu)</a:t>
            </a:r>
          </a:p>
          <a:p>
            <a:r>
              <a:rPr lang="cs-CZ" dirty="0"/>
              <a:t>2. snížení hmotnosti si způsobuje nemocný sám tím, že se vyhýbá jídlům, „po kterých se tloustne“, nebo že nadměrně cvičí, </a:t>
            </a:r>
            <a:r>
              <a:rPr lang="cs-CZ" dirty="0" err="1"/>
              <a:t>navozeně</a:t>
            </a:r>
            <a:r>
              <a:rPr lang="cs-CZ" dirty="0"/>
              <a:t> zvrací, užívá laxativa, anorektika a diuretika</a:t>
            </a:r>
          </a:p>
          <a:p>
            <a:r>
              <a:rPr lang="cs-CZ" dirty="0"/>
              <a:t>3. přetrvává strach z tloušťky a zkreslená představa o vlastním těle či neodbytná, vtíravá obava z dalšího tloustnutí, která vede jedince ke stanovení si velmi nízkého hmotnostního prahu</a:t>
            </a:r>
          </a:p>
          <a:p>
            <a:r>
              <a:rPr lang="cs-CZ" dirty="0"/>
              <a:t>4. rozsáhlá endokrinní porucha se projevuje u žen jako amenorea, u mužů jako ztráta sexuálního zájmu a potence. </a:t>
            </a:r>
          </a:p>
          <a:p>
            <a:r>
              <a:rPr lang="cs-CZ" dirty="0"/>
              <a:t>5. jestliže je začátek onemocnění před pubertou, jsou pubertální projevy opožděny nebo dokonce zastaveny. Po uzdravení dochází často k normálnímu dokončení puberty, avšak </a:t>
            </a:r>
            <a:r>
              <a:rPr lang="cs-CZ" dirty="0" err="1"/>
              <a:t>menarché</a:t>
            </a:r>
            <a:r>
              <a:rPr lang="cs-CZ" dirty="0"/>
              <a:t> je opožděna</a:t>
            </a:r>
          </a:p>
        </p:txBody>
      </p:sp>
    </p:spTree>
    <p:extLst>
      <p:ext uri="{BB962C8B-B14F-4D97-AF65-F5344CB8AC3E}">
        <p14:creationId xmlns:p14="http://schemas.microsoft.com/office/powerpoint/2010/main" val="3780638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4440F-3576-4028-8104-FA0E436F5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636222"/>
            <a:ext cx="9720072" cy="912280"/>
          </a:xfrm>
        </p:spPr>
        <p:txBody>
          <a:bodyPr/>
          <a:lstStyle/>
          <a:p>
            <a:r>
              <a:rPr lang="cs-CZ" dirty="0"/>
              <a:t>MA projevy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374088-6591-43D9-989E-66B71E296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833306"/>
            <a:ext cx="6446784" cy="4664765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1800" dirty="0"/>
              <a:t>Úmyslné hubnutí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1800" dirty="0"/>
              <a:t>Nadměrná kontrola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1800" dirty="0"/>
              <a:t>Zkreslený </a:t>
            </a:r>
            <a:r>
              <a:rPr lang="cs-CZ" sz="1800" dirty="0" err="1"/>
              <a:t>sebeobraz</a:t>
            </a:r>
            <a:endParaRPr lang="cs-CZ" sz="18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1800" dirty="0"/>
              <a:t>Restriktivní či kompenzační opatření (anorektika, diuretika, cvičení)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1800" dirty="0"/>
              <a:t>Obsedantní myšlenky a chování (specifická manipulace s jídlem, agrese vůči jídlu aj.)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1800" dirty="0"/>
              <a:t>Strach ze ztráty dosaženého (pozornost na paže, stehna, pas)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1800" dirty="0"/>
              <a:t>Možná porucha identifikace s ženskou rolí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1800" dirty="0"/>
              <a:t>Hlad znamená úspěch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1800" dirty="0"/>
              <a:t>ztráta zájmů – izolace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1800" dirty="0"/>
              <a:t>cca 1% v populaci</a:t>
            </a:r>
            <a:endParaRPr lang="cs-CZ" sz="1600" dirty="0"/>
          </a:p>
          <a:p>
            <a:endParaRPr lang="cs-CZ" sz="1600" dirty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D1B2BA2-6E54-4A82-807F-06C04797206B}"/>
              </a:ext>
            </a:extLst>
          </p:cNvPr>
          <p:cNvSpPr txBox="1"/>
          <p:nvPr/>
        </p:nvSpPr>
        <p:spPr>
          <a:xfrm>
            <a:off x="8406848" y="1833306"/>
            <a:ext cx="2738230" cy="411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dirty="0"/>
              <a:t>Ztráta menstruace</a:t>
            </a: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dirty="0"/>
              <a:t>Poruchy termoregulace</a:t>
            </a: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dirty="0"/>
              <a:t>Dysfunkce imunitního systému</a:t>
            </a: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dirty="0"/>
              <a:t>Poruchy spánku</a:t>
            </a: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dirty="0"/>
              <a:t>Otlačeniny a podlitiny</a:t>
            </a: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dirty="0"/>
              <a:t>Bolesti hlavy aj.</a:t>
            </a: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dirty="0"/>
              <a:t>Specifika u dětí</a:t>
            </a: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dirty="0"/>
              <a:t>Purgativní x restriktivní typ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DADB4ED-F590-49EB-8735-1CC3C7088EC9}"/>
              </a:ext>
            </a:extLst>
          </p:cNvPr>
          <p:cNvSpPr txBox="1"/>
          <p:nvPr/>
        </p:nvSpPr>
        <p:spPr>
          <a:xfrm>
            <a:off x="125896" y="6407462"/>
            <a:ext cx="1194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Poč. 20. stol. – symptom poškození podvěsku mozkového (při pitvě nalézány změny na hypofýze),  dnes – spíše důsledek než příčina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118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1259B-5022-441C-B2B8-899E6F7F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Osobnostní charakteristiky u MA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204EFF-39EA-46A4-A33F-472B93434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dobrý intelekt a verbální projev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vytrvalost, ctižádostivost, pečlivost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silná touha dostát sociálním očekáváním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PERFEKCIONISMUS + SEBEKRITIKA (strach z kritiky druhých)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větší citová labilita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65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3B4722-BD8F-4B24-8099-C8052EADA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Epidemiologie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817AF4-41BD-4905-9066-FA3D29273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Cca 1% v populaci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Muži : ženy = 1:9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Duševní onemocnění s nejvyšší úmrtností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Častěji střední a vyšší socioekonomické vrstvy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Riziko přenosu onemocnění v rodině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https://www.youtube.com/watch?v=AEcDNv_t59E</a:t>
            </a: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9365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B609A76-E641-4AC0-BE30-1241232469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82" t="15026" r="17500" b="10358"/>
          <a:stretch/>
        </p:blipFill>
        <p:spPr>
          <a:xfrm>
            <a:off x="715617" y="0"/>
            <a:ext cx="109861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56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293</TotalTime>
  <Words>1077</Words>
  <Application>Microsoft Office PowerPoint</Application>
  <PresentationFormat>Širokoúhlá obrazovka</PresentationFormat>
  <Paragraphs>179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0" baseType="lpstr">
      <vt:lpstr>Courier New</vt:lpstr>
      <vt:lpstr>Helvetica</vt:lpstr>
      <vt:lpstr>inherit</vt:lpstr>
      <vt:lpstr>Tw Cen MT</vt:lpstr>
      <vt:lpstr>Tw Cen MT Condensed</vt:lpstr>
      <vt:lpstr>Ubuntu</vt:lpstr>
      <vt:lpstr>Wingdings 3</vt:lpstr>
      <vt:lpstr>Integrál</vt:lpstr>
      <vt:lpstr>Poruchy přijmu potravy</vt:lpstr>
      <vt:lpstr>Prezentace aplikace PowerPoint</vt:lpstr>
      <vt:lpstr>Co jsou PPP?</vt:lpstr>
      <vt:lpstr>Prezentace aplikace PowerPoint</vt:lpstr>
      <vt:lpstr>Mentální anorexie: MKN-10, F50</vt:lpstr>
      <vt:lpstr>MA projevy</vt:lpstr>
      <vt:lpstr>Osobnostní charakteristiky u MA</vt:lpstr>
      <vt:lpstr>Epidemiologie</vt:lpstr>
      <vt:lpstr>Prezentace aplikace PowerPoint</vt:lpstr>
      <vt:lpstr>Mentální Bulimie MKN-10</vt:lpstr>
      <vt:lpstr>MB projevy</vt:lpstr>
      <vt:lpstr>Osobnostní charakteristiky a epidemiologie</vt:lpstr>
      <vt:lpstr>Záchvatovité přejídání MKN-10</vt:lpstr>
      <vt:lpstr>Vznik (příčiny) a průběh - debata</vt:lpstr>
      <vt:lpstr>Nespecifikované PPP</vt:lpstr>
      <vt:lpstr>Možnosti léčby PPP v ČR</vt:lpstr>
      <vt:lpstr>Neštěstí jménem „pro ana blog“</vt:lpstr>
      <vt:lpstr>Prezentace aplikace PowerPoint</vt:lpstr>
      <vt:lpstr>Prezentace aplikace PowerPoint</vt:lpstr>
      <vt:lpstr>Prezentace aplikace PowerPoint</vt:lpstr>
      <vt:lpstr>Prezentace aplikace PowerPoint</vt:lpstr>
      <vt:lpstr>Děkuji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Centrum Anabell z. ú.</dc:title>
  <dc:creator>Roman Růžička</dc:creator>
  <cp:lastModifiedBy>Sociální pracovník</cp:lastModifiedBy>
  <cp:revision>32</cp:revision>
  <dcterms:created xsi:type="dcterms:W3CDTF">2017-08-31T19:18:16Z</dcterms:created>
  <dcterms:modified xsi:type="dcterms:W3CDTF">2018-10-07T19:16:02Z</dcterms:modified>
</cp:coreProperties>
</file>