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6" r:id="rId5"/>
    <p:sldId id="261" r:id="rId6"/>
    <p:sldId id="265" r:id="rId7"/>
    <p:sldId id="267" r:id="rId8"/>
    <p:sldId id="268" r:id="rId9"/>
    <p:sldId id="269" r:id="rId10"/>
    <p:sldId id="258" r:id="rId11"/>
    <p:sldId id="260" r:id="rId12"/>
    <p:sldId id="270" r:id="rId13"/>
    <p:sldId id="271" r:id="rId14"/>
    <p:sldId id="272" r:id="rId15"/>
    <p:sldId id="273" r:id="rId16"/>
    <p:sldId id="274" r:id="rId17"/>
    <p:sldId id="263" r:id="rId18"/>
    <p:sldId id="257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1F059-330F-4919-A8F9-660515090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109D3D-DA8A-4E56-97A0-7A9622586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B69898-F093-4B3C-BE9C-DE2854EDA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C8E5A5-27E2-439E-BA28-D75A9651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53D90E-8F74-4F2C-ADF3-27B868B9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18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6208B-F9A5-451B-ABC2-ECB30BB4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3167F9-3313-4AF3-AB9C-65BB4F8C7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948888-29BA-4F11-A827-2D82A6025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4C518E-97B9-44AB-B429-BF50653C2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694079-F32D-48A5-B601-B5A2FFAB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9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8ACA88-E698-413E-906C-C01617A4A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919F2E-F716-4EBD-9293-C785BAF60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89250B-BB11-4114-91F6-6FA9411F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B53246-781E-44AD-9FC9-F118C41C7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FE228-DA8B-45E3-A107-3E40D19F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31F31-56D6-4ED7-93B7-099D3368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783E05-9001-401F-BA48-6BACDA8B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87DC35-7173-4242-AF30-08950129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4CFC08-BEA3-4B01-83C4-F39189CF5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0AD9C3-63EF-422E-8EB7-8E7DD33D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0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ABBC68-F661-45C6-95AD-A513E376D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F9767D-C437-4317-94A6-8D797EE5B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11425E-24D3-4527-9B46-B89FDBDB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DA4434-68CA-4221-A937-7363568AA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8721A4-D3E7-48D8-BC52-7A2ED472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9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FDD10-193E-4404-BDEF-3B90E677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F60E52-B672-4F5C-AB63-93859F663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C3079D-C84F-45FD-BF39-A902361E4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309CF3-587C-469D-B14A-C601440FC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0EE247-2E9D-4E6B-B1EE-D82FCFEC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89BD26-A489-4DC9-BE3D-CBF1008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38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3807C-F501-4204-81FE-7DD8CA969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EE8EA1-2A1F-46D4-BC7A-366253E03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26DFBA-C3EA-4177-8A73-A22E3FDFB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D2FDDD-C32E-4027-B642-EBF82BF42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091710-785C-4CD3-A73A-1196D6394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60AE51-1DCD-429C-8F33-DFC45058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EE0E4B-AC3E-4C84-8E69-B79C31219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3612FB5-FE36-4F8D-90CA-8A137362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2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835A7-4219-4D43-8C6C-7F93B7CA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FC6328-B8BA-4ADE-8C15-CAE063CBA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64B5B6-F9D4-46C3-8CF0-392BAAFF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C537F6-C30C-4A8A-B7FC-9D8ABB6B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27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8D4D02-2328-430C-BE86-CE26A26AA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1DF514-73CD-4321-A24B-D056601DB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F29875-8900-443C-9ECD-4EC23CE67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43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77909-1CF1-4F86-8391-B62660BC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BE6B5-0599-4DAA-8138-1BC756F02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04AFAE-92B2-46B2-9F19-394B968E0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15C795-994F-48BB-8E34-6E1917519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A09409-6007-457A-83A9-0A8BB8C0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6F3357-103A-4038-82B9-5BCF38C0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82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1561B-6010-466A-B58A-F0F0B80CF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C9DEB8-77F3-4C70-9838-183332529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825F03-8EAC-4EDD-A072-EA61B761B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7A5C3-9368-4ECA-838C-0BA04CA08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3C1712-5BD3-4945-9E50-CCC34D20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127E82-9920-4C10-8505-D0961BD3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98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60F51E-74BA-420D-947D-D87C10842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D914B7-CBB2-4DBE-9F2C-072D1F189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27268-C2EB-4B2D-BC59-0B4B8E164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0B07C-6A66-4A16-AFB9-BF6989584E6A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8FFDE9-2C34-4905-9505-B330C1B34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7A7DBD-C18E-4D3D-9762-44A0BFC8A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EDA04-C4C7-4093-B365-CCB93CC2FC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60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aktualne.cz/z-domova/video-v-kuzi-schizofrenika-dojit-si-pro-chleba-je-neprekonat/r~61f7c424f17811e8a7f60cc47ab5f122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YwGmWWxY48" TargetMode="External"/><Relationship Id="rId2" Type="http://schemas.openxmlformats.org/officeDocument/2006/relationships/hyperlink" Target="https://www.youtube.com/watch?v=IehtMYlOu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_s1lzxHRO4U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tUZvsVI56o&amp;authuser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9E1DF-28AC-4F90-B02B-72B2684218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Klinická psychologie psychotická onemocnění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2835B8-6692-44FC-84D1-9EBC29AEC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3838"/>
            <a:ext cx="9144000" cy="1655762"/>
          </a:xfrm>
        </p:spPr>
        <p:txBody>
          <a:bodyPr/>
          <a:lstStyle/>
          <a:p>
            <a:r>
              <a:rPr lang="cs-CZ" dirty="0"/>
              <a:t>Mgr. Monika Kupcová</a:t>
            </a:r>
          </a:p>
        </p:txBody>
      </p:sp>
    </p:spTree>
    <p:extLst>
      <p:ext uri="{BB962C8B-B14F-4D97-AF65-F5344CB8AC3E}">
        <p14:creationId xmlns:p14="http://schemas.microsoft.com/office/powerpoint/2010/main" val="1504098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890A2-057C-4A6E-B562-8852DB83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Video: V kůži schizofrenika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FC75F-E15A-45BE-977D-4E48D87ED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https://video.aktualne.cz/z-domova/video-v-kuzi-schizofrenika-dojit-si-pro-chleba-je-neprekonat/r~61f7c424f17811e8a7f60cc47ab5f122/</a:t>
            </a:r>
            <a:endParaRPr lang="cs-CZ" dirty="0"/>
          </a:p>
          <a:p>
            <a:r>
              <a:rPr lang="cs-CZ" dirty="0"/>
              <a:t>Projekt vyvinula společnost </a:t>
            </a:r>
            <a:r>
              <a:rPr lang="cs-CZ" dirty="0" err="1"/>
              <a:t>Janssen-Cilag</a:t>
            </a:r>
            <a:r>
              <a:rPr lang="cs-CZ" dirty="0"/>
              <a:t> ve spolupráci s řadou lékařů, zdravotních sester, sociálních pracovníků a rodinných příslušníků.</a:t>
            </a:r>
          </a:p>
        </p:txBody>
      </p:sp>
    </p:spTree>
    <p:extLst>
      <p:ext uri="{BB962C8B-B14F-4D97-AF65-F5344CB8AC3E}">
        <p14:creationId xmlns:p14="http://schemas.microsoft.com/office/powerpoint/2010/main" val="278254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4FC4B-5BCA-4A18-A2DE-DD837D54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986E5-8F80-4124-9408-84CF74BC6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Rozhovor s </a:t>
            </a:r>
            <a:r>
              <a:rPr lang="cs-CZ" dirty="0" err="1"/>
              <a:t>katatoním</a:t>
            </a:r>
            <a:r>
              <a:rPr lang="cs-CZ" dirty="0"/>
              <a:t> schizofrenikem </a:t>
            </a:r>
            <a:r>
              <a:rPr lang="cs-CZ" dirty="0">
                <a:hlinkClick r:id="rId2"/>
              </a:rPr>
              <a:t>https://www.youtube.com/watch?v=IehtMYlOuIk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https://www.youtube.com/watch?v=gYwGmWWxY48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https://www.youtube.com/watch?v=_s1lzxHRO4U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255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2F112-BCD5-41BF-9041-C61F62DE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21 </a:t>
            </a:r>
            <a:r>
              <a:rPr lang="cs-CZ" dirty="0" err="1"/>
              <a:t>schizotypní</a:t>
            </a:r>
            <a:r>
              <a:rPr lang="cs-CZ" dirty="0"/>
              <a:t> porucha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6ECB5-3C8F-479A-8538-A437C100F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Excentrické chování, anomálie myšlení a emotivity, které připomínají schizofrenii, ale není přítomen ucelený a charakteristický příznakový okruh</a:t>
            </a:r>
          </a:p>
        </p:txBody>
      </p:sp>
    </p:spTree>
    <p:extLst>
      <p:ext uri="{BB962C8B-B14F-4D97-AF65-F5344CB8AC3E}">
        <p14:creationId xmlns:p14="http://schemas.microsoft.com/office/powerpoint/2010/main" val="2807711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8B839-2A39-4564-8AD0-FBC793D43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22 trvalé duševní poruchy s bludy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EC0E7-B333-45B1-8037-95067A3CE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Poruchy, u kterých jedinou nebo nejnápadnější charakteristikou jsou dlouhodobé bludy, které nemohou být klasifikovány jako organické, schizofrenní nebo afektivní</a:t>
            </a:r>
          </a:p>
          <a:p>
            <a:r>
              <a:rPr lang="cs-CZ" dirty="0"/>
              <a:t>Blud sexuální, religiózní, velikášský, somatický apod.)</a:t>
            </a:r>
          </a:p>
          <a:p>
            <a:r>
              <a:rPr lang="cs-CZ" dirty="0"/>
              <a:t>F22.0 Porucha s bludy</a:t>
            </a:r>
          </a:p>
          <a:p>
            <a:pPr lvl="1"/>
            <a:r>
              <a:rPr lang="cs-CZ" dirty="0"/>
              <a:t>Rozvoj jednoho či několika vzájemně propojených bludů</a:t>
            </a:r>
          </a:p>
          <a:p>
            <a:pPr lvl="1"/>
            <a:r>
              <a:rPr lang="cs-CZ" dirty="0"/>
              <a:t>Bludy jsou setrvalé, celoživotní</a:t>
            </a:r>
          </a:p>
          <a:p>
            <a:pPr lvl="1"/>
            <a:r>
              <a:rPr lang="cs-CZ" dirty="0"/>
              <a:t>Bez halucinací, bludů </a:t>
            </a:r>
            <a:r>
              <a:rPr lang="cs-CZ" dirty="0" err="1"/>
              <a:t>kontrolovanosti</a:t>
            </a:r>
            <a:r>
              <a:rPr lang="cs-CZ" dirty="0"/>
              <a:t> (záměna vlastní vůle s vůlí vnější instance), oploštění emotivity, </a:t>
            </a:r>
            <a:r>
              <a:rPr lang="cs-CZ" dirty="0" err="1"/>
              <a:t>organicity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199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05DAA-8CA8-4227-A3D6-AF6A744A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23 akutní a přechodné psychotické poruchy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326C1-587F-43D9-92C6-FF76F6F54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Zřetelné halucinace, bludy nebo poruchy vnímání jsou měnlivé ze dne na den nebo z hodiny na hodinu</a:t>
            </a:r>
          </a:p>
          <a:p>
            <a:r>
              <a:rPr lang="cs-CZ" dirty="0"/>
              <a:t>Trvají krátce, mohou být spojeny s akutním stresem</a:t>
            </a:r>
          </a:p>
          <a:p>
            <a:r>
              <a:rPr lang="cs-CZ" dirty="0"/>
              <a:t>Výraz „psychotický“ zde použit k označení přítomností halucinací a bludů nebo abnormálního chování, jako silné vzrušení, zvýšená aktivita, výrazná psychomotorická retardace či </a:t>
            </a:r>
            <a:r>
              <a:rPr lang="cs-CZ" dirty="0" err="1"/>
              <a:t>katatonní</a:t>
            </a:r>
            <a:r>
              <a:rPr lang="cs-CZ" dirty="0"/>
              <a:t> chování</a:t>
            </a:r>
          </a:p>
        </p:txBody>
      </p:sp>
    </p:spTree>
    <p:extLst>
      <p:ext uri="{BB962C8B-B14F-4D97-AF65-F5344CB8AC3E}">
        <p14:creationId xmlns:p14="http://schemas.microsoft.com/office/powerpoint/2010/main" val="817240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5B7D0-C4D6-4A2C-A67F-9AF6C01C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F 24 indukovaná porucha s bludy (Folie à </a:t>
            </a:r>
            <a:r>
              <a:rPr lang="cs-CZ" dirty="0" err="1"/>
              <a:t>deux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E5105B-E474-42D0-BB15-D2D53A44E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Porucha s bludy, u níž jsou bludy sdíleny dvěma nebo více osobami, které jsou vzájemně úzce emočně svázány</a:t>
            </a:r>
          </a:p>
          <a:p>
            <a:r>
              <a:rPr lang="cs-CZ" dirty="0"/>
              <a:t>Pouze jedna z těchto osob trpí skutečnou psychotickou poruchou</a:t>
            </a:r>
          </a:p>
          <a:p>
            <a:r>
              <a:rPr lang="cs-CZ" dirty="0"/>
              <a:t>Bludy jsou indukovány druhé osobě (dalším osobám) a obvykle zmizí, když jsou tyto osoby od sebe odděleny</a:t>
            </a:r>
          </a:p>
        </p:txBody>
      </p:sp>
    </p:spTree>
    <p:extLst>
      <p:ext uri="{BB962C8B-B14F-4D97-AF65-F5344CB8AC3E}">
        <p14:creationId xmlns:p14="http://schemas.microsoft.com/office/powerpoint/2010/main" val="3438330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875840-149D-4373-B453-386EC7352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25 </a:t>
            </a:r>
            <a:r>
              <a:rPr lang="cs-CZ" dirty="0" err="1"/>
              <a:t>schizoafektivní</a:t>
            </a:r>
            <a:r>
              <a:rPr lang="cs-CZ" dirty="0"/>
              <a:t> poruchy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55813-63C0-4338-BCC2-DD7F91DD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Epizodické poruchy, v popředí jsou jak afektivní, tak schizofrenní příznaky</a:t>
            </a:r>
          </a:p>
          <a:p>
            <a:r>
              <a:rPr lang="cs-CZ" dirty="0"/>
              <a:t>Nelze diagnostikovat jako schizofrenii ani jako depresivní epizodu</a:t>
            </a:r>
          </a:p>
          <a:p>
            <a:r>
              <a:rPr lang="cs-CZ" dirty="0"/>
              <a:t>Dle převládající afektivní složky rozlišujeme manický, depresivní a smíšený typ</a:t>
            </a:r>
          </a:p>
        </p:txBody>
      </p:sp>
    </p:spTree>
    <p:extLst>
      <p:ext uri="{BB962C8B-B14F-4D97-AF65-F5344CB8AC3E}">
        <p14:creationId xmlns:p14="http://schemas.microsoft.com/office/powerpoint/2010/main" val="862458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D0DE0-BAAA-440C-8BA5-2B23FA79C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5C785-C1AB-4784-B33E-47D41158A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Moje první setkání s psychotickým pacientem- </a:t>
            </a:r>
            <a:r>
              <a:rPr lang="cs-CZ" dirty="0" err="1"/>
              <a:t>PnB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29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E1F16-5E08-4DF7-B3DC-D47C0C38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Rozšiřující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F68AC-42ED-4091-BCD1-FD27AFB70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Michaela Malá -</a:t>
            </a:r>
            <a:r>
              <a:rPr lang="cs-CZ" i="1" dirty="0"/>
              <a:t> Homo </a:t>
            </a:r>
            <a:r>
              <a:rPr lang="cs-CZ" i="1" dirty="0" err="1"/>
              <a:t>Psychoticus</a:t>
            </a:r>
            <a:r>
              <a:rPr lang="cs-CZ" dirty="0"/>
              <a:t> </a:t>
            </a:r>
          </a:p>
          <a:p>
            <a:r>
              <a:rPr lang="cs-CZ" dirty="0"/>
              <a:t>Markéta Bednářová - </a:t>
            </a:r>
            <a:r>
              <a:rPr lang="cs-CZ" i="1" dirty="0"/>
              <a:t>Ve stínech a za zrcadlem</a:t>
            </a:r>
          </a:p>
          <a:p>
            <a:r>
              <a:rPr lang="cs-CZ" dirty="0"/>
              <a:t>Libor Michalec – </a:t>
            </a:r>
            <a:r>
              <a:rPr lang="cs-CZ" i="1" dirty="0"/>
              <a:t>Sametový Herodes</a:t>
            </a:r>
          </a:p>
        </p:txBody>
      </p:sp>
    </p:spTree>
    <p:extLst>
      <p:ext uri="{BB962C8B-B14F-4D97-AF65-F5344CB8AC3E}">
        <p14:creationId xmlns:p14="http://schemas.microsoft.com/office/powerpoint/2010/main" val="328874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61B17-CDC2-415E-963C-F611E4CE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Psychóza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14CFD-2432-4365-949B-89A1D2754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Závažný duševní stav vyznačující se ztrátou kontaktu s realitou. Charakteristická je přítomnost psychotických příznaků, jako jsou poruchy vnímání (iluze, halucinace), formální i obsahové poruchy myšlení (dezorganizované myšlení a bludy), nezřídka doprovázené poruchami chování a emotivity.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21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90732-8E12-43C9-8FC1-3E3E703E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Opakování z psychopatologie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01213-2600-453A-8DA7-D599A2F45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Poruchy vnímání</a:t>
            </a:r>
          </a:p>
          <a:p>
            <a:pPr lvl="1"/>
            <a:r>
              <a:rPr lang="cs-CZ" dirty="0"/>
              <a:t>Iluze, </a:t>
            </a:r>
            <a:r>
              <a:rPr lang="cs-CZ" dirty="0" err="1"/>
              <a:t>psychosenzorické</a:t>
            </a:r>
            <a:r>
              <a:rPr lang="cs-CZ" dirty="0"/>
              <a:t> poruchy (depersonalizace </a:t>
            </a:r>
            <a:r>
              <a:rPr lang="cs-CZ" dirty="0" err="1"/>
              <a:t>autopsychická</a:t>
            </a:r>
            <a:r>
              <a:rPr lang="cs-CZ" dirty="0"/>
              <a:t>, </a:t>
            </a:r>
            <a:r>
              <a:rPr lang="cs-CZ" dirty="0" err="1"/>
              <a:t>somatopsychická</a:t>
            </a:r>
            <a:r>
              <a:rPr lang="cs-CZ" dirty="0"/>
              <a:t>, </a:t>
            </a:r>
            <a:r>
              <a:rPr lang="cs-CZ" dirty="0" err="1"/>
              <a:t>alopsychická</a:t>
            </a:r>
            <a:r>
              <a:rPr lang="cs-CZ" dirty="0"/>
              <a:t>, pocit rozdvojení osobnosti), halucinace (zrakové, čichové, hmatové, chuťové, čichové, pohybové, tělové, intrapsychické)</a:t>
            </a:r>
          </a:p>
          <a:p>
            <a:r>
              <a:rPr lang="cs-CZ" dirty="0"/>
              <a:t>Poruchy myšlení</a:t>
            </a:r>
          </a:p>
          <a:p>
            <a:pPr lvl="1"/>
            <a:r>
              <a:rPr lang="cs-CZ" dirty="0" err="1"/>
              <a:t>Bradypsychismus</a:t>
            </a:r>
            <a:r>
              <a:rPr lang="cs-CZ" dirty="0"/>
              <a:t>, </a:t>
            </a:r>
            <a:r>
              <a:rPr lang="cs-CZ" dirty="0" err="1"/>
              <a:t>tachypsychismus</a:t>
            </a:r>
            <a:r>
              <a:rPr lang="cs-CZ" dirty="0"/>
              <a:t>, roztržité, </a:t>
            </a:r>
            <a:r>
              <a:rPr lang="cs-CZ" dirty="0" err="1"/>
              <a:t>zabíhavé</a:t>
            </a:r>
            <a:r>
              <a:rPr lang="cs-CZ" dirty="0"/>
              <a:t>, nevýpravné, ulpívavé myšlení, myšlenkový záraz, inkoherentní myšlení- </a:t>
            </a:r>
            <a:r>
              <a:rPr lang="cs-CZ" dirty="0" err="1"/>
              <a:t>tzv.slovní</a:t>
            </a:r>
            <a:r>
              <a:rPr lang="cs-CZ" dirty="0"/>
              <a:t> salát, allogenní myšlenky – podvržené, ovládavá myšlenka, </a:t>
            </a:r>
            <a:r>
              <a:rPr lang="cs-CZ" dirty="0" err="1"/>
              <a:t>paralogické</a:t>
            </a:r>
            <a:r>
              <a:rPr lang="cs-CZ" dirty="0"/>
              <a:t> či magické myšlení</a:t>
            </a:r>
          </a:p>
          <a:p>
            <a:pPr lvl="1"/>
            <a:r>
              <a:rPr lang="cs-CZ" dirty="0"/>
              <a:t>Obsedantní </a:t>
            </a:r>
            <a:r>
              <a:rPr lang="cs-CZ" dirty="0" err="1"/>
              <a:t>myšlenka,bludy</a:t>
            </a:r>
            <a:r>
              <a:rPr lang="cs-CZ" dirty="0"/>
              <a:t> (</a:t>
            </a:r>
            <a:r>
              <a:rPr lang="cs-CZ" dirty="0" err="1"/>
              <a:t>makromanické</a:t>
            </a:r>
            <a:r>
              <a:rPr lang="cs-CZ" dirty="0"/>
              <a:t> vs. </a:t>
            </a:r>
            <a:r>
              <a:rPr lang="cs-CZ" dirty="0" err="1"/>
              <a:t>Mikromanické</a:t>
            </a:r>
            <a:r>
              <a:rPr lang="cs-CZ" dirty="0"/>
              <a:t> vs. Paranoidní)</a:t>
            </a:r>
          </a:p>
          <a:p>
            <a:r>
              <a:rPr lang="cs-CZ" dirty="0"/>
              <a:t>Poruchy afektů</a:t>
            </a:r>
          </a:p>
          <a:p>
            <a:pPr lvl="1"/>
            <a:r>
              <a:rPr lang="cs-CZ" dirty="0"/>
              <a:t>Poruchy nálad (euforie, manická nálada, expansivní a </a:t>
            </a:r>
            <a:r>
              <a:rPr lang="cs-CZ" dirty="0" err="1"/>
              <a:t>axeltovaná</a:t>
            </a:r>
            <a:r>
              <a:rPr lang="cs-CZ" dirty="0"/>
              <a:t> nálada, apatie, depresivní nálada)</a:t>
            </a:r>
          </a:p>
          <a:p>
            <a:pPr lvl="1"/>
            <a:r>
              <a:rPr lang="cs-CZ" dirty="0"/>
              <a:t>Poruchy vyšších citů ( asociálnost, anetická psychopatie)</a:t>
            </a:r>
          </a:p>
          <a:p>
            <a:r>
              <a:rPr lang="cs-CZ" dirty="0"/>
              <a:t>Poruchy jednání</a:t>
            </a:r>
          </a:p>
          <a:p>
            <a:pPr lvl="1"/>
            <a:r>
              <a:rPr lang="cs-CZ" dirty="0"/>
              <a:t>Agitovanost, katatonie (stupor, záraz jednání, povelový automatismus, stereotypie</a:t>
            </a:r>
          </a:p>
          <a:p>
            <a:r>
              <a:rPr lang="cs-CZ" dirty="0"/>
              <a:t>Poruchy osobnosti</a:t>
            </a:r>
          </a:p>
          <a:p>
            <a:pPr lvl="1"/>
            <a:r>
              <a:rPr lang="cs-CZ" dirty="0"/>
              <a:t>Rozštěp osobnosti, alternace, rozdvojení, transformace, depersonalizace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7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B644F-866C-449C-838D-617DA42F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48D6C-6FFB-44A2-843F-BC4D1C04C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https://www.youtube.com/watch?v=qtUZvsVI56o&amp;authuser=0</a:t>
            </a:r>
            <a:endParaRPr lang="cs-CZ" dirty="0"/>
          </a:p>
          <a:p>
            <a:r>
              <a:rPr lang="cs-CZ" dirty="0"/>
              <a:t>V jakých podobách se setkáváme s psychózou?</a:t>
            </a:r>
          </a:p>
          <a:p>
            <a:pPr lvl="1"/>
            <a:r>
              <a:rPr lang="cs-CZ" dirty="0"/>
              <a:t>Projevy, které jsou s psychózou spojovány běžně</a:t>
            </a:r>
          </a:p>
          <a:p>
            <a:pPr lvl="1"/>
            <a:r>
              <a:rPr lang="cs-CZ" dirty="0"/>
              <a:t>Projevy, které si lidé s psychotickým onemocněním spojují méně</a:t>
            </a:r>
          </a:p>
          <a:p>
            <a:r>
              <a:rPr lang="cs-CZ" dirty="0"/>
              <a:t>V jakých dalších situacích se může objevit psychotické chování?</a:t>
            </a:r>
          </a:p>
          <a:p>
            <a:r>
              <a:rPr lang="cs-CZ" dirty="0"/>
              <a:t>S jakými onemocněními se pojí psychotické stavy?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62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AB58C-B25E-40BC-8B7F-14346470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Poruchy vyznačující se přítomností psychotických příznaků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183E8-8C62-4896-9B89-9F7CE75E5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 20 schizofrenie </a:t>
            </a:r>
          </a:p>
          <a:p>
            <a:r>
              <a:rPr lang="cs-CZ" dirty="0"/>
              <a:t>F 21 </a:t>
            </a:r>
            <a:r>
              <a:rPr lang="cs-CZ" dirty="0" err="1"/>
              <a:t>schizotypní</a:t>
            </a:r>
            <a:r>
              <a:rPr lang="cs-CZ" dirty="0"/>
              <a:t> porucha </a:t>
            </a:r>
          </a:p>
          <a:p>
            <a:r>
              <a:rPr lang="cs-CZ" dirty="0"/>
              <a:t>F 22 trvalé duševní poruchy s bludy</a:t>
            </a:r>
          </a:p>
          <a:p>
            <a:r>
              <a:rPr lang="cs-CZ" dirty="0"/>
              <a:t>F 23 akutní a přechodné psychotické poruchy </a:t>
            </a:r>
          </a:p>
          <a:p>
            <a:r>
              <a:rPr lang="cs-CZ" dirty="0"/>
              <a:t>F 24 indukovaná porucha s bludy</a:t>
            </a:r>
          </a:p>
          <a:p>
            <a:r>
              <a:rPr lang="cs-CZ" dirty="0"/>
              <a:t>F 25 </a:t>
            </a:r>
            <a:r>
              <a:rPr lang="cs-CZ" dirty="0" err="1"/>
              <a:t>schizoafektivní</a:t>
            </a:r>
            <a:r>
              <a:rPr lang="cs-CZ" dirty="0"/>
              <a:t> poruchy</a:t>
            </a:r>
          </a:p>
          <a:p>
            <a:r>
              <a:rPr lang="cs-CZ" dirty="0"/>
              <a:t>F 28 jiné neorganické psychotické poruchy </a:t>
            </a:r>
          </a:p>
          <a:p>
            <a:r>
              <a:rPr lang="cs-CZ" dirty="0"/>
              <a:t>F 29 nespecifikovaná neorganická psychóza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37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8493F-2E07-4ED6-B4A4-A67786EC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20 schizofrenie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EF9306-C3E8-471E-8308-B826271BF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Laiky chybně zaměňována za </a:t>
            </a:r>
            <a:r>
              <a:rPr lang="cs-CZ" dirty="0" err="1"/>
              <a:t>disociativní</a:t>
            </a:r>
            <a:r>
              <a:rPr lang="cs-CZ" dirty="0"/>
              <a:t> poruchu osobnosti</a:t>
            </a:r>
          </a:p>
          <a:p>
            <a:r>
              <a:rPr lang="cs-CZ" dirty="0"/>
              <a:t>Charakterizována narušením myšlení a vnímání, přičemž emotivita neodpovídá situaci nebo je </a:t>
            </a:r>
            <a:r>
              <a:rPr lang="cs-CZ" dirty="0" err="1"/>
              <a:t>oploštělá</a:t>
            </a:r>
            <a:endParaRPr lang="cs-CZ" dirty="0"/>
          </a:p>
          <a:p>
            <a:r>
              <a:rPr lang="cs-CZ" dirty="0"/>
              <a:t>Jasné vědomí a intelektuální kapacita zachovány, ačkoliv časem se může vyvinout deficit</a:t>
            </a:r>
          </a:p>
          <a:p>
            <a:r>
              <a:rPr lang="cs-CZ" dirty="0"/>
              <a:t>Nelze přesně definovat charakteristické příznaky. Nejčastěji:</a:t>
            </a:r>
          </a:p>
          <a:p>
            <a:pPr lvl="1"/>
            <a:r>
              <a:rPr lang="cs-CZ" dirty="0"/>
              <a:t>Ozvučování myšlenek, vkládání a odnímání myšlenek, vysílání myšlenek, bludné vnímání a bludy </a:t>
            </a:r>
            <a:r>
              <a:rPr lang="cs-CZ" dirty="0" err="1"/>
              <a:t>kontrolovanosti</a:t>
            </a:r>
            <a:r>
              <a:rPr lang="cs-CZ" dirty="0"/>
              <a:t>, ovlivňování nebo ovládání, halucinace hlasů komentujících nebo diskutujících o pacientovi se třetí osobou, poruchy myšlenkových pochodů, katatonie a negativní příznaky</a:t>
            </a:r>
          </a:p>
        </p:txBody>
      </p:sp>
    </p:spTree>
    <p:extLst>
      <p:ext uri="{BB962C8B-B14F-4D97-AF65-F5344CB8AC3E}">
        <p14:creationId xmlns:p14="http://schemas.microsoft.com/office/powerpoint/2010/main" val="363511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386C1-84AD-48DC-AFDF-E40485FE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20 schizofrenie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C037E-05F7-4DB9-B5F7-F11AB91E8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Pozitivní příznaky</a:t>
            </a:r>
          </a:p>
          <a:p>
            <a:pPr lvl="1"/>
            <a:r>
              <a:rPr lang="cs-CZ" dirty="0"/>
              <a:t>Nadměrné nebo zkreslené vyjádření normálních funkcí</a:t>
            </a:r>
          </a:p>
          <a:p>
            <a:pPr lvl="1"/>
            <a:r>
              <a:rPr lang="cs-CZ" dirty="0"/>
              <a:t>Bludy, halucinace, dezorganizace řeči, hrubě dezorganizované či </a:t>
            </a:r>
            <a:r>
              <a:rPr lang="cs-CZ" dirty="0" err="1"/>
              <a:t>katatonní</a:t>
            </a:r>
            <a:r>
              <a:rPr lang="cs-CZ" dirty="0"/>
              <a:t> chování</a:t>
            </a:r>
          </a:p>
          <a:p>
            <a:r>
              <a:rPr lang="cs-CZ" dirty="0"/>
              <a:t>Negativní příznaky</a:t>
            </a:r>
          </a:p>
          <a:p>
            <a:pPr lvl="1"/>
            <a:r>
              <a:rPr lang="cs-CZ" dirty="0"/>
              <a:t>Redukce v šíři a intenzitě emočních projevů (emoční oploštělost), redukce plynulosti a produktivity myšlení a řeči, redukce schopnosti iniciovat cílevědomé jednání (abulie)</a:t>
            </a:r>
          </a:p>
        </p:txBody>
      </p:sp>
    </p:spTree>
    <p:extLst>
      <p:ext uri="{BB962C8B-B14F-4D97-AF65-F5344CB8AC3E}">
        <p14:creationId xmlns:p14="http://schemas.microsoft.com/office/powerpoint/2010/main" val="169536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6D3EF-A10A-4501-8D79-15A37DDFB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 20 schizofrenie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F9627-3C0A-4A91-B1C0-3A3787945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F20.0 Paranoidní schizofrenie</a:t>
            </a:r>
          </a:p>
          <a:p>
            <a:pPr lvl="1"/>
            <a:r>
              <a:rPr lang="cs-CZ" dirty="0"/>
              <a:t>Dominují relativně stálé paranoidní bludy obvykle doprovázené halucinacemi, zvláště sluchovými, a dalšími poruchami vnímání</a:t>
            </a:r>
          </a:p>
          <a:p>
            <a:pPr lvl="1"/>
            <a:r>
              <a:rPr lang="cs-CZ" dirty="0"/>
              <a:t>Narušení emotivity, vůle, řeči a </a:t>
            </a:r>
            <a:r>
              <a:rPr lang="cs-CZ" dirty="0" err="1"/>
              <a:t>katatonní</a:t>
            </a:r>
            <a:r>
              <a:rPr lang="cs-CZ" dirty="0"/>
              <a:t> příznaky buď chybí, nebo jsou relativně nenápadné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F20.1 </a:t>
            </a:r>
            <a:r>
              <a:rPr lang="cs-CZ" dirty="0" err="1"/>
              <a:t>Hebefrenní</a:t>
            </a:r>
            <a:r>
              <a:rPr lang="cs-CZ" dirty="0"/>
              <a:t> schizofrenie</a:t>
            </a:r>
          </a:p>
          <a:p>
            <a:pPr lvl="1"/>
            <a:r>
              <a:rPr lang="cs-CZ" dirty="0"/>
              <a:t>Začíná obvykle v adolescenci nebo časné dospělosti</a:t>
            </a:r>
          </a:p>
          <a:p>
            <a:pPr lvl="1"/>
            <a:r>
              <a:rPr lang="cs-CZ" dirty="0"/>
              <a:t>V popředí emotivní změny, proměnlivé bludy a halucinace, nevhodné a nepředvídatelné chování</a:t>
            </a:r>
          </a:p>
          <a:p>
            <a:pPr lvl="1"/>
            <a:r>
              <a:rPr lang="cs-CZ" dirty="0" err="1"/>
              <a:t>Oploštělá</a:t>
            </a:r>
            <a:r>
              <a:rPr lang="cs-CZ" dirty="0"/>
              <a:t>, nepřiměřená nálada, myšlení narušené, řeč inkoherentní</a:t>
            </a:r>
          </a:p>
          <a:p>
            <a:pPr lvl="1"/>
            <a:r>
              <a:rPr lang="cs-CZ" dirty="0"/>
              <a:t>Tendence k sociální izolaci</a:t>
            </a:r>
          </a:p>
        </p:txBody>
      </p:sp>
    </p:spTree>
    <p:extLst>
      <p:ext uri="{BB962C8B-B14F-4D97-AF65-F5344CB8AC3E}">
        <p14:creationId xmlns:p14="http://schemas.microsoft.com/office/powerpoint/2010/main" val="2787160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F6E9A-E6F1-46EE-95A6-9DAAE74F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F43DC-1595-4380-BDE9-BF209F893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3"/>
            </a:pPr>
            <a:r>
              <a:rPr lang="cs-CZ" dirty="0"/>
              <a:t>F20.2 </a:t>
            </a:r>
            <a:r>
              <a:rPr lang="cs-CZ" dirty="0" err="1"/>
              <a:t>Katatonní</a:t>
            </a:r>
            <a:r>
              <a:rPr lang="cs-CZ" dirty="0"/>
              <a:t> schizofrenie</a:t>
            </a:r>
          </a:p>
          <a:p>
            <a:pPr lvl="1"/>
            <a:r>
              <a:rPr lang="cs-CZ" dirty="0"/>
              <a:t>Psychomotorické příznaky</a:t>
            </a:r>
          </a:p>
          <a:p>
            <a:pPr lvl="1"/>
            <a:r>
              <a:rPr lang="cs-CZ" dirty="0" err="1"/>
              <a:t>Hyperkineze</a:t>
            </a:r>
            <a:r>
              <a:rPr lang="cs-CZ" dirty="0"/>
              <a:t> či stupor, povelový automatismus či negativismus</a:t>
            </a:r>
          </a:p>
          <a:p>
            <a:pPr lvl="1"/>
            <a:r>
              <a:rPr lang="cs-CZ" dirty="0"/>
              <a:t>Strnulé postoje a pózy po </a:t>
            </a:r>
            <a:r>
              <a:rPr lang="cs-CZ"/>
              <a:t>dlouhá období</a:t>
            </a:r>
            <a:endParaRPr lang="cs-CZ" dirty="0"/>
          </a:p>
          <a:p>
            <a:pPr marL="514350" indent="-514350">
              <a:buAutoNum type="arabicPeriod" startAt="3"/>
            </a:pPr>
            <a:r>
              <a:rPr lang="cs-CZ" dirty="0"/>
              <a:t>F20.3 Nediferencovaná schizofrenie</a:t>
            </a:r>
          </a:p>
          <a:p>
            <a:pPr lvl="1"/>
            <a:r>
              <a:rPr lang="cs-CZ" dirty="0"/>
              <a:t>Splňuje kritéria pro schizofrenii, ale není možné ji zařadit do žádného ze subtypů </a:t>
            </a:r>
          </a:p>
          <a:p>
            <a:pPr marL="0" indent="0">
              <a:buNone/>
            </a:pPr>
            <a:r>
              <a:rPr lang="cs-CZ" dirty="0"/>
              <a:t>Průběh schizofrenických poruch je:</a:t>
            </a:r>
          </a:p>
          <a:p>
            <a:pPr lvl="1"/>
            <a:r>
              <a:rPr lang="cs-CZ" dirty="0"/>
              <a:t>trvalý nebo </a:t>
            </a:r>
          </a:p>
          <a:p>
            <a:pPr lvl="1"/>
            <a:r>
              <a:rPr lang="cs-CZ" dirty="0"/>
              <a:t>epizodický s narůstajícím nebo trvalým defektem‚ </a:t>
            </a:r>
          </a:p>
          <a:p>
            <a:pPr lvl="1"/>
            <a:r>
              <a:rPr lang="cs-CZ" dirty="0"/>
              <a:t>jedna nebo více atak s úplnou nebo neúplnou remisí</a:t>
            </a:r>
          </a:p>
        </p:txBody>
      </p:sp>
    </p:spTree>
    <p:extLst>
      <p:ext uri="{BB962C8B-B14F-4D97-AF65-F5344CB8AC3E}">
        <p14:creationId xmlns:p14="http://schemas.microsoft.com/office/powerpoint/2010/main" val="14996394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894</Words>
  <Application>Microsoft Office PowerPoint</Application>
  <PresentationFormat>Širokoúhlá obrazovka</PresentationFormat>
  <Paragraphs>97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Klinická psychologie psychotická onemocnění</vt:lpstr>
      <vt:lpstr>Psychóza</vt:lpstr>
      <vt:lpstr>Opakování z psychopatologie</vt:lpstr>
      <vt:lpstr>Prezentace aplikace PowerPoint</vt:lpstr>
      <vt:lpstr>Poruchy vyznačující se přítomností psychotických příznaků</vt:lpstr>
      <vt:lpstr>F 20 schizofrenie </vt:lpstr>
      <vt:lpstr>F 20 schizofrenie </vt:lpstr>
      <vt:lpstr>F 20 schizofrenie </vt:lpstr>
      <vt:lpstr>Prezentace aplikace PowerPoint</vt:lpstr>
      <vt:lpstr>Video: V kůži schizofrenika</vt:lpstr>
      <vt:lpstr>Prezentace aplikace PowerPoint</vt:lpstr>
      <vt:lpstr>F 21 schizotypní porucha  </vt:lpstr>
      <vt:lpstr>F 22 trvalé duševní poruchy s bludy</vt:lpstr>
      <vt:lpstr>F 23 akutní a přechodné psychotické poruchy </vt:lpstr>
      <vt:lpstr>F 24 indukovaná porucha s bludy (Folie à deux) </vt:lpstr>
      <vt:lpstr>F 25 schizoafektivní poruchy</vt:lpstr>
      <vt:lpstr>Kazuistika</vt:lpstr>
      <vt:lpstr>Rozšiřující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Klinická psychologie – psychózy</dc:title>
  <dc:creator>Monika Kupcová</dc:creator>
  <cp:lastModifiedBy>Monika Kupcová</cp:lastModifiedBy>
  <cp:revision>21</cp:revision>
  <dcterms:created xsi:type="dcterms:W3CDTF">2019-10-09T17:35:39Z</dcterms:created>
  <dcterms:modified xsi:type="dcterms:W3CDTF">2019-10-15T18:30:35Z</dcterms:modified>
</cp:coreProperties>
</file>