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317" r:id="rId8"/>
    <p:sldId id="318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68" r:id="rId17"/>
    <p:sldId id="269" r:id="rId18"/>
    <p:sldId id="271" r:id="rId19"/>
    <p:sldId id="272" r:id="rId20"/>
    <p:sldId id="273" r:id="rId21"/>
    <p:sldId id="274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15" r:id="rId34"/>
    <p:sldId id="303" r:id="rId35"/>
    <p:sldId id="304" r:id="rId36"/>
    <p:sldId id="305" r:id="rId37"/>
    <p:sldId id="306" r:id="rId38"/>
    <p:sldId id="307" r:id="rId39"/>
    <p:sldId id="308" r:id="rId40"/>
    <p:sldId id="316" r:id="rId41"/>
    <p:sldId id="309" r:id="rId42"/>
    <p:sldId id="310" r:id="rId43"/>
    <p:sldId id="283" r:id="rId44"/>
    <p:sldId id="284" r:id="rId45"/>
    <p:sldId id="285" r:id="rId46"/>
    <p:sldId id="286" r:id="rId47"/>
    <p:sldId id="287" r:id="rId48"/>
    <p:sldId id="288" r:id="rId49"/>
    <p:sldId id="312" r:id="rId50"/>
    <p:sldId id="290" r:id="rId51"/>
    <p:sldId id="313" r:id="rId52"/>
    <p:sldId id="31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841B-3F77-46EC-845D-1F6ADE4B8199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815D-8642-4670-8B3D-4E840F06C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AAC97E-FC46-4719-9D69-E1A6FF633094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06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351C900-76DE-43D4-908B-EBF751E7460E}" type="slidenum">
              <a:rPr lang="cs-CZ" altLang="cs-CZ">
                <a:latin typeface="Arial" panose="020B0604020202020204" pitchFamily="34" charset="0"/>
              </a:rPr>
              <a:pPr eaLnBrk="1" hangingPunct="1"/>
              <a:t>45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79B9FF1-72B7-4F24-BF3A-21283F2AF3A4}" type="slidenum">
              <a:rPr lang="cs-CZ" altLang="cs-CZ">
                <a:latin typeface="Arial" panose="020B0604020202020204" pitchFamily="34" charset="0"/>
              </a:rPr>
              <a:pPr eaLnBrk="1" hangingPunct="1"/>
              <a:t>46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F173B14-33A3-4D0C-91ED-B0D13ACFFA98}" type="slidenum">
              <a:rPr lang="cs-CZ" altLang="cs-CZ">
                <a:latin typeface="Arial" panose="020B0604020202020204" pitchFamily="34" charset="0"/>
              </a:rPr>
              <a:pPr eaLnBrk="1" hangingPunct="1"/>
              <a:t>47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E783AB0-CAA7-4086-B119-0BB2FB666C9B}" type="slidenum">
              <a:rPr lang="cs-CZ" altLang="cs-CZ">
                <a:latin typeface="Arial" panose="020B0604020202020204" pitchFamily="34" charset="0"/>
              </a:rPr>
              <a:pPr eaLnBrk="1" hangingPunct="1"/>
              <a:t>48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/>
            <a:endParaRPr lang="en-US" altLang="cs-CZ" sz="16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15214AE-183A-4021-B349-15000D7BBAC7}" type="slidenum">
              <a:rPr lang="cs-CZ" altLang="cs-CZ">
                <a:latin typeface="Arial" panose="020B0604020202020204" pitchFamily="34" charset="0"/>
              </a:rPr>
              <a:pPr eaLnBrk="1" hangingPunct="1"/>
              <a:t>50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4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3798-CE94-4195-B907-52234581F486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Kognitivní deficit u první ataky je závažný, dosahuje asi 1.5 standardní odchylky pod normu, což znamená při přepočtu na IQ asi 75 až 77, což je již mentální retardace</a:t>
            </a:r>
          </a:p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9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EE9A15A-EC0F-49C3-847C-06D74D262AB2}" type="slidenum">
              <a:rPr lang="cs-CZ" altLang="cs-CZ">
                <a:latin typeface="Arial" panose="020B0604020202020204" pitchFamily="34" charset="0"/>
              </a:rPr>
              <a:pPr eaLnBrk="1" hangingPunct="1"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5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17CDF1-2FFA-429C-A6EF-6B24FEB486C9}" type="slidenum">
              <a:rPr lang="cs-CZ" altLang="cs-CZ">
                <a:latin typeface="Arial" panose="020B0604020202020204" pitchFamily="34" charset="0"/>
              </a:rPr>
              <a:pPr eaLnBrk="1" hangingPunct="1"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8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D36E63F-B342-41B2-B709-8904B81E15DE}" type="slidenum">
              <a:rPr lang="cs-CZ" altLang="cs-CZ">
                <a:latin typeface="Arial" panose="020B0604020202020204" pitchFamily="34" charset="0"/>
              </a:rPr>
              <a:pPr eaLnBrk="1" hangingPunct="1"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Vzájemné vztahy mezi reálným (funkčním) výsledným stavem onemocnění a jednotlivými léčebnými možnostmi jsou schématicky znázorněné na obrázku 1 (Rodriguez et al., 2004, převzaté a upravené podle Greena a Nuechterleina, 1999). Schéma ilustruje skutečnost, podle které výsledné stavy nejsou mnohdy závislé na vlastních psychotických symptomech, ale spíše na stavu kognitivních funkcí a jsou tak jen nepřímo ovlivněny farmakoterapií.</a:t>
            </a:r>
          </a:p>
        </p:txBody>
      </p:sp>
    </p:spTree>
    <p:extLst>
      <p:ext uri="{BB962C8B-B14F-4D97-AF65-F5344CB8AC3E}">
        <p14:creationId xmlns:p14="http://schemas.microsoft.com/office/powerpoint/2010/main" val="120189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36D0B19-ED5F-40AE-906F-05D6F1893559}" type="slidenum">
              <a:rPr lang="cs-CZ" altLang="cs-CZ">
                <a:latin typeface="Arial" panose="020B0604020202020204" pitchFamily="34" charset="0"/>
              </a:rPr>
              <a:pPr eaLnBrk="1" hangingPunct="1"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ED69D0-2152-419C-B95A-3D3DA50C055E}" type="slidenum">
              <a:rPr lang="cs-CZ" altLang="cs-CZ">
                <a:latin typeface="Arial" panose="020B0604020202020204" pitchFamily="34" charset="0"/>
              </a:rPr>
              <a:pPr eaLnBrk="1" hangingPunct="1"/>
              <a:t>33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2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FB2E7CD-565D-4399-A1AB-A1A36E014AD9}" type="slidenum">
              <a:rPr lang="cs-CZ" altLang="cs-CZ">
                <a:latin typeface="Arial" panose="020B0604020202020204" pitchFamily="34" charset="0"/>
              </a:rPr>
              <a:pPr eaLnBrk="1" hangingPunct="1"/>
              <a:t>43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1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A4F153-0EDA-42D3-91A1-49681D9F73AF}" type="slidenum">
              <a:rPr lang="cs-CZ" altLang="cs-CZ">
                <a:latin typeface="Arial" panose="020B0604020202020204" pitchFamily="34" charset="0"/>
              </a:rPr>
              <a:pPr eaLnBrk="1" hangingPunct="1"/>
              <a:t>44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1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CD50814-EFF4-45FD-819B-369D3E1FBE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9117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67A9F4-1471-4131-ADA2-B24AC7EC4B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570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1713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3036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Kognitivní deficit                     u schizofrenie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04356"/>
            <a:ext cx="11068396" cy="5120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v</a:t>
            </a:r>
            <a:r>
              <a:rPr lang="cs-CZ" dirty="0" smtClean="0"/>
              <a:t> době první epizody kognitivní výkon pod 1-2 SD oproti normální populaci</a:t>
            </a:r>
          </a:p>
          <a:p>
            <a:pPr>
              <a:lnSpc>
                <a:spcPct val="120000"/>
              </a:lnSpc>
            </a:pPr>
            <a:r>
              <a:rPr lang="cs-CZ" dirty="0"/>
              <a:t>h</a:t>
            </a:r>
            <a:r>
              <a:rPr lang="cs-CZ" dirty="0" smtClean="0"/>
              <a:t>loubka KD má značnou </a:t>
            </a:r>
            <a:r>
              <a:rPr lang="cs-CZ" dirty="0" err="1" smtClean="0"/>
              <a:t>interindividuální</a:t>
            </a:r>
            <a:r>
              <a:rPr lang="cs-CZ" dirty="0" smtClean="0"/>
              <a:t> variabilitu</a:t>
            </a:r>
          </a:p>
          <a:p>
            <a:pPr>
              <a:lnSpc>
                <a:spcPct val="120000"/>
              </a:lnSpc>
            </a:pPr>
            <a:r>
              <a:rPr lang="cs-CZ" b="1" dirty="0" smtClean="0"/>
              <a:t>Harvey, 1997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mírné postižení (0,5-1,0 SD) – percepční schopnosti, oddálená paměť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středně těžké (1,0-2,0 SD) – poruchy pozornosti, oddálené vybavování, </a:t>
            </a:r>
            <a:r>
              <a:rPr lang="cs-CZ" dirty="0" err="1" smtClean="0"/>
              <a:t>vizuomotorické</a:t>
            </a:r>
            <a:r>
              <a:rPr lang="cs-CZ" dirty="0" smtClean="0"/>
              <a:t> schopnosti, okamžitá paměť, pracovní paměť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těžké (2,0-5,0 SD) – učení, exekutivní </a:t>
            </a:r>
            <a:r>
              <a:rPr lang="cs-CZ" dirty="0" err="1" smtClean="0"/>
              <a:t>fce</a:t>
            </a:r>
            <a:r>
              <a:rPr lang="cs-CZ" dirty="0" smtClean="0"/>
              <a:t>, bdělost, motorické tempo, verbální </a:t>
            </a:r>
            <a:r>
              <a:rPr lang="cs-CZ" dirty="0" err="1" smtClean="0"/>
              <a:t>fluence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/>
              <a:t>h</a:t>
            </a:r>
            <a:r>
              <a:rPr lang="cs-CZ" dirty="0" smtClean="0"/>
              <a:t>loubka KD koreluje s věkem, kdy onemocnění nastupuje -incidence v mladším věku vede k těžšímu narušení KF, a to prakticky v generalizované podobě </a:t>
            </a:r>
            <a:r>
              <a:rPr lang="cs-CZ" sz="1900" dirty="0" smtClean="0"/>
              <a:t>(</a:t>
            </a:r>
            <a:r>
              <a:rPr lang="cs-CZ" sz="1900" dirty="0" err="1" smtClean="0"/>
              <a:t>Rajji</a:t>
            </a:r>
            <a:r>
              <a:rPr lang="cs-CZ" sz="1900" dirty="0" smtClean="0"/>
              <a:t>, 2009)</a:t>
            </a:r>
          </a:p>
          <a:p>
            <a:pPr>
              <a:lnSpc>
                <a:spcPct val="120000"/>
              </a:lnSpc>
            </a:pPr>
            <a:r>
              <a:rPr lang="cs-CZ" dirty="0"/>
              <a:t>n</a:t>
            </a:r>
            <a:r>
              <a:rPr lang="cs-CZ" dirty="0" smtClean="0"/>
              <a:t>ěkteré </a:t>
            </a:r>
            <a:r>
              <a:rPr lang="cs-CZ" dirty="0" err="1" smtClean="0"/>
              <a:t>fce</a:t>
            </a:r>
            <a:r>
              <a:rPr lang="cs-CZ" dirty="0" smtClean="0"/>
              <a:t> – verbální a vizuální schopnosti učení a schopnosti úsudku a konceptualizace, se zdají být více závislé na </a:t>
            </a:r>
            <a:r>
              <a:rPr lang="cs-CZ" dirty="0" err="1" smtClean="0"/>
              <a:t>neurovývoji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/>
              <a:t>o</a:t>
            </a:r>
            <a:r>
              <a:rPr lang="cs-CZ" dirty="0" smtClean="0"/>
              <a:t>požděný vývoj byl prokázán u pracovní paměti, zejména </a:t>
            </a:r>
            <a:r>
              <a:rPr lang="cs-CZ" dirty="0" err="1" smtClean="0"/>
              <a:t>vizuoprostorové</a:t>
            </a:r>
            <a:r>
              <a:rPr lang="cs-CZ" dirty="0" smtClean="0"/>
              <a:t>, v rychlosti zpracování informací a ve schopnostech soustředěné pozornosti </a:t>
            </a:r>
            <a:r>
              <a:rPr lang="cs-CZ" sz="1900" dirty="0" smtClean="0"/>
              <a:t>(</a:t>
            </a:r>
            <a:r>
              <a:rPr lang="cs-CZ" sz="1900" dirty="0" err="1" smtClean="0"/>
              <a:t>Mesholam-Gately</a:t>
            </a:r>
            <a:r>
              <a:rPr lang="cs-CZ" sz="1900" dirty="0" smtClean="0"/>
              <a:t>, 2009; </a:t>
            </a:r>
            <a:r>
              <a:rPr lang="cs-CZ" sz="1900" dirty="0" err="1" smtClean="0"/>
              <a:t>Reichenberg</a:t>
            </a:r>
            <a:r>
              <a:rPr lang="cs-CZ" sz="1900" dirty="0" smtClean="0"/>
              <a:t>, 2010)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0833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 jako </a:t>
            </a:r>
            <a:r>
              <a:rPr lang="cs-CZ" dirty="0" err="1" smtClean="0"/>
              <a:t>endofentotyp</a:t>
            </a:r>
            <a:r>
              <a:rPr lang="cs-CZ" dirty="0" smtClean="0"/>
              <a:t> SCH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534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rvní charakteristikou </a:t>
            </a:r>
            <a:r>
              <a:rPr lang="cs-CZ" dirty="0" err="1" smtClean="0"/>
              <a:t>endofenotypu</a:t>
            </a:r>
            <a:r>
              <a:rPr lang="cs-CZ" dirty="0" smtClean="0"/>
              <a:t> je rodinná afinita – zdraví příbuzní prvního stupně vykazují podobný kognitivní výkon jako jejich nemocní příbuzní, jen v mírnější formě </a:t>
            </a:r>
            <a:r>
              <a:rPr lang="cs-CZ" sz="1600" dirty="0" smtClean="0"/>
              <a:t>(</a:t>
            </a:r>
            <a:r>
              <a:rPr lang="cs-CZ" sz="1600" dirty="0" err="1" smtClean="0"/>
              <a:t>Jablensky</a:t>
            </a:r>
            <a:r>
              <a:rPr lang="cs-CZ" sz="1600" dirty="0" smtClean="0"/>
              <a:t>, 2010)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alším </a:t>
            </a:r>
            <a:r>
              <a:rPr lang="cs-CZ" dirty="0" err="1" smtClean="0"/>
              <a:t>markerem</a:t>
            </a:r>
            <a:r>
              <a:rPr lang="cs-CZ" dirty="0" smtClean="0"/>
              <a:t> je zmíněná typická </a:t>
            </a:r>
            <a:r>
              <a:rPr lang="cs-CZ" dirty="0" err="1" smtClean="0"/>
              <a:t>neurovývojová</a:t>
            </a:r>
            <a:r>
              <a:rPr lang="cs-CZ" dirty="0" smtClean="0"/>
              <a:t> povaha onemocnění              v porovnání s jinými dg.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všech pacientů s první epizodou psychotických poruch byl zjištěn určitý generalizovaný KD s podobnými kvalitativními charakteristikami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pac. se SCH vykazují hlubší KD než jiné dg., přičemž </a:t>
            </a:r>
            <a:r>
              <a:rPr lang="cs-CZ" b="1" dirty="0" smtClean="0"/>
              <a:t>deficit v pracovní paměti </a:t>
            </a:r>
            <a:r>
              <a:rPr lang="cs-CZ" dirty="0" smtClean="0"/>
              <a:t>se ukazuje jako </a:t>
            </a:r>
            <a:r>
              <a:rPr lang="cs-CZ" b="1" dirty="0" smtClean="0"/>
              <a:t>nejsilnější </a:t>
            </a:r>
            <a:r>
              <a:rPr lang="cs-CZ" b="1" dirty="0" err="1" smtClean="0"/>
              <a:t>marker</a:t>
            </a:r>
            <a:r>
              <a:rPr lang="cs-CZ" b="1" dirty="0" smtClean="0"/>
              <a:t> </a:t>
            </a:r>
            <a:r>
              <a:rPr lang="cs-CZ" dirty="0" smtClean="0"/>
              <a:t>SCH </a:t>
            </a:r>
            <a:r>
              <a:rPr lang="cs-CZ" sz="1600" dirty="0" smtClean="0"/>
              <a:t>(</a:t>
            </a:r>
            <a:r>
              <a:rPr lang="cs-CZ" sz="1600" dirty="0" err="1" smtClean="0"/>
              <a:t>Zanelli</a:t>
            </a:r>
            <a:r>
              <a:rPr lang="cs-CZ" sz="1600" dirty="0" smtClean="0"/>
              <a:t>, 2010)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alší specifickou doménou je </a:t>
            </a:r>
            <a:r>
              <a:rPr lang="cs-CZ" b="1" dirty="0" smtClean="0"/>
              <a:t>sémantická </a:t>
            </a:r>
            <a:r>
              <a:rPr lang="cs-CZ" b="1" dirty="0" err="1" smtClean="0"/>
              <a:t>fluence</a:t>
            </a:r>
            <a:r>
              <a:rPr lang="cs-CZ" b="1" dirty="0" smtClean="0"/>
              <a:t> </a:t>
            </a:r>
            <a:r>
              <a:rPr lang="cs-CZ" dirty="0" smtClean="0"/>
              <a:t>(kategorie zvířat) – je deficitní nejen u nemocných, ale také u příbuzných </a:t>
            </a:r>
            <a:r>
              <a:rPr lang="cs-CZ" sz="1400" dirty="0" smtClean="0"/>
              <a:t>(</a:t>
            </a:r>
            <a:r>
              <a:rPr lang="cs-CZ" sz="1400" dirty="0" err="1" smtClean="0"/>
              <a:t>Szoke</a:t>
            </a:r>
            <a:r>
              <a:rPr lang="cs-CZ" sz="1400" dirty="0" smtClean="0"/>
              <a:t>, 2008)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26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4604"/>
            <a:ext cx="10820400" cy="50125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ěkteré důkazy ukazují, že kompozitní </a:t>
            </a:r>
            <a:r>
              <a:rPr lang="cs-CZ" dirty="0" err="1" smtClean="0"/>
              <a:t>endofenotypy</a:t>
            </a:r>
            <a:r>
              <a:rPr lang="cs-CZ" dirty="0"/>
              <a:t> </a:t>
            </a:r>
            <a:r>
              <a:rPr lang="cs-CZ" dirty="0" smtClean="0"/>
              <a:t>KD mají schopnost identifikovat odlišné subtypy SCH u pacientů a jejich rodin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okud jde o vztah mezi KD a specifickým genotypem, literatura zmiňuje zejména 2 geny, </a:t>
            </a:r>
            <a:r>
              <a:rPr lang="cs-CZ" b="1" dirty="0" smtClean="0"/>
              <a:t>Val/Met polymorfismus COMT </a:t>
            </a:r>
            <a:r>
              <a:rPr lang="cs-CZ" dirty="0" smtClean="0"/>
              <a:t>(katechol-O-</a:t>
            </a:r>
            <a:r>
              <a:rPr lang="cs-CZ" dirty="0" err="1" smtClean="0"/>
              <a:t>methyl</a:t>
            </a:r>
            <a:r>
              <a:rPr lang="cs-CZ" dirty="0" smtClean="0"/>
              <a:t> transferáza) a </a:t>
            </a:r>
            <a:r>
              <a:rPr lang="cs-CZ" b="1" dirty="0" err="1" smtClean="0"/>
              <a:t>dysbindin</a:t>
            </a:r>
            <a:endParaRPr lang="cs-CZ" b="1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nemocní s Val/Val genotypem dosahují horšího výkonu, zejména při hodnocení </a:t>
            </a:r>
            <a:r>
              <a:rPr lang="cs-CZ" dirty="0" err="1" smtClean="0"/>
              <a:t>perseverativních</a:t>
            </a:r>
            <a:r>
              <a:rPr lang="cs-CZ" dirty="0" smtClean="0"/>
              <a:t> chyb ve WCST a při úlohách pracovní paměti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variace genu pro </a:t>
            </a:r>
            <a:r>
              <a:rPr lang="cs-CZ" dirty="0" err="1" smtClean="0"/>
              <a:t>dysbindin</a:t>
            </a:r>
            <a:r>
              <a:rPr lang="cs-CZ" dirty="0" smtClean="0"/>
              <a:t> – souvislost s generalizovaným KD u SCH, nositelé vykazují signifikantní snížení počáteční aktivity ve vizuálním zpracování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výsledky NPS testů svědčících pro KD lze korelovat ke specifickým oblastem mozku – změny v </a:t>
            </a:r>
            <a:r>
              <a:rPr lang="cs-CZ" dirty="0" err="1" smtClean="0"/>
              <a:t>dorzolaterálním</a:t>
            </a:r>
            <a:r>
              <a:rPr lang="cs-CZ" dirty="0" smtClean="0"/>
              <a:t> PFC, limbickém systému, hipokampu, </a:t>
            </a:r>
            <a:r>
              <a:rPr lang="cs-CZ" dirty="0" err="1" smtClean="0"/>
              <a:t>parahipokampálním</a:t>
            </a:r>
            <a:r>
              <a:rPr lang="cs-CZ" dirty="0" smtClean="0"/>
              <a:t> </a:t>
            </a:r>
            <a:r>
              <a:rPr lang="cs-CZ" dirty="0" err="1" smtClean="0"/>
              <a:t>gyru</a:t>
            </a:r>
            <a:r>
              <a:rPr lang="cs-CZ" dirty="0" smtClean="0"/>
              <a:t>, 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cinguli</a:t>
            </a:r>
            <a:r>
              <a:rPr lang="cs-CZ" dirty="0" smtClean="0"/>
              <a:t>, talamu a BG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2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ejvyšší korelaci s morfologickými výsledky vykazují epizodická paměť, exekutivní </a:t>
            </a:r>
            <a:r>
              <a:rPr lang="cs-CZ" dirty="0" err="1" smtClean="0"/>
              <a:t>fce</a:t>
            </a:r>
            <a:r>
              <a:rPr lang="cs-CZ" dirty="0" smtClean="0"/>
              <a:t> při řízení aktivity a pracovní paměť </a:t>
            </a:r>
            <a:r>
              <a:rPr lang="cs-CZ" sz="1600" dirty="0" smtClean="0"/>
              <a:t>(</a:t>
            </a:r>
            <a:r>
              <a:rPr lang="cs-CZ" sz="1600" dirty="0" err="1" smtClean="0"/>
              <a:t>Reichenberg</a:t>
            </a:r>
            <a:r>
              <a:rPr lang="cs-CZ" sz="1600" dirty="0" smtClean="0"/>
              <a:t>, 2007)</a:t>
            </a:r>
          </a:p>
          <a:p>
            <a:pPr>
              <a:lnSpc>
                <a:spcPct val="100000"/>
              </a:lnSpc>
            </a:pPr>
            <a:r>
              <a:rPr lang="cs-CZ" dirty="0"/>
              <a:t>a</a:t>
            </a:r>
            <a:r>
              <a:rPr lang="cs-CZ" dirty="0" smtClean="0"/>
              <a:t>bnormální aktivita TL, PFC a limbického systému byla nalezena při řešení paměťových a exekutivních úloh, jak u nemocných, tak u příbuzných 1.st.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eficity ve verbální i pracovní paměti jsou spojené s F-T okruhy a oblastí hipokampu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Domény KD u SCH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kupina expertů kolem amerického Národního ústavu duševního zdraví (NIMH)nazvaná </a:t>
            </a:r>
            <a:r>
              <a:rPr lang="cs-CZ" dirty="0" err="1" smtClean="0"/>
              <a:t>Measurement</a:t>
            </a:r>
            <a:r>
              <a:rPr lang="cs-CZ" dirty="0" smtClean="0"/>
              <a:t> and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r>
              <a:rPr lang="cs-CZ" dirty="0" smtClean="0"/>
              <a:t> in </a:t>
            </a:r>
            <a:r>
              <a:rPr lang="cs-CZ" dirty="0" err="1" smtClean="0"/>
              <a:t>Schizophrenia</a:t>
            </a:r>
            <a:r>
              <a:rPr lang="cs-CZ" dirty="0" smtClean="0"/>
              <a:t> </a:t>
            </a:r>
            <a:r>
              <a:rPr lang="cs-CZ" sz="1600" dirty="0" smtClean="0"/>
              <a:t>(MATRICS; Green, 2004) </a:t>
            </a:r>
            <a:r>
              <a:rPr lang="cs-CZ" dirty="0" smtClean="0"/>
              <a:t>– sjednocení testovaných domén a metod – konsensus o podobě NPS baterie testů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7 hlavních domén, jejichž deficit je specifický pro SCH</a:t>
            </a:r>
          </a:p>
        </p:txBody>
      </p:sp>
    </p:spTree>
    <p:extLst>
      <p:ext uri="{BB962C8B-B14F-4D97-AF65-F5344CB8AC3E}">
        <p14:creationId xmlns:p14="http://schemas.microsoft.com/office/powerpoint/2010/main" val="15637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252" y="1366887"/>
            <a:ext cx="8493549" cy="51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KD – jeho jednotlivé domény a jeho charakter – lze popsat pomocí mnemotechnických pomůcek tzv. </a:t>
            </a:r>
            <a:r>
              <a:rPr lang="cs-CZ" b="1" dirty="0" smtClean="0"/>
              <a:t>SMARTS</a:t>
            </a:r>
            <a:r>
              <a:rPr lang="cs-CZ" dirty="0" smtClean="0"/>
              <a:t> a </a:t>
            </a:r>
            <a:r>
              <a:rPr lang="cs-CZ" b="1" dirty="0" smtClean="0"/>
              <a:t>5P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toto dělení zahrnuje charakteristické rysy KD uvnitř každé domény a uvádí také proces syntézy jako další doménu KD </a:t>
            </a:r>
            <a:r>
              <a:rPr lang="cs-CZ" sz="1600" dirty="0" smtClean="0"/>
              <a:t>(</a:t>
            </a:r>
            <a:r>
              <a:rPr lang="cs-CZ" sz="1600" dirty="0" err="1" smtClean="0"/>
              <a:t>Keshavan</a:t>
            </a:r>
            <a:r>
              <a:rPr lang="cs-CZ" sz="1600" dirty="0" smtClean="0"/>
              <a:t>, 2010)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pic>
        <p:nvPicPr>
          <p:cNvPr id="4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772239" y="4055179"/>
            <a:ext cx="8339864" cy="25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SCH je fenotypově heterogenní </a:t>
            </a:r>
            <a:r>
              <a:rPr lang="cs-CZ" dirty="0" err="1" smtClean="0"/>
              <a:t>neurovývojové</a:t>
            </a:r>
            <a:r>
              <a:rPr lang="cs-CZ" dirty="0" smtClean="0"/>
              <a:t> onemocnění                                          s prokazatelným endofenotypickým KD, který postihuje především způsob zpracování informací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KD má svůj genetický podklad, existují patrné premorbidní indikátory                          v kognitivní úrovní; v době první epizody jsou již detekovatelné morfologické a </a:t>
            </a:r>
            <a:r>
              <a:rPr lang="cs-CZ" dirty="0" err="1" smtClean="0"/>
              <a:t>fční</a:t>
            </a:r>
            <a:r>
              <a:rPr lang="cs-CZ" dirty="0" smtClean="0"/>
              <a:t> mozkové abnormality, které mohou dále progredovat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KD má závažný dopad na </a:t>
            </a:r>
            <a:r>
              <a:rPr lang="cs-CZ" dirty="0" err="1" smtClean="0"/>
              <a:t>fční</a:t>
            </a:r>
            <a:r>
              <a:rPr lang="cs-CZ" dirty="0" smtClean="0"/>
              <a:t> a výsledné stavy; je nezávislý                                         na symptomatologii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KD lze částečně ovlivnit pomocí </a:t>
            </a:r>
            <a:r>
              <a:rPr lang="cs-CZ" dirty="0" err="1" smtClean="0"/>
              <a:t>remediace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8944" y="482138"/>
            <a:ext cx="7772400" cy="1076645"/>
          </a:xfrm>
        </p:spPr>
        <p:txBody>
          <a:bodyPr/>
          <a:lstStyle/>
          <a:p>
            <a:pPr marL="484632">
              <a:defRPr/>
            </a:pPr>
            <a:r>
              <a:rPr lang="cs-CZ" altLang="cs-CZ" dirty="0"/>
              <a:t>Kognice a vztah k léčbě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>
          <a:xfrm>
            <a:off x="1413164" y="1916112"/>
            <a:ext cx="8897649" cy="4526251"/>
          </a:xfrm>
        </p:spPr>
        <p:txBody>
          <a:bodyPr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cs-CZ" altLang="cs-CZ" dirty="0"/>
              <a:t>nemocní s lepším vztahem k léčbě mají lepší prognózu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cs-CZ" altLang="cs-CZ" dirty="0"/>
              <a:t>nemocní s větší motivací mají lepší vztah k léčbě                                      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Olfson</a:t>
            </a:r>
            <a:r>
              <a:rPr lang="cs-CZ" altLang="cs-CZ" sz="1600" dirty="0"/>
              <a:t> et al., 2000)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cs-CZ" altLang="cs-CZ" dirty="0"/>
              <a:t>kognitivní deficit u schizofrenie</a:t>
            </a:r>
          </a:p>
          <a:p>
            <a:pPr marL="822960" lvl="1">
              <a:buFont typeface="Verdana"/>
              <a:buChar char="›"/>
              <a:defRPr/>
            </a:pPr>
            <a:r>
              <a:rPr lang="cs-CZ" altLang="cs-CZ" dirty="0"/>
              <a:t>snižuje motivaci</a:t>
            </a:r>
          </a:p>
          <a:p>
            <a:pPr marL="822960" lvl="1">
              <a:buFont typeface="Verdana"/>
              <a:buChar char="›"/>
              <a:defRPr/>
            </a:pPr>
            <a:r>
              <a:rPr lang="cs-CZ" altLang="cs-CZ" dirty="0"/>
              <a:t>snižuje osobní zaangažovanost do léčby</a:t>
            </a:r>
          </a:p>
          <a:p>
            <a:pPr marL="822960" lvl="1">
              <a:buFont typeface="Verdana"/>
              <a:buChar char="›"/>
              <a:defRPr/>
            </a:pPr>
            <a:r>
              <a:rPr lang="cs-CZ" altLang="cs-CZ" dirty="0"/>
              <a:t>snižuje spolupráci při léčbě</a:t>
            </a:r>
          </a:p>
          <a:p>
            <a:pPr marL="822960" lvl="1"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</a:rPr>
              <a:t>				</a:t>
            </a:r>
            <a:r>
              <a:rPr lang="cs-CZ" altLang="cs-CZ" sz="1400" dirty="0">
                <a:solidFill>
                  <a:schemeClr val="accent2"/>
                </a:solidFill>
              </a:rPr>
              <a:t>					                          		</a:t>
            </a:r>
            <a:r>
              <a:rPr lang="cs-CZ" altLang="cs-CZ" sz="1600" dirty="0">
                <a:solidFill>
                  <a:schemeClr val="accent2"/>
                </a:solidFill>
              </a:rPr>
              <a:t>                  </a:t>
            </a:r>
            <a:r>
              <a:rPr lang="cs-CZ" altLang="cs-CZ" sz="1600" dirty="0" smtClean="0">
                <a:solidFill>
                  <a:schemeClr val="accent2"/>
                </a:solidFill>
              </a:rPr>
              <a:t> 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Burns</a:t>
            </a:r>
            <a:r>
              <a:rPr lang="cs-CZ" altLang="cs-CZ" sz="1600" dirty="0"/>
              <a:t> et al., 1999; </a:t>
            </a:r>
            <a:r>
              <a:rPr lang="cs-CZ" altLang="cs-CZ" sz="1600" dirty="0" err="1"/>
              <a:t>Kiefe</a:t>
            </a:r>
            <a:r>
              <a:rPr lang="cs-CZ" altLang="cs-CZ" sz="1600" dirty="0"/>
              <a:t> et al., 2001; </a:t>
            </a:r>
            <a:r>
              <a:rPr lang="cs-CZ" altLang="cs-CZ" sz="1600" dirty="0" err="1"/>
              <a:t>Patternson</a:t>
            </a:r>
            <a:r>
              <a:rPr lang="cs-CZ" altLang="cs-CZ" sz="1600" dirty="0"/>
              <a:t> et al., 2002)</a:t>
            </a:r>
          </a:p>
        </p:txBody>
      </p:sp>
    </p:spTree>
    <p:extLst>
      <p:ext uri="{BB962C8B-B14F-4D97-AF65-F5344CB8AC3E}">
        <p14:creationId xmlns:p14="http://schemas.microsoft.com/office/powerpoint/2010/main" val="347340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0468" y="397935"/>
            <a:ext cx="8789324" cy="1417639"/>
          </a:xfrm>
        </p:spPr>
        <p:txBody>
          <a:bodyPr>
            <a:normAutofit fontScale="90000"/>
          </a:bodyPr>
          <a:lstStyle/>
          <a:p>
            <a:pPr marL="484632" algn="ctr">
              <a:lnSpc>
                <a:spcPct val="115000"/>
              </a:lnSpc>
              <a:defRPr/>
            </a:pPr>
            <a:r>
              <a:rPr lang="cs-CZ" altLang="cs-CZ" dirty="0"/>
              <a:t>Důsledky kognitivního deficitu </a:t>
            </a:r>
            <a:r>
              <a:rPr lang="cs-CZ" altLang="cs-CZ" dirty="0" smtClean="0"/>
              <a:t>             u </a:t>
            </a:r>
            <a:r>
              <a:rPr lang="cs-CZ" altLang="cs-CZ" dirty="0"/>
              <a:t>schizofrenie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>
          <a:xfrm>
            <a:off x="1022465" y="2218266"/>
            <a:ext cx="10931237" cy="4639733"/>
          </a:xfrm>
        </p:spPr>
        <p:txBody>
          <a:bodyPr>
            <a:normAutofit/>
          </a:bodyPr>
          <a:lstStyle/>
          <a:p>
            <a:pPr marL="448056" indent="-384048">
              <a:lnSpc>
                <a:spcPct val="120000"/>
              </a:lnSpc>
              <a:buFont typeface="Wingdings 2"/>
              <a:buChar char=""/>
              <a:defRPr/>
            </a:pPr>
            <a:r>
              <a:rPr lang="cs-CZ" altLang="cs-CZ" sz="2000" dirty="0"/>
              <a:t>signifikantně omezuje sociální a pracovní výkonnost</a:t>
            </a:r>
          </a:p>
          <a:p>
            <a:pPr marL="822960" lvl="1">
              <a:lnSpc>
                <a:spcPct val="120000"/>
              </a:lnSpc>
              <a:buFont typeface="Verdana"/>
              <a:buChar char="›"/>
              <a:defRPr/>
            </a:pPr>
            <a:r>
              <a:rPr lang="cs-CZ" altLang="cs-CZ" sz="1600" dirty="0"/>
              <a:t>KD je hlavní příčinou pracovní neschopnosti a problémů  </a:t>
            </a:r>
            <a:r>
              <a:rPr lang="cs-CZ" altLang="cs-CZ" sz="1600" dirty="0" smtClean="0"/>
              <a:t>v </a:t>
            </a:r>
            <a:r>
              <a:rPr lang="cs-CZ" altLang="cs-CZ" sz="1600" dirty="0"/>
              <a:t>každodenním fungování</a:t>
            </a:r>
          </a:p>
          <a:p>
            <a:pPr marL="448056" indent="-384048">
              <a:lnSpc>
                <a:spcPct val="120000"/>
              </a:lnSpc>
              <a:buFont typeface="Wingdings 2"/>
              <a:buChar char=""/>
              <a:defRPr/>
            </a:pPr>
            <a:r>
              <a:rPr lang="cs-CZ" altLang="cs-CZ" sz="2000" dirty="0"/>
              <a:t>ovlivňuje výsledné stavy onemocnění</a:t>
            </a:r>
          </a:p>
          <a:p>
            <a:pPr marL="448056" indent="-384048">
              <a:lnSpc>
                <a:spcPct val="120000"/>
              </a:lnSpc>
              <a:buFont typeface="Wingdings 2"/>
              <a:buChar char=""/>
              <a:defRPr/>
            </a:pPr>
            <a:r>
              <a:rPr lang="cs-CZ" altLang="cs-CZ" sz="2000" dirty="0"/>
              <a:t>prolíná se s účinností </a:t>
            </a:r>
            <a:r>
              <a:rPr lang="cs-CZ" altLang="cs-CZ" sz="2000" dirty="0" err="1"/>
              <a:t>psychoedukace</a:t>
            </a:r>
            <a:r>
              <a:rPr lang="cs-CZ" altLang="cs-CZ" sz="2000" dirty="0"/>
              <a:t>, tréninkem sociálních dovedností a ostatními terapeutickými přístupy    </a:t>
            </a:r>
          </a:p>
          <a:p>
            <a:pPr marL="448056" indent="-384048">
              <a:lnSpc>
                <a:spcPct val="120000"/>
              </a:lnSpc>
              <a:buFont typeface="Wingdings 2"/>
              <a:buChar char=""/>
              <a:defRPr/>
            </a:pPr>
            <a:r>
              <a:rPr lang="cs-CZ" altLang="cs-CZ" sz="2000" dirty="0"/>
              <a:t>těžký kognitivní deficit vede k delším </a:t>
            </a:r>
            <a:r>
              <a:rPr lang="cs-CZ" altLang="cs-CZ" sz="2000" dirty="0" smtClean="0"/>
              <a:t>a </a:t>
            </a:r>
            <a:r>
              <a:rPr lang="cs-CZ" altLang="cs-CZ" sz="2000" dirty="0"/>
              <a:t>častějším hospitalizacím v souvislosti                   s nízkým náhledem a nespoluprací pacienta</a:t>
            </a:r>
          </a:p>
          <a:p>
            <a:pPr marL="448056" indent="-384048">
              <a:lnSpc>
                <a:spcPct val="120000"/>
              </a:lnSpc>
              <a:buNone/>
              <a:defRPr/>
            </a:pPr>
            <a:r>
              <a:rPr lang="cs-CZ" altLang="cs-CZ" sz="1100" dirty="0"/>
              <a:t>                                                                  	                	</a:t>
            </a:r>
            <a:r>
              <a:rPr lang="cs-CZ" altLang="cs-CZ" sz="1050" dirty="0"/>
              <a:t>	</a:t>
            </a:r>
            <a:r>
              <a:rPr lang="cs-CZ" altLang="cs-CZ" sz="1600" dirty="0"/>
              <a:t>                              (</a:t>
            </a:r>
            <a:r>
              <a:rPr lang="cs-CZ" altLang="cs-CZ" sz="1600" dirty="0" err="1"/>
              <a:t>Rodriguez</a:t>
            </a:r>
            <a:r>
              <a:rPr lang="cs-CZ" altLang="cs-CZ" sz="1600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23701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273" y="673755"/>
            <a:ext cx="9677400" cy="1293028"/>
          </a:xfrm>
        </p:spPr>
        <p:txBody>
          <a:bodyPr>
            <a:no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9021" y="1966783"/>
            <a:ext cx="10820400" cy="4811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ztah mezi SCH a KD popsal již </a:t>
            </a:r>
            <a:r>
              <a:rPr lang="cs-CZ" dirty="0" err="1" smtClean="0"/>
              <a:t>Kraepelin</a:t>
            </a:r>
            <a:r>
              <a:rPr lang="cs-CZ" dirty="0" smtClean="0"/>
              <a:t> – popsal nápadné poruchy na úrovni kognitivní (</a:t>
            </a:r>
            <a:r>
              <a:rPr lang="cs-CZ" dirty="0" err="1" smtClean="0"/>
              <a:t>dementia</a:t>
            </a:r>
            <a:r>
              <a:rPr lang="cs-CZ" dirty="0" smtClean="0"/>
              <a:t> </a:t>
            </a:r>
            <a:r>
              <a:rPr lang="cs-CZ" dirty="0" err="1" smtClean="0"/>
              <a:t>preacox</a:t>
            </a:r>
            <a:r>
              <a:rPr lang="cs-CZ" dirty="0" smtClean="0"/>
              <a:t>) a na úrovni exekutivních </a:t>
            </a:r>
            <a:r>
              <a:rPr lang="cs-CZ" dirty="0" err="1" smtClean="0"/>
              <a:t>fcí</a:t>
            </a:r>
            <a:r>
              <a:rPr lang="cs-CZ" dirty="0" smtClean="0"/>
              <a:t> (ztráta kontroly nad volním jednáním)</a:t>
            </a:r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d 20.st. KD vnímán jako klíčová součást onemocnění</a:t>
            </a:r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d 60. let měření KD pomocí objektivních metod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KD – jeden z charakteristických příznaků SCH s dopadem na funkční výsledné stavy; </a:t>
            </a:r>
            <a:r>
              <a:rPr lang="cs-CZ" dirty="0" err="1" smtClean="0"/>
              <a:t>endofenotyp</a:t>
            </a:r>
            <a:r>
              <a:rPr lang="cs-CZ" dirty="0" smtClean="0"/>
              <a:t> onemocnění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ová DSM V – kritérium „ úroveň kognitivních funkcí“ svědčící o konzistentním a vážném postižení a/nebo o významném poklesu z premorbidní úrovně vzhledem k vzdělání, rodinnému a sociálně-ekonomickému zázemí </a:t>
            </a:r>
          </a:p>
        </p:txBody>
      </p:sp>
    </p:spTree>
    <p:extLst>
      <p:ext uri="{BB962C8B-B14F-4D97-AF65-F5344CB8AC3E}">
        <p14:creationId xmlns:p14="http://schemas.microsoft.com/office/powerpoint/2010/main" val="16429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1379537" y="539751"/>
            <a:ext cx="9540876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cs-CZ" altLang="cs-CZ" sz="4000"/>
              <a:t/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260351"/>
            <a:ext cx="8820150" cy="1431925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dirty="0"/>
              <a:t>Možnosti ovlivnění kognitivního deficitu</a:t>
            </a:r>
          </a:p>
        </p:txBody>
      </p:sp>
      <p:pic>
        <p:nvPicPr>
          <p:cNvPr id="63492" name="Picture 4" descr="14_obr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2122488"/>
            <a:ext cx="5324475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751764" y="1916113"/>
            <a:ext cx="29876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sz="2000" dirty="0"/>
              <a:t>vzájemné vztahy mezi reálným (funkčním) výsledným stavem onemocnění a jednotlivými léčebnými možnostmi </a:t>
            </a:r>
          </a:p>
          <a:p>
            <a:pPr algn="l" eaLnBrk="1" hangingPunct="1">
              <a:buFontTx/>
              <a:buChar char="•"/>
            </a:pPr>
            <a:endParaRPr lang="cs-CZ" altLang="cs-CZ" sz="2000" dirty="0"/>
          </a:p>
          <a:p>
            <a:pPr algn="l" eaLnBrk="1" hangingPunct="1"/>
            <a:endParaRPr lang="cs-CZ" altLang="cs-CZ" dirty="0"/>
          </a:p>
          <a:p>
            <a:pPr algn="l" eaLnBrk="1" hangingPunct="1"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sz="2000" dirty="0"/>
              <a:t>výsledné stavy nejsou často závislé na psychotických symptomech, ale spíše na úrovni kognitivních funkcí</a:t>
            </a:r>
            <a:r>
              <a:rPr lang="cs-CZ" altLang="cs-CZ" dirty="0"/>
              <a:t> </a:t>
            </a:r>
            <a:r>
              <a:rPr lang="cs-CZ" altLang="cs-CZ" sz="2000" dirty="0"/>
              <a:t>a jsou tak jen nepřímo ovlivněny farmakoterapií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591176" y="6467475"/>
            <a:ext cx="799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200"/>
              <a:t>(Rodriguez et al., 2004)</a:t>
            </a:r>
          </a:p>
        </p:txBody>
      </p:sp>
    </p:spTree>
    <p:extLst>
      <p:ext uri="{BB962C8B-B14F-4D97-AF65-F5344CB8AC3E}">
        <p14:creationId xmlns:p14="http://schemas.microsoft.com/office/powerpoint/2010/main" val="277662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743" y="260351"/>
            <a:ext cx="8077200" cy="1431925"/>
          </a:xfrm>
        </p:spPr>
        <p:txBody>
          <a:bodyPr>
            <a:normAutofit/>
          </a:bodyPr>
          <a:lstStyle/>
          <a:p>
            <a:pPr marL="484632" algn="ctr">
              <a:lnSpc>
                <a:spcPct val="105000"/>
              </a:lnSpc>
              <a:defRPr/>
            </a:pPr>
            <a:r>
              <a:rPr lang="cs-CZ" altLang="cs-CZ" dirty="0"/>
              <a:t>Možnosti ovlivnění kognitivního deficitu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xfrm>
            <a:off x="789709" y="2618508"/>
            <a:ext cx="10922924" cy="4482379"/>
          </a:xfrm>
        </p:spPr>
        <p:txBody>
          <a:bodyPr>
            <a:normAutofit/>
          </a:bodyPr>
          <a:lstStyle/>
          <a:p>
            <a:pPr marL="448056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cs-CZ" altLang="cs-CZ" sz="2400" dirty="0"/>
              <a:t>pozitivní účinky - opakovaně </a:t>
            </a:r>
            <a:r>
              <a:rPr lang="cs-CZ" altLang="cs-CZ" sz="2400" dirty="0" smtClean="0"/>
              <a:t>prokázány </a:t>
            </a:r>
            <a:r>
              <a:rPr lang="cs-CZ" altLang="cs-CZ" sz="2400" dirty="0"/>
              <a:t>při terapii antipsychotiky druhé generace                  	                   </a:t>
            </a:r>
            <a:r>
              <a:rPr lang="cs-CZ" altLang="cs-CZ" sz="2400" dirty="0" smtClean="0"/>
              <a:t>     </a:t>
            </a:r>
            <a:r>
              <a:rPr lang="cs-CZ" altLang="cs-CZ" sz="1600" dirty="0"/>
              <a:t>(</a:t>
            </a:r>
            <a:r>
              <a:rPr lang="cs-CZ" altLang="cs-CZ" sz="1600" dirty="0" err="1" smtClean="0"/>
              <a:t>Keefe</a:t>
            </a:r>
            <a:r>
              <a:rPr lang="cs-CZ" altLang="cs-CZ" sz="1600" dirty="0" smtClean="0"/>
              <a:t>, </a:t>
            </a:r>
            <a:r>
              <a:rPr lang="cs-CZ" altLang="cs-CZ" sz="1600" dirty="0"/>
              <a:t>1999; Harvey a </a:t>
            </a:r>
            <a:r>
              <a:rPr lang="cs-CZ" altLang="cs-CZ" sz="1600" dirty="0" err="1"/>
              <a:t>Keefe</a:t>
            </a:r>
            <a:r>
              <a:rPr lang="cs-CZ" altLang="cs-CZ" sz="1600" dirty="0"/>
              <a:t>, 2001)</a:t>
            </a:r>
          </a:p>
          <a:p>
            <a:pPr marL="822960" lvl="1">
              <a:lnSpc>
                <a:spcPct val="100000"/>
              </a:lnSpc>
              <a:buFont typeface="Verdana"/>
              <a:buChar char="›"/>
              <a:defRPr/>
            </a:pPr>
            <a:r>
              <a:rPr lang="cs-CZ" altLang="cs-CZ" dirty="0"/>
              <a:t>nicméně vlastní klinický efekt zůstává málo robustní</a:t>
            </a:r>
          </a:p>
          <a:p>
            <a:pPr marL="822960" lvl="1">
              <a:lnSpc>
                <a:spcPct val="100000"/>
              </a:lnSpc>
              <a:buFont typeface="Verdana"/>
              <a:buChar char="›"/>
              <a:defRPr/>
            </a:pPr>
            <a:r>
              <a:rPr lang="cs-CZ" altLang="cs-CZ" dirty="0"/>
              <a:t>léčba klasickými </a:t>
            </a:r>
            <a:r>
              <a:rPr lang="cs-CZ" altLang="cs-CZ" dirty="0" err="1"/>
              <a:t>antidopaminergními</a:t>
            </a:r>
            <a:r>
              <a:rPr lang="cs-CZ" altLang="cs-CZ" dirty="0"/>
              <a:t> antipsychotiky se až na výjimky obecně nepovažuje za přínosnou  pro kognitivní postižení         </a:t>
            </a:r>
            <a:r>
              <a:rPr lang="cs-CZ" altLang="cs-CZ" sz="1600" dirty="0" smtClean="0"/>
              <a:t>(Green, </a:t>
            </a:r>
            <a:r>
              <a:rPr lang="cs-CZ" altLang="cs-CZ" sz="1600" dirty="0"/>
              <a:t>2002; </a:t>
            </a:r>
            <a:r>
              <a:rPr lang="cs-CZ" altLang="cs-CZ" sz="1600" dirty="0" err="1" smtClean="0"/>
              <a:t>Mishara</a:t>
            </a:r>
            <a:r>
              <a:rPr lang="cs-CZ" altLang="cs-CZ" sz="1600" dirty="0" smtClean="0"/>
              <a:t>, 2004</a:t>
            </a:r>
            <a:r>
              <a:rPr lang="cs-CZ" altLang="cs-CZ" sz="1600" dirty="0"/>
              <a:t>)</a:t>
            </a:r>
          </a:p>
          <a:p>
            <a:pPr marL="822960" lvl="1">
              <a:lnSpc>
                <a:spcPct val="100000"/>
              </a:lnSpc>
              <a:buFont typeface="Verdana"/>
              <a:buChar char="›"/>
              <a:defRPr/>
            </a:pPr>
            <a:r>
              <a:rPr lang="cs-CZ" altLang="cs-CZ" dirty="0"/>
              <a:t>navíc potřeba přídatné anticholinergní medikace </a:t>
            </a:r>
            <a:r>
              <a:rPr lang="cs-CZ" altLang="cs-CZ" dirty="0" smtClean="0"/>
              <a:t>ke </a:t>
            </a:r>
            <a:r>
              <a:rPr lang="cs-CZ" altLang="cs-CZ" dirty="0"/>
              <a:t>zmírnění nežádoucích účinků dále zhoršuje kognitivní výkon </a:t>
            </a:r>
          </a:p>
        </p:txBody>
      </p:sp>
    </p:spTree>
    <p:extLst>
      <p:ext uri="{BB962C8B-B14F-4D97-AF65-F5344CB8AC3E}">
        <p14:creationId xmlns:p14="http://schemas.microsoft.com/office/powerpoint/2010/main" val="8737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ognitivní remediace u schizofreni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Kognitivní remediace u schizofrenie</a:t>
            </a:r>
          </a:p>
        </p:txBody>
      </p:sp>
      <p:sp>
        <p:nvSpPr>
          <p:cNvPr id="120" name="Tex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Kognitivní remediace"/>
          <p:cNvSpPr txBox="1">
            <a:spLocks noGrp="1"/>
          </p:cNvSpPr>
          <p:nvPr>
            <p:ph type="title"/>
          </p:nvPr>
        </p:nvSpPr>
        <p:spPr>
          <a:xfrm>
            <a:off x="2895600" y="300911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remediace</a:t>
            </a:r>
            <a:endParaRPr dirty="0"/>
          </a:p>
        </p:txBody>
      </p:sp>
      <p:sp>
        <p:nvSpPr>
          <p:cNvPr id="123" name="Intervence založená na behaviorálním tréninku, ktý je zaměřen na zlepšení poznávacích procesů s cílem trvanlivosti a generalizace ( Wykes, 2011)…"/>
          <p:cNvSpPr txBox="1">
            <a:spLocks noGrp="1"/>
          </p:cNvSpPr>
          <p:nvPr>
            <p:ph type="body" idx="1"/>
          </p:nvPr>
        </p:nvSpPr>
        <p:spPr>
          <a:xfrm>
            <a:off x="685799" y="1302708"/>
            <a:ext cx="11276215" cy="53235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err="1" smtClean="0"/>
              <a:t>i</a:t>
            </a:r>
            <a:r>
              <a:rPr dirty="0" err="1" smtClean="0"/>
              <a:t>ntervence</a:t>
            </a:r>
            <a:r>
              <a:rPr dirty="0" smtClean="0"/>
              <a:t> </a:t>
            </a:r>
            <a:r>
              <a:rPr dirty="0" err="1"/>
              <a:t>založená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behaviorálním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, </a:t>
            </a:r>
            <a:r>
              <a:rPr dirty="0" err="1" smtClean="0"/>
              <a:t>kt</a:t>
            </a:r>
            <a:r>
              <a:rPr lang="cs-CZ" dirty="0" err="1" smtClean="0"/>
              <a:t>er</a:t>
            </a:r>
            <a:r>
              <a:rPr dirty="0" smtClean="0"/>
              <a:t>ý </a:t>
            </a:r>
            <a:r>
              <a:rPr dirty="0"/>
              <a:t>je </a:t>
            </a:r>
            <a:r>
              <a:rPr dirty="0" err="1"/>
              <a:t>zaměřen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poznávacích</a:t>
            </a:r>
            <a:r>
              <a:rPr dirty="0"/>
              <a:t> </a:t>
            </a:r>
            <a:r>
              <a:rPr dirty="0" err="1"/>
              <a:t>procesů</a:t>
            </a:r>
            <a:r>
              <a:rPr dirty="0"/>
              <a:t> s </a:t>
            </a: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trvanlivosti</a:t>
            </a:r>
            <a:r>
              <a:rPr dirty="0"/>
              <a:t> a </a:t>
            </a:r>
            <a:r>
              <a:rPr dirty="0" err="1"/>
              <a:t>generalizace</a:t>
            </a:r>
            <a:r>
              <a:rPr dirty="0"/>
              <a:t> </a:t>
            </a:r>
            <a:r>
              <a:rPr sz="1400" dirty="0"/>
              <a:t>( </a:t>
            </a:r>
            <a:r>
              <a:rPr sz="1400" dirty="0" err="1"/>
              <a:t>Wykes</a:t>
            </a:r>
            <a:r>
              <a:rPr sz="1400" dirty="0"/>
              <a:t>, 2011)</a:t>
            </a:r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b="1" dirty="0" err="1" smtClean="0"/>
              <a:t>r</a:t>
            </a:r>
            <a:r>
              <a:rPr b="1" dirty="0" err="1" smtClean="0"/>
              <a:t>ehabilitace</a:t>
            </a:r>
            <a:r>
              <a:rPr b="1" dirty="0" smtClean="0"/>
              <a:t> </a:t>
            </a:r>
            <a:r>
              <a:rPr dirty="0"/>
              <a:t>(WHO, 2008) - </a:t>
            </a:r>
            <a:r>
              <a:rPr dirty="0" err="1"/>
              <a:t>minimální</a:t>
            </a:r>
            <a:r>
              <a:rPr dirty="0"/>
              <a:t> </a:t>
            </a:r>
            <a:r>
              <a:rPr dirty="0" err="1"/>
              <a:t>úroveň</a:t>
            </a:r>
            <a:r>
              <a:rPr dirty="0"/>
              <a:t> </a:t>
            </a:r>
            <a:r>
              <a:rPr dirty="0" err="1"/>
              <a:t>podpory</a:t>
            </a:r>
            <a:r>
              <a:rPr dirty="0"/>
              <a:t> pro </a:t>
            </a:r>
            <a:r>
              <a:rPr dirty="0" err="1"/>
              <a:t>pacienty</a:t>
            </a:r>
            <a:r>
              <a:rPr dirty="0"/>
              <a:t> s </a:t>
            </a: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dosáhnout</a:t>
            </a:r>
            <a:r>
              <a:rPr dirty="0"/>
              <a:t> co </a:t>
            </a:r>
            <a:r>
              <a:rPr dirty="0" err="1"/>
              <a:t>nejvyšší</a:t>
            </a:r>
            <a:r>
              <a:rPr dirty="0"/>
              <a:t> </a:t>
            </a:r>
            <a:r>
              <a:rPr dirty="0" err="1"/>
              <a:t>úrovně</a:t>
            </a:r>
            <a:r>
              <a:rPr dirty="0"/>
              <a:t> </a:t>
            </a:r>
            <a:r>
              <a:rPr dirty="0" err="1"/>
              <a:t>soběstačnosti</a:t>
            </a:r>
            <a:r>
              <a:rPr dirty="0"/>
              <a:t> v </a:t>
            </a:r>
            <a:r>
              <a:rPr dirty="0" err="1"/>
              <a:t>každodenním</a:t>
            </a:r>
            <a:r>
              <a:rPr dirty="0"/>
              <a:t> </a:t>
            </a:r>
            <a:r>
              <a:rPr dirty="0" err="1"/>
              <a:t>životě</a:t>
            </a:r>
            <a:r>
              <a:rPr dirty="0"/>
              <a:t>; </a:t>
            </a: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není</a:t>
            </a:r>
            <a:r>
              <a:rPr dirty="0"/>
              <a:t> </a:t>
            </a:r>
            <a:r>
              <a:rPr dirty="0" err="1"/>
              <a:t>vyléčit</a:t>
            </a:r>
            <a:r>
              <a:rPr dirty="0"/>
              <a:t>, ale </a:t>
            </a:r>
            <a:r>
              <a:rPr dirty="0" err="1"/>
              <a:t>poskytovat</a:t>
            </a:r>
            <a:r>
              <a:rPr dirty="0"/>
              <a:t> </a:t>
            </a:r>
            <a:r>
              <a:rPr dirty="0" err="1"/>
              <a:t>podporu</a:t>
            </a:r>
            <a:r>
              <a:rPr dirty="0"/>
              <a:t>, </a:t>
            </a:r>
            <a:r>
              <a:rPr dirty="0" err="1"/>
              <a:t>zaměřit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silné</a:t>
            </a:r>
            <a:r>
              <a:rPr dirty="0"/>
              <a:t> </a:t>
            </a:r>
            <a:r>
              <a:rPr dirty="0" err="1"/>
              <a:t>stránky</a:t>
            </a:r>
            <a:r>
              <a:rPr dirty="0"/>
              <a:t> </a:t>
            </a:r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dirty="0"/>
              <a:t>NPS </a:t>
            </a:r>
            <a:r>
              <a:rPr dirty="0" err="1"/>
              <a:t>rehabilitace</a:t>
            </a:r>
            <a:r>
              <a:rPr dirty="0"/>
              <a:t> je  </a:t>
            </a:r>
            <a:r>
              <a:rPr dirty="0" err="1"/>
              <a:t>součástí</a:t>
            </a:r>
            <a:r>
              <a:rPr dirty="0"/>
              <a:t> </a:t>
            </a:r>
            <a:r>
              <a:rPr dirty="0" err="1"/>
              <a:t>celkové</a:t>
            </a:r>
            <a:r>
              <a:rPr dirty="0"/>
              <a:t> </a:t>
            </a:r>
            <a:r>
              <a:rPr dirty="0" err="1"/>
              <a:t>rehabilitace</a:t>
            </a:r>
            <a:r>
              <a:rPr dirty="0"/>
              <a:t> </a:t>
            </a:r>
            <a:r>
              <a:rPr dirty="0" err="1"/>
              <a:t>pacienta</a:t>
            </a:r>
            <a:r>
              <a:rPr dirty="0"/>
              <a:t> s </a:t>
            </a:r>
            <a:r>
              <a:rPr dirty="0" smtClean="0"/>
              <a:t>KD</a:t>
            </a:r>
            <a:r>
              <a:rPr lang="cs-CZ" dirty="0" smtClean="0"/>
              <a:t>; má</a:t>
            </a:r>
            <a:r>
              <a:rPr dirty="0" smtClean="0"/>
              <a:t> </a:t>
            </a:r>
            <a:r>
              <a:rPr dirty="0" err="1"/>
              <a:t>multidisciplinární</a:t>
            </a:r>
            <a:r>
              <a:rPr dirty="0"/>
              <a:t> </a:t>
            </a:r>
            <a:r>
              <a:rPr dirty="0" err="1"/>
              <a:t>rozměr</a:t>
            </a:r>
            <a:r>
              <a:rPr dirty="0"/>
              <a:t>; </a:t>
            </a:r>
            <a:r>
              <a:rPr dirty="0" smtClean="0"/>
              <a:t>d</a:t>
            </a:r>
            <a:r>
              <a:rPr lang="cs-CZ" dirty="0" smtClean="0"/>
              <a:t>ů</a:t>
            </a:r>
            <a:r>
              <a:rPr dirty="0" smtClean="0"/>
              <a:t>l</a:t>
            </a:r>
            <a:r>
              <a:rPr lang="cs-CZ" dirty="0" err="1" smtClean="0"/>
              <a:t>ež</a:t>
            </a:r>
            <a:r>
              <a:rPr dirty="0" err="1" smtClean="0"/>
              <a:t>itou</a:t>
            </a:r>
            <a:r>
              <a:rPr dirty="0" smtClean="0"/>
              <a:t> </a:t>
            </a:r>
            <a:r>
              <a:rPr dirty="0" err="1"/>
              <a:t>součástí</a:t>
            </a:r>
            <a:r>
              <a:rPr dirty="0"/>
              <a:t> je </a:t>
            </a:r>
            <a:r>
              <a:rPr dirty="0" err="1"/>
              <a:t>i</a:t>
            </a:r>
            <a:r>
              <a:rPr dirty="0"/>
              <a:t> PST, </a:t>
            </a:r>
            <a:r>
              <a:rPr dirty="0" err="1"/>
              <a:t>včetně</a:t>
            </a:r>
            <a:r>
              <a:rPr dirty="0"/>
              <a:t> </a:t>
            </a:r>
            <a:r>
              <a:rPr dirty="0" err="1"/>
              <a:t>rodinné</a:t>
            </a:r>
            <a:endParaRPr dirty="0"/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err="1" smtClean="0"/>
              <a:t>r</a:t>
            </a:r>
            <a:r>
              <a:rPr dirty="0" err="1" smtClean="0"/>
              <a:t>emediace</a:t>
            </a:r>
            <a:r>
              <a:rPr dirty="0" smtClean="0"/>
              <a:t> </a:t>
            </a:r>
            <a:r>
              <a:rPr dirty="0" err="1"/>
              <a:t>znamená</a:t>
            </a:r>
            <a:r>
              <a:rPr dirty="0"/>
              <a:t> </a:t>
            </a:r>
            <a:r>
              <a:rPr dirty="0" err="1"/>
              <a:t>náprava</a:t>
            </a:r>
            <a:r>
              <a:rPr dirty="0"/>
              <a:t>; </a:t>
            </a:r>
            <a:r>
              <a:rPr dirty="0" err="1"/>
              <a:t>cílem</a:t>
            </a:r>
            <a:r>
              <a:rPr dirty="0"/>
              <a:t> je </a:t>
            </a:r>
            <a:r>
              <a:rPr dirty="0" err="1"/>
              <a:t>fce</a:t>
            </a:r>
            <a:r>
              <a:rPr dirty="0"/>
              <a:t> </a:t>
            </a:r>
            <a:r>
              <a:rPr dirty="0" err="1"/>
              <a:t>napravit</a:t>
            </a:r>
            <a:r>
              <a:rPr dirty="0"/>
              <a:t>, </a:t>
            </a:r>
            <a:r>
              <a:rPr dirty="0" err="1"/>
              <a:t>nikoli</a:t>
            </a:r>
            <a:r>
              <a:rPr dirty="0"/>
              <a:t> </a:t>
            </a:r>
            <a:r>
              <a:rPr dirty="0" err="1"/>
              <a:t>vrátit</a:t>
            </a:r>
            <a:r>
              <a:rPr dirty="0"/>
              <a:t> do </a:t>
            </a:r>
            <a:r>
              <a:rPr dirty="0" err="1"/>
              <a:t>premorbidního</a:t>
            </a:r>
            <a:r>
              <a:rPr dirty="0"/>
              <a:t> </a:t>
            </a:r>
            <a:r>
              <a:rPr dirty="0" err="1"/>
              <a:t>stavu</a:t>
            </a:r>
            <a:endParaRPr dirty="0"/>
          </a:p>
          <a:p>
            <a:pPr marL="240646" indent="-240646" defTabSz="316278">
              <a:lnSpc>
                <a:spcPct val="120000"/>
              </a:lnSpc>
              <a:spcBef>
                <a:spcPts val="2250"/>
              </a:spcBef>
              <a:defRPr sz="2464"/>
            </a:pPr>
            <a:r>
              <a:rPr lang="cs-CZ" dirty="0" smtClean="0"/>
              <a:t>k</a:t>
            </a:r>
            <a:r>
              <a:rPr dirty="0" smtClean="0"/>
              <a:t> </a:t>
            </a:r>
            <a:r>
              <a:rPr dirty="0" err="1"/>
              <a:t>nápravě</a:t>
            </a:r>
            <a:r>
              <a:rPr dirty="0"/>
              <a:t> </a:t>
            </a:r>
            <a:r>
              <a:rPr dirty="0" err="1"/>
              <a:t>dochází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té</a:t>
            </a:r>
            <a:r>
              <a:rPr dirty="0"/>
              <a:t>, co se </a:t>
            </a:r>
            <a:r>
              <a:rPr dirty="0" err="1"/>
              <a:t>během</a:t>
            </a:r>
            <a:r>
              <a:rPr dirty="0"/>
              <a:t> </a:t>
            </a:r>
            <a:r>
              <a:rPr dirty="0" err="1"/>
              <a:t>terapie</a:t>
            </a:r>
            <a:r>
              <a:rPr dirty="0"/>
              <a:t> </a:t>
            </a:r>
            <a:r>
              <a:rPr dirty="0" err="1"/>
              <a:t>rozvinou</a:t>
            </a:r>
            <a:r>
              <a:rPr dirty="0"/>
              <a:t> </a:t>
            </a: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dovednosti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nahradí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kompenzují</a:t>
            </a:r>
            <a:r>
              <a:rPr dirty="0"/>
              <a:t> </a:t>
            </a:r>
            <a:r>
              <a:rPr dirty="0" err="1"/>
              <a:t>deficitní</a:t>
            </a:r>
            <a:r>
              <a:rPr dirty="0"/>
              <a:t> </a:t>
            </a:r>
            <a:r>
              <a:rPr dirty="0" err="1"/>
              <a:t>procesy</a:t>
            </a:r>
            <a:r>
              <a:rPr dirty="0"/>
              <a:t>;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dochází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díky</a:t>
            </a:r>
            <a:r>
              <a:rPr dirty="0"/>
              <a:t> </a:t>
            </a:r>
            <a:r>
              <a:rPr dirty="0" err="1"/>
              <a:t>facilitaci</a:t>
            </a:r>
            <a:r>
              <a:rPr dirty="0"/>
              <a:t> </a:t>
            </a:r>
            <a:r>
              <a:rPr dirty="0" err="1"/>
              <a:t>spontánního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 </a:t>
            </a:r>
            <a:r>
              <a:rPr dirty="0" err="1"/>
              <a:t>obnovení</a:t>
            </a:r>
            <a:r>
              <a:rPr dirty="0"/>
              <a:t> </a:t>
            </a:r>
            <a:r>
              <a:rPr dirty="0" err="1"/>
              <a:t>fcí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777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Kognitivní remediace"/>
          <p:cNvSpPr txBox="1">
            <a:spLocks noGrp="1"/>
          </p:cNvSpPr>
          <p:nvPr>
            <p:ph type="title"/>
          </p:nvPr>
        </p:nvSpPr>
        <p:spPr>
          <a:xfrm>
            <a:off x="2895600" y="182482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remediace</a:t>
            </a:r>
            <a:endParaRPr dirty="0"/>
          </a:p>
        </p:txBody>
      </p:sp>
      <p:sp>
        <p:nvSpPr>
          <p:cNvPr id="126" name="2 základní premisy…"/>
          <p:cNvSpPr txBox="1">
            <a:spLocks noGrp="1"/>
          </p:cNvSpPr>
          <p:nvPr>
            <p:ph type="body" idx="1"/>
          </p:nvPr>
        </p:nvSpPr>
        <p:spPr>
          <a:xfrm>
            <a:off x="685799" y="1221971"/>
            <a:ext cx="11367655" cy="55529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78140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b="1" dirty="0"/>
              <a:t>2 </a:t>
            </a:r>
            <a:r>
              <a:rPr b="1" dirty="0" err="1"/>
              <a:t>základní</a:t>
            </a:r>
            <a:r>
              <a:rPr b="1" dirty="0"/>
              <a:t> </a:t>
            </a:r>
            <a:r>
              <a:rPr b="1" dirty="0" err="1" smtClean="0"/>
              <a:t>premisy</a:t>
            </a:r>
            <a:r>
              <a:rPr lang="cs-CZ" b="1" dirty="0" smtClean="0"/>
              <a:t>:</a:t>
            </a:r>
            <a:endParaRPr b="1" dirty="0"/>
          </a:p>
          <a:p>
            <a:pPr marL="635340" lvl="1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dirty="0"/>
              <a:t>KF </a:t>
            </a:r>
            <a:r>
              <a:rPr dirty="0" err="1"/>
              <a:t>jsou</a:t>
            </a:r>
            <a:r>
              <a:rPr dirty="0"/>
              <a:t> u </a:t>
            </a:r>
            <a:r>
              <a:rPr dirty="0" err="1"/>
              <a:t>schizofrenie</a:t>
            </a:r>
            <a:r>
              <a:rPr dirty="0"/>
              <a:t> </a:t>
            </a:r>
            <a:r>
              <a:rPr dirty="0" err="1"/>
              <a:t>narušeny</a:t>
            </a:r>
            <a:r>
              <a:rPr dirty="0"/>
              <a:t> a </a:t>
            </a:r>
            <a:r>
              <a:rPr dirty="0" err="1"/>
              <a:t>tyto</a:t>
            </a:r>
            <a:r>
              <a:rPr dirty="0"/>
              <a:t> </a:t>
            </a:r>
            <a:r>
              <a:rPr dirty="0" err="1"/>
              <a:t>fce</a:t>
            </a:r>
            <a:r>
              <a:rPr dirty="0"/>
              <a:t> je </a:t>
            </a:r>
            <a:r>
              <a:rPr dirty="0" err="1"/>
              <a:t>možné</a:t>
            </a:r>
            <a:r>
              <a:rPr dirty="0"/>
              <a:t> </a:t>
            </a:r>
            <a:r>
              <a:rPr dirty="0" err="1"/>
              <a:t>zlepšit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psychologických</a:t>
            </a:r>
            <a:r>
              <a:rPr dirty="0"/>
              <a:t> </a:t>
            </a:r>
            <a:r>
              <a:rPr dirty="0" err="1"/>
              <a:t>metod</a:t>
            </a:r>
            <a:r>
              <a:rPr dirty="0"/>
              <a:t>, </a:t>
            </a:r>
            <a:r>
              <a:rPr dirty="0" err="1"/>
              <a:t>tréninkem</a:t>
            </a:r>
            <a:endParaRPr dirty="0"/>
          </a:p>
          <a:p>
            <a:pPr marL="178140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dirty="0"/>
              <a:t>NPS </a:t>
            </a:r>
            <a:r>
              <a:rPr dirty="0" err="1"/>
              <a:t>rehabilitace</a:t>
            </a:r>
            <a:r>
              <a:rPr dirty="0"/>
              <a:t> a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remediace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terapeutické</a:t>
            </a:r>
            <a:r>
              <a:rPr dirty="0"/>
              <a:t> </a:t>
            </a:r>
            <a:r>
              <a:rPr dirty="0" err="1"/>
              <a:t>intervence</a:t>
            </a:r>
            <a:r>
              <a:rPr dirty="0"/>
              <a:t>, </a:t>
            </a:r>
            <a:r>
              <a:rPr dirty="0" err="1"/>
              <a:t>splňují</a:t>
            </a:r>
            <a:r>
              <a:rPr dirty="0"/>
              <a:t> </a:t>
            </a:r>
            <a:r>
              <a:rPr dirty="0" err="1"/>
              <a:t>kritéria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jiné</a:t>
            </a:r>
            <a:r>
              <a:rPr dirty="0"/>
              <a:t> </a:t>
            </a:r>
            <a:r>
              <a:rPr dirty="0" err="1"/>
              <a:t>léčebné</a:t>
            </a:r>
            <a:r>
              <a:rPr dirty="0"/>
              <a:t> </a:t>
            </a:r>
            <a:r>
              <a:rPr dirty="0" err="1"/>
              <a:t>postupy</a:t>
            </a:r>
            <a:r>
              <a:rPr dirty="0"/>
              <a:t>, </a:t>
            </a:r>
            <a:r>
              <a:rPr dirty="0" err="1"/>
              <a:t>opírají</a:t>
            </a:r>
            <a:r>
              <a:rPr dirty="0"/>
              <a:t> se o </a:t>
            </a:r>
            <a:r>
              <a:rPr dirty="0" err="1"/>
              <a:t>teoreticko-metodologický</a:t>
            </a:r>
            <a:r>
              <a:rPr dirty="0"/>
              <a:t> </a:t>
            </a:r>
            <a:r>
              <a:rPr dirty="0" err="1"/>
              <a:t>rámec</a:t>
            </a:r>
            <a:r>
              <a:rPr dirty="0"/>
              <a:t>, </a:t>
            </a:r>
            <a:r>
              <a:rPr dirty="0" err="1"/>
              <a:t>přihlížejí</a:t>
            </a:r>
            <a:r>
              <a:rPr dirty="0"/>
              <a:t> k </a:t>
            </a:r>
            <a:r>
              <a:rPr dirty="0" err="1"/>
              <a:t>individuálním</a:t>
            </a:r>
            <a:r>
              <a:rPr dirty="0"/>
              <a:t> </a:t>
            </a:r>
            <a:r>
              <a:rPr dirty="0" err="1"/>
              <a:t>požadavkům</a:t>
            </a:r>
            <a:r>
              <a:rPr dirty="0"/>
              <a:t> </a:t>
            </a:r>
            <a:r>
              <a:rPr dirty="0" err="1"/>
              <a:t>nemocného</a:t>
            </a:r>
            <a:r>
              <a:rPr dirty="0"/>
              <a:t>,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určitou</a:t>
            </a:r>
            <a:r>
              <a:rPr dirty="0"/>
              <a:t> </a:t>
            </a:r>
            <a:r>
              <a:rPr dirty="0" err="1"/>
              <a:t>pravidelnost</a:t>
            </a:r>
            <a:r>
              <a:rPr dirty="0"/>
              <a:t> a </a:t>
            </a:r>
            <a:r>
              <a:rPr dirty="0" err="1"/>
              <a:t>přetrvávající</a:t>
            </a:r>
            <a:r>
              <a:rPr dirty="0"/>
              <a:t> </a:t>
            </a:r>
            <a:r>
              <a:rPr dirty="0" err="1"/>
              <a:t>efekt</a:t>
            </a:r>
            <a:r>
              <a:rPr dirty="0"/>
              <a:t> a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efektivní</a:t>
            </a:r>
            <a:r>
              <a:rPr dirty="0"/>
              <a:t> </a:t>
            </a:r>
            <a:r>
              <a:rPr dirty="0" err="1"/>
              <a:t>zejména</a:t>
            </a:r>
            <a:r>
              <a:rPr dirty="0"/>
              <a:t> v </a:t>
            </a:r>
            <a:r>
              <a:rPr dirty="0" err="1"/>
              <a:t>praktickém</a:t>
            </a:r>
            <a:r>
              <a:rPr dirty="0"/>
              <a:t> </a:t>
            </a:r>
            <a:r>
              <a:rPr dirty="0" err="1"/>
              <a:t>životě</a:t>
            </a:r>
            <a:r>
              <a:rPr dirty="0"/>
              <a:t> </a:t>
            </a:r>
            <a:r>
              <a:rPr dirty="0" smtClean="0"/>
              <a:t>(</a:t>
            </a:r>
            <a:r>
              <a:rPr dirty="0" err="1" smtClean="0"/>
              <a:t>efekt</a:t>
            </a:r>
            <a:r>
              <a:rPr dirty="0" smtClean="0"/>
              <a:t> </a:t>
            </a:r>
            <a:r>
              <a:rPr dirty="0" err="1"/>
              <a:t>generalizace</a:t>
            </a:r>
            <a:r>
              <a:rPr dirty="0"/>
              <a:t>)</a:t>
            </a:r>
          </a:p>
          <a:p>
            <a:pPr marL="178140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lang="cs-CZ" dirty="0" smtClean="0"/>
              <a:t>p</a:t>
            </a:r>
            <a:r>
              <a:rPr dirty="0" err="1" smtClean="0"/>
              <a:t>remi</a:t>
            </a:r>
            <a:r>
              <a:rPr lang="cs-CZ" dirty="0" err="1" smtClean="0"/>
              <a:t>sou</a:t>
            </a:r>
            <a:r>
              <a:rPr dirty="0" smtClean="0"/>
              <a:t> </a:t>
            </a:r>
            <a:r>
              <a:rPr dirty="0" err="1"/>
              <a:t>remediace</a:t>
            </a:r>
            <a:r>
              <a:rPr dirty="0"/>
              <a:t> je </a:t>
            </a:r>
            <a:r>
              <a:rPr dirty="0" err="1"/>
              <a:t>i</a:t>
            </a:r>
            <a:r>
              <a:rPr dirty="0"/>
              <a:t> </a:t>
            </a:r>
            <a:r>
              <a:rPr b="1" dirty="0" err="1"/>
              <a:t>neuroplasticita</a:t>
            </a:r>
            <a:r>
              <a:rPr dirty="0"/>
              <a:t> - </a:t>
            </a:r>
            <a:r>
              <a:rPr dirty="0" err="1"/>
              <a:t>adaptační</a:t>
            </a:r>
            <a:r>
              <a:rPr dirty="0"/>
              <a:t> </a:t>
            </a:r>
            <a:r>
              <a:rPr dirty="0" err="1"/>
              <a:t>kapacita</a:t>
            </a:r>
            <a:r>
              <a:rPr dirty="0"/>
              <a:t> </a:t>
            </a:r>
            <a:r>
              <a:rPr dirty="0" err="1"/>
              <a:t>mozku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měnící</a:t>
            </a:r>
            <a:r>
              <a:rPr dirty="0"/>
              <a:t> se </a:t>
            </a:r>
            <a:r>
              <a:rPr dirty="0" err="1"/>
              <a:t>okolí</a:t>
            </a:r>
            <a:r>
              <a:rPr dirty="0"/>
              <a:t> </a:t>
            </a:r>
            <a:r>
              <a:rPr dirty="0" err="1"/>
              <a:t>formováním</a:t>
            </a:r>
            <a:r>
              <a:rPr dirty="0"/>
              <a:t> </a:t>
            </a:r>
            <a:r>
              <a:rPr dirty="0" err="1"/>
              <a:t>nových</a:t>
            </a:r>
            <a:r>
              <a:rPr dirty="0"/>
              <a:t> </a:t>
            </a:r>
            <a:r>
              <a:rPr dirty="0" err="1"/>
              <a:t>neuronálních</a:t>
            </a:r>
            <a:r>
              <a:rPr dirty="0"/>
              <a:t> </a:t>
            </a:r>
            <a:r>
              <a:rPr dirty="0" err="1"/>
              <a:t>sítí</a:t>
            </a:r>
            <a:r>
              <a:rPr dirty="0"/>
              <a:t> (</a:t>
            </a:r>
            <a:r>
              <a:rPr dirty="0" err="1"/>
              <a:t>tzv</a:t>
            </a:r>
            <a:r>
              <a:rPr dirty="0"/>
              <a:t>. </a:t>
            </a:r>
            <a:r>
              <a:rPr dirty="0" err="1"/>
              <a:t>neurogeneze</a:t>
            </a:r>
            <a:r>
              <a:rPr dirty="0"/>
              <a:t>) </a:t>
            </a:r>
            <a:r>
              <a:rPr dirty="0" err="1"/>
              <a:t>anebo</a:t>
            </a:r>
            <a:r>
              <a:rPr dirty="0"/>
              <a:t> </a:t>
            </a:r>
            <a:r>
              <a:rPr dirty="0" err="1"/>
              <a:t>reorganizováním</a:t>
            </a:r>
            <a:r>
              <a:rPr dirty="0"/>
              <a:t> </a:t>
            </a:r>
            <a:r>
              <a:rPr dirty="0" err="1"/>
              <a:t>dosavadních</a:t>
            </a:r>
            <a:r>
              <a:rPr dirty="0"/>
              <a:t> </a:t>
            </a:r>
            <a:r>
              <a:rPr dirty="0" err="1"/>
              <a:t>neuronálních</a:t>
            </a:r>
            <a:r>
              <a:rPr dirty="0"/>
              <a:t> </a:t>
            </a:r>
            <a:r>
              <a:rPr dirty="0" err="1"/>
              <a:t>spojení</a:t>
            </a:r>
            <a:r>
              <a:rPr dirty="0"/>
              <a:t> (</a:t>
            </a:r>
            <a:r>
              <a:rPr dirty="0" err="1"/>
              <a:t>tzv.synaptogeneze</a:t>
            </a:r>
            <a:r>
              <a:rPr dirty="0"/>
              <a:t>)</a:t>
            </a:r>
          </a:p>
          <a:p>
            <a:pPr marL="178140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lang="cs-CZ" dirty="0" smtClean="0"/>
              <a:t>p</a:t>
            </a:r>
            <a:r>
              <a:rPr dirty="0" err="1" smtClean="0"/>
              <a:t>ro</a:t>
            </a:r>
            <a:r>
              <a:rPr dirty="0" smtClean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kognitivních</a:t>
            </a:r>
            <a:r>
              <a:rPr dirty="0"/>
              <a:t> </a:t>
            </a:r>
            <a:r>
              <a:rPr dirty="0" err="1"/>
              <a:t>schopností</a:t>
            </a:r>
            <a:r>
              <a:rPr dirty="0"/>
              <a:t> je </a:t>
            </a:r>
            <a:r>
              <a:rPr dirty="0" err="1"/>
              <a:t>potřeba</a:t>
            </a:r>
            <a:r>
              <a:rPr dirty="0"/>
              <a:t> </a:t>
            </a:r>
            <a:r>
              <a:rPr dirty="0" err="1"/>
              <a:t>aktivní</a:t>
            </a:r>
            <a:r>
              <a:rPr dirty="0"/>
              <a:t>, </a:t>
            </a:r>
            <a:r>
              <a:rPr dirty="0" err="1"/>
              <a:t>dlouhodobá</a:t>
            </a:r>
            <a:r>
              <a:rPr dirty="0"/>
              <a:t>, </a:t>
            </a:r>
            <a:r>
              <a:rPr dirty="0" err="1"/>
              <a:t>intenzivní</a:t>
            </a:r>
            <a:r>
              <a:rPr dirty="0"/>
              <a:t> a </a:t>
            </a:r>
            <a:r>
              <a:rPr dirty="0" err="1"/>
              <a:t>vědomá</a:t>
            </a:r>
            <a:r>
              <a:rPr dirty="0"/>
              <a:t> </a:t>
            </a:r>
            <a:r>
              <a:rPr dirty="0" err="1"/>
              <a:t>činnost</a:t>
            </a:r>
            <a:r>
              <a:rPr dirty="0"/>
              <a:t> </a:t>
            </a:r>
            <a:r>
              <a:rPr sz="1300" dirty="0"/>
              <a:t>(Johansson, 2004)</a:t>
            </a:r>
          </a:p>
          <a:p>
            <a:pPr marL="178140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p</a:t>
            </a:r>
            <a:r>
              <a:rPr dirty="0" err="1" smtClean="0"/>
              <a:t>ouhé</a:t>
            </a:r>
            <a:r>
              <a:rPr dirty="0" smtClean="0"/>
              <a:t> </a:t>
            </a:r>
            <a:r>
              <a:rPr dirty="0" err="1"/>
              <a:t>vystavení</a:t>
            </a:r>
            <a:r>
              <a:rPr dirty="0"/>
              <a:t> </a:t>
            </a:r>
            <a:r>
              <a:rPr dirty="0" err="1"/>
              <a:t>podnětům</a:t>
            </a:r>
            <a:r>
              <a:rPr dirty="0"/>
              <a:t>, </a:t>
            </a:r>
            <a:r>
              <a:rPr dirty="0" smtClean="0"/>
              <a:t>bez </a:t>
            </a:r>
            <a:r>
              <a:rPr dirty="0" err="1"/>
              <a:t>procvičování</a:t>
            </a:r>
            <a:r>
              <a:rPr dirty="0"/>
              <a:t> </a:t>
            </a:r>
            <a:r>
              <a:rPr dirty="0" err="1"/>
              <a:t>jednotlivých</a:t>
            </a:r>
            <a:r>
              <a:rPr dirty="0"/>
              <a:t> KF a </a:t>
            </a:r>
            <a:r>
              <a:rPr dirty="0" err="1"/>
              <a:t>samostatné</a:t>
            </a:r>
            <a:r>
              <a:rPr dirty="0"/>
              <a:t> </a:t>
            </a:r>
            <a:r>
              <a:rPr dirty="0" err="1"/>
              <a:t>aktivní</a:t>
            </a:r>
            <a:r>
              <a:rPr dirty="0"/>
              <a:t> </a:t>
            </a:r>
            <a:r>
              <a:rPr dirty="0" err="1"/>
              <a:t>činnosti</a:t>
            </a:r>
            <a:r>
              <a:rPr dirty="0"/>
              <a:t>, k </a:t>
            </a:r>
            <a:r>
              <a:rPr dirty="0" err="1"/>
              <a:t>žádoucím</a:t>
            </a:r>
            <a:r>
              <a:rPr dirty="0"/>
              <a:t> </a:t>
            </a:r>
            <a:r>
              <a:rPr dirty="0" err="1"/>
              <a:t>výsledkům</a:t>
            </a:r>
            <a:r>
              <a:rPr dirty="0"/>
              <a:t> </a:t>
            </a:r>
            <a:r>
              <a:rPr dirty="0" err="1"/>
              <a:t>nevede</a:t>
            </a:r>
            <a:r>
              <a:rPr dirty="0"/>
              <a:t> </a:t>
            </a:r>
            <a:r>
              <a:rPr sz="1300" dirty="0" smtClean="0"/>
              <a:t>(Cage</a:t>
            </a:r>
            <a:r>
              <a:rPr sz="1300" dirty="0"/>
              <a:t>, 2002)</a:t>
            </a:r>
          </a:p>
          <a:p>
            <a:pPr marL="178140" indent="-178140" defTabSz="234127">
              <a:lnSpc>
                <a:spcPct val="12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a</a:t>
            </a:r>
            <a:r>
              <a:rPr dirty="0" err="1" smtClean="0"/>
              <a:t>ktuálně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metakognice</a:t>
            </a:r>
            <a:r>
              <a:rPr dirty="0"/>
              <a:t> </a:t>
            </a:r>
            <a:r>
              <a:rPr dirty="0" err="1"/>
              <a:t>považuje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zásadně</a:t>
            </a:r>
            <a:r>
              <a:rPr dirty="0"/>
              <a:t> </a:t>
            </a:r>
            <a:r>
              <a:rPr dirty="0" err="1"/>
              <a:t>důležitou</a:t>
            </a:r>
            <a:r>
              <a:rPr dirty="0"/>
              <a:t> pro </a:t>
            </a:r>
            <a:r>
              <a:rPr dirty="0" err="1"/>
              <a:t>umožnění</a:t>
            </a:r>
            <a:r>
              <a:rPr dirty="0"/>
              <a:t> </a:t>
            </a:r>
            <a:r>
              <a:rPr dirty="0" err="1"/>
              <a:t>přenosu</a:t>
            </a:r>
            <a:r>
              <a:rPr dirty="0"/>
              <a:t> </a:t>
            </a:r>
            <a:r>
              <a:rPr dirty="0" err="1"/>
              <a:t>terapeutických</a:t>
            </a:r>
            <a:r>
              <a:rPr dirty="0"/>
              <a:t> </a:t>
            </a:r>
            <a:r>
              <a:rPr dirty="0" err="1"/>
              <a:t>zisků</a:t>
            </a:r>
            <a:r>
              <a:rPr dirty="0"/>
              <a:t>  </a:t>
            </a:r>
            <a:r>
              <a:rPr lang="cs-CZ" dirty="0" smtClean="0"/>
              <a:t>             </a:t>
            </a:r>
            <a:r>
              <a:rPr dirty="0" smtClean="0"/>
              <a:t>do </a:t>
            </a:r>
            <a:r>
              <a:rPr dirty="0" err="1"/>
              <a:t>každodenních</a:t>
            </a:r>
            <a:r>
              <a:rPr dirty="0"/>
              <a:t> </a:t>
            </a:r>
            <a:r>
              <a:rPr dirty="0" err="1"/>
              <a:t>životních</a:t>
            </a:r>
            <a:r>
              <a:rPr dirty="0"/>
              <a:t> </a:t>
            </a:r>
            <a:r>
              <a:rPr dirty="0" err="1"/>
              <a:t>aktivit</a:t>
            </a:r>
            <a:r>
              <a:rPr dirty="0"/>
              <a:t>, </a:t>
            </a:r>
            <a:r>
              <a:rPr dirty="0" err="1"/>
              <a:t>což</a:t>
            </a:r>
            <a:r>
              <a:rPr dirty="0"/>
              <a:t> je v </a:t>
            </a:r>
            <a:r>
              <a:rPr dirty="0" err="1"/>
              <a:t>podstatě</a:t>
            </a:r>
            <a:r>
              <a:rPr dirty="0"/>
              <a:t> </a:t>
            </a: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remediace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Cella</a:t>
            </a:r>
            <a:r>
              <a:rPr sz="1300" dirty="0"/>
              <a:t>, Reeder, </a:t>
            </a:r>
            <a:r>
              <a:rPr sz="1300" dirty="0" err="1"/>
              <a:t>Wykes</a:t>
            </a:r>
            <a:r>
              <a:rPr sz="1300" dirty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3718911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Měření efektivity"/>
          <p:cNvSpPr txBox="1">
            <a:spLocks noGrp="1"/>
          </p:cNvSpPr>
          <p:nvPr>
            <p:ph type="title"/>
          </p:nvPr>
        </p:nvSpPr>
        <p:spPr>
          <a:xfrm>
            <a:off x="2895600" y="406926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Měření</a:t>
            </a:r>
            <a:r>
              <a:rPr dirty="0"/>
              <a:t> </a:t>
            </a:r>
            <a:r>
              <a:rPr dirty="0" err="1"/>
              <a:t>efektivity</a:t>
            </a:r>
            <a:endParaRPr dirty="0"/>
          </a:p>
        </p:txBody>
      </p:sp>
      <p:sp>
        <p:nvSpPr>
          <p:cNvPr id="129" name="Do 90. let 20. století - názor, že zhoršený výkon v NPS testech u nemocných SCH je relativně stabilní v čase (nepodléhá ani efektu nácviku) a zůstává neměnný i po tréninku ( Weinberger, 1998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d</a:t>
            </a:r>
            <a:r>
              <a:rPr dirty="0" smtClean="0"/>
              <a:t>o </a:t>
            </a:r>
            <a:r>
              <a:rPr dirty="0"/>
              <a:t>90. let 20. </a:t>
            </a:r>
            <a:r>
              <a:rPr dirty="0" err="1"/>
              <a:t>století</a:t>
            </a:r>
            <a:r>
              <a:rPr dirty="0"/>
              <a:t> - </a:t>
            </a:r>
            <a:r>
              <a:rPr dirty="0" err="1"/>
              <a:t>názor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zhoršený</a:t>
            </a:r>
            <a:r>
              <a:rPr dirty="0"/>
              <a:t> </a:t>
            </a:r>
            <a:r>
              <a:rPr dirty="0" err="1"/>
              <a:t>výkon</a:t>
            </a:r>
            <a:r>
              <a:rPr dirty="0"/>
              <a:t> v NPS </a:t>
            </a:r>
            <a:r>
              <a:rPr dirty="0" err="1"/>
              <a:t>testech</a:t>
            </a:r>
            <a:r>
              <a:rPr dirty="0"/>
              <a:t> u </a:t>
            </a:r>
            <a:r>
              <a:rPr dirty="0" err="1"/>
              <a:t>nemocných</a:t>
            </a:r>
            <a:r>
              <a:rPr dirty="0"/>
              <a:t> SCH je </a:t>
            </a:r>
            <a:r>
              <a:rPr dirty="0" err="1" smtClean="0"/>
              <a:t>stabilní</a:t>
            </a:r>
            <a:r>
              <a:rPr dirty="0" smtClean="0"/>
              <a:t> </a:t>
            </a:r>
            <a:r>
              <a:rPr dirty="0"/>
              <a:t>v </a:t>
            </a:r>
            <a:r>
              <a:rPr dirty="0" err="1"/>
              <a:t>čase</a:t>
            </a:r>
            <a:r>
              <a:rPr dirty="0"/>
              <a:t> (</a:t>
            </a:r>
            <a:r>
              <a:rPr dirty="0" err="1"/>
              <a:t>nepodléhá</a:t>
            </a:r>
            <a:r>
              <a:rPr dirty="0"/>
              <a:t> </a:t>
            </a:r>
            <a:r>
              <a:rPr dirty="0" err="1"/>
              <a:t>ani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</a:t>
            </a:r>
            <a:r>
              <a:rPr dirty="0" err="1"/>
              <a:t>nácviku</a:t>
            </a:r>
            <a:r>
              <a:rPr dirty="0"/>
              <a:t>) a </a:t>
            </a:r>
            <a:r>
              <a:rPr dirty="0" err="1"/>
              <a:t>zůstává</a:t>
            </a:r>
            <a:r>
              <a:rPr dirty="0"/>
              <a:t> </a:t>
            </a:r>
            <a:r>
              <a:rPr dirty="0" err="1"/>
              <a:t>neměnný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sz="1200" dirty="0" smtClean="0"/>
              <a:t>(Weinberger</a:t>
            </a:r>
            <a:r>
              <a:rPr sz="1200" dirty="0"/>
              <a:t>, 1998)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d</a:t>
            </a:r>
            <a:r>
              <a:rPr dirty="0" err="1" smtClean="0"/>
              <a:t>nes</a:t>
            </a:r>
            <a:r>
              <a:rPr dirty="0" smtClean="0"/>
              <a:t> </a:t>
            </a:r>
            <a:r>
              <a:rPr dirty="0" err="1"/>
              <a:t>disponujeme</a:t>
            </a:r>
            <a:r>
              <a:rPr dirty="0"/>
              <a:t> </a:t>
            </a:r>
            <a:r>
              <a:rPr dirty="0" err="1"/>
              <a:t>řadou</a:t>
            </a:r>
            <a:r>
              <a:rPr dirty="0"/>
              <a:t> </a:t>
            </a:r>
            <a:r>
              <a:rPr dirty="0" err="1"/>
              <a:t>možností</a:t>
            </a:r>
            <a:r>
              <a:rPr dirty="0"/>
              <a:t>, </a:t>
            </a:r>
            <a:r>
              <a:rPr dirty="0" err="1"/>
              <a:t>jak</a:t>
            </a:r>
            <a:r>
              <a:rPr dirty="0"/>
              <a:t> </a:t>
            </a:r>
            <a:r>
              <a:rPr dirty="0" err="1"/>
              <a:t>měřit</a:t>
            </a:r>
            <a:r>
              <a:rPr dirty="0"/>
              <a:t> a </a:t>
            </a:r>
            <a:r>
              <a:rPr dirty="0" err="1"/>
              <a:t>porovnávat</a:t>
            </a:r>
            <a:r>
              <a:rPr dirty="0"/>
              <a:t> </a:t>
            </a:r>
            <a:r>
              <a:rPr dirty="0" err="1"/>
              <a:t>efektivitu</a:t>
            </a:r>
            <a:r>
              <a:rPr dirty="0"/>
              <a:t>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přístupů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857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Jak dlouho efekt kognitivní remediace přetrvává?"/>
          <p:cNvSpPr txBox="1">
            <a:spLocks noGrp="1"/>
          </p:cNvSpPr>
          <p:nvPr>
            <p:ph type="title"/>
          </p:nvPr>
        </p:nvSpPr>
        <p:spPr>
          <a:xfrm>
            <a:off x="2962101" y="390300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Jak</a:t>
            </a:r>
            <a:r>
              <a:rPr sz="4000" dirty="0"/>
              <a:t> </a:t>
            </a:r>
            <a:r>
              <a:rPr sz="4000" dirty="0" err="1"/>
              <a:t>dlouho</a:t>
            </a:r>
            <a:r>
              <a:rPr sz="4000" dirty="0"/>
              <a:t> </a:t>
            </a:r>
            <a:r>
              <a:rPr sz="4000" dirty="0" err="1"/>
              <a:t>efekt</a:t>
            </a:r>
            <a:r>
              <a:rPr sz="4000" dirty="0"/>
              <a:t> </a:t>
            </a:r>
            <a:r>
              <a:rPr sz="4000" dirty="0" err="1"/>
              <a:t>kognitivní</a:t>
            </a:r>
            <a:r>
              <a:rPr sz="4000" dirty="0"/>
              <a:t> </a:t>
            </a:r>
            <a:r>
              <a:rPr sz="4000" dirty="0" err="1"/>
              <a:t>remediace</a:t>
            </a:r>
            <a:r>
              <a:rPr sz="4000" dirty="0"/>
              <a:t> </a:t>
            </a:r>
            <a:r>
              <a:rPr sz="4000" dirty="0" err="1"/>
              <a:t>přetrvává</a:t>
            </a:r>
            <a:r>
              <a:rPr sz="4000" dirty="0"/>
              <a:t>?</a:t>
            </a:r>
          </a:p>
        </p:txBody>
      </p:sp>
      <p:sp>
        <p:nvSpPr>
          <p:cNvPr id="132" name="Zlepšení již po krátkém (např. 10 sezení) kognitivním tréninku ( Bark, 2003)…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1085022" cy="4024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7526" indent="-287526" defTabSz="377890">
              <a:lnSpc>
                <a:spcPct val="110000"/>
              </a:lnSpc>
              <a:spcBef>
                <a:spcPts val="2672"/>
              </a:spcBef>
              <a:defRPr sz="2944"/>
            </a:pPr>
            <a:r>
              <a:rPr lang="cs-CZ" dirty="0" smtClean="0"/>
              <a:t>z</a:t>
            </a:r>
            <a:r>
              <a:rPr dirty="0" err="1" smtClean="0"/>
              <a:t>lepšení</a:t>
            </a:r>
            <a:r>
              <a:rPr dirty="0" smtClean="0"/>
              <a:t> </a:t>
            </a:r>
            <a:r>
              <a:rPr dirty="0" err="1"/>
              <a:t>již</a:t>
            </a:r>
            <a:r>
              <a:rPr dirty="0"/>
              <a:t> </a:t>
            </a:r>
            <a:r>
              <a:rPr dirty="0" err="1"/>
              <a:t>po</a:t>
            </a:r>
            <a:r>
              <a:rPr dirty="0"/>
              <a:t> </a:t>
            </a:r>
            <a:r>
              <a:rPr dirty="0" err="1" smtClean="0"/>
              <a:t>krátkém</a:t>
            </a:r>
            <a:r>
              <a:rPr lang="cs-CZ" dirty="0" smtClean="0"/>
              <a:t>, systematickém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např</a:t>
            </a:r>
            <a:r>
              <a:rPr dirty="0"/>
              <a:t>. 10 </a:t>
            </a:r>
            <a:r>
              <a:rPr dirty="0" err="1"/>
              <a:t>sezení</a:t>
            </a:r>
            <a:r>
              <a:rPr dirty="0"/>
              <a:t>) </a:t>
            </a:r>
            <a:r>
              <a:rPr dirty="0" err="1"/>
              <a:t>kognitivním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sz="1500" dirty="0" smtClean="0"/>
              <a:t>(Bark</a:t>
            </a:r>
            <a:r>
              <a:rPr sz="1500" dirty="0"/>
              <a:t>, 2003)</a:t>
            </a:r>
          </a:p>
          <a:p>
            <a:pPr marL="287526" indent="-287526" defTabSz="377890">
              <a:lnSpc>
                <a:spcPct val="110000"/>
              </a:lnSpc>
              <a:spcBef>
                <a:spcPts val="2672"/>
              </a:spcBef>
              <a:defRPr sz="2944"/>
            </a:pPr>
            <a:r>
              <a:rPr lang="cs-CZ" dirty="0" err="1" smtClean="0"/>
              <a:t>n</a:t>
            </a:r>
            <a:r>
              <a:rPr dirty="0" err="1" smtClean="0"/>
              <a:t>ěkteří</a:t>
            </a:r>
            <a:r>
              <a:rPr dirty="0" smtClean="0"/>
              <a:t> </a:t>
            </a:r>
            <a:r>
              <a:rPr dirty="0" err="1"/>
              <a:t>uvádějí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roční</a:t>
            </a:r>
            <a:r>
              <a:rPr dirty="0"/>
              <a:t> </a:t>
            </a:r>
            <a:r>
              <a:rPr dirty="0" err="1"/>
              <a:t>přetrvávání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</a:t>
            </a:r>
            <a:r>
              <a:rPr dirty="0" err="1" smtClean="0"/>
              <a:t>remediace</a:t>
            </a:r>
            <a:r>
              <a:rPr dirty="0" smtClean="0"/>
              <a:t>, </a:t>
            </a:r>
            <a:r>
              <a:rPr dirty="0" err="1"/>
              <a:t>přičemž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proměnnou</a:t>
            </a:r>
            <a:r>
              <a:rPr dirty="0"/>
              <a:t> pro </a:t>
            </a:r>
            <a:r>
              <a:rPr dirty="0" err="1"/>
              <a:t>udržení</a:t>
            </a:r>
            <a:r>
              <a:rPr dirty="0"/>
              <a:t> </a:t>
            </a:r>
            <a:r>
              <a:rPr dirty="0" err="1"/>
              <a:t>tohoto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</a:t>
            </a:r>
            <a:r>
              <a:rPr dirty="0" err="1"/>
              <a:t>považují</a:t>
            </a:r>
            <a:r>
              <a:rPr dirty="0"/>
              <a:t> </a:t>
            </a:r>
            <a:r>
              <a:rPr dirty="0" err="1"/>
              <a:t>bezprostřední</a:t>
            </a:r>
            <a:r>
              <a:rPr dirty="0"/>
              <a:t> </a:t>
            </a:r>
            <a:r>
              <a:rPr dirty="0" err="1"/>
              <a:t>vylepšení</a:t>
            </a:r>
            <a:r>
              <a:rPr dirty="0"/>
              <a:t> </a:t>
            </a:r>
            <a:r>
              <a:rPr dirty="0" err="1"/>
              <a:t>rychlosti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a </a:t>
            </a:r>
            <a:r>
              <a:rPr dirty="0" err="1"/>
              <a:t>dalších</a:t>
            </a:r>
            <a:r>
              <a:rPr dirty="0"/>
              <a:t> </a:t>
            </a:r>
            <a:r>
              <a:rPr dirty="0" err="1"/>
              <a:t>pozornostních</a:t>
            </a:r>
            <a:r>
              <a:rPr dirty="0"/>
              <a:t> determinant </a:t>
            </a:r>
            <a:r>
              <a:rPr dirty="0" err="1"/>
              <a:t>během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sz="1500" dirty="0" smtClean="0"/>
              <a:t>(</a:t>
            </a:r>
            <a:r>
              <a:rPr sz="1500" dirty="0" err="1" smtClean="0"/>
              <a:t>Hogarty</a:t>
            </a:r>
            <a:r>
              <a:rPr sz="1500" dirty="0"/>
              <a:t>, Greenwald, </a:t>
            </a:r>
            <a:r>
              <a:rPr sz="1500" dirty="0" err="1"/>
              <a:t>Eack</a:t>
            </a:r>
            <a:r>
              <a:rPr sz="1500" dirty="0"/>
              <a:t>, 2006) </a:t>
            </a:r>
            <a:r>
              <a:rPr dirty="0" err="1"/>
              <a:t>anebo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v </a:t>
            </a:r>
            <a:r>
              <a:rPr dirty="0" err="1"/>
              <a:t>pracovní</a:t>
            </a:r>
            <a:r>
              <a:rPr dirty="0"/>
              <a:t> </a:t>
            </a:r>
            <a:r>
              <a:rPr dirty="0" err="1"/>
              <a:t>paměti</a:t>
            </a:r>
            <a:r>
              <a:rPr dirty="0"/>
              <a:t> a </a:t>
            </a:r>
            <a:r>
              <a:rPr dirty="0" err="1"/>
              <a:t>exekutivních</a:t>
            </a:r>
            <a:r>
              <a:rPr dirty="0"/>
              <a:t> </a:t>
            </a:r>
            <a:r>
              <a:rPr dirty="0" err="1"/>
              <a:t>fcích</a:t>
            </a:r>
            <a:r>
              <a:rPr dirty="0"/>
              <a:t> </a:t>
            </a:r>
            <a:r>
              <a:rPr sz="1500" dirty="0"/>
              <a:t>(</a:t>
            </a:r>
            <a:r>
              <a:rPr sz="1500" dirty="0" err="1"/>
              <a:t>Greig</a:t>
            </a:r>
            <a:r>
              <a:rPr sz="1500" dirty="0"/>
              <a:t>, 2007)</a:t>
            </a:r>
          </a:p>
          <a:p>
            <a:pPr marL="287526" indent="-287526" defTabSz="377890">
              <a:lnSpc>
                <a:spcPct val="110000"/>
              </a:lnSpc>
              <a:spcBef>
                <a:spcPts val="2672"/>
              </a:spcBef>
              <a:defRPr sz="2944"/>
            </a:pPr>
            <a:r>
              <a:rPr lang="cs-CZ" dirty="0" err="1" smtClean="0"/>
              <a:t>p</a:t>
            </a:r>
            <a:r>
              <a:rPr dirty="0" err="1" smtClean="0"/>
              <a:t>řetrvávání</a:t>
            </a:r>
            <a:r>
              <a:rPr dirty="0" smtClean="0"/>
              <a:t> </a:t>
            </a:r>
            <a:r>
              <a:rPr dirty="0" err="1"/>
              <a:t>efektu</a:t>
            </a:r>
            <a:r>
              <a:rPr dirty="0"/>
              <a:t> se </a:t>
            </a:r>
            <a:r>
              <a:rPr dirty="0" err="1"/>
              <a:t>zdá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závislé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metodě</a:t>
            </a:r>
            <a:r>
              <a:rPr dirty="0"/>
              <a:t> - </a:t>
            </a:r>
            <a:r>
              <a:rPr dirty="0" err="1"/>
              <a:t>trénink</a:t>
            </a:r>
            <a:r>
              <a:rPr dirty="0"/>
              <a:t> </a:t>
            </a:r>
            <a:r>
              <a:rPr dirty="0" err="1"/>
              <a:t>založený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kombinaci</a:t>
            </a:r>
            <a:r>
              <a:rPr dirty="0"/>
              <a:t> </a:t>
            </a:r>
            <a:r>
              <a:rPr dirty="0" err="1"/>
              <a:t>drilu</a:t>
            </a:r>
            <a:r>
              <a:rPr dirty="0"/>
              <a:t> a </a:t>
            </a:r>
            <a:r>
              <a:rPr dirty="0" err="1"/>
              <a:t>strategie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dlouhodobější</a:t>
            </a:r>
            <a:r>
              <a:rPr dirty="0"/>
              <a:t> </a:t>
            </a:r>
            <a:r>
              <a:rPr dirty="0" err="1"/>
              <a:t>efekt</a:t>
            </a:r>
            <a:r>
              <a:rPr dirty="0"/>
              <a:t> </a:t>
            </a:r>
            <a:r>
              <a:rPr dirty="0" err="1"/>
              <a:t>než</a:t>
            </a:r>
            <a:r>
              <a:rPr dirty="0"/>
              <a:t> </a:t>
            </a:r>
            <a:r>
              <a:rPr dirty="0" err="1"/>
              <a:t>trénink</a:t>
            </a:r>
            <a:r>
              <a:rPr dirty="0"/>
              <a:t> </a:t>
            </a:r>
            <a:r>
              <a:rPr dirty="0" err="1"/>
              <a:t>založený</a:t>
            </a:r>
            <a:r>
              <a:rPr dirty="0"/>
              <a:t> </a:t>
            </a:r>
            <a:r>
              <a:rPr dirty="0" err="1"/>
              <a:t>pouze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drilu</a:t>
            </a:r>
            <a:r>
              <a:rPr dirty="0"/>
              <a:t> a </a:t>
            </a:r>
            <a:r>
              <a:rPr dirty="0" err="1"/>
              <a:t>nácviku</a:t>
            </a:r>
            <a:r>
              <a:rPr dirty="0"/>
              <a:t> </a:t>
            </a:r>
            <a:r>
              <a:rPr sz="1500" dirty="0"/>
              <a:t>(</a:t>
            </a:r>
            <a:r>
              <a:rPr sz="1500" dirty="0" err="1"/>
              <a:t>Wykes</a:t>
            </a:r>
            <a:r>
              <a:rPr sz="150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946024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Jaké jsou prediktory úspěšné KR?"/>
          <p:cNvSpPr txBox="1">
            <a:spLocks noGrp="1"/>
          </p:cNvSpPr>
          <p:nvPr>
            <p:ph type="title"/>
          </p:nvPr>
        </p:nvSpPr>
        <p:spPr>
          <a:xfrm>
            <a:off x="2804160" y="298861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397256">
              <a:defRPr sz="5440"/>
            </a:lvl1pPr>
          </a:lstStyle>
          <a:p>
            <a:r>
              <a:rPr sz="4400" dirty="0" err="1"/>
              <a:t>Jaké</a:t>
            </a:r>
            <a:r>
              <a:rPr sz="4400" dirty="0"/>
              <a:t> </a:t>
            </a:r>
            <a:r>
              <a:rPr sz="4400" dirty="0" err="1"/>
              <a:t>jsou</a:t>
            </a:r>
            <a:r>
              <a:rPr sz="4400" dirty="0"/>
              <a:t> </a:t>
            </a:r>
            <a:r>
              <a:rPr sz="4400" dirty="0" err="1"/>
              <a:t>prediktory</a:t>
            </a:r>
            <a:r>
              <a:rPr sz="4400" dirty="0"/>
              <a:t> </a:t>
            </a:r>
            <a:r>
              <a:rPr sz="4400" dirty="0" err="1"/>
              <a:t>úspěšné</a:t>
            </a:r>
            <a:r>
              <a:rPr sz="4400" dirty="0"/>
              <a:t> KR?</a:t>
            </a:r>
          </a:p>
        </p:txBody>
      </p:sp>
      <p:sp>
        <p:nvSpPr>
          <p:cNvPr id="135" name="Ne všichni pacienti profitují z tréninku KF…"/>
          <p:cNvSpPr txBox="1">
            <a:spLocks noGrp="1"/>
          </p:cNvSpPr>
          <p:nvPr>
            <p:ph type="body" idx="1"/>
          </p:nvPr>
        </p:nvSpPr>
        <p:spPr>
          <a:xfrm>
            <a:off x="685800" y="1591889"/>
            <a:ext cx="10820400" cy="518298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1894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smtClean="0"/>
              <a:t>n</a:t>
            </a:r>
            <a:r>
              <a:rPr dirty="0" smtClean="0"/>
              <a:t>e </a:t>
            </a:r>
            <a:r>
              <a:rPr dirty="0" err="1"/>
              <a:t>všichni</a:t>
            </a:r>
            <a:r>
              <a:rPr dirty="0"/>
              <a:t> </a:t>
            </a:r>
            <a:r>
              <a:rPr dirty="0" err="1"/>
              <a:t>pacienti</a:t>
            </a:r>
            <a:r>
              <a:rPr dirty="0"/>
              <a:t> </a:t>
            </a:r>
            <a:r>
              <a:rPr dirty="0" err="1"/>
              <a:t>profitují</a:t>
            </a:r>
            <a:r>
              <a:rPr dirty="0"/>
              <a:t> z </a:t>
            </a:r>
            <a:r>
              <a:rPr dirty="0" err="1"/>
              <a:t>tréninku</a:t>
            </a:r>
            <a:r>
              <a:rPr dirty="0"/>
              <a:t> KF</a:t>
            </a:r>
          </a:p>
          <a:p>
            <a:pPr marL="221894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smtClean="0"/>
              <a:t>n</a:t>
            </a:r>
            <a:r>
              <a:rPr dirty="0" smtClean="0"/>
              <a:t>a </a:t>
            </a:r>
            <a:r>
              <a:rPr dirty="0" err="1"/>
              <a:t>schopnost</a:t>
            </a:r>
            <a:r>
              <a:rPr dirty="0"/>
              <a:t> </a:t>
            </a:r>
            <a:r>
              <a:rPr dirty="0" err="1"/>
              <a:t>těžit</a:t>
            </a:r>
            <a:r>
              <a:rPr dirty="0"/>
              <a:t> z </a:t>
            </a:r>
            <a:r>
              <a:rPr dirty="0" err="1"/>
              <a:t>něho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úroveň</a:t>
            </a:r>
            <a:r>
              <a:rPr dirty="0"/>
              <a:t> </a:t>
            </a:r>
            <a:r>
              <a:rPr dirty="0" err="1"/>
              <a:t>premorbidní</a:t>
            </a:r>
            <a:r>
              <a:rPr dirty="0"/>
              <a:t> </a:t>
            </a:r>
            <a:r>
              <a:rPr dirty="0" err="1"/>
              <a:t>inteligence</a:t>
            </a:r>
            <a:r>
              <a:rPr dirty="0"/>
              <a:t> a </a:t>
            </a:r>
            <a:r>
              <a:rPr dirty="0" err="1"/>
              <a:t>míra</a:t>
            </a:r>
            <a:r>
              <a:rPr dirty="0"/>
              <a:t> </a:t>
            </a:r>
            <a:r>
              <a:rPr dirty="0" err="1"/>
              <a:t>její</a:t>
            </a:r>
            <a:r>
              <a:rPr dirty="0"/>
              <a:t> </a:t>
            </a:r>
            <a:r>
              <a:rPr dirty="0" err="1"/>
              <a:t>deteriorace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začátku</a:t>
            </a:r>
            <a:r>
              <a:rPr dirty="0"/>
              <a:t> </a:t>
            </a:r>
            <a:r>
              <a:rPr dirty="0" err="1"/>
              <a:t>tréninku</a:t>
            </a:r>
            <a:endParaRPr dirty="0"/>
          </a:p>
          <a:p>
            <a:pPr marL="679094" lvl="1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err="1" smtClean="0"/>
              <a:t>p</a:t>
            </a:r>
            <a:r>
              <a:rPr dirty="0" err="1" smtClean="0"/>
              <a:t>acienti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nejvyšším</a:t>
            </a:r>
            <a:r>
              <a:rPr dirty="0"/>
              <a:t> </a:t>
            </a:r>
            <a:r>
              <a:rPr dirty="0" err="1"/>
              <a:t>stupněm</a:t>
            </a:r>
            <a:r>
              <a:rPr dirty="0"/>
              <a:t> </a:t>
            </a:r>
            <a:r>
              <a:rPr dirty="0" err="1"/>
              <a:t>deteriorace</a:t>
            </a:r>
            <a:r>
              <a:rPr dirty="0"/>
              <a:t>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největší</a:t>
            </a:r>
            <a:r>
              <a:rPr dirty="0"/>
              <a:t> </a:t>
            </a:r>
            <a:r>
              <a:rPr dirty="0" err="1"/>
              <a:t>potíže</a:t>
            </a:r>
            <a:r>
              <a:rPr dirty="0"/>
              <a:t> s </a:t>
            </a:r>
            <a:r>
              <a:rPr dirty="0" err="1"/>
              <a:t>využitím</a:t>
            </a:r>
            <a:r>
              <a:rPr dirty="0"/>
              <a:t> </a:t>
            </a:r>
            <a:r>
              <a:rPr dirty="0" err="1"/>
              <a:t>toho</a:t>
            </a:r>
            <a:r>
              <a:rPr dirty="0"/>
              <a:t>, co se </a:t>
            </a:r>
            <a:r>
              <a:rPr dirty="0" err="1"/>
              <a:t>naučili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Fiszdon</a:t>
            </a:r>
            <a:r>
              <a:rPr sz="1300" dirty="0"/>
              <a:t>, 2006)</a:t>
            </a:r>
          </a:p>
          <a:p>
            <a:pPr marL="221894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err="1" smtClean="0"/>
              <a:t>k</a:t>
            </a:r>
            <a:r>
              <a:rPr dirty="0" err="1" smtClean="0"/>
              <a:t>romě</a:t>
            </a:r>
            <a:r>
              <a:rPr dirty="0" smtClean="0"/>
              <a:t> </a:t>
            </a:r>
            <a:r>
              <a:rPr dirty="0" err="1"/>
              <a:t>kognitivních</a:t>
            </a:r>
            <a:r>
              <a:rPr dirty="0"/>
              <a:t> </a:t>
            </a:r>
            <a:r>
              <a:rPr dirty="0" err="1"/>
              <a:t>proměnných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bezprostřední</a:t>
            </a:r>
            <a:r>
              <a:rPr dirty="0"/>
              <a:t> </a:t>
            </a:r>
            <a:r>
              <a:rPr dirty="0" err="1"/>
              <a:t>paměť</a:t>
            </a:r>
            <a:r>
              <a:rPr dirty="0"/>
              <a:t> a </a:t>
            </a:r>
            <a:r>
              <a:rPr dirty="0" err="1"/>
              <a:t>dobrá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, </a:t>
            </a:r>
            <a:r>
              <a:rPr dirty="0" err="1"/>
              <a:t>hrají</a:t>
            </a:r>
            <a:r>
              <a:rPr dirty="0"/>
              <a:t> </a:t>
            </a:r>
            <a:r>
              <a:rPr dirty="0" err="1"/>
              <a:t>roli</a:t>
            </a:r>
            <a:r>
              <a:rPr dirty="0"/>
              <a:t> </a:t>
            </a:r>
            <a:r>
              <a:rPr dirty="0" err="1"/>
              <a:t>motivační</a:t>
            </a:r>
            <a:r>
              <a:rPr dirty="0"/>
              <a:t> </a:t>
            </a:r>
            <a:r>
              <a:rPr dirty="0" err="1"/>
              <a:t>faktory</a:t>
            </a:r>
            <a:r>
              <a:rPr dirty="0"/>
              <a:t>, </a:t>
            </a:r>
            <a:r>
              <a:rPr dirty="0" err="1"/>
              <a:t>nastavení</a:t>
            </a:r>
            <a:r>
              <a:rPr dirty="0"/>
              <a:t> </a:t>
            </a:r>
            <a:r>
              <a:rPr dirty="0" err="1"/>
              <a:t>dobré</a:t>
            </a:r>
            <a:r>
              <a:rPr dirty="0"/>
              <a:t> </a:t>
            </a:r>
            <a:r>
              <a:rPr dirty="0" err="1"/>
              <a:t>spolupráce</a:t>
            </a:r>
            <a:endParaRPr dirty="0"/>
          </a:p>
          <a:p>
            <a:pPr marL="221894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err="1" smtClean="0"/>
              <a:t>j</a:t>
            </a:r>
            <a:r>
              <a:rPr dirty="0" err="1" smtClean="0"/>
              <a:t>ako</a:t>
            </a:r>
            <a:r>
              <a:rPr dirty="0" smtClean="0"/>
              <a:t> </a:t>
            </a:r>
            <a:r>
              <a:rPr dirty="0" err="1"/>
              <a:t>nevýznamné</a:t>
            </a:r>
            <a:r>
              <a:rPr dirty="0"/>
              <a:t> se </a:t>
            </a:r>
            <a:r>
              <a:rPr dirty="0" err="1"/>
              <a:t>ukazuje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délka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, </a:t>
            </a:r>
            <a:r>
              <a:rPr dirty="0" err="1"/>
              <a:t>počet</a:t>
            </a:r>
            <a:r>
              <a:rPr dirty="0"/>
              <a:t> </a:t>
            </a:r>
            <a:r>
              <a:rPr dirty="0" err="1"/>
              <a:t>hospitalizací</a:t>
            </a:r>
            <a:endParaRPr dirty="0"/>
          </a:p>
          <a:p>
            <a:pPr marL="221894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smtClean="0"/>
              <a:t>k</a:t>
            </a:r>
            <a:r>
              <a:rPr dirty="0" smtClean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dirty="0" err="1"/>
              <a:t>paměti</a:t>
            </a:r>
            <a:r>
              <a:rPr dirty="0"/>
              <a:t> je </a:t>
            </a:r>
            <a:r>
              <a:rPr dirty="0" err="1"/>
              <a:t>potřeba</a:t>
            </a:r>
            <a:r>
              <a:rPr dirty="0"/>
              <a:t> </a:t>
            </a:r>
            <a:r>
              <a:rPr dirty="0" err="1"/>
              <a:t>dlouhodobá</a:t>
            </a:r>
            <a:r>
              <a:rPr dirty="0"/>
              <a:t> a </a:t>
            </a:r>
            <a:r>
              <a:rPr dirty="0" err="1"/>
              <a:t>intenzivní</a:t>
            </a:r>
            <a:r>
              <a:rPr dirty="0"/>
              <a:t> </a:t>
            </a:r>
            <a:r>
              <a:rPr dirty="0" err="1"/>
              <a:t>intervence</a:t>
            </a:r>
            <a:endParaRPr dirty="0"/>
          </a:p>
          <a:p>
            <a:pPr marL="221894" indent="-221894" defTabSz="291633">
              <a:lnSpc>
                <a:spcPct val="120000"/>
              </a:lnSpc>
              <a:spcBef>
                <a:spcPts val="2039"/>
              </a:spcBef>
              <a:defRPr sz="2272"/>
            </a:pPr>
            <a:r>
              <a:rPr lang="cs-CZ" dirty="0" err="1" smtClean="0"/>
              <a:t>s</a:t>
            </a:r>
            <a:r>
              <a:rPr dirty="0" err="1" smtClean="0"/>
              <a:t>tejně</a:t>
            </a:r>
            <a:r>
              <a:rPr dirty="0" smtClean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léčbě</a:t>
            </a:r>
            <a:r>
              <a:rPr dirty="0"/>
              <a:t> </a:t>
            </a:r>
            <a:r>
              <a:rPr dirty="0" err="1" smtClean="0"/>
              <a:t>farmak</a:t>
            </a:r>
            <a:r>
              <a:rPr lang="cs-CZ" dirty="0" smtClean="0"/>
              <a:t>y,</a:t>
            </a:r>
            <a:r>
              <a:rPr dirty="0" smtClean="0"/>
              <a:t> </a:t>
            </a:r>
            <a:r>
              <a:rPr dirty="0"/>
              <a:t>je </a:t>
            </a:r>
            <a:r>
              <a:rPr dirty="0" err="1"/>
              <a:t>potřeba</a:t>
            </a:r>
            <a:r>
              <a:rPr dirty="0"/>
              <a:t> </a:t>
            </a:r>
            <a:r>
              <a:rPr dirty="0" err="1"/>
              <a:t>dodržovat</a:t>
            </a:r>
            <a:r>
              <a:rPr dirty="0"/>
              <a:t> </a:t>
            </a:r>
            <a:r>
              <a:rPr dirty="0" err="1"/>
              <a:t>stejné</a:t>
            </a:r>
            <a:r>
              <a:rPr dirty="0"/>
              <a:t> </a:t>
            </a:r>
            <a:r>
              <a:rPr dirty="0" err="1"/>
              <a:t>zásady</a:t>
            </a:r>
            <a:r>
              <a:rPr dirty="0"/>
              <a:t> </a:t>
            </a:r>
            <a:r>
              <a:rPr dirty="0" err="1"/>
              <a:t>léčby</a:t>
            </a:r>
            <a:r>
              <a:rPr dirty="0"/>
              <a:t> a to </a:t>
            </a:r>
            <a:r>
              <a:rPr dirty="0" err="1"/>
              <a:t>pravidelnost</a:t>
            </a:r>
            <a:r>
              <a:rPr dirty="0"/>
              <a:t>, </a:t>
            </a:r>
            <a:r>
              <a:rPr dirty="0" err="1"/>
              <a:t>intenzita</a:t>
            </a:r>
            <a:r>
              <a:rPr dirty="0"/>
              <a:t>, </a:t>
            </a:r>
            <a:r>
              <a:rPr dirty="0" err="1"/>
              <a:t>dávkování</a:t>
            </a:r>
            <a:r>
              <a:rPr dirty="0"/>
              <a:t>, </a:t>
            </a:r>
            <a:r>
              <a:rPr dirty="0" err="1"/>
              <a:t>atd</a:t>
            </a:r>
            <a:r>
              <a:rPr dirty="0"/>
              <a:t>. </a:t>
            </a:r>
            <a:r>
              <a:rPr sz="1300" dirty="0"/>
              <a:t>(</a:t>
            </a:r>
            <a:r>
              <a:rPr sz="1300" dirty="0" err="1"/>
              <a:t>Wykes</a:t>
            </a:r>
            <a:r>
              <a:rPr sz="1300" dirty="0"/>
              <a:t>, Reeder, 2005)</a:t>
            </a:r>
          </a:p>
        </p:txBody>
      </p:sp>
    </p:spTree>
    <p:extLst>
      <p:ext uri="{BB962C8B-B14F-4D97-AF65-F5344CB8AC3E}">
        <p14:creationId xmlns:p14="http://schemas.microsoft.com/office/powerpoint/2010/main" val="3307559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Koho, které pacienty a kdy, v jaké fázi onemocnění, zařadit?"/>
          <p:cNvSpPr txBox="1">
            <a:spLocks noGrp="1"/>
          </p:cNvSpPr>
          <p:nvPr>
            <p:ph type="title"/>
          </p:nvPr>
        </p:nvSpPr>
        <p:spPr>
          <a:xfrm>
            <a:off x="2895600" y="481740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49833">
              <a:defRPr sz="6160"/>
            </a:lvl1pPr>
          </a:lstStyle>
          <a:p>
            <a:r>
              <a:rPr sz="4000" dirty="0" err="1"/>
              <a:t>Koho</a:t>
            </a:r>
            <a:r>
              <a:rPr sz="4000" dirty="0"/>
              <a:t>, </a:t>
            </a:r>
            <a:r>
              <a:rPr sz="4000" dirty="0" err="1"/>
              <a:t>které</a:t>
            </a:r>
            <a:r>
              <a:rPr sz="4000" dirty="0"/>
              <a:t> </a:t>
            </a:r>
            <a:r>
              <a:rPr sz="4000" dirty="0" err="1"/>
              <a:t>pacienty</a:t>
            </a:r>
            <a:r>
              <a:rPr sz="4000" dirty="0"/>
              <a:t> a </a:t>
            </a:r>
            <a:r>
              <a:rPr sz="4000" dirty="0" err="1"/>
              <a:t>kdy</a:t>
            </a:r>
            <a:r>
              <a:rPr sz="4000" dirty="0"/>
              <a:t>, </a:t>
            </a:r>
            <a:r>
              <a:rPr lang="cs-CZ" sz="4000" dirty="0" smtClean="0"/>
              <a:t>                 </a:t>
            </a:r>
            <a:r>
              <a:rPr sz="4000" dirty="0" smtClean="0"/>
              <a:t>v </a:t>
            </a:r>
            <a:r>
              <a:rPr sz="4000" dirty="0" err="1"/>
              <a:t>jaké</a:t>
            </a:r>
            <a:r>
              <a:rPr sz="4000" dirty="0"/>
              <a:t> </a:t>
            </a:r>
            <a:r>
              <a:rPr sz="4000" dirty="0" err="1"/>
              <a:t>fázi</a:t>
            </a:r>
            <a:r>
              <a:rPr sz="4000" dirty="0"/>
              <a:t> </a:t>
            </a:r>
            <a:r>
              <a:rPr sz="4000" dirty="0" err="1"/>
              <a:t>onemocnění</a:t>
            </a:r>
            <a:r>
              <a:rPr sz="4000" dirty="0"/>
              <a:t>, </a:t>
            </a:r>
            <a:r>
              <a:rPr sz="4000" dirty="0" err="1"/>
              <a:t>zařadit</a:t>
            </a:r>
            <a:r>
              <a:rPr sz="4000" dirty="0"/>
              <a:t>?</a:t>
            </a:r>
          </a:p>
        </p:txBody>
      </p:sp>
      <p:sp>
        <p:nvSpPr>
          <p:cNvPr id="138" name="Většina prací zaměřena na pacienty s chronifikovanou formou nemoci…"/>
          <p:cNvSpPr txBox="1">
            <a:spLocks noGrp="1"/>
          </p:cNvSpPr>
          <p:nvPr>
            <p:ph type="body" idx="1"/>
          </p:nvPr>
        </p:nvSpPr>
        <p:spPr>
          <a:xfrm>
            <a:off x="685799" y="2194560"/>
            <a:ext cx="11010207" cy="40241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62523" indent="-262523" defTabSz="345030">
              <a:lnSpc>
                <a:spcPct val="11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v</a:t>
            </a:r>
            <a:r>
              <a:rPr dirty="0" err="1" smtClean="0"/>
              <a:t>ětšina</a:t>
            </a:r>
            <a:r>
              <a:rPr dirty="0" smtClean="0"/>
              <a:t> </a:t>
            </a:r>
            <a:r>
              <a:rPr dirty="0" err="1"/>
              <a:t>prací</a:t>
            </a:r>
            <a:r>
              <a:rPr dirty="0"/>
              <a:t> </a:t>
            </a:r>
            <a:r>
              <a:rPr dirty="0" err="1"/>
              <a:t>zaměřena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pacienty</a:t>
            </a:r>
            <a:r>
              <a:rPr dirty="0"/>
              <a:t> s </a:t>
            </a:r>
            <a:r>
              <a:rPr dirty="0" err="1"/>
              <a:t>chronifikovanou</a:t>
            </a:r>
            <a:r>
              <a:rPr dirty="0"/>
              <a:t> </a:t>
            </a:r>
            <a:r>
              <a:rPr dirty="0" err="1"/>
              <a:t>formou</a:t>
            </a:r>
            <a:r>
              <a:rPr dirty="0"/>
              <a:t> </a:t>
            </a:r>
            <a:r>
              <a:rPr dirty="0" err="1"/>
              <a:t>nemoci</a:t>
            </a:r>
            <a:endParaRPr dirty="0"/>
          </a:p>
          <a:p>
            <a:pPr marL="262523" indent="-262523" defTabSz="345030">
              <a:lnSpc>
                <a:spcPct val="11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n</a:t>
            </a:r>
            <a:r>
              <a:rPr dirty="0" err="1" smtClean="0"/>
              <a:t>ověji</a:t>
            </a:r>
            <a:r>
              <a:rPr dirty="0" smtClean="0"/>
              <a:t> </a:t>
            </a:r>
            <a:r>
              <a:rPr dirty="0" err="1"/>
              <a:t>práce</a:t>
            </a:r>
            <a:r>
              <a:rPr dirty="0"/>
              <a:t>,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kterých</a:t>
            </a:r>
            <a:r>
              <a:rPr dirty="0"/>
              <a:t> se KF </a:t>
            </a:r>
            <a:r>
              <a:rPr dirty="0" err="1"/>
              <a:t>úspěšně</a:t>
            </a:r>
            <a:r>
              <a:rPr dirty="0"/>
              <a:t> </a:t>
            </a:r>
            <a:r>
              <a:rPr dirty="0" err="1"/>
              <a:t>ovlivňují</a:t>
            </a:r>
            <a:r>
              <a:rPr dirty="0"/>
              <a:t> </a:t>
            </a:r>
            <a:r>
              <a:rPr dirty="0" err="1"/>
              <a:t>již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začátku</a:t>
            </a:r>
            <a:r>
              <a:rPr dirty="0"/>
              <a:t> </a:t>
            </a:r>
            <a:r>
              <a:rPr dirty="0" err="1"/>
              <a:t>nemoci</a:t>
            </a:r>
            <a:endParaRPr dirty="0"/>
          </a:p>
          <a:p>
            <a:pPr marL="262523" indent="-262523" defTabSz="345030">
              <a:lnSpc>
                <a:spcPct val="11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m</a:t>
            </a:r>
            <a:r>
              <a:rPr dirty="0" err="1" smtClean="0"/>
              <a:t>etaanalýza</a:t>
            </a:r>
            <a:r>
              <a:rPr dirty="0" smtClean="0"/>
              <a:t> </a:t>
            </a:r>
            <a:r>
              <a:rPr dirty="0" err="1"/>
              <a:t>nenašla</a:t>
            </a:r>
            <a:r>
              <a:rPr dirty="0"/>
              <a:t> </a:t>
            </a:r>
            <a:r>
              <a:rPr dirty="0" err="1"/>
              <a:t>signifikantní</a:t>
            </a:r>
            <a:r>
              <a:rPr dirty="0"/>
              <a:t> </a:t>
            </a:r>
            <a:r>
              <a:rPr dirty="0" err="1"/>
              <a:t>souvislost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délkou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</a:t>
            </a:r>
            <a:r>
              <a:rPr lang="cs-CZ" dirty="0" smtClean="0"/>
              <a:t>           </a:t>
            </a:r>
            <a:r>
              <a:rPr dirty="0" smtClean="0"/>
              <a:t>a </a:t>
            </a:r>
            <a:r>
              <a:rPr dirty="0" err="1"/>
              <a:t>ziskem</a:t>
            </a:r>
            <a:r>
              <a:rPr dirty="0"/>
              <a:t> z </a:t>
            </a:r>
            <a:r>
              <a:rPr dirty="0" err="1"/>
              <a:t>tréninku</a:t>
            </a:r>
            <a:r>
              <a:rPr dirty="0"/>
              <a:t> </a:t>
            </a:r>
            <a:r>
              <a:rPr sz="1400" dirty="0" smtClean="0"/>
              <a:t>(McGurk</a:t>
            </a:r>
            <a:r>
              <a:rPr sz="1400" dirty="0"/>
              <a:t>, 2007; </a:t>
            </a:r>
            <a:r>
              <a:rPr sz="1400" dirty="0" err="1"/>
              <a:t>Wykes</a:t>
            </a:r>
            <a:r>
              <a:rPr sz="1400" dirty="0"/>
              <a:t>, 2011)</a:t>
            </a:r>
          </a:p>
          <a:p>
            <a:pPr marL="262523" indent="-262523" defTabSz="345030">
              <a:lnSpc>
                <a:spcPct val="11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o</a:t>
            </a:r>
            <a:r>
              <a:rPr dirty="0" err="1" smtClean="0"/>
              <a:t>tázkou</a:t>
            </a:r>
            <a:r>
              <a:rPr dirty="0" smtClean="0"/>
              <a:t> </a:t>
            </a:r>
            <a:r>
              <a:rPr dirty="0"/>
              <a:t>je, </a:t>
            </a:r>
            <a:r>
              <a:rPr dirty="0" err="1"/>
              <a:t>nakolik</a:t>
            </a:r>
            <a:r>
              <a:rPr dirty="0"/>
              <a:t> u </a:t>
            </a:r>
            <a:r>
              <a:rPr dirty="0" err="1"/>
              <a:t>mladších</a:t>
            </a:r>
            <a:r>
              <a:rPr dirty="0"/>
              <a:t> </a:t>
            </a:r>
            <a:r>
              <a:rPr dirty="0" err="1"/>
              <a:t>pacientů</a:t>
            </a:r>
            <a:r>
              <a:rPr dirty="0"/>
              <a:t> </a:t>
            </a:r>
            <a:r>
              <a:rPr dirty="0" err="1"/>
              <a:t>děláme</a:t>
            </a:r>
            <a:r>
              <a:rPr dirty="0"/>
              <a:t> </a:t>
            </a:r>
            <a:r>
              <a:rPr dirty="0" err="1"/>
              <a:t>vlastní</a:t>
            </a:r>
            <a:r>
              <a:rPr dirty="0"/>
              <a:t> </a:t>
            </a:r>
            <a:r>
              <a:rPr dirty="0" err="1"/>
              <a:t>remediaci</a:t>
            </a:r>
            <a:r>
              <a:rPr dirty="0"/>
              <a:t> </a:t>
            </a:r>
            <a:r>
              <a:rPr lang="cs-CZ" dirty="0" smtClean="0"/>
              <a:t>                           </a:t>
            </a:r>
            <a:r>
              <a:rPr dirty="0" smtClean="0"/>
              <a:t>a </a:t>
            </a:r>
            <a:r>
              <a:rPr dirty="0" err="1"/>
              <a:t>nakolik</a:t>
            </a:r>
            <a:r>
              <a:rPr dirty="0"/>
              <a:t> </a:t>
            </a:r>
            <a:r>
              <a:rPr dirty="0" err="1" smtClean="0"/>
              <a:t>napomáháme</a:t>
            </a:r>
            <a:r>
              <a:rPr dirty="0" smtClean="0"/>
              <a:t> </a:t>
            </a:r>
            <a:r>
              <a:rPr dirty="0" err="1" smtClean="0"/>
              <a:t>samo</a:t>
            </a:r>
            <a:r>
              <a:rPr lang="cs-CZ" dirty="0" smtClean="0"/>
              <a:t>ú</a:t>
            </a:r>
            <a:r>
              <a:rPr dirty="0" err="1" smtClean="0"/>
              <a:t>zdravnému</a:t>
            </a:r>
            <a:r>
              <a:rPr dirty="0" smtClean="0"/>
              <a:t> </a:t>
            </a:r>
            <a:r>
              <a:rPr dirty="0" err="1"/>
              <a:t>procesu</a:t>
            </a:r>
            <a:endParaRPr dirty="0"/>
          </a:p>
          <a:p>
            <a:pPr marL="262523" indent="-262523" defTabSz="345030">
              <a:lnSpc>
                <a:spcPct val="11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p</a:t>
            </a:r>
            <a:r>
              <a:rPr dirty="0" err="1" smtClean="0"/>
              <a:t>acienti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větším</a:t>
            </a:r>
            <a:r>
              <a:rPr dirty="0"/>
              <a:t> </a:t>
            </a:r>
            <a:r>
              <a:rPr dirty="0" err="1"/>
              <a:t>iniciálním</a:t>
            </a:r>
            <a:r>
              <a:rPr dirty="0"/>
              <a:t> </a:t>
            </a:r>
            <a:r>
              <a:rPr dirty="0" err="1"/>
              <a:t>funkčním</a:t>
            </a:r>
            <a:r>
              <a:rPr dirty="0"/>
              <a:t> </a:t>
            </a:r>
            <a:r>
              <a:rPr dirty="0" err="1"/>
              <a:t>deficitem</a:t>
            </a:r>
            <a:r>
              <a:rPr dirty="0"/>
              <a:t> </a:t>
            </a:r>
            <a:r>
              <a:rPr dirty="0" err="1"/>
              <a:t>vykazují</a:t>
            </a:r>
            <a:r>
              <a:rPr dirty="0"/>
              <a:t> </a:t>
            </a:r>
            <a:r>
              <a:rPr dirty="0" err="1"/>
              <a:t>větší</a:t>
            </a:r>
            <a:r>
              <a:rPr dirty="0"/>
              <a:t> </a:t>
            </a:r>
            <a:r>
              <a:rPr dirty="0" err="1"/>
              <a:t>zisk</a:t>
            </a:r>
            <a:r>
              <a:rPr dirty="0"/>
              <a:t> z </a:t>
            </a:r>
            <a:r>
              <a:rPr dirty="0" err="1"/>
              <a:t>tréninku</a:t>
            </a:r>
            <a:r>
              <a:rPr dirty="0"/>
              <a:t> a </a:t>
            </a:r>
            <a:r>
              <a:rPr dirty="0" err="1"/>
              <a:t>dochází</a:t>
            </a:r>
            <a:r>
              <a:rPr dirty="0"/>
              <a:t> u </a:t>
            </a:r>
            <a:r>
              <a:rPr dirty="0" err="1"/>
              <a:t>nich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zvýšení</a:t>
            </a:r>
            <a:r>
              <a:rPr dirty="0"/>
              <a:t> </a:t>
            </a:r>
            <a:r>
              <a:rPr dirty="0" err="1"/>
              <a:t>zaměstnanosti</a:t>
            </a:r>
            <a:r>
              <a:rPr dirty="0"/>
              <a:t> </a:t>
            </a:r>
            <a:r>
              <a:rPr sz="1400" dirty="0"/>
              <a:t>(</a:t>
            </a:r>
            <a:r>
              <a:rPr sz="1400" dirty="0" err="1"/>
              <a:t>Wykes</a:t>
            </a:r>
            <a:r>
              <a:rPr sz="1400" dirty="0"/>
              <a:t>, Huddy, 2009)</a:t>
            </a:r>
          </a:p>
        </p:txBody>
      </p:sp>
    </p:spTree>
    <p:extLst>
      <p:ext uri="{BB962C8B-B14F-4D97-AF65-F5344CB8AC3E}">
        <p14:creationId xmlns:p14="http://schemas.microsoft.com/office/powerpoint/2010/main" val="3338208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Jaký je efekt generalizace?"/>
          <p:cNvSpPr txBox="1">
            <a:spLocks noGrp="1"/>
          </p:cNvSpPr>
          <p:nvPr>
            <p:ph type="title"/>
          </p:nvPr>
        </p:nvSpPr>
        <p:spPr>
          <a:xfrm>
            <a:off x="2895600" y="224445"/>
            <a:ext cx="8610600" cy="1512916"/>
          </a:xfrm>
          <a:prstGeom prst="rect">
            <a:avLst/>
          </a:prstGeom>
        </p:spPr>
        <p:txBody>
          <a:bodyPr>
            <a:noAutofit/>
          </a:bodyPr>
          <a:lstStyle>
            <a:lvl1pPr defTabSz="502412">
              <a:defRPr sz="6880"/>
            </a:lvl1pPr>
          </a:lstStyle>
          <a:p>
            <a:r>
              <a:rPr sz="4400" dirty="0" err="1"/>
              <a:t>Jaký</a:t>
            </a:r>
            <a:r>
              <a:rPr sz="4400" dirty="0"/>
              <a:t> je </a:t>
            </a:r>
            <a:r>
              <a:rPr sz="4400" dirty="0" err="1"/>
              <a:t>efekt</a:t>
            </a:r>
            <a:r>
              <a:rPr sz="4400" dirty="0"/>
              <a:t> </a:t>
            </a:r>
            <a:r>
              <a:rPr sz="4400" dirty="0" err="1"/>
              <a:t>generalizace</a:t>
            </a:r>
            <a:r>
              <a:rPr sz="4400" dirty="0"/>
              <a:t>?</a:t>
            </a:r>
          </a:p>
        </p:txBody>
      </p:sp>
      <p:sp>
        <p:nvSpPr>
          <p:cNvPr id="141" name="Generalizace- základní cíl KR…"/>
          <p:cNvSpPr txBox="1">
            <a:spLocks noGrp="1"/>
          </p:cNvSpPr>
          <p:nvPr>
            <p:ph type="body" idx="1"/>
          </p:nvPr>
        </p:nvSpPr>
        <p:spPr>
          <a:xfrm>
            <a:off x="685800" y="1620982"/>
            <a:ext cx="11201400" cy="50873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g</a:t>
            </a:r>
            <a:r>
              <a:rPr dirty="0" err="1" smtClean="0"/>
              <a:t>eneralizace</a:t>
            </a:r>
            <a:r>
              <a:rPr dirty="0" smtClean="0"/>
              <a:t>- </a:t>
            </a:r>
            <a:r>
              <a:rPr dirty="0" err="1"/>
              <a:t>základní</a:t>
            </a:r>
            <a:r>
              <a:rPr dirty="0"/>
              <a:t> </a:t>
            </a:r>
            <a:r>
              <a:rPr dirty="0" err="1"/>
              <a:t>cíl</a:t>
            </a:r>
            <a:r>
              <a:rPr dirty="0"/>
              <a:t> KR</a:t>
            </a:r>
          </a:p>
          <a:p>
            <a:pPr marL="644717" lvl="1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smtClean="0"/>
              <a:t>t</a:t>
            </a:r>
            <a:r>
              <a:rPr dirty="0" smtClean="0"/>
              <a:t>o </a:t>
            </a:r>
            <a:r>
              <a:rPr dirty="0"/>
              <a:t>co se </a:t>
            </a:r>
            <a:r>
              <a:rPr dirty="0" err="1"/>
              <a:t>naučí</a:t>
            </a:r>
            <a:r>
              <a:rPr dirty="0"/>
              <a:t>, aby </a:t>
            </a:r>
            <a:r>
              <a:rPr dirty="0" err="1"/>
              <a:t>byl</a:t>
            </a:r>
            <a:r>
              <a:rPr dirty="0"/>
              <a:t> </a:t>
            </a:r>
            <a:r>
              <a:rPr dirty="0" err="1"/>
              <a:t>schopen</a:t>
            </a:r>
            <a:r>
              <a:rPr dirty="0"/>
              <a:t> </a:t>
            </a:r>
            <a:r>
              <a:rPr dirty="0" err="1"/>
              <a:t>použít</a:t>
            </a:r>
            <a:r>
              <a:rPr dirty="0"/>
              <a:t> a </a:t>
            </a:r>
            <a:r>
              <a:rPr dirty="0" err="1"/>
              <a:t>projevit</a:t>
            </a:r>
            <a:r>
              <a:rPr dirty="0"/>
              <a:t> v </a:t>
            </a:r>
            <a:r>
              <a:rPr dirty="0" err="1"/>
              <a:t>každodenních</a:t>
            </a:r>
            <a:r>
              <a:rPr dirty="0"/>
              <a:t> </a:t>
            </a:r>
            <a:r>
              <a:rPr dirty="0" err="1"/>
              <a:t>činnostech</a:t>
            </a:r>
            <a:endParaRPr dirty="0"/>
          </a:p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z</a:t>
            </a:r>
            <a:r>
              <a:rPr dirty="0" err="1" smtClean="0"/>
              <a:t>lepšení</a:t>
            </a:r>
            <a:r>
              <a:rPr dirty="0" smtClean="0"/>
              <a:t> </a:t>
            </a:r>
            <a:r>
              <a:rPr dirty="0" err="1"/>
              <a:t>po</a:t>
            </a:r>
            <a:r>
              <a:rPr dirty="0"/>
              <a:t> KR je </a:t>
            </a:r>
            <a:r>
              <a:rPr dirty="0" err="1"/>
              <a:t>reflektováno</a:t>
            </a:r>
            <a:r>
              <a:rPr dirty="0"/>
              <a:t> </a:t>
            </a:r>
            <a:r>
              <a:rPr dirty="0" err="1"/>
              <a:t>většinou</a:t>
            </a:r>
            <a:r>
              <a:rPr dirty="0"/>
              <a:t> v </a:t>
            </a:r>
            <a:r>
              <a:rPr dirty="0" err="1"/>
              <a:t>lepší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výkonnosti</a:t>
            </a:r>
            <a:r>
              <a:rPr dirty="0"/>
              <a:t> a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některých</a:t>
            </a:r>
            <a:r>
              <a:rPr dirty="0"/>
              <a:t> </a:t>
            </a:r>
            <a:r>
              <a:rPr dirty="0" err="1"/>
              <a:t>symptomů</a:t>
            </a:r>
            <a:endParaRPr dirty="0"/>
          </a:p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t</a:t>
            </a:r>
            <a:r>
              <a:rPr dirty="0" err="1" smtClean="0"/>
              <a:t>ři</a:t>
            </a:r>
            <a:r>
              <a:rPr dirty="0" smtClean="0"/>
              <a:t> </a:t>
            </a:r>
            <a:r>
              <a:rPr dirty="0" err="1"/>
              <a:t>úrovně</a:t>
            </a:r>
            <a:r>
              <a:rPr dirty="0"/>
              <a:t> </a:t>
            </a:r>
            <a:r>
              <a:rPr dirty="0" err="1" smtClean="0"/>
              <a:t>transferu</a:t>
            </a:r>
            <a:r>
              <a:rPr lang="cs-CZ" dirty="0" smtClean="0"/>
              <a:t> </a:t>
            </a:r>
            <a:r>
              <a:rPr dirty="0" smtClean="0"/>
              <a:t>- </a:t>
            </a:r>
            <a:r>
              <a:rPr dirty="0" err="1"/>
              <a:t>přenesení</a:t>
            </a:r>
            <a:r>
              <a:rPr dirty="0"/>
              <a:t> </a:t>
            </a:r>
            <a:r>
              <a:rPr dirty="0" err="1"/>
              <a:t>nabyté</a:t>
            </a:r>
            <a:r>
              <a:rPr dirty="0"/>
              <a:t> </a:t>
            </a:r>
            <a:r>
              <a:rPr dirty="0" err="1"/>
              <a:t>dovednosti</a:t>
            </a:r>
            <a:r>
              <a:rPr dirty="0"/>
              <a:t> do </a:t>
            </a:r>
            <a:r>
              <a:rPr dirty="0" err="1"/>
              <a:t>alternativní</a:t>
            </a:r>
            <a:r>
              <a:rPr dirty="0"/>
              <a:t> </a:t>
            </a:r>
            <a:r>
              <a:rPr dirty="0" err="1"/>
              <a:t>úlohy</a:t>
            </a:r>
            <a:r>
              <a:rPr dirty="0"/>
              <a:t>, do </a:t>
            </a:r>
            <a:r>
              <a:rPr dirty="0" err="1"/>
              <a:t>úlohy</a:t>
            </a:r>
            <a:r>
              <a:rPr dirty="0"/>
              <a:t> </a:t>
            </a:r>
            <a:r>
              <a:rPr dirty="0" err="1"/>
              <a:t>poněkud</a:t>
            </a:r>
            <a:r>
              <a:rPr dirty="0"/>
              <a:t> </a:t>
            </a:r>
            <a:r>
              <a:rPr dirty="0" err="1"/>
              <a:t>odlišné</a:t>
            </a:r>
            <a:r>
              <a:rPr dirty="0"/>
              <a:t> a do </a:t>
            </a:r>
            <a:r>
              <a:rPr dirty="0" err="1"/>
              <a:t>praktického</a:t>
            </a:r>
            <a:r>
              <a:rPr dirty="0"/>
              <a:t> </a:t>
            </a:r>
            <a:r>
              <a:rPr dirty="0" err="1"/>
              <a:t>života</a:t>
            </a:r>
            <a:r>
              <a:rPr dirty="0"/>
              <a:t> </a:t>
            </a:r>
            <a:r>
              <a:rPr sz="1300" dirty="0"/>
              <a:t>(Ben-</a:t>
            </a:r>
            <a:r>
              <a:rPr sz="1300" dirty="0" err="1"/>
              <a:t>Yishay</a:t>
            </a:r>
            <a:r>
              <a:rPr sz="1300" dirty="0"/>
              <a:t>, Diller, 1993)</a:t>
            </a:r>
          </a:p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p</a:t>
            </a:r>
            <a:r>
              <a:rPr dirty="0" err="1" smtClean="0"/>
              <a:t>odle</a:t>
            </a:r>
            <a:r>
              <a:rPr dirty="0" smtClean="0"/>
              <a:t> </a:t>
            </a:r>
            <a:r>
              <a:rPr dirty="0" err="1"/>
              <a:t>metaanalýz</a:t>
            </a:r>
            <a:r>
              <a:rPr dirty="0"/>
              <a:t> </a:t>
            </a:r>
            <a:r>
              <a:rPr dirty="0" err="1"/>
              <a:t>dosahuje</a:t>
            </a:r>
            <a:r>
              <a:rPr dirty="0"/>
              <a:t> </a:t>
            </a:r>
            <a:r>
              <a:rPr dirty="0" err="1"/>
              <a:t>nejlepšího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</a:t>
            </a:r>
            <a:r>
              <a:rPr dirty="0" err="1"/>
              <a:t>remediace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výsledné</a:t>
            </a:r>
            <a:r>
              <a:rPr dirty="0"/>
              <a:t> </a:t>
            </a:r>
            <a:r>
              <a:rPr dirty="0" err="1"/>
              <a:t>fční</a:t>
            </a:r>
            <a:r>
              <a:rPr dirty="0"/>
              <a:t> </a:t>
            </a:r>
            <a:r>
              <a:rPr dirty="0" err="1"/>
              <a:t>stavy</a:t>
            </a:r>
            <a:r>
              <a:rPr dirty="0"/>
              <a:t> </a:t>
            </a:r>
            <a:r>
              <a:rPr dirty="0" err="1" smtClean="0"/>
              <a:t>kombinac</a:t>
            </a:r>
            <a:r>
              <a:rPr lang="cs-CZ" dirty="0" smtClean="0"/>
              <a:t>í</a:t>
            </a:r>
            <a:r>
              <a:rPr dirty="0" smtClean="0"/>
              <a:t> </a:t>
            </a:r>
            <a:r>
              <a:rPr dirty="0" err="1"/>
              <a:t>programu</a:t>
            </a:r>
            <a:r>
              <a:rPr dirty="0"/>
              <a:t> KR s </a:t>
            </a:r>
            <a:r>
              <a:rPr dirty="0" err="1"/>
              <a:t>psychiatrickou</a:t>
            </a:r>
            <a:r>
              <a:rPr dirty="0"/>
              <a:t> </a:t>
            </a:r>
            <a:r>
              <a:rPr dirty="0" err="1"/>
              <a:t>rehabilitací</a:t>
            </a:r>
            <a:endParaRPr dirty="0"/>
          </a:p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smtClean="0"/>
              <a:t>z</a:t>
            </a:r>
            <a:r>
              <a:rPr dirty="0" smtClean="0"/>
              <a:t> </a:t>
            </a:r>
            <a:r>
              <a:rPr dirty="0" err="1"/>
              <a:t>metod</a:t>
            </a:r>
            <a:r>
              <a:rPr dirty="0"/>
              <a:t> se </a:t>
            </a:r>
            <a:r>
              <a:rPr dirty="0" err="1"/>
              <a:t>ukazují</a:t>
            </a:r>
            <a:r>
              <a:rPr dirty="0"/>
              <a:t> </a:t>
            </a:r>
            <a:r>
              <a:rPr dirty="0" err="1"/>
              <a:t>nejlepší</a:t>
            </a:r>
            <a:r>
              <a:rPr dirty="0"/>
              <a:t> </a:t>
            </a:r>
            <a:r>
              <a:rPr dirty="0" err="1"/>
              <a:t>tréninky</a:t>
            </a:r>
            <a:r>
              <a:rPr dirty="0"/>
              <a:t> </a:t>
            </a:r>
            <a:r>
              <a:rPr dirty="0" err="1"/>
              <a:t>založené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drilu</a:t>
            </a:r>
            <a:r>
              <a:rPr dirty="0"/>
              <a:t> a </a:t>
            </a:r>
            <a:r>
              <a:rPr dirty="0" err="1"/>
              <a:t>strategii</a:t>
            </a:r>
            <a:endParaRPr dirty="0"/>
          </a:p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s</a:t>
            </a:r>
            <a:r>
              <a:rPr dirty="0" err="1" smtClean="0"/>
              <a:t>amotné</a:t>
            </a:r>
            <a:r>
              <a:rPr dirty="0" smtClean="0"/>
              <a:t> </a:t>
            </a:r>
            <a:r>
              <a:rPr dirty="0" err="1"/>
              <a:t>intenzívnější</a:t>
            </a:r>
            <a:r>
              <a:rPr dirty="0"/>
              <a:t> </a:t>
            </a:r>
            <a:r>
              <a:rPr dirty="0" err="1"/>
              <a:t>počítačové</a:t>
            </a:r>
            <a:r>
              <a:rPr dirty="0"/>
              <a:t> </a:t>
            </a:r>
            <a:r>
              <a:rPr dirty="0" err="1"/>
              <a:t>trénování</a:t>
            </a:r>
            <a:r>
              <a:rPr dirty="0"/>
              <a:t> KF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metakognitivních</a:t>
            </a:r>
            <a:r>
              <a:rPr dirty="0"/>
              <a:t> </a:t>
            </a:r>
            <a:r>
              <a:rPr dirty="0" err="1"/>
              <a:t>cvičení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podobně</a:t>
            </a:r>
            <a:r>
              <a:rPr dirty="0"/>
              <a:t> </a:t>
            </a:r>
            <a:r>
              <a:rPr dirty="0" err="1"/>
              <a:t>signifikantní</a:t>
            </a:r>
            <a:r>
              <a:rPr dirty="0"/>
              <a:t> </a:t>
            </a:r>
            <a:r>
              <a:rPr dirty="0" err="1"/>
              <a:t>efekt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fungování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bez </a:t>
            </a:r>
            <a:r>
              <a:rPr dirty="0" err="1"/>
              <a:t>zapojení</a:t>
            </a:r>
            <a:r>
              <a:rPr dirty="0"/>
              <a:t> </a:t>
            </a:r>
            <a:r>
              <a:rPr dirty="0" err="1"/>
              <a:t>komplexní</a:t>
            </a:r>
            <a:r>
              <a:rPr dirty="0"/>
              <a:t> </a:t>
            </a:r>
            <a:r>
              <a:rPr dirty="0" err="1"/>
              <a:t>péče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Wykes</a:t>
            </a:r>
            <a:r>
              <a:rPr sz="1300" dirty="0"/>
              <a:t>, 2011)</a:t>
            </a:r>
          </a:p>
          <a:p>
            <a:pPr marL="187517" indent="-187517" defTabSz="246451">
              <a:lnSpc>
                <a:spcPct val="11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n</a:t>
            </a:r>
            <a:r>
              <a:rPr dirty="0" err="1" smtClean="0"/>
              <a:t>ěkteré</a:t>
            </a:r>
            <a:r>
              <a:rPr dirty="0" smtClean="0"/>
              <a:t> </a:t>
            </a:r>
            <a:r>
              <a:rPr dirty="0" err="1"/>
              <a:t>studie</a:t>
            </a:r>
            <a:r>
              <a:rPr dirty="0"/>
              <a:t> </a:t>
            </a:r>
            <a:r>
              <a:rPr dirty="0" err="1"/>
              <a:t>prokázaly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vliv</a:t>
            </a:r>
            <a:r>
              <a:rPr dirty="0"/>
              <a:t> KR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negativní</a:t>
            </a:r>
            <a:r>
              <a:rPr dirty="0"/>
              <a:t>, </a:t>
            </a:r>
            <a:r>
              <a:rPr dirty="0" err="1"/>
              <a:t>depresivní</a:t>
            </a:r>
            <a:r>
              <a:rPr dirty="0"/>
              <a:t> a </a:t>
            </a:r>
            <a:r>
              <a:rPr dirty="0" err="1"/>
              <a:t>úzkostné</a:t>
            </a:r>
            <a:r>
              <a:rPr dirty="0"/>
              <a:t> </a:t>
            </a:r>
            <a:r>
              <a:rPr dirty="0" err="1"/>
              <a:t>symptomy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Eack</a:t>
            </a:r>
            <a:r>
              <a:rPr sz="1300" dirty="0"/>
              <a:t>, 2009; </a:t>
            </a:r>
            <a:r>
              <a:rPr sz="1300" dirty="0" err="1"/>
              <a:t>Wykes</a:t>
            </a:r>
            <a:r>
              <a:rPr sz="130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3353725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KD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íce než 50% nemocných je postiženo KD různého stupně</a:t>
            </a:r>
          </a:p>
          <a:p>
            <a:pPr>
              <a:lnSpc>
                <a:spcPct val="100000"/>
              </a:lnSpc>
            </a:pPr>
            <a:r>
              <a:rPr lang="cs-CZ" dirty="0"/>
              <a:t>g</a:t>
            </a:r>
            <a:r>
              <a:rPr lang="cs-CZ" dirty="0" smtClean="0"/>
              <a:t>eneralizovaný X parciální KD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ýzkumy dvojčat – všichni pacienti trpící SCH si vedou kognitivně o úroveň hůře, než by se dalo předpokládat v případě absence nemoci </a:t>
            </a:r>
            <a:r>
              <a:rPr lang="cs-CZ" sz="1600" dirty="0" smtClean="0"/>
              <a:t>(</a:t>
            </a:r>
            <a:r>
              <a:rPr lang="cs-CZ" sz="1600" dirty="0" err="1" smtClean="0"/>
              <a:t>Goldberg</a:t>
            </a:r>
            <a:r>
              <a:rPr lang="cs-CZ" sz="1600" dirty="0" smtClean="0"/>
              <a:t>, 1990)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KD předchází prvnímu výskytu příznaků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ozitivní </a:t>
            </a:r>
            <a:r>
              <a:rPr lang="cs-CZ" dirty="0" err="1" smtClean="0"/>
              <a:t>sy</a:t>
            </a:r>
            <a:r>
              <a:rPr lang="cs-CZ" dirty="0" smtClean="0"/>
              <a:t> vliv na koncentraci na výkon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egativní </a:t>
            </a:r>
            <a:r>
              <a:rPr lang="cs-CZ" dirty="0" err="1" smtClean="0"/>
              <a:t>sy</a:t>
            </a:r>
            <a:r>
              <a:rPr lang="cs-CZ" dirty="0" smtClean="0"/>
              <a:t> vliv na určité </a:t>
            </a:r>
            <a:r>
              <a:rPr lang="cs-CZ" dirty="0" err="1" smtClean="0"/>
              <a:t>fce</a:t>
            </a:r>
            <a:r>
              <a:rPr lang="cs-CZ" dirty="0" smtClean="0"/>
              <a:t> – zpracování informace, ale spíše narušují adekvátní využití volních složek při řešení kognitivních úloh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8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sychologická rovina efektivity"/>
          <p:cNvSpPr txBox="1">
            <a:spLocks noGrp="1"/>
          </p:cNvSpPr>
          <p:nvPr>
            <p:ph type="title"/>
          </p:nvPr>
        </p:nvSpPr>
        <p:spPr>
          <a:xfrm>
            <a:off x="2895600" y="357050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Psychologická</a:t>
            </a:r>
            <a:r>
              <a:rPr sz="4000" dirty="0"/>
              <a:t> </a:t>
            </a:r>
            <a:r>
              <a:rPr sz="4000" dirty="0" err="1"/>
              <a:t>rovina</a:t>
            </a:r>
            <a:r>
              <a:rPr sz="4000" dirty="0"/>
              <a:t> </a:t>
            </a:r>
            <a:r>
              <a:rPr sz="4000" dirty="0" err="1"/>
              <a:t>efektivity</a:t>
            </a:r>
            <a:endParaRPr sz="4000" dirty="0"/>
          </a:p>
        </p:txBody>
      </p:sp>
      <p:sp>
        <p:nvSpPr>
          <p:cNvPr id="144" name="Efektivita závislá zejména na specifitě samotné KF a na metodě zvolené k tréninku…"/>
          <p:cNvSpPr txBox="1">
            <a:spLocks noGrp="1"/>
          </p:cNvSpPr>
          <p:nvPr>
            <p:ph type="body" idx="1"/>
          </p:nvPr>
        </p:nvSpPr>
        <p:spPr>
          <a:xfrm>
            <a:off x="685799" y="1650078"/>
            <a:ext cx="11193087" cy="51414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8145" indent="-228145" defTabSz="299848">
              <a:lnSpc>
                <a:spcPct val="10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e</a:t>
            </a:r>
            <a:r>
              <a:rPr dirty="0" err="1" smtClean="0"/>
              <a:t>fektivita</a:t>
            </a:r>
            <a:r>
              <a:rPr dirty="0" smtClean="0"/>
              <a:t> </a:t>
            </a:r>
            <a:r>
              <a:rPr lang="cs-CZ" dirty="0" smtClean="0"/>
              <a:t>je </a:t>
            </a:r>
            <a:r>
              <a:rPr dirty="0" err="1" smtClean="0"/>
              <a:t>závislá</a:t>
            </a:r>
            <a:r>
              <a:rPr dirty="0" smtClean="0"/>
              <a:t> </a:t>
            </a:r>
            <a:r>
              <a:rPr dirty="0" err="1"/>
              <a:t>zejména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specifitě</a:t>
            </a:r>
            <a:r>
              <a:rPr dirty="0"/>
              <a:t> </a:t>
            </a:r>
            <a:r>
              <a:rPr dirty="0" err="1"/>
              <a:t>samotné</a:t>
            </a:r>
            <a:r>
              <a:rPr dirty="0"/>
              <a:t> KF 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metodě</a:t>
            </a:r>
            <a:r>
              <a:rPr dirty="0"/>
              <a:t> </a:t>
            </a:r>
            <a:r>
              <a:rPr dirty="0" err="1"/>
              <a:t>zvolené</a:t>
            </a:r>
            <a:r>
              <a:rPr dirty="0"/>
              <a:t> </a:t>
            </a:r>
            <a:r>
              <a:rPr lang="cs-CZ" dirty="0" smtClean="0"/>
              <a:t>                   </a:t>
            </a:r>
            <a:r>
              <a:rPr dirty="0" smtClean="0"/>
              <a:t>k </a:t>
            </a:r>
            <a:r>
              <a:rPr dirty="0" err="1"/>
              <a:t>tréninku</a:t>
            </a:r>
            <a:endParaRPr dirty="0"/>
          </a:p>
          <a:p>
            <a:pPr marL="228145" indent="-228145" defTabSz="299848">
              <a:lnSpc>
                <a:spcPct val="10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ejčastěji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měří</a:t>
            </a:r>
            <a:r>
              <a:rPr dirty="0"/>
              <a:t> </a:t>
            </a:r>
            <a:r>
              <a:rPr dirty="0" err="1"/>
              <a:t>psychometricky</a:t>
            </a:r>
            <a:endParaRPr dirty="0"/>
          </a:p>
          <a:p>
            <a:pPr marL="228145" indent="-228145" defTabSz="299848">
              <a:lnSpc>
                <a:spcPct val="100000"/>
              </a:lnSpc>
              <a:spcBef>
                <a:spcPts val="2109"/>
              </a:spcBef>
              <a:defRPr sz="2336"/>
            </a:pPr>
            <a:r>
              <a:rPr dirty="0"/>
              <a:t>NPS </a:t>
            </a:r>
            <a:r>
              <a:rPr dirty="0" err="1"/>
              <a:t>testům</a:t>
            </a:r>
            <a:r>
              <a:rPr dirty="0"/>
              <a:t> se </a:t>
            </a:r>
            <a:r>
              <a:rPr dirty="0" err="1"/>
              <a:t>vytýká</a:t>
            </a:r>
            <a:r>
              <a:rPr dirty="0"/>
              <a:t> </a:t>
            </a:r>
            <a:r>
              <a:rPr dirty="0" err="1"/>
              <a:t>zejména</a:t>
            </a:r>
            <a:r>
              <a:rPr dirty="0"/>
              <a:t> </a:t>
            </a:r>
            <a:r>
              <a:rPr dirty="0" err="1"/>
              <a:t>efekt</a:t>
            </a:r>
            <a:r>
              <a:rPr dirty="0"/>
              <a:t> </a:t>
            </a:r>
            <a:r>
              <a:rPr dirty="0" err="1"/>
              <a:t>nácviku</a:t>
            </a:r>
            <a:r>
              <a:rPr dirty="0"/>
              <a:t> </a:t>
            </a:r>
            <a:r>
              <a:rPr dirty="0" err="1"/>
              <a:t>jednotlivých</a:t>
            </a:r>
            <a:r>
              <a:rPr dirty="0"/>
              <a:t> </a:t>
            </a:r>
            <a:r>
              <a:rPr dirty="0" err="1"/>
              <a:t>zkoušek</a:t>
            </a:r>
            <a:r>
              <a:rPr dirty="0"/>
              <a:t>, </a:t>
            </a:r>
            <a:r>
              <a:rPr dirty="0" err="1"/>
              <a:t>například</a:t>
            </a:r>
            <a:r>
              <a:rPr dirty="0"/>
              <a:t> </a:t>
            </a:r>
            <a:r>
              <a:rPr dirty="0" err="1"/>
              <a:t>vlivem</a:t>
            </a:r>
            <a:r>
              <a:rPr dirty="0"/>
              <a:t> </a:t>
            </a:r>
            <a:r>
              <a:rPr dirty="0" err="1"/>
              <a:t>procedurálního</a:t>
            </a:r>
            <a:r>
              <a:rPr dirty="0"/>
              <a:t> </a:t>
            </a:r>
            <a:r>
              <a:rPr dirty="0" err="1"/>
              <a:t>učení</a:t>
            </a:r>
            <a:r>
              <a:rPr dirty="0"/>
              <a:t> </a:t>
            </a:r>
            <a:r>
              <a:rPr sz="1300" dirty="0"/>
              <a:t>(Goldberg, 2007) </a:t>
            </a:r>
            <a:r>
              <a:rPr dirty="0"/>
              <a:t>a </a:t>
            </a:r>
            <a:r>
              <a:rPr dirty="0" err="1"/>
              <a:t>relativně</a:t>
            </a:r>
            <a:r>
              <a:rPr dirty="0"/>
              <a:t> </a:t>
            </a:r>
            <a:r>
              <a:rPr dirty="0" err="1"/>
              <a:t>nízká</a:t>
            </a:r>
            <a:r>
              <a:rPr dirty="0"/>
              <a:t> </a:t>
            </a:r>
            <a:r>
              <a:rPr dirty="0" err="1"/>
              <a:t>ekologická</a:t>
            </a:r>
            <a:r>
              <a:rPr dirty="0"/>
              <a:t> </a:t>
            </a:r>
            <a:r>
              <a:rPr dirty="0" err="1"/>
              <a:t>validita</a:t>
            </a:r>
            <a:endParaRPr dirty="0"/>
          </a:p>
          <a:p>
            <a:pPr marL="228145" indent="-228145" defTabSz="299848">
              <a:lnSpc>
                <a:spcPct val="10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e</a:t>
            </a:r>
            <a:r>
              <a:rPr dirty="0" err="1" smtClean="0"/>
              <a:t>xistuje</a:t>
            </a:r>
            <a:r>
              <a:rPr dirty="0" smtClean="0"/>
              <a:t> </a:t>
            </a:r>
            <a:r>
              <a:rPr dirty="0" err="1"/>
              <a:t>řada</a:t>
            </a:r>
            <a:r>
              <a:rPr dirty="0"/>
              <a:t> </a:t>
            </a:r>
            <a:r>
              <a:rPr dirty="0" err="1"/>
              <a:t>testových</a:t>
            </a:r>
            <a:r>
              <a:rPr dirty="0"/>
              <a:t> </a:t>
            </a:r>
            <a:r>
              <a:rPr dirty="0" err="1"/>
              <a:t>baterií</a:t>
            </a:r>
            <a:r>
              <a:rPr dirty="0"/>
              <a:t> </a:t>
            </a:r>
            <a:r>
              <a:rPr dirty="0" err="1"/>
              <a:t>specifických</a:t>
            </a:r>
            <a:r>
              <a:rPr dirty="0"/>
              <a:t> pro </a:t>
            </a:r>
            <a:r>
              <a:rPr dirty="0" err="1"/>
              <a:t>testování</a:t>
            </a:r>
            <a:r>
              <a:rPr dirty="0"/>
              <a:t> KD u SCH a </a:t>
            </a:r>
            <a:r>
              <a:rPr dirty="0" err="1"/>
              <a:t>měření</a:t>
            </a:r>
            <a:r>
              <a:rPr dirty="0"/>
              <a:t>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efektivity</a:t>
            </a:r>
            <a:r>
              <a:rPr dirty="0"/>
              <a:t> </a:t>
            </a:r>
            <a:r>
              <a:rPr dirty="0" err="1"/>
              <a:t>remediace</a:t>
            </a:r>
            <a:r>
              <a:rPr dirty="0"/>
              <a:t> - MATRICS Consensus Cognitive Battery </a:t>
            </a:r>
            <a:r>
              <a:rPr sz="1300" dirty="0"/>
              <a:t>(MCCB; </a:t>
            </a:r>
            <a:r>
              <a:rPr sz="1300" dirty="0" err="1"/>
              <a:t>Neuchterlein</a:t>
            </a:r>
            <a:r>
              <a:rPr sz="1300" dirty="0"/>
              <a:t>, 2008), </a:t>
            </a:r>
            <a:r>
              <a:rPr dirty="0"/>
              <a:t>Brief Assessment of Cognition in Schizophrenia </a:t>
            </a:r>
            <a:r>
              <a:rPr sz="1300" dirty="0"/>
              <a:t>(BACS; Keefe, 2004), </a:t>
            </a:r>
            <a:r>
              <a:rPr dirty="0"/>
              <a:t>Repeatable Battery for the Assessment of Neuropsychological Status </a:t>
            </a:r>
            <a:r>
              <a:rPr sz="1300" dirty="0"/>
              <a:t>(RBANS; Randolph, 1998)</a:t>
            </a:r>
          </a:p>
          <a:p>
            <a:pPr marL="228145" indent="-228145" defTabSz="299848">
              <a:lnSpc>
                <a:spcPct val="10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v</a:t>
            </a:r>
            <a:r>
              <a:rPr dirty="0" err="1" smtClean="0"/>
              <a:t>ětšina</a:t>
            </a:r>
            <a:r>
              <a:rPr dirty="0" smtClean="0"/>
              <a:t> </a:t>
            </a:r>
            <a:r>
              <a:rPr dirty="0" err="1"/>
              <a:t>remediačních</a:t>
            </a:r>
            <a:r>
              <a:rPr dirty="0"/>
              <a:t> </a:t>
            </a:r>
            <a:r>
              <a:rPr dirty="0" err="1"/>
              <a:t>přístupů</a:t>
            </a:r>
            <a:r>
              <a:rPr dirty="0"/>
              <a:t> se </a:t>
            </a:r>
            <a:r>
              <a:rPr dirty="0" err="1"/>
              <a:t>snaží</a:t>
            </a:r>
            <a:r>
              <a:rPr dirty="0"/>
              <a:t> </a:t>
            </a:r>
            <a:r>
              <a:rPr dirty="0" err="1" smtClean="0"/>
              <a:t>cí</a:t>
            </a:r>
            <a:r>
              <a:rPr lang="cs-CZ" dirty="0" smtClean="0"/>
              <a:t>l</a:t>
            </a:r>
            <a:r>
              <a:rPr dirty="0" smtClean="0"/>
              <a:t>it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všechny</a:t>
            </a:r>
            <a:r>
              <a:rPr dirty="0"/>
              <a:t> </a:t>
            </a:r>
            <a:r>
              <a:rPr dirty="0" err="1"/>
              <a:t>uvedené</a:t>
            </a:r>
            <a:r>
              <a:rPr dirty="0"/>
              <a:t> </a:t>
            </a:r>
            <a:r>
              <a:rPr dirty="0" err="1"/>
              <a:t>domény</a:t>
            </a:r>
            <a:r>
              <a:rPr dirty="0"/>
              <a:t> </a:t>
            </a:r>
            <a:r>
              <a:rPr dirty="0" err="1"/>
              <a:t>definované</a:t>
            </a:r>
            <a:r>
              <a:rPr dirty="0"/>
              <a:t> </a:t>
            </a:r>
            <a:r>
              <a:rPr dirty="0" err="1"/>
              <a:t>iniciativou</a:t>
            </a:r>
            <a:r>
              <a:rPr dirty="0"/>
              <a:t> MATRICS, a to </a:t>
            </a:r>
            <a:r>
              <a:rPr dirty="0" err="1"/>
              <a:t>buď</a:t>
            </a:r>
            <a:r>
              <a:rPr dirty="0"/>
              <a:t> </a:t>
            </a:r>
            <a:r>
              <a:rPr dirty="0" err="1"/>
              <a:t>přímo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efektem</a:t>
            </a:r>
            <a:r>
              <a:rPr dirty="0"/>
              <a:t> </a:t>
            </a:r>
            <a:r>
              <a:rPr dirty="0" err="1"/>
              <a:t>generalizace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28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ychlost zpracování"/>
          <p:cNvSpPr txBox="1">
            <a:spLocks noGrp="1"/>
          </p:cNvSpPr>
          <p:nvPr>
            <p:ph type="title"/>
          </p:nvPr>
        </p:nvSpPr>
        <p:spPr>
          <a:xfrm>
            <a:off x="2895600" y="257695"/>
            <a:ext cx="8610600" cy="1477709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Rychlost</a:t>
            </a:r>
            <a:r>
              <a:rPr dirty="0"/>
              <a:t> </a:t>
            </a:r>
            <a:r>
              <a:rPr dirty="0" err="1"/>
              <a:t>zpracování</a:t>
            </a:r>
            <a:endParaRPr dirty="0"/>
          </a:p>
        </p:txBody>
      </p:sp>
      <p:sp>
        <p:nvSpPr>
          <p:cNvPr id="147" name="Trénink rychlosti zpracování bývá často součástí tréninku receptivních a pozornostních fcí…"/>
          <p:cNvSpPr txBox="1">
            <a:spLocks noGrp="1"/>
          </p:cNvSpPr>
          <p:nvPr>
            <p:ph type="body" idx="1"/>
          </p:nvPr>
        </p:nvSpPr>
        <p:spPr>
          <a:xfrm>
            <a:off x="689956" y="1735403"/>
            <a:ext cx="11172306" cy="4839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t</a:t>
            </a:r>
            <a:r>
              <a:rPr dirty="0" err="1" smtClean="0"/>
              <a:t>rénink</a:t>
            </a:r>
            <a:r>
              <a:rPr dirty="0" smtClean="0"/>
              <a:t> </a:t>
            </a:r>
            <a:r>
              <a:rPr dirty="0" err="1"/>
              <a:t>rychlosti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bývá</a:t>
            </a:r>
            <a:r>
              <a:rPr dirty="0"/>
              <a:t> </a:t>
            </a:r>
            <a:r>
              <a:rPr dirty="0" err="1"/>
              <a:t>často</a:t>
            </a:r>
            <a:r>
              <a:rPr dirty="0"/>
              <a:t> </a:t>
            </a:r>
            <a:r>
              <a:rPr dirty="0" err="1"/>
              <a:t>součástí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dirty="0" err="1"/>
              <a:t>receptivních</a:t>
            </a:r>
            <a:r>
              <a:rPr dirty="0"/>
              <a:t> </a:t>
            </a:r>
            <a:r>
              <a:rPr lang="cs-CZ" dirty="0" smtClean="0"/>
              <a:t>                             </a:t>
            </a:r>
            <a:r>
              <a:rPr dirty="0" smtClean="0"/>
              <a:t>a </a:t>
            </a:r>
            <a:r>
              <a:rPr dirty="0" err="1"/>
              <a:t>pozornostních</a:t>
            </a:r>
            <a:r>
              <a:rPr dirty="0"/>
              <a:t> </a:t>
            </a:r>
            <a:r>
              <a:rPr dirty="0" err="1"/>
              <a:t>fcí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smtClean="0"/>
              <a:t>k</a:t>
            </a:r>
            <a:r>
              <a:rPr dirty="0" smtClean="0"/>
              <a:t>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ovlivnění</a:t>
            </a:r>
            <a:r>
              <a:rPr dirty="0"/>
              <a:t> se s </a:t>
            </a:r>
            <a:r>
              <a:rPr dirty="0" err="1"/>
              <a:t>oblibou</a:t>
            </a:r>
            <a:r>
              <a:rPr dirty="0"/>
              <a:t> </a:t>
            </a:r>
            <a:r>
              <a:rPr dirty="0" err="1"/>
              <a:t>používají</a:t>
            </a:r>
            <a:r>
              <a:rPr dirty="0"/>
              <a:t> </a:t>
            </a:r>
            <a:r>
              <a:rPr dirty="0" err="1"/>
              <a:t>počítačové</a:t>
            </a:r>
            <a:r>
              <a:rPr dirty="0"/>
              <a:t> </a:t>
            </a:r>
            <a:r>
              <a:rPr dirty="0" err="1"/>
              <a:t>metody</a:t>
            </a:r>
            <a:r>
              <a:rPr dirty="0"/>
              <a:t> a </a:t>
            </a:r>
            <a:r>
              <a:rPr dirty="0" err="1"/>
              <a:t>prokazují</a:t>
            </a:r>
            <a:r>
              <a:rPr dirty="0"/>
              <a:t> trend </a:t>
            </a:r>
            <a:r>
              <a:rPr lang="cs-CZ" dirty="0" smtClean="0"/>
              <a:t>               </a:t>
            </a:r>
            <a:r>
              <a:rPr dirty="0" err="1" smtClean="0"/>
              <a:t>ke</a:t>
            </a:r>
            <a:r>
              <a:rPr dirty="0" smtClean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anebo</a:t>
            </a:r>
            <a:r>
              <a:rPr dirty="0"/>
              <a:t> </a:t>
            </a:r>
            <a:r>
              <a:rPr dirty="0" err="1"/>
              <a:t>signifikantní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sz="1200" dirty="0"/>
              <a:t>(Kurtz, 2001)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j</a:t>
            </a:r>
            <a:r>
              <a:rPr dirty="0" err="1" smtClean="0"/>
              <a:t>ako</a:t>
            </a:r>
            <a:r>
              <a:rPr dirty="0" smtClean="0"/>
              <a:t> </a:t>
            </a:r>
            <a:r>
              <a:rPr dirty="0" err="1"/>
              <a:t>hlavní</a:t>
            </a:r>
            <a:r>
              <a:rPr dirty="0"/>
              <a:t> </a:t>
            </a:r>
            <a:r>
              <a:rPr dirty="0" err="1"/>
              <a:t>proměnná</a:t>
            </a:r>
            <a:r>
              <a:rPr dirty="0"/>
              <a:t> pro </a:t>
            </a:r>
            <a:r>
              <a:rPr dirty="0" err="1"/>
              <a:t>udržení</a:t>
            </a:r>
            <a:r>
              <a:rPr dirty="0"/>
              <a:t> </a:t>
            </a:r>
            <a:r>
              <a:rPr dirty="0" err="1"/>
              <a:t>tohoto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se </a:t>
            </a:r>
            <a:r>
              <a:rPr dirty="0" err="1"/>
              <a:t>uvádí</a:t>
            </a:r>
            <a:r>
              <a:rPr dirty="0"/>
              <a:t> </a:t>
            </a:r>
            <a:r>
              <a:rPr dirty="0" err="1"/>
              <a:t>bezprostřední</a:t>
            </a:r>
            <a:r>
              <a:rPr dirty="0"/>
              <a:t> </a:t>
            </a:r>
            <a:r>
              <a:rPr dirty="0" err="1"/>
              <a:t>vylepšení</a:t>
            </a:r>
            <a:r>
              <a:rPr dirty="0"/>
              <a:t> </a:t>
            </a:r>
            <a:r>
              <a:rPr dirty="0" err="1"/>
              <a:t>rychlosti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a </a:t>
            </a:r>
            <a:r>
              <a:rPr dirty="0" err="1"/>
              <a:t>dalších</a:t>
            </a:r>
            <a:r>
              <a:rPr dirty="0"/>
              <a:t> </a:t>
            </a:r>
            <a:r>
              <a:rPr dirty="0" err="1"/>
              <a:t>pozornostních</a:t>
            </a:r>
            <a:r>
              <a:rPr dirty="0"/>
              <a:t> determinant </a:t>
            </a:r>
            <a:r>
              <a:rPr dirty="0" err="1"/>
              <a:t>během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sz="1200" dirty="0"/>
              <a:t>(</a:t>
            </a:r>
            <a:r>
              <a:rPr sz="1200" dirty="0" err="1"/>
              <a:t>Hogarty</a:t>
            </a:r>
            <a:r>
              <a:rPr sz="1200" dirty="0"/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2133328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ozornost"/>
          <p:cNvSpPr txBox="1">
            <a:spLocks noGrp="1"/>
          </p:cNvSpPr>
          <p:nvPr>
            <p:ph type="title"/>
          </p:nvPr>
        </p:nvSpPr>
        <p:spPr>
          <a:xfrm>
            <a:off x="2804160" y="340424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Pozornost</a:t>
            </a:r>
            <a:endParaRPr dirty="0"/>
          </a:p>
        </p:txBody>
      </p:sp>
      <p:sp>
        <p:nvSpPr>
          <p:cNvPr id="150" name="Základ efektivního trénování pozornostních fcí spočívá v přístupu využívajícím model zpracování informace (Bracy, 1986) a v použití jasných, flexibilních, na doménu specifických a sebe-instrukčních programů (Kurtz, 2001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z</a:t>
            </a:r>
            <a:r>
              <a:rPr dirty="0" err="1" smtClean="0"/>
              <a:t>áklad</a:t>
            </a:r>
            <a:r>
              <a:rPr dirty="0" smtClean="0"/>
              <a:t> </a:t>
            </a:r>
            <a:r>
              <a:rPr dirty="0" err="1"/>
              <a:t>efektivního</a:t>
            </a:r>
            <a:r>
              <a:rPr dirty="0"/>
              <a:t> </a:t>
            </a:r>
            <a:r>
              <a:rPr dirty="0" err="1"/>
              <a:t>trénování</a:t>
            </a:r>
            <a:r>
              <a:rPr dirty="0"/>
              <a:t> </a:t>
            </a:r>
            <a:r>
              <a:rPr dirty="0" err="1"/>
              <a:t>pozornostních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 </a:t>
            </a:r>
            <a:r>
              <a:rPr dirty="0" err="1"/>
              <a:t>spočívá</a:t>
            </a:r>
            <a:r>
              <a:rPr dirty="0"/>
              <a:t> v </a:t>
            </a:r>
            <a:r>
              <a:rPr dirty="0" err="1"/>
              <a:t>přístupu</a:t>
            </a:r>
            <a:r>
              <a:rPr dirty="0"/>
              <a:t> </a:t>
            </a:r>
            <a:r>
              <a:rPr dirty="0" err="1"/>
              <a:t>využívajícím</a:t>
            </a:r>
            <a:r>
              <a:rPr dirty="0"/>
              <a:t> model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 </a:t>
            </a:r>
            <a:r>
              <a:rPr sz="1200" dirty="0"/>
              <a:t>(Bracy, 1986) </a:t>
            </a:r>
            <a:r>
              <a:rPr dirty="0"/>
              <a:t>a v </a:t>
            </a:r>
            <a:r>
              <a:rPr dirty="0" err="1"/>
              <a:t>použití</a:t>
            </a:r>
            <a:r>
              <a:rPr dirty="0"/>
              <a:t> </a:t>
            </a:r>
            <a:r>
              <a:rPr dirty="0" err="1"/>
              <a:t>jasných</a:t>
            </a:r>
            <a:r>
              <a:rPr dirty="0"/>
              <a:t>, </a:t>
            </a:r>
            <a:r>
              <a:rPr dirty="0" err="1"/>
              <a:t>flexibilních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doménu</a:t>
            </a:r>
            <a:r>
              <a:rPr dirty="0"/>
              <a:t> </a:t>
            </a:r>
            <a:r>
              <a:rPr dirty="0" err="1"/>
              <a:t>specifických</a:t>
            </a:r>
            <a:r>
              <a:rPr dirty="0"/>
              <a:t> a </a:t>
            </a:r>
            <a:r>
              <a:rPr dirty="0" err="1"/>
              <a:t>sebe-instrukčních</a:t>
            </a:r>
            <a:r>
              <a:rPr dirty="0"/>
              <a:t> </a:t>
            </a:r>
            <a:r>
              <a:rPr dirty="0" err="1"/>
              <a:t>programů</a:t>
            </a:r>
            <a:r>
              <a:rPr dirty="0"/>
              <a:t> </a:t>
            </a:r>
            <a:r>
              <a:rPr sz="1200" dirty="0"/>
              <a:t>(Kurtz, 2001)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k</a:t>
            </a:r>
            <a:r>
              <a:rPr dirty="0" err="1" smtClean="0"/>
              <a:t>líčovou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jeví</a:t>
            </a:r>
            <a:r>
              <a:rPr dirty="0"/>
              <a:t> </a:t>
            </a:r>
            <a:r>
              <a:rPr dirty="0" err="1"/>
              <a:t>vědomá</a:t>
            </a:r>
            <a:r>
              <a:rPr dirty="0"/>
              <a:t> </a:t>
            </a:r>
            <a:r>
              <a:rPr dirty="0" err="1"/>
              <a:t>kontrola</a:t>
            </a:r>
            <a:r>
              <a:rPr dirty="0"/>
              <a:t>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aktivity</a:t>
            </a:r>
            <a:r>
              <a:rPr dirty="0"/>
              <a:t>, a </a:t>
            </a:r>
            <a:r>
              <a:rPr dirty="0" err="1"/>
              <a:t>tudíž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použití</a:t>
            </a:r>
            <a:r>
              <a:rPr dirty="0"/>
              <a:t> </a:t>
            </a:r>
            <a:r>
              <a:rPr dirty="0" err="1"/>
              <a:t>metakognitivních</a:t>
            </a:r>
            <a:r>
              <a:rPr dirty="0"/>
              <a:t> </a:t>
            </a:r>
            <a:r>
              <a:rPr dirty="0" err="1"/>
              <a:t>strategií</a:t>
            </a:r>
            <a:r>
              <a:rPr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samotném</a:t>
            </a:r>
            <a:r>
              <a:rPr dirty="0"/>
              <a:t>  </a:t>
            </a:r>
            <a:r>
              <a:rPr dirty="0" err="1"/>
              <a:t>tréninku</a:t>
            </a:r>
            <a:r>
              <a:rPr dirty="0"/>
              <a:t> </a:t>
            </a:r>
            <a:r>
              <a:rPr sz="1200" dirty="0"/>
              <a:t>(</a:t>
            </a:r>
            <a:r>
              <a:rPr sz="1200" dirty="0" err="1"/>
              <a:t>Wykes</a:t>
            </a:r>
            <a:r>
              <a:rPr sz="1200" dirty="0"/>
              <a:t>, Reeder, 2005)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d</a:t>
            </a:r>
            <a:r>
              <a:rPr dirty="0" err="1" smtClean="0"/>
              <a:t>obrý</a:t>
            </a:r>
            <a:r>
              <a:rPr lang="cs-CZ" dirty="0" smtClean="0"/>
              <a:t>m</a:t>
            </a:r>
            <a:r>
              <a:rPr dirty="0" smtClean="0"/>
              <a:t> </a:t>
            </a:r>
            <a:r>
              <a:rPr dirty="0" err="1"/>
              <a:t>prediktorem</a:t>
            </a:r>
            <a:r>
              <a:rPr dirty="0"/>
              <a:t> </a:t>
            </a:r>
            <a:r>
              <a:rPr dirty="0" err="1"/>
              <a:t>úspěšnosti</a:t>
            </a:r>
            <a:r>
              <a:rPr dirty="0"/>
              <a:t> v </a:t>
            </a:r>
            <a:r>
              <a:rPr dirty="0" err="1"/>
              <a:t>běžném</a:t>
            </a:r>
            <a:r>
              <a:rPr dirty="0"/>
              <a:t> </a:t>
            </a:r>
            <a:r>
              <a:rPr dirty="0" err="1"/>
              <a:t>každodenním</a:t>
            </a:r>
            <a:r>
              <a:rPr dirty="0"/>
              <a:t> </a:t>
            </a:r>
            <a:r>
              <a:rPr dirty="0" err="1"/>
              <a:t>životě</a:t>
            </a:r>
            <a:r>
              <a:rPr dirty="0"/>
              <a:t> je </a:t>
            </a:r>
            <a:r>
              <a:rPr dirty="0" err="1"/>
              <a:t>auditivní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 </a:t>
            </a:r>
            <a:r>
              <a:rPr sz="1200" dirty="0"/>
              <a:t>(Kurtz, 2008)</a:t>
            </a:r>
          </a:p>
        </p:txBody>
      </p:sp>
    </p:spTree>
    <p:extLst>
      <p:ext uri="{BB962C8B-B14F-4D97-AF65-F5344CB8AC3E}">
        <p14:creationId xmlns:p14="http://schemas.microsoft.com/office/powerpoint/2010/main" val="3936067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1"/>
            <a:ext cx="8229600" cy="1844675"/>
          </a:xfrm>
        </p:spPr>
        <p:txBody>
          <a:bodyPr>
            <a:normAutofit fontScale="90000"/>
          </a:bodyPr>
          <a:lstStyle/>
          <a:p>
            <a:pPr marL="484632" algn="ctr">
              <a:lnSpc>
                <a:spcPct val="115000"/>
              </a:lnSpc>
              <a:defRPr/>
            </a:pPr>
            <a:r>
              <a:rPr lang="cs-CZ" altLang="cs-CZ" dirty="0"/>
              <a:t>Cíle a východiska </a:t>
            </a:r>
            <a:r>
              <a:rPr lang="cs-CZ" altLang="cs-CZ" dirty="0" err="1"/>
              <a:t>remediace</a:t>
            </a:r>
            <a:r>
              <a:rPr lang="cs-CZ" altLang="cs-CZ" dirty="0"/>
              <a:t> kognitivního deficitu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>
          <a:xfrm>
            <a:off x="2099618" y="1817688"/>
            <a:ext cx="8445500" cy="2736850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cs-CZ" altLang="cs-CZ" sz="2000" dirty="0"/>
              <a:t>Cílem je zvýšit rychlost, flexibilitu a následně efektivitu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zpracování informací.</a:t>
            </a:r>
          </a:p>
          <a:p>
            <a:pPr marL="609600" indent="-609600" algn="ctr">
              <a:buNone/>
              <a:defRPr/>
            </a:pPr>
            <a:r>
              <a:rPr lang="cs-CZ" altLang="cs-CZ" sz="2000" dirty="0">
                <a:cs typeface="Arial" charset="0"/>
              </a:rPr>
              <a:t>↓</a:t>
            </a:r>
            <a:endParaRPr lang="en-US" altLang="cs-CZ" sz="2000" dirty="0">
              <a:cs typeface="Arial" charset="0"/>
            </a:endParaRPr>
          </a:p>
          <a:p>
            <a:pPr marL="609600" indent="-609600">
              <a:buNone/>
              <a:defRPr/>
            </a:pPr>
            <a:r>
              <a:rPr lang="cs-CZ" altLang="cs-CZ" sz="2000" dirty="0"/>
              <a:t>Od základního nácviku pozornosti a exekutivních dovedností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k řešení problémů (od jednoduchých ke komplexnějším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úlohám). </a:t>
            </a:r>
            <a:r>
              <a:rPr lang="en-US" altLang="cs-CZ" sz="2000" dirty="0"/>
              <a:t>	</a:t>
            </a:r>
            <a:r>
              <a:rPr lang="cs-CZ" altLang="cs-CZ" sz="2400" dirty="0"/>
              <a:t>                       			        </a:t>
            </a:r>
            <a:r>
              <a:rPr lang="cs-CZ" altLang="cs-CZ" sz="1200" dirty="0"/>
              <a:t>(Bracy,1994)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  <a:defRPr/>
            </a:pPr>
            <a:endParaRPr lang="cs-CZ" altLang="cs-CZ" sz="1200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  <a:defRPr/>
            </a:pPr>
            <a:endParaRPr lang="cs-CZ" altLang="cs-CZ" sz="2400" i="1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2207568" y="4554538"/>
            <a:ext cx="7834312" cy="1036638"/>
            <a:chOff x="249" y="2478"/>
            <a:chExt cx="4935" cy="653"/>
          </a:xfrm>
        </p:grpSpPr>
        <p:sp>
          <p:nvSpPr>
            <p:cNvPr id="69638" name="Line 5"/>
            <p:cNvSpPr>
              <a:spLocks noChangeShapeType="1"/>
            </p:cNvSpPr>
            <p:nvPr/>
          </p:nvSpPr>
          <p:spPr bwMode="auto">
            <a:xfrm>
              <a:off x="249" y="2614"/>
              <a:ext cx="3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639" name="Line 6"/>
            <p:cNvSpPr>
              <a:spLocks noChangeShapeType="1"/>
            </p:cNvSpPr>
            <p:nvPr/>
          </p:nvSpPr>
          <p:spPr bwMode="auto">
            <a:xfrm>
              <a:off x="249" y="2750"/>
              <a:ext cx="3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auto">
            <a:xfrm>
              <a:off x="249" y="2886"/>
              <a:ext cx="3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auto">
            <a:xfrm>
              <a:off x="249" y="3022"/>
              <a:ext cx="3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57" name="Oval 9"/>
            <p:cNvSpPr>
              <a:spLocks noChangeAspect="1" noChangeArrowheads="1"/>
            </p:cNvSpPr>
            <p:nvPr/>
          </p:nvSpPr>
          <p:spPr bwMode="auto">
            <a:xfrm>
              <a:off x="611" y="2568"/>
              <a:ext cx="645" cy="5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Disg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ating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858" name="AutoShape 10"/>
            <p:cNvSpPr>
              <a:spLocks noChangeArrowheads="1"/>
            </p:cNvSpPr>
            <p:nvPr/>
          </p:nvSpPr>
          <p:spPr bwMode="auto">
            <a:xfrm>
              <a:off x="4024" y="2478"/>
              <a:ext cx="1160" cy="6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cs-CZ" altLang="cs-CZ" sz="1600" dirty="0">
                <a:latin typeface="Arial" charset="0"/>
              </a:endParaRPr>
            </a:p>
            <a:p>
              <a:pPr eaLnBrk="0" hangingPunct="0">
                <a:defRPr/>
              </a:pPr>
              <a:r>
                <a:rPr lang="cs-CZ" altLang="cs-CZ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Výstup</a:t>
              </a:r>
              <a:endParaRPr lang="en-US" altLang="cs-CZ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eaLnBrk="0" hangingPunct="0">
                <a:defRPr/>
              </a:pPr>
              <a:r>
                <a:rPr lang="cs-CZ" altLang="cs-CZ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(d</a:t>
              </a:r>
              <a:r>
                <a:rPr lang="en-US" altLang="cs-CZ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y</a:t>
              </a:r>
              <a:r>
                <a:rPr lang="cs-CZ" altLang="cs-CZ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sfunkce</a:t>
              </a:r>
              <a:r>
                <a:rPr lang="cs-CZ" altLang="cs-CZ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exekut. </a:t>
              </a:r>
            </a:p>
            <a:p>
              <a:pPr eaLnBrk="0" hangingPunct="0">
                <a:defRPr/>
              </a:pPr>
              <a:r>
                <a:rPr lang="cs-CZ" altLang="cs-CZ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fcí</a:t>
              </a:r>
              <a:r>
                <a:rPr lang="cs-CZ" altLang="cs-CZ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a paměti)</a:t>
              </a:r>
            </a:p>
            <a:p>
              <a:pPr>
                <a:defRPr/>
              </a:pPr>
              <a:endParaRPr lang="cs-CZ" altLang="cs-CZ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>
                <a:defRPr/>
              </a:pPr>
              <a:endParaRPr lang="cs-CZ" altLang="cs-CZ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859" name="AutoShape 11"/>
            <p:cNvSpPr>
              <a:spLocks noChangeArrowheads="1"/>
            </p:cNvSpPr>
            <p:nvPr/>
          </p:nvSpPr>
          <p:spPr bwMode="auto">
            <a:xfrm>
              <a:off x="2971" y="2568"/>
              <a:ext cx="1053" cy="472"/>
            </a:xfrm>
            <a:prstGeom prst="homePlate">
              <a:avLst>
                <a:gd name="adj" fmla="val 55773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 altLang="cs-CZ">
                <a:latin typeface="Arial" charset="0"/>
              </a:endParaRPr>
            </a:p>
            <a:p>
              <a:pPr eaLnBrk="0" hangingPunct="0">
                <a:defRPr/>
              </a:pP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Reprezen</a:t>
              </a:r>
              <a:r>
                <a:rPr lang="en-US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t</a:t>
              </a: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ace </a:t>
              </a:r>
              <a:endParaRPr lang="en-US" altLang="cs-CZ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eaLnBrk="0" hangingPunct="0">
                <a:defRPr/>
              </a:pP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(primárně </a:t>
              </a:r>
              <a:r>
                <a:rPr lang="en-US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</a:t>
              </a: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ezorg.</a:t>
              </a:r>
              <a:r>
                <a:rPr lang="en-US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  <a:p>
              <a:pPr eaLnBrk="0" hangingPunct="0">
                <a:defRPr/>
              </a:pP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 snížená)</a:t>
              </a:r>
            </a:p>
            <a:p>
              <a:pPr>
                <a:spcBef>
                  <a:spcPct val="50000"/>
                </a:spcBef>
                <a:defRPr/>
              </a:pPr>
              <a:endParaRPr lang="cs-CZ" altLang="cs-CZ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718860" name="AutoShape 12"/>
            <p:cNvSpPr>
              <a:spLocks noChangeArrowheads="1"/>
            </p:cNvSpPr>
            <p:nvPr/>
          </p:nvSpPr>
          <p:spPr bwMode="auto">
            <a:xfrm>
              <a:off x="1746" y="2568"/>
              <a:ext cx="1053" cy="472"/>
            </a:xfrm>
            <a:prstGeom prst="homePlate">
              <a:avLst>
                <a:gd name="adj" fmla="val 5577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altLang="cs-CZ">
                <a:solidFill>
                  <a:schemeClr val="bg1"/>
                </a:solidFill>
                <a:latin typeface="Arial" charset="0"/>
              </a:endParaRPr>
            </a:p>
            <a:p>
              <a:pPr eaLnBrk="0" hangingPunct="0">
                <a:defRPr/>
              </a:pP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Porucha </a:t>
              </a:r>
            </a:p>
            <a:p>
              <a:pPr eaLnBrk="0" hangingPunct="0">
                <a:defRPr/>
              </a:pP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zpracování </a:t>
              </a:r>
              <a:endParaRPr lang="en-US" altLang="cs-CZ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eaLnBrk="0" hangingPunct="0">
                <a:defRPr/>
              </a:pPr>
              <a:r>
                <a:rPr lang="cs-CZ" altLang="cs-CZ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(schémat)</a:t>
              </a:r>
            </a:p>
            <a:p>
              <a:pPr>
                <a:spcBef>
                  <a:spcPct val="50000"/>
                </a:spcBef>
                <a:defRPr/>
              </a:pPr>
              <a:endParaRPr lang="cs-CZ" altLang="cs-CZ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9646" name="Line 13"/>
            <p:cNvSpPr>
              <a:spLocks noChangeShapeType="1"/>
            </p:cNvSpPr>
            <p:nvPr/>
          </p:nvSpPr>
          <p:spPr bwMode="auto">
            <a:xfrm>
              <a:off x="1383" y="2659"/>
              <a:ext cx="218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647" name="Line 14"/>
            <p:cNvSpPr>
              <a:spLocks noChangeShapeType="1"/>
            </p:cNvSpPr>
            <p:nvPr/>
          </p:nvSpPr>
          <p:spPr bwMode="auto">
            <a:xfrm>
              <a:off x="1383" y="2795"/>
              <a:ext cx="218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648" name="Line 15"/>
            <p:cNvSpPr>
              <a:spLocks noChangeShapeType="1"/>
            </p:cNvSpPr>
            <p:nvPr/>
          </p:nvSpPr>
          <p:spPr bwMode="auto">
            <a:xfrm>
              <a:off x="1383" y="2931"/>
              <a:ext cx="218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649" name="Line 16"/>
            <p:cNvSpPr>
              <a:spLocks noChangeShapeType="1"/>
            </p:cNvSpPr>
            <p:nvPr/>
          </p:nvSpPr>
          <p:spPr bwMode="auto">
            <a:xfrm>
              <a:off x="1383" y="3067"/>
              <a:ext cx="218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9637" name="Text Box 17"/>
          <p:cNvSpPr txBox="1">
            <a:spLocks noChangeArrowheads="1"/>
          </p:cNvSpPr>
          <p:nvPr/>
        </p:nvSpPr>
        <p:spPr bwMode="auto">
          <a:xfrm>
            <a:off x="1919288" y="5229225"/>
            <a:ext cx="8305800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00100" indent="-342900" algn="l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257300" indent="-342900" algn="l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714500" indent="-342900" algn="l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71700" indent="-342900" algn="l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SzTx/>
              <a:buFontTx/>
              <a:buNone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2000" dirty="0"/>
              <a:t>Od nácviku základních kognitivních dovedností </a:t>
            </a:r>
            <a:r>
              <a:rPr lang="cs-CZ" altLang="cs-CZ" sz="2000" dirty="0">
                <a:cs typeface="Arial" panose="020B0604020202020204" pitchFamily="34" charset="0"/>
              </a:rPr>
              <a:t>→ komplexní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rehabilitaci sociální kognice.</a:t>
            </a:r>
            <a:r>
              <a:rPr lang="cs-CZ" altLang="cs-CZ" sz="2000" dirty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5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racovní paměť- zlepšení při počítačovém tréninku; zlepšení je prediktorem úspěšnosti v každodenním životě, nejlépe koreluje s výsledným fčním stavem…"/>
          <p:cNvSpPr txBox="1">
            <a:spLocks noGrp="1"/>
          </p:cNvSpPr>
          <p:nvPr>
            <p:ph type="body" idx="1"/>
          </p:nvPr>
        </p:nvSpPr>
        <p:spPr>
          <a:xfrm>
            <a:off x="299259" y="1454727"/>
            <a:ext cx="11770822" cy="54032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0022" indent="-250022" defTabSz="328600">
              <a:lnSpc>
                <a:spcPct val="110000"/>
              </a:lnSpc>
              <a:spcBef>
                <a:spcPts val="2320"/>
              </a:spcBef>
              <a:defRPr sz="2560"/>
            </a:pPr>
            <a:r>
              <a:rPr lang="cs-CZ" sz="2000" b="1" dirty="0" err="1" smtClean="0"/>
              <a:t>p</a:t>
            </a:r>
            <a:r>
              <a:rPr sz="2000" b="1" dirty="0" err="1" smtClean="0"/>
              <a:t>racovní</a:t>
            </a:r>
            <a:r>
              <a:rPr sz="2000" b="1" dirty="0" smtClean="0"/>
              <a:t> </a:t>
            </a:r>
            <a:r>
              <a:rPr sz="2000" b="1" dirty="0" err="1"/>
              <a:t>paměť</a:t>
            </a:r>
            <a:r>
              <a:rPr sz="2000" b="1" dirty="0"/>
              <a:t>- </a:t>
            </a:r>
            <a:r>
              <a:rPr sz="2000" dirty="0" err="1"/>
              <a:t>zlepšení</a:t>
            </a:r>
            <a:r>
              <a:rPr sz="2000" dirty="0"/>
              <a:t>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počítačovém</a:t>
            </a:r>
            <a:r>
              <a:rPr sz="2000" dirty="0"/>
              <a:t> </a:t>
            </a:r>
            <a:r>
              <a:rPr sz="2000" dirty="0" err="1"/>
              <a:t>tréninku</a:t>
            </a:r>
            <a:r>
              <a:rPr sz="2000" dirty="0"/>
              <a:t>; </a:t>
            </a:r>
            <a:r>
              <a:rPr sz="2000" dirty="0" err="1"/>
              <a:t>zlepšení</a:t>
            </a:r>
            <a:r>
              <a:rPr sz="2000" dirty="0"/>
              <a:t> je </a:t>
            </a:r>
            <a:r>
              <a:rPr sz="2000" dirty="0" err="1"/>
              <a:t>prediktorem</a:t>
            </a:r>
            <a:r>
              <a:rPr sz="2000" dirty="0"/>
              <a:t> </a:t>
            </a:r>
            <a:r>
              <a:rPr sz="2000" dirty="0" err="1"/>
              <a:t>úspěšnosti</a:t>
            </a:r>
            <a:r>
              <a:rPr sz="2000" dirty="0"/>
              <a:t> </a:t>
            </a:r>
            <a:r>
              <a:rPr lang="cs-CZ" sz="2000" dirty="0" smtClean="0"/>
              <a:t>                 </a:t>
            </a:r>
            <a:r>
              <a:rPr sz="2000" dirty="0" smtClean="0"/>
              <a:t>v </a:t>
            </a:r>
            <a:r>
              <a:rPr sz="2000" dirty="0" err="1"/>
              <a:t>každodenním</a:t>
            </a:r>
            <a:r>
              <a:rPr sz="2000" dirty="0"/>
              <a:t> </a:t>
            </a:r>
            <a:r>
              <a:rPr sz="2000" dirty="0" err="1"/>
              <a:t>životě</a:t>
            </a:r>
            <a:r>
              <a:rPr sz="2000" dirty="0"/>
              <a:t>, </a:t>
            </a:r>
            <a:r>
              <a:rPr sz="2000" dirty="0" err="1"/>
              <a:t>nejlépe</a:t>
            </a:r>
            <a:r>
              <a:rPr sz="2000" dirty="0"/>
              <a:t> </a:t>
            </a:r>
            <a:r>
              <a:rPr sz="2000" dirty="0" err="1"/>
              <a:t>koreluje</a:t>
            </a:r>
            <a:r>
              <a:rPr sz="2000" dirty="0"/>
              <a:t> s </a:t>
            </a:r>
            <a:r>
              <a:rPr sz="2000" dirty="0" err="1"/>
              <a:t>výsledným</a:t>
            </a:r>
            <a:r>
              <a:rPr sz="2000" dirty="0"/>
              <a:t> </a:t>
            </a:r>
            <a:r>
              <a:rPr sz="2000" dirty="0" err="1"/>
              <a:t>fčním</a:t>
            </a:r>
            <a:r>
              <a:rPr sz="2000" dirty="0"/>
              <a:t> </a:t>
            </a:r>
            <a:r>
              <a:rPr sz="2000" dirty="0" err="1"/>
              <a:t>stavem</a:t>
            </a:r>
            <a:r>
              <a:rPr sz="2000" dirty="0"/>
              <a:t> </a:t>
            </a:r>
          </a:p>
          <a:p>
            <a:pPr marL="250022" indent="-250022" defTabSz="328600">
              <a:lnSpc>
                <a:spcPct val="110000"/>
              </a:lnSpc>
              <a:spcBef>
                <a:spcPts val="2320"/>
              </a:spcBef>
              <a:defRPr sz="2560"/>
            </a:pPr>
            <a:r>
              <a:rPr lang="cs-CZ" sz="2000" b="1" dirty="0" err="1" smtClean="0"/>
              <a:t>v</a:t>
            </a:r>
            <a:r>
              <a:rPr sz="2000" b="1" dirty="0" err="1" smtClean="0"/>
              <a:t>erbální</a:t>
            </a:r>
            <a:r>
              <a:rPr sz="2000" b="1" dirty="0" smtClean="0"/>
              <a:t> </a:t>
            </a:r>
            <a:r>
              <a:rPr sz="2000" b="1" dirty="0"/>
              <a:t>a </a:t>
            </a:r>
            <a:r>
              <a:rPr sz="2000" b="1" dirty="0" err="1"/>
              <a:t>vizuální</a:t>
            </a:r>
            <a:r>
              <a:rPr sz="2000" b="1" dirty="0"/>
              <a:t> </a:t>
            </a:r>
            <a:r>
              <a:rPr sz="2000" b="1" dirty="0" err="1"/>
              <a:t>učení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rozporuplné</a:t>
            </a:r>
            <a:r>
              <a:rPr sz="2000" dirty="0"/>
              <a:t> </a:t>
            </a:r>
            <a:r>
              <a:rPr sz="2000" dirty="0" err="1"/>
              <a:t>závěry</a:t>
            </a:r>
            <a:r>
              <a:rPr sz="2000" dirty="0"/>
              <a:t>, </a:t>
            </a:r>
            <a:r>
              <a:rPr sz="2000" dirty="0" err="1"/>
              <a:t>i</a:t>
            </a:r>
            <a:r>
              <a:rPr sz="2000" dirty="0"/>
              <a:t> bez </a:t>
            </a:r>
            <a:r>
              <a:rPr sz="2000" dirty="0" err="1"/>
              <a:t>ohledu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délku</a:t>
            </a:r>
            <a:r>
              <a:rPr sz="2000" dirty="0"/>
              <a:t> </a:t>
            </a:r>
            <a:r>
              <a:rPr sz="2000" dirty="0" err="1"/>
              <a:t>nácviku</a:t>
            </a:r>
            <a:r>
              <a:rPr sz="2000" dirty="0"/>
              <a:t> </a:t>
            </a:r>
            <a:r>
              <a:rPr sz="2000" dirty="0" err="1"/>
              <a:t>nedošlo</a:t>
            </a:r>
            <a:r>
              <a:rPr sz="2000" dirty="0"/>
              <a:t> </a:t>
            </a:r>
            <a:r>
              <a:rPr lang="cs-CZ" sz="2000" dirty="0" smtClean="0"/>
              <a:t>                     </a:t>
            </a:r>
            <a:r>
              <a:rPr sz="2000" dirty="0" err="1" smtClean="0"/>
              <a:t>ke</a:t>
            </a:r>
            <a:r>
              <a:rPr sz="2000" dirty="0" smtClean="0"/>
              <a:t> </a:t>
            </a:r>
            <a:r>
              <a:rPr sz="2000" dirty="0" err="1"/>
              <a:t>zlepšení</a:t>
            </a:r>
            <a:r>
              <a:rPr sz="2000" dirty="0"/>
              <a:t> </a:t>
            </a:r>
            <a:r>
              <a:rPr sz="1200" dirty="0"/>
              <a:t>(Rodriguez, 2004; </a:t>
            </a:r>
            <a:r>
              <a:rPr sz="1200" dirty="0" err="1"/>
              <a:t>Medalia</a:t>
            </a:r>
            <a:r>
              <a:rPr sz="1200" dirty="0"/>
              <a:t>, 2005) </a:t>
            </a:r>
            <a:r>
              <a:rPr sz="2000" dirty="0"/>
              <a:t>a </a:t>
            </a:r>
            <a:r>
              <a:rPr sz="2000" dirty="0" err="1"/>
              <a:t>efekt</a:t>
            </a:r>
            <a:r>
              <a:rPr sz="2000" dirty="0"/>
              <a:t> </a:t>
            </a:r>
            <a:r>
              <a:rPr sz="2000" dirty="0" err="1"/>
              <a:t>generalizace</a:t>
            </a:r>
            <a:r>
              <a:rPr sz="2000" dirty="0"/>
              <a:t> </a:t>
            </a:r>
            <a:r>
              <a:rPr sz="2000" dirty="0" err="1"/>
              <a:t>byl</a:t>
            </a:r>
            <a:r>
              <a:rPr sz="2000" dirty="0"/>
              <a:t> </a:t>
            </a:r>
            <a:r>
              <a:rPr sz="2000" dirty="0" err="1"/>
              <a:t>nesignifikantní</a:t>
            </a:r>
            <a:endParaRPr sz="2000" dirty="0"/>
          </a:p>
          <a:p>
            <a:pPr marL="250022" indent="-250022" defTabSz="328600">
              <a:lnSpc>
                <a:spcPct val="110000"/>
              </a:lnSpc>
              <a:spcBef>
                <a:spcPts val="2320"/>
              </a:spcBef>
              <a:defRPr sz="2560"/>
            </a:pPr>
            <a:r>
              <a:rPr lang="cs-CZ" sz="2000" b="1" dirty="0" err="1" smtClean="0"/>
              <a:t>e</a:t>
            </a:r>
            <a:r>
              <a:rPr sz="2000" b="1" dirty="0" err="1" smtClean="0"/>
              <a:t>xekutivní</a:t>
            </a:r>
            <a:r>
              <a:rPr sz="2000" b="1" dirty="0" smtClean="0"/>
              <a:t> </a:t>
            </a:r>
            <a:r>
              <a:rPr sz="2000" b="1" dirty="0" err="1"/>
              <a:t>fce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zlepšení</a:t>
            </a:r>
            <a:r>
              <a:rPr sz="2000" dirty="0"/>
              <a:t> </a:t>
            </a:r>
            <a:r>
              <a:rPr sz="2000" dirty="0" err="1"/>
              <a:t>především</a:t>
            </a:r>
            <a:r>
              <a:rPr sz="2000" dirty="0"/>
              <a:t> </a:t>
            </a:r>
            <a:r>
              <a:rPr sz="2000" dirty="0" err="1"/>
              <a:t>díky</a:t>
            </a:r>
            <a:r>
              <a:rPr sz="2000" dirty="0"/>
              <a:t> </a:t>
            </a:r>
            <a:r>
              <a:rPr sz="2000" dirty="0" err="1"/>
              <a:t>učení</a:t>
            </a:r>
            <a:r>
              <a:rPr sz="2000" dirty="0"/>
              <a:t> </a:t>
            </a:r>
            <a:r>
              <a:rPr sz="2000" dirty="0" err="1"/>
              <a:t>strategii</a:t>
            </a:r>
            <a:r>
              <a:rPr sz="2000" dirty="0"/>
              <a:t> a </a:t>
            </a:r>
            <a:r>
              <a:rPr sz="2000" dirty="0" err="1"/>
              <a:t>metakognitivní</a:t>
            </a:r>
            <a:r>
              <a:rPr sz="2000" dirty="0"/>
              <a:t> </a:t>
            </a:r>
            <a:r>
              <a:rPr sz="2000" dirty="0" err="1"/>
              <a:t>přístup</a:t>
            </a:r>
            <a:endParaRPr sz="2000" dirty="0"/>
          </a:p>
          <a:p>
            <a:pPr marL="250022" indent="-250022" defTabSz="328600">
              <a:lnSpc>
                <a:spcPct val="110000"/>
              </a:lnSpc>
              <a:spcBef>
                <a:spcPts val="2320"/>
              </a:spcBef>
              <a:defRPr sz="2560"/>
            </a:pPr>
            <a:r>
              <a:rPr lang="cs-CZ" sz="2000" b="1" dirty="0" err="1" smtClean="0"/>
              <a:t>s</a:t>
            </a:r>
            <a:r>
              <a:rPr sz="2000" b="1" dirty="0" err="1" smtClean="0"/>
              <a:t>ociální</a:t>
            </a:r>
            <a:r>
              <a:rPr sz="2000" b="1" dirty="0" smtClean="0"/>
              <a:t> </a:t>
            </a:r>
            <a:r>
              <a:rPr sz="2000" b="1" dirty="0" err="1"/>
              <a:t>kognice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strukturální</a:t>
            </a:r>
            <a:r>
              <a:rPr sz="2000" dirty="0"/>
              <a:t> a </a:t>
            </a:r>
            <a:r>
              <a:rPr sz="2000" dirty="0" err="1"/>
              <a:t>fční</a:t>
            </a:r>
            <a:r>
              <a:rPr sz="2000" dirty="0"/>
              <a:t> abnormality </a:t>
            </a:r>
            <a:r>
              <a:rPr sz="2000" dirty="0" err="1"/>
              <a:t>neuronálních</a:t>
            </a:r>
            <a:r>
              <a:rPr sz="2000" dirty="0"/>
              <a:t> </a:t>
            </a:r>
            <a:r>
              <a:rPr sz="2000" dirty="0" err="1"/>
              <a:t>mechanismů</a:t>
            </a:r>
            <a:r>
              <a:rPr sz="2000" dirty="0"/>
              <a:t> </a:t>
            </a:r>
            <a:r>
              <a:rPr sz="2000" dirty="0" err="1"/>
              <a:t>spojené</a:t>
            </a:r>
            <a:r>
              <a:rPr sz="2000" dirty="0"/>
              <a:t> </a:t>
            </a:r>
            <a:r>
              <a:rPr lang="cs-CZ" sz="2000" dirty="0" smtClean="0"/>
              <a:t>                          </a:t>
            </a:r>
            <a:r>
              <a:rPr sz="2000" dirty="0" smtClean="0"/>
              <a:t>s </a:t>
            </a:r>
            <a:r>
              <a:rPr sz="2000" dirty="0" err="1"/>
              <a:t>rozpoznáváním</a:t>
            </a:r>
            <a:r>
              <a:rPr sz="2000" dirty="0"/>
              <a:t> </a:t>
            </a:r>
            <a:r>
              <a:rPr sz="2000" dirty="0" err="1"/>
              <a:t>emočních</a:t>
            </a:r>
            <a:r>
              <a:rPr sz="2000" dirty="0"/>
              <a:t> </a:t>
            </a:r>
            <a:r>
              <a:rPr sz="2000" dirty="0" err="1"/>
              <a:t>výrazů</a:t>
            </a:r>
            <a:r>
              <a:rPr sz="2000" dirty="0"/>
              <a:t> </a:t>
            </a:r>
            <a:r>
              <a:rPr sz="2000" dirty="0" err="1"/>
              <a:t>obličeje</a:t>
            </a:r>
            <a:r>
              <a:rPr sz="2000" dirty="0"/>
              <a:t>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ovlivnitelné</a:t>
            </a:r>
            <a:r>
              <a:rPr sz="2000" dirty="0"/>
              <a:t> </a:t>
            </a:r>
            <a:r>
              <a:rPr sz="2000" dirty="0" err="1"/>
              <a:t>pomocí</a:t>
            </a:r>
            <a:r>
              <a:rPr sz="2000" dirty="0"/>
              <a:t> </a:t>
            </a:r>
            <a:r>
              <a:rPr sz="2000" dirty="0" err="1"/>
              <a:t>intenzivní</a:t>
            </a:r>
            <a:r>
              <a:rPr sz="2000" dirty="0"/>
              <a:t> </a:t>
            </a:r>
            <a:r>
              <a:rPr sz="2000" dirty="0" err="1"/>
              <a:t>remediace</a:t>
            </a:r>
            <a:r>
              <a:rPr sz="2000" dirty="0"/>
              <a:t> </a:t>
            </a:r>
            <a:r>
              <a:rPr sz="2000" dirty="0" err="1"/>
              <a:t>kognitivních</a:t>
            </a:r>
            <a:r>
              <a:rPr sz="2000" dirty="0"/>
              <a:t> a </a:t>
            </a:r>
            <a:r>
              <a:rPr sz="2000" dirty="0" err="1"/>
              <a:t>metakognitivních</a:t>
            </a:r>
            <a:r>
              <a:rPr sz="2000" dirty="0"/>
              <a:t> </a:t>
            </a:r>
            <a:r>
              <a:rPr sz="2000" dirty="0" err="1"/>
              <a:t>cvičení</a:t>
            </a:r>
            <a:r>
              <a:rPr sz="2000" dirty="0"/>
              <a:t> - </a:t>
            </a:r>
            <a:r>
              <a:rPr sz="2000" dirty="0" err="1"/>
              <a:t>po</a:t>
            </a:r>
            <a:r>
              <a:rPr sz="2000" dirty="0"/>
              <a:t> 80 h </a:t>
            </a:r>
            <a:r>
              <a:rPr sz="2000" dirty="0" err="1"/>
              <a:t>tréninku</a:t>
            </a:r>
            <a:r>
              <a:rPr sz="2000" dirty="0"/>
              <a:t> </a:t>
            </a:r>
            <a:r>
              <a:rPr sz="2000" dirty="0" err="1"/>
              <a:t>vykazují</a:t>
            </a:r>
            <a:r>
              <a:rPr sz="2000" dirty="0"/>
              <a:t> </a:t>
            </a:r>
            <a:r>
              <a:rPr sz="2000" dirty="0" err="1"/>
              <a:t>pacienti</a:t>
            </a:r>
            <a:r>
              <a:rPr sz="2000" dirty="0"/>
              <a:t> </a:t>
            </a:r>
            <a:r>
              <a:rPr sz="2000" dirty="0" err="1"/>
              <a:t>lepší</a:t>
            </a:r>
            <a:r>
              <a:rPr sz="2000" dirty="0"/>
              <a:t> </a:t>
            </a:r>
            <a:r>
              <a:rPr sz="2000" dirty="0" err="1"/>
              <a:t>kontrolu</a:t>
            </a:r>
            <a:r>
              <a:rPr sz="2000" dirty="0"/>
              <a:t> reality, </a:t>
            </a:r>
            <a:r>
              <a:rPr sz="2000" dirty="0" err="1"/>
              <a:t>zvýšenou</a:t>
            </a:r>
            <a:r>
              <a:rPr sz="2000" dirty="0"/>
              <a:t> </a:t>
            </a:r>
            <a:r>
              <a:rPr sz="2000" dirty="0" err="1"/>
              <a:t>aktivitu</a:t>
            </a:r>
            <a:r>
              <a:rPr sz="2000" dirty="0"/>
              <a:t> v </a:t>
            </a:r>
            <a:r>
              <a:rPr sz="2000" dirty="0" err="1"/>
              <a:t>oblastech</a:t>
            </a:r>
            <a:r>
              <a:rPr sz="2000" dirty="0"/>
              <a:t> </a:t>
            </a:r>
            <a:r>
              <a:rPr sz="2000" dirty="0" err="1"/>
              <a:t>mozku</a:t>
            </a:r>
            <a:r>
              <a:rPr sz="2000" dirty="0"/>
              <a:t> s </a:t>
            </a:r>
            <a:r>
              <a:rPr sz="2000" dirty="0" err="1"/>
              <a:t>tím</a:t>
            </a:r>
            <a:r>
              <a:rPr sz="2000" dirty="0"/>
              <a:t> </a:t>
            </a:r>
            <a:r>
              <a:rPr sz="2000" dirty="0" err="1"/>
              <a:t>spojenými</a:t>
            </a:r>
            <a:r>
              <a:rPr sz="2000" dirty="0"/>
              <a:t> </a:t>
            </a:r>
            <a:r>
              <a:rPr sz="2000" dirty="0" smtClean="0"/>
              <a:t>a </a:t>
            </a:r>
            <a:r>
              <a:rPr sz="2000" dirty="0" err="1"/>
              <a:t>zlepšení</a:t>
            </a:r>
            <a:r>
              <a:rPr sz="2000" dirty="0"/>
              <a:t> </a:t>
            </a:r>
            <a:r>
              <a:rPr sz="2000" dirty="0" err="1"/>
              <a:t>sociálního</a:t>
            </a:r>
            <a:r>
              <a:rPr sz="2000" dirty="0"/>
              <a:t> </a:t>
            </a:r>
            <a:r>
              <a:rPr sz="2000" dirty="0" err="1"/>
              <a:t>fungování</a:t>
            </a:r>
            <a:r>
              <a:rPr sz="2000" dirty="0"/>
              <a:t> </a:t>
            </a:r>
            <a:r>
              <a:rPr sz="2000" dirty="0" err="1"/>
              <a:t>až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err="1"/>
              <a:t>dobu</a:t>
            </a:r>
            <a:r>
              <a:rPr sz="2000" dirty="0"/>
              <a:t> 6 </a:t>
            </a:r>
            <a:r>
              <a:rPr sz="2000" dirty="0" err="1"/>
              <a:t>měsíců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err="1"/>
              <a:t>ukončení</a:t>
            </a:r>
            <a:r>
              <a:rPr sz="2000" dirty="0"/>
              <a:t> </a:t>
            </a:r>
            <a:r>
              <a:rPr sz="2000" dirty="0" err="1"/>
              <a:t>tréninku</a:t>
            </a:r>
            <a:r>
              <a:rPr sz="2000" dirty="0"/>
              <a:t> </a:t>
            </a:r>
            <a:r>
              <a:rPr sz="1200" dirty="0"/>
              <a:t>(Hooker, </a:t>
            </a:r>
            <a:r>
              <a:rPr sz="1200" dirty="0" err="1"/>
              <a:t>Vinogradov</a:t>
            </a:r>
            <a:r>
              <a:rPr sz="1200" dirty="0"/>
              <a:t>, 2010; </a:t>
            </a:r>
            <a:r>
              <a:rPr sz="1200" dirty="0" err="1"/>
              <a:t>Subramaniam</a:t>
            </a:r>
            <a:r>
              <a:rPr sz="1200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300179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řístupy, strategie, modely remediace"/>
          <p:cNvSpPr txBox="1">
            <a:spLocks noGrp="1"/>
          </p:cNvSpPr>
          <p:nvPr>
            <p:ph type="title"/>
          </p:nvPr>
        </p:nvSpPr>
        <p:spPr>
          <a:xfrm>
            <a:off x="2953789" y="307570"/>
            <a:ext cx="8610600" cy="1392383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 err="1"/>
              <a:t>Přístupy</a:t>
            </a:r>
            <a:r>
              <a:rPr sz="4000" dirty="0"/>
              <a:t>, </a:t>
            </a:r>
            <a:r>
              <a:rPr sz="4000" dirty="0" err="1"/>
              <a:t>strategie</a:t>
            </a:r>
            <a:r>
              <a:rPr sz="4000" dirty="0"/>
              <a:t>, </a:t>
            </a:r>
            <a:r>
              <a:rPr sz="4000" dirty="0" err="1"/>
              <a:t>modely</a:t>
            </a:r>
            <a:r>
              <a:rPr sz="4000" dirty="0"/>
              <a:t> </a:t>
            </a:r>
            <a:r>
              <a:rPr sz="4000" dirty="0" err="1"/>
              <a:t>remediace</a:t>
            </a:r>
            <a:endParaRPr sz="4000" dirty="0"/>
          </a:p>
        </p:txBody>
      </p:sp>
      <p:sp>
        <p:nvSpPr>
          <p:cNvPr id="155" name="Na počátku každé KR podrobné NPS vyšetření KF i se zaměřit na osobnost, emoce, aktuální psychopatologii…"/>
          <p:cNvSpPr txBox="1">
            <a:spLocks noGrp="1"/>
          </p:cNvSpPr>
          <p:nvPr>
            <p:ph type="body" idx="1"/>
          </p:nvPr>
        </p:nvSpPr>
        <p:spPr>
          <a:xfrm>
            <a:off x="573578" y="1826121"/>
            <a:ext cx="11263745" cy="4857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smtClean="0"/>
              <a:t>n</a:t>
            </a:r>
            <a:r>
              <a:rPr dirty="0" smtClean="0"/>
              <a:t>a </a:t>
            </a:r>
            <a:r>
              <a:rPr dirty="0" err="1"/>
              <a:t>počátku</a:t>
            </a:r>
            <a:r>
              <a:rPr dirty="0"/>
              <a:t> </a:t>
            </a:r>
            <a:r>
              <a:rPr dirty="0" err="1"/>
              <a:t>každé</a:t>
            </a:r>
            <a:r>
              <a:rPr dirty="0"/>
              <a:t> KR </a:t>
            </a:r>
            <a:r>
              <a:rPr dirty="0" err="1"/>
              <a:t>podrobné</a:t>
            </a:r>
            <a:r>
              <a:rPr dirty="0"/>
              <a:t> NPS </a:t>
            </a:r>
            <a:r>
              <a:rPr dirty="0" err="1"/>
              <a:t>vyšetření</a:t>
            </a:r>
            <a:r>
              <a:rPr dirty="0"/>
              <a:t> </a:t>
            </a:r>
            <a:r>
              <a:rPr dirty="0" smtClean="0"/>
              <a:t>KF</a:t>
            </a:r>
            <a:r>
              <a:rPr lang="cs-CZ" dirty="0" smtClean="0"/>
              <a:t>;</a:t>
            </a:r>
            <a:r>
              <a:rPr dirty="0" smtClean="0"/>
              <a:t> </a:t>
            </a:r>
            <a:r>
              <a:rPr dirty="0" err="1"/>
              <a:t>i</a:t>
            </a:r>
            <a:r>
              <a:rPr dirty="0"/>
              <a:t> se </a:t>
            </a:r>
            <a:r>
              <a:rPr dirty="0" err="1"/>
              <a:t>zaměřit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osobnost</a:t>
            </a:r>
            <a:r>
              <a:rPr dirty="0"/>
              <a:t>, </a:t>
            </a:r>
            <a:r>
              <a:rPr dirty="0" err="1"/>
              <a:t>emoce</a:t>
            </a:r>
            <a:r>
              <a:rPr dirty="0"/>
              <a:t>, </a:t>
            </a:r>
            <a:r>
              <a:rPr dirty="0" err="1"/>
              <a:t>aktuální</a:t>
            </a:r>
            <a:r>
              <a:rPr dirty="0"/>
              <a:t> </a:t>
            </a:r>
            <a:r>
              <a:rPr dirty="0" err="1"/>
              <a:t>psychopatologii</a:t>
            </a:r>
            <a:endParaRPr dirty="0"/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d</a:t>
            </a:r>
            <a:r>
              <a:rPr dirty="0" err="1" smtClean="0"/>
              <a:t>ůležitou</a:t>
            </a:r>
            <a:r>
              <a:rPr dirty="0" smtClean="0"/>
              <a:t> </a:t>
            </a:r>
            <a:r>
              <a:rPr dirty="0" err="1"/>
              <a:t>otázkou</a:t>
            </a:r>
            <a:r>
              <a:rPr dirty="0"/>
              <a:t> je, </a:t>
            </a:r>
            <a:r>
              <a:rPr dirty="0" err="1"/>
              <a:t>kterou</a:t>
            </a:r>
            <a:r>
              <a:rPr dirty="0"/>
              <a:t> </a:t>
            </a:r>
            <a:r>
              <a:rPr dirty="0" err="1"/>
              <a:t>fcí</a:t>
            </a:r>
            <a:r>
              <a:rPr dirty="0"/>
              <a:t> </a:t>
            </a:r>
            <a:r>
              <a:rPr dirty="0" err="1"/>
              <a:t>začínat</a:t>
            </a:r>
            <a:endParaRPr dirty="0"/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z</a:t>
            </a:r>
            <a:r>
              <a:rPr dirty="0" err="1" smtClean="0"/>
              <a:t>ačít</a:t>
            </a:r>
            <a:r>
              <a:rPr dirty="0" smtClean="0"/>
              <a:t> </a:t>
            </a:r>
            <a:r>
              <a:rPr b="1" dirty="0" smtClean="0"/>
              <a:t>“</a:t>
            </a:r>
            <a:r>
              <a:rPr lang="cs-CZ" b="1" dirty="0" err="1"/>
              <a:t>s</a:t>
            </a:r>
            <a:r>
              <a:rPr b="1" dirty="0" smtClean="0"/>
              <a:t>hora</a:t>
            </a:r>
            <a:r>
              <a:rPr b="1" dirty="0"/>
              <a:t>” </a:t>
            </a:r>
            <a:r>
              <a:rPr dirty="0"/>
              <a:t>- </a:t>
            </a:r>
            <a:r>
              <a:rPr dirty="0" err="1"/>
              <a:t>znamená</a:t>
            </a:r>
            <a:r>
              <a:rPr dirty="0"/>
              <a:t> </a:t>
            </a:r>
            <a:r>
              <a:rPr dirty="0" err="1"/>
              <a:t>jít</a:t>
            </a:r>
            <a:r>
              <a:rPr dirty="0"/>
              <a:t> od </a:t>
            </a:r>
            <a:r>
              <a:rPr dirty="0" err="1"/>
              <a:t>komplexních</a:t>
            </a:r>
            <a:r>
              <a:rPr dirty="0"/>
              <a:t> </a:t>
            </a:r>
            <a:r>
              <a:rPr dirty="0" err="1"/>
              <a:t>činností</a:t>
            </a:r>
            <a:r>
              <a:rPr dirty="0"/>
              <a:t> a </a:t>
            </a:r>
            <a:r>
              <a:rPr dirty="0" err="1"/>
              <a:t>tím</a:t>
            </a:r>
            <a:r>
              <a:rPr dirty="0"/>
              <a:t> </a:t>
            </a:r>
            <a:r>
              <a:rPr dirty="0" err="1"/>
              <a:t>ovlivnit</a:t>
            </a:r>
            <a:r>
              <a:rPr dirty="0"/>
              <a:t> </a:t>
            </a:r>
            <a:r>
              <a:rPr dirty="0" err="1"/>
              <a:t>jednotlivé</a:t>
            </a:r>
            <a:r>
              <a:rPr dirty="0"/>
              <a:t> KF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smtClean="0"/>
              <a:t>n</a:t>
            </a:r>
            <a:r>
              <a:rPr dirty="0" err="1" smtClean="0"/>
              <a:t>ebo</a:t>
            </a:r>
            <a:r>
              <a:rPr dirty="0" smtClean="0"/>
              <a:t> </a:t>
            </a:r>
            <a:r>
              <a:rPr b="1" dirty="0"/>
              <a:t>“</a:t>
            </a:r>
            <a:r>
              <a:rPr b="1" dirty="0" err="1"/>
              <a:t>zdola</a:t>
            </a:r>
            <a:r>
              <a:rPr b="1" dirty="0"/>
              <a:t>” </a:t>
            </a:r>
            <a:r>
              <a:rPr dirty="0"/>
              <a:t>- </a:t>
            </a:r>
            <a:r>
              <a:rPr dirty="0" err="1"/>
              <a:t>zaměříme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nácvik</a:t>
            </a:r>
            <a:r>
              <a:rPr dirty="0"/>
              <a:t> </a:t>
            </a:r>
            <a:r>
              <a:rPr dirty="0" err="1"/>
              <a:t>jednotlivých</a:t>
            </a:r>
            <a:r>
              <a:rPr dirty="0"/>
              <a:t> KF a </a:t>
            </a:r>
            <a:r>
              <a:rPr dirty="0" err="1"/>
              <a:t>postupně</a:t>
            </a:r>
            <a:r>
              <a:rPr dirty="0"/>
              <a:t> </a:t>
            </a:r>
            <a:r>
              <a:rPr dirty="0" err="1"/>
              <a:t>postupujeme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komplexnějším</a:t>
            </a:r>
            <a:r>
              <a:rPr dirty="0"/>
              <a:t> </a:t>
            </a:r>
            <a:r>
              <a:rPr dirty="0" err="1"/>
              <a:t>činnostem</a:t>
            </a:r>
            <a:endParaRPr dirty="0"/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v</a:t>
            </a:r>
            <a:r>
              <a:rPr dirty="0" err="1" smtClean="0"/>
              <a:t>ětšina</a:t>
            </a:r>
            <a:r>
              <a:rPr dirty="0" smtClean="0"/>
              <a:t> </a:t>
            </a:r>
            <a:r>
              <a:rPr dirty="0" err="1"/>
              <a:t>remediačních</a:t>
            </a:r>
            <a:r>
              <a:rPr dirty="0"/>
              <a:t> </a:t>
            </a:r>
            <a:r>
              <a:rPr dirty="0" err="1"/>
              <a:t>přístupů</a:t>
            </a:r>
            <a:r>
              <a:rPr dirty="0"/>
              <a:t> “</a:t>
            </a:r>
            <a:r>
              <a:rPr dirty="0" err="1"/>
              <a:t>zdola</a:t>
            </a:r>
            <a:r>
              <a:rPr dirty="0"/>
              <a:t> </a:t>
            </a:r>
            <a:r>
              <a:rPr dirty="0" err="1"/>
              <a:t>nahoru</a:t>
            </a:r>
            <a:r>
              <a:rPr dirty="0"/>
              <a:t>”</a:t>
            </a:r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s</a:t>
            </a:r>
            <a:r>
              <a:rPr dirty="0" err="1" smtClean="0"/>
              <a:t>oučasné</a:t>
            </a:r>
            <a:r>
              <a:rPr dirty="0" smtClean="0"/>
              <a:t> </a:t>
            </a:r>
            <a:r>
              <a:rPr dirty="0" err="1"/>
              <a:t>metody</a:t>
            </a:r>
            <a:r>
              <a:rPr dirty="0"/>
              <a:t> KR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postaveny</a:t>
            </a:r>
            <a:r>
              <a:rPr dirty="0"/>
              <a:t> </a:t>
            </a:r>
            <a:r>
              <a:rPr dirty="0" err="1"/>
              <a:t>laboratorně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klinicky</a:t>
            </a:r>
            <a:r>
              <a:rPr dirty="0"/>
              <a:t> </a:t>
            </a:r>
          </a:p>
          <a:p>
            <a:pPr marL="635340" lvl="1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dirty="0" err="1" smtClean="0"/>
              <a:t>první</a:t>
            </a:r>
            <a:r>
              <a:rPr dirty="0" smtClean="0"/>
              <a:t> 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zaměřeny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v </a:t>
            </a:r>
            <a:r>
              <a:rPr dirty="0" err="1"/>
              <a:t>testových</a:t>
            </a:r>
            <a:r>
              <a:rPr dirty="0"/>
              <a:t> </a:t>
            </a:r>
            <a:r>
              <a:rPr dirty="0" err="1"/>
              <a:t>metodách</a:t>
            </a:r>
            <a:r>
              <a:rPr dirty="0"/>
              <a:t>, </a:t>
            </a:r>
            <a:r>
              <a:rPr dirty="0" err="1"/>
              <a:t>druhé</a:t>
            </a:r>
            <a:r>
              <a:rPr dirty="0"/>
              <a:t> se </a:t>
            </a:r>
            <a:r>
              <a:rPr dirty="0" err="1"/>
              <a:t>zaměřují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generalizaci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do </a:t>
            </a:r>
            <a:r>
              <a:rPr dirty="0" err="1"/>
              <a:t>každodenního</a:t>
            </a:r>
            <a:r>
              <a:rPr dirty="0"/>
              <a:t> </a:t>
            </a:r>
            <a:r>
              <a:rPr dirty="0" err="1"/>
              <a:t>života</a:t>
            </a:r>
            <a:endParaRPr dirty="0"/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r</a:t>
            </a:r>
            <a:r>
              <a:rPr dirty="0" err="1" smtClean="0"/>
              <a:t>emediační</a:t>
            </a:r>
            <a:r>
              <a:rPr dirty="0" smtClean="0"/>
              <a:t> </a:t>
            </a:r>
            <a:r>
              <a:rPr dirty="0" err="1"/>
              <a:t>programy</a:t>
            </a:r>
            <a:r>
              <a:rPr dirty="0"/>
              <a:t> pro </a:t>
            </a:r>
            <a:r>
              <a:rPr dirty="0" err="1"/>
              <a:t>nemocné</a:t>
            </a:r>
            <a:r>
              <a:rPr dirty="0"/>
              <a:t> </a:t>
            </a:r>
            <a:r>
              <a:rPr dirty="0" smtClean="0"/>
              <a:t>SCH</a:t>
            </a:r>
            <a:r>
              <a:rPr lang="cs-CZ" dirty="0" smtClean="0"/>
              <a:t> </a:t>
            </a:r>
            <a:r>
              <a:rPr dirty="0" smtClean="0"/>
              <a:t>-  </a:t>
            </a:r>
            <a:r>
              <a:rPr dirty="0"/>
              <a:t>3 </a:t>
            </a:r>
            <a:r>
              <a:rPr dirty="0" err="1"/>
              <a:t>skupiny</a:t>
            </a:r>
            <a:r>
              <a:rPr dirty="0"/>
              <a:t> </a:t>
            </a:r>
            <a:r>
              <a:rPr dirty="0" err="1"/>
              <a:t>dle</a:t>
            </a:r>
            <a:r>
              <a:rPr dirty="0"/>
              <a:t> </a:t>
            </a:r>
            <a:r>
              <a:rPr dirty="0" err="1"/>
              <a:t>zvoleného</a:t>
            </a:r>
            <a:r>
              <a:rPr dirty="0"/>
              <a:t> </a:t>
            </a:r>
            <a:r>
              <a:rPr dirty="0" err="1"/>
              <a:t>přístupu</a:t>
            </a:r>
            <a:r>
              <a:rPr dirty="0"/>
              <a:t> - </a:t>
            </a:r>
            <a:r>
              <a:rPr dirty="0" err="1"/>
              <a:t>programy</a:t>
            </a:r>
            <a:r>
              <a:rPr dirty="0"/>
              <a:t> s </a:t>
            </a: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posílení</a:t>
            </a:r>
            <a:r>
              <a:rPr dirty="0"/>
              <a:t> </a:t>
            </a:r>
            <a:r>
              <a:rPr dirty="0" err="1"/>
              <a:t>kognice</a:t>
            </a:r>
            <a:r>
              <a:rPr dirty="0"/>
              <a:t>, </a:t>
            </a:r>
            <a:r>
              <a:rPr dirty="0" err="1"/>
              <a:t>kompenzatorní</a:t>
            </a:r>
            <a:r>
              <a:rPr dirty="0"/>
              <a:t> </a:t>
            </a:r>
            <a:r>
              <a:rPr dirty="0" err="1"/>
              <a:t>programy</a:t>
            </a:r>
            <a:r>
              <a:rPr dirty="0"/>
              <a:t> a </a:t>
            </a:r>
            <a:r>
              <a:rPr dirty="0" err="1"/>
              <a:t>programy</a:t>
            </a:r>
            <a:r>
              <a:rPr dirty="0"/>
              <a:t> </a:t>
            </a:r>
            <a:r>
              <a:rPr dirty="0" err="1"/>
              <a:t>využívající</a:t>
            </a:r>
            <a:r>
              <a:rPr dirty="0"/>
              <a:t> </a:t>
            </a:r>
            <a:r>
              <a:rPr dirty="0" err="1"/>
              <a:t>počítače</a:t>
            </a:r>
            <a:endParaRPr dirty="0"/>
          </a:p>
          <a:p>
            <a:pPr marL="178140" indent="-178140" defTabSz="234127">
              <a:lnSpc>
                <a:spcPct val="110000"/>
              </a:lnSpc>
              <a:spcBef>
                <a:spcPts val="1617"/>
              </a:spcBef>
              <a:defRPr sz="1824"/>
            </a:pPr>
            <a:r>
              <a:rPr lang="cs-CZ" dirty="0" err="1" smtClean="0"/>
              <a:t>d</a:t>
            </a:r>
            <a:r>
              <a:rPr dirty="0" err="1" smtClean="0"/>
              <a:t>ůležíté</a:t>
            </a:r>
            <a:r>
              <a:rPr dirty="0" smtClean="0"/>
              <a:t> </a:t>
            </a:r>
            <a:r>
              <a:rPr dirty="0" err="1"/>
              <a:t>při</a:t>
            </a:r>
            <a:r>
              <a:rPr dirty="0"/>
              <a:t> KR u SCH </a:t>
            </a:r>
            <a:r>
              <a:rPr dirty="0" err="1"/>
              <a:t>využívat</a:t>
            </a:r>
            <a:r>
              <a:rPr dirty="0"/>
              <a:t> 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cvičení</a:t>
            </a:r>
            <a:r>
              <a:rPr dirty="0"/>
              <a:t> </a:t>
            </a:r>
            <a:r>
              <a:rPr dirty="0" err="1"/>
              <a:t>metakognici</a:t>
            </a:r>
            <a:r>
              <a:rPr dirty="0"/>
              <a:t> </a:t>
            </a:r>
            <a:r>
              <a:rPr sz="1300" dirty="0"/>
              <a:t>(</a:t>
            </a:r>
            <a:r>
              <a:rPr sz="1300" dirty="0" err="1"/>
              <a:t>Wykes</a:t>
            </a:r>
            <a:r>
              <a:rPr sz="1300" dirty="0"/>
              <a:t>, 2011,2015)</a:t>
            </a:r>
          </a:p>
        </p:txBody>
      </p:sp>
    </p:spTree>
    <p:extLst>
      <p:ext uri="{BB962C8B-B14F-4D97-AF65-F5344CB8AC3E}">
        <p14:creationId xmlns:p14="http://schemas.microsoft.com/office/powerpoint/2010/main" val="1843020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rogramy k posílení kognice"/>
          <p:cNvSpPr txBox="1">
            <a:spLocks noGrp="1"/>
          </p:cNvSpPr>
          <p:nvPr>
            <p:ph type="title"/>
          </p:nvPr>
        </p:nvSpPr>
        <p:spPr>
          <a:xfrm>
            <a:off x="2795847" y="298860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400" dirty="0" err="1"/>
              <a:t>Programy</a:t>
            </a:r>
            <a:r>
              <a:rPr sz="4400" dirty="0"/>
              <a:t> k </a:t>
            </a:r>
            <a:r>
              <a:rPr sz="4400" dirty="0" err="1"/>
              <a:t>posílení</a:t>
            </a:r>
            <a:r>
              <a:rPr sz="4400" dirty="0"/>
              <a:t> </a:t>
            </a:r>
            <a:r>
              <a:rPr sz="4400" dirty="0" err="1"/>
              <a:t>kognice</a:t>
            </a:r>
            <a:endParaRPr sz="4400" dirty="0"/>
          </a:p>
        </p:txBody>
      </p:sp>
      <p:sp>
        <p:nvSpPr>
          <p:cNvPr id="158" name="Cílem je trénování a obnova K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62523" indent="-262523" defTabSz="345030">
              <a:lnSpc>
                <a:spcPct val="12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c</a:t>
            </a:r>
            <a:r>
              <a:rPr dirty="0" err="1" smtClean="0"/>
              <a:t>ílem</a:t>
            </a:r>
            <a:r>
              <a:rPr dirty="0" smtClean="0"/>
              <a:t> </a:t>
            </a:r>
            <a:r>
              <a:rPr dirty="0"/>
              <a:t>je </a:t>
            </a:r>
            <a:r>
              <a:rPr dirty="0" err="1"/>
              <a:t>trénování</a:t>
            </a:r>
            <a:r>
              <a:rPr dirty="0"/>
              <a:t> a </a:t>
            </a:r>
            <a:r>
              <a:rPr dirty="0" err="1"/>
              <a:t>obnova</a:t>
            </a:r>
            <a:r>
              <a:rPr dirty="0"/>
              <a:t> KF</a:t>
            </a:r>
          </a:p>
          <a:p>
            <a:pPr marL="262523" indent="-262523" defTabSz="345030">
              <a:lnSpc>
                <a:spcPct val="12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z</a:t>
            </a:r>
            <a:r>
              <a:rPr dirty="0" err="1" smtClean="0"/>
              <a:t>aměřeny</a:t>
            </a:r>
            <a:r>
              <a:rPr dirty="0" smtClean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odstranění</a:t>
            </a:r>
            <a:r>
              <a:rPr dirty="0"/>
              <a:t> </a:t>
            </a:r>
            <a:r>
              <a:rPr dirty="0" err="1"/>
              <a:t>deficitů</a:t>
            </a:r>
            <a:r>
              <a:rPr dirty="0"/>
              <a:t> </a:t>
            </a:r>
            <a:r>
              <a:rPr dirty="0" smtClean="0"/>
              <a:t>a </a:t>
            </a:r>
            <a:r>
              <a:rPr dirty="0" err="1"/>
              <a:t>především</a:t>
            </a:r>
            <a:r>
              <a:rPr dirty="0"/>
              <a:t> </a:t>
            </a:r>
            <a:r>
              <a:rPr dirty="0" err="1"/>
              <a:t>znovunaučení</a:t>
            </a:r>
            <a:r>
              <a:rPr dirty="0"/>
              <a:t> </a:t>
            </a:r>
            <a:r>
              <a:rPr dirty="0" err="1"/>
              <a:t>toho</a:t>
            </a:r>
            <a:r>
              <a:rPr dirty="0"/>
              <a:t>, co </a:t>
            </a:r>
            <a:r>
              <a:rPr dirty="0" err="1"/>
              <a:t>člověk</a:t>
            </a:r>
            <a:r>
              <a:rPr dirty="0"/>
              <a:t> </a:t>
            </a:r>
            <a:r>
              <a:rPr dirty="0" err="1"/>
              <a:t>uměl</a:t>
            </a:r>
            <a:r>
              <a:rPr dirty="0"/>
              <a:t> </a:t>
            </a:r>
            <a:r>
              <a:rPr dirty="0" err="1"/>
              <a:t>předtím</a:t>
            </a:r>
            <a:r>
              <a:rPr dirty="0"/>
              <a:t>, </a:t>
            </a:r>
            <a:r>
              <a:rPr dirty="0" err="1"/>
              <a:t>víceméně</a:t>
            </a:r>
            <a:r>
              <a:rPr dirty="0"/>
              <a:t> </a:t>
            </a:r>
            <a:r>
              <a:rPr dirty="0" err="1"/>
              <a:t>způsobem</a:t>
            </a:r>
            <a:r>
              <a:rPr dirty="0"/>
              <a:t>, </a:t>
            </a:r>
            <a:r>
              <a:rPr dirty="0" err="1"/>
              <a:t>jakým</a:t>
            </a:r>
            <a:r>
              <a:rPr dirty="0"/>
              <a:t> </a:t>
            </a:r>
            <a:r>
              <a:rPr dirty="0" err="1"/>
              <a:t>postupoval</a:t>
            </a:r>
            <a:r>
              <a:rPr dirty="0"/>
              <a:t> </a:t>
            </a:r>
            <a:r>
              <a:rPr dirty="0" err="1"/>
              <a:t>dříve</a:t>
            </a:r>
            <a:endParaRPr dirty="0"/>
          </a:p>
          <a:p>
            <a:pPr marL="262523" indent="-262523" defTabSz="345030">
              <a:lnSpc>
                <a:spcPct val="120000"/>
              </a:lnSpc>
              <a:spcBef>
                <a:spcPts val="2461"/>
              </a:spcBef>
              <a:defRPr sz="2688"/>
            </a:pPr>
            <a:r>
              <a:rPr lang="cs-CZ" dirty="0" err="1" smtClean="0"/>
              <a:t>t</a:t>
            </a:r>
            <a:r>
              <a:rPr dirty="0" err="1" smtClean="0"/>
              <a:t>rénink</a:t>
            </a:r>
            <a:r>
              <a:rPr dirty="0" smtClean="0"/>
              <a:t> </a:t>
            </a:r>
            <a:r>
              <a:rPr dirty="0" err="1"/>
              <a:t>založen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výsledcích</a:t>
            </a:r>
            <a:r>
              <a:rPr dirty="0"/>
              <a:t> </a:t>
            </a:r>
            <a:r>
              <a:rPr dirty="0" err="1"/>
              <a:t>laboratorních</a:t>
            </a:r>
            <a:r>
              <a:rPr dirty="0"/>
              <a:t> </a:t>
            </a:r>
            <a:r>
              <a:rPr dirty="0" err="1"/>
              <a:t>testů</a:t>
            </a:r>
            <a:r>
              <a:rPr dirty="0"/>
              <a:t>, </a:t>
            </a:r>
            <a:r>
              <a:rPr dirty="0" err="1"/>
              <a:t>jejichž</a:t>
            </a:r>
            <a:r>
              <a:rPr dirty="0"/>
              <a:t> </a:t>
            </a:r>
            <a:r>
              <a:rPr dirty="0" err="1"/>
              <a:t>cílem</a:t>
            </a:r>
            <a:r>
              <a:rPr dirty="0"/>
              <a:t> je </a:t>
            </a:r>
            <a:r>
              <a:rPr dirty="0" err="1"/>
              <a:t>zlepšit</a:t>
            </a:r>
            <a:r>
              <a:rPr dirty="0"/>
              <a:t> </a:t>
            </a:r>
            <a:r>
              <a:rPr dirty="0" err="1"/>
              <a:t>specifické</a:t>
            </a:r>
            <a:r>
              <a:rPr dirty="0"/>
              <a:t> </a:t>
            </a:r>
            <a:r>
              <a:rPr dirty="0" err="1"/>
              <a:t>schopnosti</a:t>
            </a:r>
            <a:r>
              <a:rPr dirty="0"/>
              <a:t> v </a:t>
            </a:r>
            <a:r>
              <a:rPr dirty="0" err="1"/>
              <a:t>oblastech</a:t>
            </a:r>
            <a:r>
              <a:rPr dirty="0"/>
              <a:t>, </a:t>
            </a:r>
            <a:r>
              <a:rPr dirty="0" err="1"/>
              <a:t>jako</a:t>
            </a:r>
            <a:r>
              <a:rPr dirty="0"/>
              <a:t> je </a:t>
            </a:r>
            <a:r>
              <a:rPr dirty="0" err="1"/>
              <a:t>vnímání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paměť</a:t>
            </a:r>
            <a:r>
              <a:rPr dirty="0"/>
              <a:t> </a:t>
            </a:r>
            <a:r>
              <a:rPr sz="1700" dirty="0"/>
              <a:t>(Green, 2009)</a:t>
            </a:r>
          </a:p>
          <a:p>
            <a:pPr marL="262523" indent="-262523" defTabSz="345030">
              <a:lnSpc>
                <a:spcPct val="120000"/>
              </a:lnSpc>
              <a:spcBef>
                <a:spcPts val="2461"/>
              </a:spcBef>
              <a:defRPr sz="2688"/>
            </a:pPr>
            <a:r>
              <a:rPr dirty="0"/>
              <a:t>Cognitive remediation therapy (CRT)</a:t>
            </a:r>
          </a:p>
          <a:p>
            <a:pPr marL="262523" indent="-262523" defTabSz="345030">
              <a:lnSpc>
                <a:spcPct val="120000"/>
              </a:lnSpc>
              <a:spcBef>
                <a:spcPts val="2461"/>
              </a:spcBef>
              <a:defRPr sz="2688"/>
            </a:pPr>
            <a:r>
              <a:rPr dirty="0"/>
              <a:t>Cognitive Enhancement Therapy (CET)</a:t>
            </a:r>
          </a:p>
          <a:p>
            <a:pPr marL="262523" indent="-262523" defTabSz="345030">
              <a:lnSpc>
                <a:spcPct val="120000"/>
              </a:lnSpc>
              <a:spcBef>
                <a:spcPts val="2461"/>
              </a:spcBef>
              <a:defRPr sz="2688"/>
            </a:pPr>
            <a:r>
              <a:rPr dirty="0"/>
              <a:t>Integrated Psychological Therapy for Schizophrenia (IPT)</a:t>
            </a:r>
          </a:p>
        </p:txBody>
      </p:sp>
    </p:spTree>
    <p:extLst>
      <p:ext uri="{BB962C8B-B14F-4D97-AF65-F5344CB8AC3E}">
        <p14:creationId xmlns:p14="http://schemas.microsoft.com/office/powerpoint/2010/main" val="3948178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ognitive Remediation Therapy (CRT)"/>
          <p:cNvSpPr txBox="1">
            <a:spLocks noGrp="1"/>
          </p:cNvSpPr>
          <p:nvPr>
            <p:ph type="title"/>
          </p:nvPr>
        </p:nvSpPr>
        <p:spPr>
          <a:xfrm>
            <a:off x="2745971" y="174169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400" dirty="0"/>
              <a:t>Cognitive Remediation Therapy (CRT)</a:t>
            </a:r>
          </a:p>
        </p:txBody>
      </p:sp>
      <p:sp>
        <p:nvSpPr>
          <p:cNvPr id="161" name="Delahunty, Morrice (1996), rozpracovala Wykesová…"/>
          <p:cNvSpPr txBox="1">
            <a:spLocks noGrp="1"/>
          </p:cNvSpPr>
          <p:nvPr>
            <p:ph type="body" idx="1"/>
          </p:nvPr>
        </p:nvSpPr>
        <p:spPr>
          <a:xfrm>
            <a:off x="685800" y="1812175"/>
            <a:ext cx="10820400" cy="492113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dirty="0" err="1"/>
              <a:t>Delahunty</a:t>
            </a:r>
            <a:r>
              <a:rPr dirty="0"/>
              <a:t>, </a:t>
            </a:r>
            <a:r>
              <a:rPr dirty="0" err="1"/>
              <a:t>Morrice</a:t>
            </a:r>
            <a:r>
              <a:rPr dirty="0"/>
              <a:t> (1996), </a:t>
            </a:r>
            <a:r>
              <a:rPr dirty="0" err="1"/>
              <a:t>rozpracovala</a:t>
            </a:r>
            <a:r>
              <a:rPr dirty="0"/>
              <a:t> </a:t>
            </a:r>
            <a:r>
              <a:rPr dirty="0" err="1"/>
              <a:t>Wykesová</a:t>
            </a:r>
            <a:endParaRPr dirty="0"/>
          </a:p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p</a:t>
            </a:r>
            <a:r>
              <a:rPr dirty="0" err="1" smtClean="0"/>
              <a:t>ůvodně</a:t>
            </a:r>
            <a:r>
              <a:rPr dirty="0" smtClean="0"/>
              <a:t> </a:t>
            </a:r>
            <a:r>
              <a:rPr dirty="0"/>
              <a:t>3 </a:t>
            </a:r>
            <a:r>
              <a:rPr dirty="0" err="1"/>
              <a:t>moduly</a:t>
            </a:r>
            <a:r>
              <a:rPr dirty="0"/>
              <a:t> - </a:t>
            </a:r>
            <a:r>
              <a:rPr dirty="0" err="1"/>
              <a:t>modul</a:t>
            </a:r>
            <a:r>
              <a:rPr dirty="0"/>
              <a:t> </a:t>
            </a:r>
            <a:r>
              <a:rPr dirty="0" err="1"/>
              <a:t>kognitivní</a:t>
            </a:r>
            <a:r>
              <a:rPr dirty="0"/>
              <a:t> flexibility, </a:t>
            </a:r>
            <a:r>
              <a:rPr dirty="0" err="1"/>
              <a:t>modul</a:t>
            </a:r>
            <a:r>
              <a:rPr dirty="0"/>
              <a:t> </a:t>
            </a:r>
            <a:r>
              <a:rPr dirty="0" err="1"/>
              <a:t>pracovní</a:t>
            </a:r>
            <a:r>
              <a:rPr dirty="0"/>
              <a:t> </a:t>
            </a:r>
            <a:r>
              <a:rPr dirty="0" err="1"/>
              <a:t>paměti</a:t>
            </a:r>
            <a:r>
              <a:rPr dirty="0"/>
              <a:t> a </a:t>
            </a:r>
            <a:r>
              <a:rPr dirty="0" err="1"/>
              <a:t>modul</a:t>
            </a:r>
            <a:r>
              <a:rPr dirty="0"/>
              <a:t> </a:t>
            </a:r>
            <a:r>
              <a:rPr dirty="0" err="1"/>
              <a:t>plánování</a:t>
            </a:r>
            <a:r>
              <a:rPr dirty="0"/>
              <a:t> - ten se </a:t>
            </a:r>
            <a:r>
              <a:rPr dirty="0" err="1"/>
              <a:t>stal</a:t>
            </a:r>
            <a:r>
              <a:rPr dirty="0"/>
              <a:t> </a:t>
            </a:r>
            <a:r>
              <a:rPr dirty="0" err="1"/>
              <a:t>základem</a:t>
            </a:r>
            <a:r>
              <a:rPr dirty="0"/>
              <a:t> pro </a:t>
            </a:r>
            <a:r>
              <a:rPr dirty="0" err="1"/>
              <a:t>moderní</a:t>
            </a:r>
            <a:r>
              <a:rPr dirty="0"/>
              <a:t> CRT </a:t>
            </a:r>
            <a:r>
              <a:rPr sz="1300" dirty="0"/>
              <a:t>(</a:t>
            </a:r>
            <a:r>
              <a:rPr sz="1300" dirty="0" err="1"/>
              <a:t>Wykes</a:t>
            </a:r>
            <a:r>
              <a:rPr sz="1300" dirty="0"/>
              <a:t>, Reeder, 2005)</a:t>
            </a:r>
          </a:p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s</a:t>
            </a:r>
            <a:r>
              <a:rPr dirty="0" err="1" smtClean="0"/>
              <a:t>oučasný</a:t>
            </a:r>
            <a:r>
              <a:rPr dirty="0" smtClean="0"/>
              <a:t> </a:t>
            </a:r>
            <a:r>
              <a:rPr dirty="0"/>
              <a:t>CRT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klade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cíl</a:t>
            </a:r>
            <a:r>
              <a:rPr dirty="0"/>
              <a:t> </a:t>
            </a:r>
            <a:r>
              <a:rPr dirty="0" err="1"/>
              <a:t>dosáhnout</a:t>
            </a:r>
            <a:r>
              <a:rPr dirty="0"/>
              <a:t> </a:t>
            </a:r>
            <a:r>
              <a:rPr dirty="0" err="1"/>
              <a:t>změny</a:t>
            </a:r>
            <a:r>
              <a:rPr dirty="0"/>
              <a:t> </a:t>
            </a:r>
            <a:r>
              <a:rPr dirty="0" err="1"/>
              <a:t>specifických</a:t>
            </a:r>
            <a:r>
              <a:rPr dirty="0"/>
              <a:t> </a:t>
            </a:r>
            <a:r>
              <a:rPr dirty="0" err="1"/>
              <a:t>kognitivních</a:t>
            </a:r>
            <a:r>
              <a:rPr dirty="0"/>
              <a:t> </a:t>
            </a:r>
            <a:r>
              <a:rPr dirty="0" err="1"/>
              <a:t>procesů</a:t>
            </a:r>
            <a:r>
              <a:rPr dirty="0"/>
              <a:t>, ale </a:t>
            </a:r>
            <a:r>
              <a:rPr dirty="0" err="1"/>
              <a:t>klade</a:t>
            </a:r>
            <a:r>
              <a:rPr dirty="0"/>
              <a:t> </a:t>
            </a:r>
            <a:r>
              <a:rPr dirty="0" err="1"/>
              <a:t>důraz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metakognici</a:t>
            </a:r>
            <a:endParaRPr dirty="0"/>
          </a:p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s</a:t>
            </a:r>
            <a:r>
              <a:rPr dirty="0" err="1" smtClean="0"/>
              <a:t>oustřeďuje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víc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 smtClean="0"/>
              <a:t>formu</a:t>
            </a:r>
            <a:r>
              <a:rPr lang="cs-CZ" dirty="0" smtClean="0"/>
              <a:t>,</a:t>
            </a:r>
            <a:r>
              <a:rPr dirty="0" smtClean="0"/>
              <a:t> </a:t>
            </a:r>
            <a:r>
              <a:rPr dirty="0" err="1"/>
              <a:t>než</a:t>
            </a:r>
            <a:r>
              <a:rPr dirty="0"/>
              <a:t> </a:t>
            </a:r>
            <a:r>
              <a:rPr dirty="0" err="1"/>
              <a:t>obsah</a:t>
            </a:r>
            <a:r>
              <a:rPr dirty="0"/>
              <a:t> </a:t>
            </a:r>
            <a:r>
              <a:rPr dirty="0" err="1"/>
              <a:t>myšlení</a:t>
            </a:r>
            <a:r>
              <a:rPr dirty="0"/>
              <a:t>, </a:t>
            </a:r>
            <a:r>
              <a:rPr dirty="0" err="1"/>
              <a:t>využívá</a:t>
            </a:r>
            <a:r>
              <a:rPr dirty="0"/>
              <a:t> </a:t>
            </a:r>
            <a:r>
              <a:rPr dirty="0" err="1"/>
              <a:t>postup</a:t>
            </a:r>
            <a:r>
              <a:rPr dirty="0"/>
              <a:t> </a:t>
            </a:r>
            <a:r>
              <a:rPr dirty="0" err="1"/>
              <a:t>shora</a:t>
            </a:r>
            <a:r>
              <a:rPr dirty="0"/>
              <a:t> </a:t>
            </a:r>
            <a:r>
              <a:rPr dirty="0" err="1"/>
              <a:t>dolů</a:t>
            </a:r>
            <a:r>
              <a:rPr dirty="0"/>
              <a:t>, k </a:t>
            </a:r>
            <a:r>
              <a:rPr dirty="0" err="1"/>
              <a:t>cílům</a:t>
            </a:r>
            <a:r>
              <a:rPr dirty="0"/>
              <a:t> </a:t>
            </a:r>
            <a:r>
              <a:rPr dirty="0" err="1"/>
              <a:t>patří</a:t>
            </a:r>
            <a:r>
              <a:rPr dirty="0"/>
              <a:t> </a:t>
            </a:r>
            <a:r>
              <a:rPr dirty="0" err="1"/>
              <a:t>zvýšení</a:t>
            </a:r>
            <a:r>
              <a:rPr dirty="0"/>
              <a:t> </a:t>
            </a:r>
            <a:r>
              <a:rPr dirty="0" err="1"/>
              <a:t>kapacity</a:t>
            </a:r>
            <a:r>
              <a:rPr dirty="0"/>
              <a:t> a </a:t>
            </a:r>
            <a:r>
              <a:rPr dirty="0" err="1"/>
              <a:t>efektivnosti</a:t>
            </a:r>
            <a:r>
              <a:rPr dirty="0"/>
              <a:t> KF, </a:t>
            </a:r>
            <a:r>
              <a:rPr dirty="0" err="1"/>
              <a:t>trénink</a:t>
            </a:r>
            <a:r>
              <a:rPr dirty="0"/>
              <a:t> </a:t>
            </a:r>
            <a:r>
              <a:rPr dirty="0" err="1"/>
              <a:t>globálních</a:t>
            </a:r>
            <a:r>
              <a:rPr dirty="0"/>
              <a:t> a </a:t>
            </a:r>
            <a:r>
              <a:rPr dirty="0" err="1"/>
              <a:t>přenosných</a:t>
            </a:r>
            <a:r>
              <a:rPr dirty="0"/>
              <a:t> </a:t>
            </a:r>
            <a:r>
              <a:rPr dirty="0" err="1"/>
              <a:t>kognitivních</a:t>
            </a:r>
            <a:r>
              <a:rPr dirty="0"/>
              <a:t> </a:t>
            </a:r>
            <a:r>
              <a:rPr dirty="0" err="1"/>
              <a:t>schémat</a:t>
            </a:r>
            <a:r>
              <a:rPr dirty="0"/>
              <a:t>,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metakognice</a:t>
            </a:r>
            <a:r>
              <a:rPr dirty="0"/>
              <a:t>, </a:t>
            </a:r>
            <a:r>
              <a:rPr dirty="0" err="1"/>
              <a:t>zvýšení</a:t>
            </a:r>
            <a:r>
              <a:rPr dirty="0"/>
              <a:t> </a:t>
            </a:r>
            <a:r>
              <a:rPr dirty="0" err="1"/>
              <a:t>motivace</a:t>
            </a:r>
            <a:r>
              <a:rPr dirty="0"/>
              <a:t>, </a:t>
            </a:r>
            <a:r>
              <a:rPr dirty="0" err="1"/>
              <a:t>generalizace</a:t>
            </a:r>
            <a:r>
              <a:rPr dirty="0"/>
              <a:t> </a:t>
            </a:r>
            <a:r>
              <a:rPr dirty="0" err="1"/>
              <a:t>dovedností</a:t>
            </a:r>
            <a:r>
              <a:rPr dirty="0"/>
              <a:t> a </a:t>
            </a:r>
            <a:r>
              <a:rPr dirty="0" err="1"/>
              <a:t>využívání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podpory</a:t>
            </a:r>
            <a:endParaRPr dirty="0"/>
          </a:p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d</a:t>
            </a:r>
            <a:r>
              <a:rPr dirty="0" err="1" smtClean="0"/>
              <a:t>ůkazy</a:t>
            </a:r>
            <a:r>
              <a:rPr dirty="0" smtClean="0"/>
              <a:t> </a:t>
            </a:r>
            <a:r>
              <a:rPr dirty="0"/>
              <a:t>o </a:t>
            </a:r>
            <a:r>
              <a:rPr dirty="0" err="1"/>
              <a:t>účinnosti</a:t>
            </a:r>
            <a:r>
              <a:rPr dirty="0"/>
              <a:t> CRT </a:t>
            </a:r>
            <a:r>
              <a:rPr dirty="0" err="1"/>
              <a:t>nejednotné</a:t>
            </a:r>
            <a:r>
              <a:rPr dirty="0"/>
              <a:t>, </a:t>
            </a:r>
            <a:r>
              <a:rPr dirty="0" err="1"/>
              <a:t>efektivita</a:t>
            </a:r>
            <a:r>
              <a:rPr dirty="0"/>
              <a:t> </a:t>
            </a:r>
            <a:r>
              <a:rPr dirty="0" err="1"/>
              <a:t>závisí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jednotlivých</a:t>
            </a:r>
            <a:r>
              <a:rPr dirty="0"/>
              <a:t> </a:t>
            </a:r>
            <a:r>
              <a:rPr dirty="0" err="1"/>
              <a:t>součástech</a:t>
            </a:r>
            <a:r>
              <a:rPr dirty="0"/>
              <a:t> </a:t>
            </a:r>
            <a:r>
              <a:rPr dirty="0" err="1"/>
              <a:t>výcviku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v </a:t>
            </a:r>
            <a:r>
              <a:rPr dirty="0" err="1"/>
              <a:t>konkrétním</a:t>
            </a:r>
            <a:r>
              <a:rPr dirty="0"/>
              <a:t> </a:t>
            </a:r>
            <a:r>
              <a:rPr dirty="0" err="1"/>
              <a:t>případě</a:t>
            </a:r>
            <a:r>
              <a:rPr dirty="0"/>
              <a:t> </a:t>
            </a:r>
            <a:r>
              <a:rPr dirty="0" err="1"/>
              <a:t>využity</a:t>
            </a:r>
            <a:endParaRPr dirty="0"/>
          </a:p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lang="cs-CZ" dirty="0" err="1" smtClean="0"/>
              <a:t>n</a:t>
            </a:r>
            <a:r>
              <a:rPr dirty="0" err="1" smtClean="0"/>
              <a:t>ejvětší</a:t>
            </a:r>
            <a:r>
              <a:rPr dirty="0" smtClean="0"/>
              <a:t> </a:t>
            </a:r>
            <a:r>
              <a:rPr dirty="0" err="1"/>
              <a:t>uplatnění</a:t>
            </a:r>
            <a:r>
              <a:rPr dirty="0"/>
              <a:t> v </a:t>
            </a:r>
            <a:r>
              <a:rPr dirty="0" err="1"/>
              <a:t>podpoře</a:t>
            </a:r>
            <a:r>
              <a:rPr dirty="0"/>
              <a:t> </a:t>
            </a:r>
            <a:r>
              <a:rPr dirty="0" err="1"/>
              <a:t>kognitivních</a:t>
            </a:r>
            <a:r>
              <a:rPr dirty="0"/>
              <a:t> a </a:t>
            </a:r>
            <a:r>
              <a:rPr dirty="0" err="1"/>
              <a:t>motivačních</a:t>
            </a:r>
            <a:r>
              <a:rPr dirty="0"/>
              <a:t> </a:t>
            </a:r>
            <a:r>
              <a:rPr dirty="0" err="1"/>
              <a:t>dovedností</a:t>
            </a:r>
            <a:r>
              <a:rPr dirty="0"/>
              <a:t> </a:t>
            </a:r>
            <a:r>
              <a:rPr dirty="0" err="1"/>
              <a:t>potřebných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zvýšení</a:t>
            </a:r>
            <a:r>
              <a:rPr dirty="0"/>
              <a:t> </a:t>
            </a:r>
            <a:r>
              <a:rPr dirty="0" err="1"/>
              <a:t>fčních</a:t>
            </a:r>
            <a:r>
              <a:rPr dirty="0"/>
              <a:t> </a:t>
            </a:r>
            <a:r>
              <a:rPr dirty="0" err="1"/>
              <a:t>schopností</a:t>
            </a:r>
            <a:r>
              <a:rPr dirty="0"/>
              <a:t> v </a:t>
            </a:r>
            <a:r>
              <a:rPr dirty="0" err="1"/>
              <a:t>rámci</a:t>
            </a:r>
            <a:r>
              <a:rPr dirty="0"/>
              <a:t> </a:t>
            </a:r>
            <a:r>
              <a:rPr dirty="0" err="1"/>
              <a:t>rehabilitačního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 u SCH</a:t>
            </a:r>
          </a:p>
          <a:p>
            <a:pPr marL="187517" indent="-187517" defTabSz="246451">
              <a:lnSpc>
                <a:spcPct val="100000"/>
              </a:lnSpc>
              <a:spcBef>
                <a:spcPts val="1758"/>
              </a:spcBef>
              <a:defRPr sz="1920"/>
            </a:pPr>
            <a:r>
              <a:rPr lang="cs-CZ" dirty="0" smtClean="0"/>
              <a:t>p</a:t>
            </a:r>
            <a:r>
              <a:rPr dirty="0" err="1" smtClean="0"/>
              <a:t>rogram</a:t>
            </a:r>
            <a:r>
              <a:rPr dirty="0" smtClean="0"/>
              <a:t> </a:t>
            </a:r>
            <a:r>
              <a:rPr dirty="0" err="1"/>
              <a:t>prokázal</a:t>
            </a:r>
            <a:r>
              <a:rPr dirty="0"/>
              <a:t> </a:t>
            </a:r>
            <a:r>
              <a:rPr dirty="0" err="1"/>
              <a:t>specifické</a:t>
            </a:r>
            <a:r>
              <a:rPr dirty="0"/>
              <a:t> </a:t>
            </a:r>
            <a:r>
              <a:rPr dirty="0" err="1"/>
              <a:t>pozitivní</a:t>
            </a:r>
            <a:r>
              <a:rPr dirty="0"/>
              <a:t> </a:t>
            </a:r>
            <a:r>
              <a:rPr dirty="0" err="1"/>
              <a:t>efekty</a:t>
            </a:r>
            <a:r>
              <a:rPr dirty="0"/>
              <a:t> v </a:t>
            </a:r>
            <a:r>
              <a:rPr dirty="0" err="1"/>
              <a:t>porovnání</a:t>
            </a:r>
            <a:r>
              <a:rPr dirty="0"/>
              <a:t> s </a:t>
            </a:r>
            <a:r>
              <a:rPr dirty="0" err="1"/>
              <a:t>jinými</a:t>
            </a:r>
            <a:r>
              <a:rPr dirty="0"/>
              <a:t> </a:t>
            </a:r>
            <a:r>
              <a:rPr dirty="0" err="1"/>
              <a:t>psychosociálně</a:t>
            </a:r>
            <a:r>
              <a:rPr dirty="0"/>
              <a:t> </a:t>
            </a:r>
            <a:r>
              <a:rPr dirty="0" err="1"/>
              <a:t>zaměřenými</a:t>
            </a:r>
            <a:r>
              <a:rPr dirty="0"/>
              <a:t> </a:t>
            </a:r>
            <a:r>
              <a:rPr dirty="0" err="1"/>
              <a:t>programy</a:t>
            </a:r>
            <a:r>
              <a:rPr dirty="0"/>
              <a:t> </a:t>
            </a:r>
            <a:r>
              <a:rPr sz="1300" dirty="0" smtClean="0"/>
              <a:t>(</a:t>
            </a:r>
            <a:r>
              <a:rPr sz="1300" dirty="0" err="1" smtClean="0"/>
              <a:t>Wykes</a:t>
            </a:r>
            <a:r>
              <a:rPr sz="1300" dirty="0"/>
              <a:t>, 1999, 2003)</a:t>
            </a:r>
          </a:p>
        </p:txBody>
      </p:sp>
    </p:spTree>
    <p:extLst>
      <p:ext uri="{BB962C8B-B14F-4D97-AF65-F5344CB8AC3E}">
        <p14:creationId xmlns:p14="http://schemas.microsoft.com/office/powerpoint/2010/main" val="613811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gnitive Enhancement Therapy (CET)"/>
          <p:cNvSpPr txBox="1">
            <a:spLocks noGrp="1"/>
          </p:cNvSpPr>
          <p:nvPr>
            <p:ph type="title"/>
          </p:nvPr>
        </p:nvSpPr>
        <p:spPr>
          <a:xfrm>
            <a:off x="2837411" y="290548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000" dirty="0"/>
              <a:t>Cognitive Enhancement Therapy (CET)</a:t>
            </a:r>
          </a:p>
        </p:txBody>
      </p:sp>
      <p:sp>
        <p:nvSpPr>
          <p:cNvPr id="164" name="Hogarty, Flescher (1999)…"/>
          <p:cNvSpPr txBox="1">
            <a:spLocks noGrp="1"/>
          </p:cNvSpPr>
          <p:nvPr>
            <p:ph type="body" idx="1"/>
          </p:nvPr>
        </p:nvSpPr>
        <p:spPr>
          <a:xfrm>
            <a:off x="685800" y="1837113"/>
            <a:ext cx="10820400" cy="482969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5020" indent="-225020" defTabSz="295741">
              <a:lnSpc>
                <a:spcPct val="120000"/>
              </a:lnSpc>
              <a:spcBef>
                <a:spcPts val="2109"/>
              </a:spcBef>
              <a:defRPr sz="2304"/>
            </a:pPr>
            <a:r>
              <a:rPr dirty="0" err="1"/>
              <a:t>Hogarty</a:t>
            </a:r>
            <a:r>
              <a:rPr dirty="0"/>
              <a:t>, </a:t>
            </a:r>
            <a:r>
              <a:rPr dirty="0" err="1"/>
              <a:t>Flescher</a:t>
            </a:r>
            <a:r>
              <a:rPr dirty="0"/>
              <a:t> (1999)</a:t>
            </a:r>
          </a:p>
          <a:p>
            <a:pPr marL="225020" indent="-225020" defTabSz="295741">
              <a:lnSpc>
                <a:spcPct val="120000"/>
              </a:lnSpc>
              <a:spcBef>
                <a:spcPts val="2109"/>
              </a:spcBef>
              <a:defRPr sz="2304"/>
            </a:pPr>
            <a:r>
              <a:rPr lang="cs-CZ" dirty="0" err="1" smtClean="0"/>
              <a:t>d</a:t>
            </a:r>
            <a:r>
              <a:rPr dirty="0" err="1" smtClean="0"/>
              <a:t>vě</a:t>
            </a:r>
            <a:r>
              <a:rPr dirty="0" smtClean="0"/>
              <a:t> </a:t>
            </a:r>
            <a:r>
              <a:rPr dirty="0" err="1"/>
              <a:t>fáze</a:t>
            </a:r>
            <a:r>
              <a:rPr dirty="0"/>
              <a:t> - </a:t>
            </a:r>
            <a:r>
              <a:rPr dirty="0" err="1"/>
              <a:t>zpočátku</a:t>
            </a:r>
            <a:r>
              <a:rPr dirty="0"/>
              <a:t> </a:t>
            </a:r>
            <a:r>
              <a:rPr dirty="0" err="1"/>
              <a:t>počítačový</a:t>
            </a:r>
            <a:r>
              <a:rPr dirty="0"/>
              <a:t> </a:t>
            </a:r>
            <a:r>
              <a:rPr dirty="0" err="1"/>
              <a:t>trénink</a:t>
            </a:r>
            <a:r>
              <a:rPr dirty="0"/>
              <a:t>, v </a:t>
            </a:r>
            <a:r>
              <a:rPr dirty="0" err="1"/>
              <a:t>pokročilejší</a:t>
            </a:r>
            <a:r>
              <a:rPr dirty="0"/>
              <a:t> </a:t>
            </a:r>
            <a:r>
              <a:rPr dirty="0" err="1"/>
              <a:t>fázi</a:t>
            </a:r>
            <a:r>
              <a:rPr dirty="0"/>
              <a:t> </a:t>
            </a:r>
            <a:r>
              <a:rPr dirty="0" err="1"/>
              <a:t>skupinový</a:t>
            </a:r>
            <a:r>
              <a:rPr dirty="0"/>
              <a:t> </a:t>
            </a:r>
            <a:r>
              <a:rPr dirty="0" err="1"/>
              <a:t>přístup</a:t>
            </a:r>
            <a:r>
              <a:rPr dirty="0"/>
              <a:t> </a:t>
            </a:r>
            <a:r>
              <a:rPr dirty="0" err="1"/>
              <a:t>zaměřený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rozvíjení</a:t>
            </a:r>
            <a:r>
              <a:rPr dirty="0"/>
              <a:t> </a:t>
            </a:r>
            <a:r>
              <a:rPr dirty="0" err="1"/>
              <a:t>kognitivních</a:t>
            </a:r>
            <a:r>
              <a:rPr dirty="0"/>
              <a:t> a </a:t>
            </a:r>
            <a:r>
              <a:rPr dirty="0" err="1"/>
              <a:t>sociálních</a:t>
            </a:r>
            <a:r>
              <a:rPr dirty="0"/>
              <a:t> </a:t>
            </a:r>
            <a:r>
              <a:rPr dirty="0" err="1"/>
              <a:t>schopností</a:t>
            </a:r>
            <a:endParaRPr dirty="0"/>
          </a:p>
          <a:p>
            <a:pPr marL="225020" indent="-225020" defTabSz="295741">
              <a:lnSpc>
                <a:spcPct val="120000"/>
              </a:lnSpc>
              <a:spcBef>
                <a:spcPts val="2109"/>
              </a:spcBef>
              <a:defRPr sz="2304"/>
            </a:pPr>
            <a:r>
              <a:rPr lang="cs-CZ" dirty="0" err="1" smtClean="0"/>
              <a:t>s</a:t>
            </a:r>
            <a:r>
              <a:rPr dirty="0" err="1" smtClean="0"/>
              <a:t>estává</a:t>
            </a:r>
            <a:r>
              <a:rPr dirty="0" smtClean="0"/>
              <a:t> </a:t>
            </a:r>
            <a:r>
              <a:rPr dirty="0"/>
              <a:t>z </a:t>
            </a:r>
            <a:r>
              <a:rPr dirty="0" err="1" smtClean="0"/>
              <a:t>asistovan</a:t>
            </a:r>
            <a:r>
              <a:rPr lang="cs-CZ" dirty="0" smtClean="0"/>
              <a:t>é</a:t>
            </a:r>
            <a:r>
              <a:rPr dirty="0" smtClean="0"/>
              <a:t> </a:t>
            </a:r>
            <a:r>
              <a:rPr dirty="0" err="1"/>
              <a:t>počítačové</a:t>
            </a:r>
            <a:r>
              <a:rPr dirty="0"/>
              <a:t> </a:t>
            </a:r>
            <a:r>
              <a:rPr dirty="0" err="1"/>
              <a:t>remediace</a:t>
            </a:r>
            <a:r>
              <a:rPr dirty="0"/>
              <a:t>, </a:t>
            </a:r>
            <a:r>
              <a:rPr dirty="0" err="1"/>
              <a:t>tréninkových</a:t>
            </a:r>
            <a:r>
              <a:rPr dirty="0"/>
              <a:t> </a:t>
            </a:r>
            <a:r>
              <a:rPr dirty="0" err="1"/>
              <a:t>skupin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percepce</a:t>
            </a:r>
            <a:r>
              <a:rPr dirty="0"/>
              <a:t> a </a:t>
            </a:r>
            <a:r>
              <a:rPr dirty="0" err="1"/>
              <a:t>sociálních</a:t>
            </a:r>
            <a:r>
              <a:rPr dirty="0"/>
              <a:t> </a:t>
            </a:r>
            <a:r>
              <a:rPr dirty="0" err="1"/>
              <a:t>dovedností</a:t>
            </a:r>
            <a:r>
              <a:rPr dirty="0"/>
              <a:t>, </a:t>
            </a:r>
            <a:r>
              <a:rPr dirty="0" err="1"/>
              <a:t>podpůrných</a:t>
            </a:r>
            <a:r>
              <a:rPr dirty="0"/>
              <a:t> </a:t>
            </a:r>
            <a:r>
              <a:rPr dirty="0" err="1"/>
              <a:t>skupin</a:t>
            </a:r>
            <a:r>
              <a:rPr dirty="0"/>
              <a:t> a </a:t>
            </a:r>
            <a:r>
              <a:rPr dirty="0" err="1"/>
              <a:t>psychoedukačních</a:t>
            </a:r>
            <a:r>
              <a:rPr dirty="0"/>
              <a:t> </a:t>
            </a:r>
            <a:r>
              <a:rPr dirty="0" err="1"/>
              <a:t>setkání</a:t>
            </a:r>
            <a:r>
              <a:rPr dirty="0"/>
              <a:t> pro </a:t>
            </a:r>
            <a:r>
              <a:rPr dirty="0" err="1"/>
              <a:t>lepší</a:t>
            </a:r>
            <a:r>
              <a:rPr dirty="0"/>
              <a:t> </a:t>
            </a:r>
            <a:r>
              <a:rPr dirty="0" err="1"/>
              <a:t>zvládání</a:t>
            </a:r>
            <a:r>
              <a:rPr dirty="0"/>
              <a:t> </a:t>
            </a:r>
            <a:r>
              <a:rPr dirty="0" err="1"/>
              <a:t>nemoci</a:t>
            </a:r>
            <a:endParaRPr dirty="0"/>
          </a:p>
          <a:p>
            <a:pPr marL="225020" indent="-225020" defTabSz="295741">
              <a:lnSpc>
                <a:spcPct val="120000"/>
              </a:lnSpc>
              <a:spcBef>
                <a:spcPts val="2109"/>
              </a:spcBef>
              <a:defRPr sz="2304"/>
            </a:pPr>
            <a:r>
              <a:rPr lang="cs-CZ" dirty="0" smtClean="0"/>
              <a:t>k</a:t>
            </a:r>
            <a:r>
              <a:rPr dirty="0" smtClean="0"/>
              <a:t> </a:t>
            </a:r>
            <a:r>
              <a:rPr dirty="0" err="1"/>
              <a:t>počítačovému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se </a:t>
            </a:r>
            <a:r>
              <a:rPr dirty="0" err="1"/>
              <a:t>používá</a:t>
            </a:r>
            <a:r>
              <a:rPr dirty="0"/>
              <a:t> </a:t>
            </a:r>
            <a:r>
              <a:rPr dirty="0" err="1"/>
              <a:t>Bracyho</a:t>
            </a:r>
            <a:r>
              <a:rPr dirty="0"/>
              <a:t> PSS </a:t>
            </a:r>
            <a:r>
              <a:rPr dirty="0" err="1"/>
              <a:t>CogRehab</a:t>
            </a:r>
            <a:r>
              <a:rPr dirty="0"/>
              <a:t> v </a:t>
            </a:r>
            <a:r>
              <a:rPr dirty="0" err="1"/>
              <a:t>kombinaci</a:t>
            </a:r>
            <a:r>
              <a:rPr dirty="0"/>
              <a:t> s </a:t>
            </a:r>
            <a:r>
              <a:rPr dirty="0" err="1"/>
              <a:t>dalšími</a:t>
            </a:r>
            <a:r>
              <a:rPr dirty="0"/>
              <a:t> PC </a:t>
            </a:r>
            <a:r>
              <a:rPr dirty="0" err="1"/>
              <a:t>programy</a:t>
            </a:r>
            <a:endParaRPr dirty="0"/>
          </a:p>
          <a:p>
            <a:pPr marL="225020" indent="-225020" defTabSz="295741">
              <a:lnSpc>
                <a:spcPct val="120000"/>
              </a:lnSpc>
              <a:spcBef>
                <a:spcPts val="2109"/>
              </a:spcBef>
              <a:defRPr sz="2304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nácviku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percepce</a:t>
            </a:r>
            <a:r>
              <a:rPr dirty="0"/>
              <a:t> a </a:t>
            </a:r>
            <a:r>
              <a:rPr dirty="0" err="1"/>
              <a:t>dovedností</a:t>
            </a:r>
            <a:r>
              <a:rPr dirty="0"/>
              <a:t> </a:t>
            </a:r>
            <a:r>
              <a:rPr dirty="0" err="1"/>
              <a:t>vychází</a:t>
            </a:r>
            <a:r>
              <a:rPr dirty="0"/>
              <a:t> z </a:t>
            </a:r>
            <a:r>
              <a:rPr dirty="0" err="1"/>
              <a:t>Roderovy</a:t>
            </a:r>
            <a:r>
              <a:rPr dirty="0"/>
              <a:t> </a:t>
            </a:r>
            <a:r>
              <a:rPr dirty="0" err="1"/>
              <a:t>integrované</a:t>
            </a:r>
            <a:r>
              <a:rPr dirty="0"/>
              <a:t> </a:t>
            </a:r>
            <a:r>
              <a:rPr dirty="0" err="1"/>
              <a:t>terapie</a:t>
            </a:r>
            <a:endParaRPr dirty="0"/>
          </a:p>
          <a:p>
            <a:pPr marL="225020" indent="-225020" defTabSz="295741">
              <a:lnSpc>
                <a:spcPct val="120000"/>
              </a:lnSpc>
              <a:spcBef>
                <a:spcPts val="2109"/>
              </a:spcBef>
              <a:defRPr sz="2304"/>
            </a:pPr>
            <a:r>
              <a:rPr lang="cs-CZ" dirty="0" err="1" smtClean="0"/>
              <a:t>s</a:t>
            </a:r>
            <a:r>
              <a:rPr dirty="0" err="1" smtClean="0"/>
              <a:t>tudie</a:t>
            </a:r>
            <a:r>
              <a:rPr dirty="0" smtClean="0"/>
              <a:t> </a:t>
            </a:r>
            <a:r>
              <a:rPr dirty="0" err="1"/>
              <a:t>prokázaly</a:t>
            </a:r>
            <a:r>
              <a:rPr dirty="0"/>
              <a:t> </a:t>
            </a:r>
            <a:r>
              <a:rPr dirty="0" err="1"/>
              <a:t>zrychlení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informací</a:t>
            </a:r>
            <a:r>
              <a:rPr dirty="0"/>
              <a:t>,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verbální</a:t>
            </a:r>
            <a:r>
              <a:rPr dirty="0"/>
              <a:t> </a:t>
            </a:r>
            <a:r>
              <a:rPr dirty="0" err="1"/>
              <a:t>paměti</a:t>
            </a:r>
            <a:r>
              <a:rPr dirty="0"/>
              <a:t> </a:t>
            </a:r>
            <a:r>
              <a:rPr lang="cs-CZ" dirty="0" smtClean="0"/>
              <a:t>                </a:t>
            </a:r>
            <a:r>
              <a:rPr dirty="0" smtClean="0"/>
              <a:t>a </a:t>
            </a:r>
            <a:r>
              <a:rPr dirty="0" err="1"/>
              <a:t>řešení</a:t>
            </a:r>
            <a:r>
              <a:rPr dirty="0"/>
              <a:t> </a:t>
            </a:r>
            <a:r>
              <a:rPr dirty="0" err="1"/>
              <a:t>problémů</a:t>
            </a:r>
            <a:r>
              <a:rPr dirty="0"/>
              <a:t>; </a:t>
            </a:r>
            <a:r>
              <a:rPr dirty="0" err="1"/>
              <a:t>prokázaly</a:t>
            </a:r>
            <a:r>
              <a:rPr dirty="0"/>
              <a:t> se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neuroprotektivní</a:t>
            </a:r>
            <a:r>
              <a:rPr dirty="0"/>
              <a:t> </a:t>
            </a:r>
            <a:r>
              <a:rPr dirty="0" err="1"/>
              <a:t>účinky</a:t>
            </a:r>
            <a:r>
              <a:rPr dirty="0"/>
              <a:t> </a:t>
            </a:r>
            <a:r>
              <a:rPr sz="1400" dirty="0"/>
              <a:t>(</a:t>
            </a:r>
            <a:r>
              <a:rPr sz="1400" dirty="0" err="1"/>
              <a:t>Eack</a:t>
            </a:r>
            <a:r>
              <a:rPr sz="1400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2035733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tegrated Psychological Therapy for Schizophrenia (IPT)"/>
          <p:cNvSpPr txBox="1">
            <a:spLocks noGrp="1"/>
          </p:cNvSpPr>
          <p:nvPr>
            <p:ph type="title"/>
          </p:nvPr>
        </p:nvSpPr>
        <p:spPr>
          <a:xfrm>
            <a:off x="2820785" y="265609"/>
            <a:ext cx="8610600" cy="1293028"/>
          </a:xfrm>
          <a:prstGeom prst="rect">
            <a:avLst/>
          </a:prstGeom>
        </p:spPr>
        <p:txBody>
          <a:bodyPr>
            <a:noAutofit/>
          </a:bodyPr>
          <a:lstStyle>
            <a:lvl1pPr defTabSz="432308">
              <a:defRPr sz="5920"/>
            </a:lvl1pPr>
          </a:lstStyle>
          <a:p>
            <a:r>
              <a:rPr sz="3600" dirty="0"/>
              <a:t>Integrated Psychological Therapy for Schizophrenia (IPT)</a:t>
            </a:r>
          </a:p>
        </p:txBody>
      </p:sp>
      <p:sp>
        <p:nvSpPr>
          <p:cNvPr id="167" name="Jeden z nejrozšířenějších programů; buď v kompletní verzi nebo v rámci jiných programů…"/>
          <p:cNvSpPr txBox="1">
            <a:spLocks noGrp="1"/>
          </p:cNvSpPr>
          <p:nvPr>
            <p:ph type="body" idx="1"/>
          </p:nvPr>
        </p:nvSpPr>
        <p:spPr>
          <a:xfrm>
            <a:off x="685800" y="1637607"/>
            <a:ext cx="10820400" cy="5128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</a:t>
            </a:r>
            <a:r>
              <a:rPr dirty="0" err="1" smtClean="0"/>
              <a:t>eden</a:t>
            </a:r>
            <a:r>
              <a:rPr dirty="0" smtClean="0"/>
              <a:t> </a:t>
            </a:r>
            <a:r>
              <a:rPr dirty="0"/>
              <a:t>z </a:t>
            </a:r>
            <a:r>
              <a:rPr dirty="0" err="1"/>
              <a:t>nejrozšířenějších</a:t>
            </a:r>
            <a:r>
              <a:rPr dirty="0"/>
              <a:t> </a:t>
            </a:r>
            <a:r>
              <a:rPr dirty="0" err="1"/>
              <a:t>programů</a:t>
            </a:r>
            <a:r>
              <a:rPr dirty="0"/>
              <a:t>; </a:t>
            </a:r>
            <a:r>
              <a:rPr dirty="0" err="1"/>
              <a:t>buď</a:t>
            </a:r>
            <a:r>
              <a:rPr dirty="0"/>
              <a:t> v </a:t>
            </a:r>
            <a:r>
              <a:rPr dirty="0" err="1"/>
              <a:t>kompletní</a:t>
            </a:r>
            <a:r>
              <a:rPr dirty="0"/>
              <a:t> </a:t>
            </a:r>
            <a:r>
              <a:rPr dirty="0" err="1"/>
              <a:t>verzi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v </a:t>
            </a:r>
            <a:r>
              <a:rPr dirty="0" err="1"/>
              <a:t>rámci</a:t>
            </a:r>
            <a:r>
              <a:rPr dirty="0"/>
              <a:t> </a:t>
            </a:r>
            <a:r>
              <a:rPr dirty="0" err="1"/>
              <a:t>jiných</a:t>
            </a:r>
            <a:r>
              <a:rPr dirty="0"/>
              <a:t> </a:t>
            </a:r>
            <a:r>
              <a:rPr dirty="0" err="1"/>
              <a:t>programů</a:t>
            </a:r>
            <a:endParaRPr dirty="0"/>
          </a:p>
          <a:p>
            <a:r>
              <a:rPr lang="cs-CZ" dirty="0" err="1" smtClean="0"/>
              <a:t>z</a:t>
            </a:r>
            <a:r>
              <a:rPr dirty="0" err="1" smtClean="0"/>
              <a:t>aložen</a:t>
            </a:r>
            <a:r>
              <a:rPr dirty="0" smtClean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teoretickém</a:t>
            </a:r>
            <a:r>
              <a:rPr dirty="0"/>
              <a:t> </a:t>
            </a:r>
            <a:r>
              <a:rPr dirty="0" err="1"/>
              <a:t>předpokladu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existuje</a:t>
            </a:r>
            <a:r>
              <a:rPr dirty="0"/>
              <a:t> </a:t>
            </a:r>
            <a:r>
              <a:rPr dirty="0" err="1"/>
              <a:t>úzký</a:t>
            </a:r>
            <a:r>
              <a:rPr dirty="0"/>
              <a:t> </a:t>
            </a:r>
            <a:r>
              <a:rPr dirty="0" err="1"/>
              <a:t>vztah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základními</a:t>
            </a:r>
            <a:r>
              <a:rPr dirty="0"/>
              <a:t> KD a </a:t>
            </a:r>
            <a:r>
              <a:rPr dirty="0" err="1"/>
              <a:t>funkčními</a:t>
            </a:r>
            <a:r>
              <a:rPr dirty="0"/>
              <a:t> </a:t>
            </a:r>
            <a:r>
              <a:rPr dirty="0" err="1"/>
              <a:t>deficity</a:t>
            </a:r>
            <a:r>
              <a:rPr dirty="0"/>
              <a:t> </a:t>
            </a:r>
            <a:r>
              <a:rPr dirty="0" err="1" smtClean="0"/>
              <a:t>pacienta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altLang="cs-CZ" sz="2000" dirty="0"/>
              <a:t>5 dílčích programů o vzrůstající náročnosti: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kognitivní diferenciace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sociální vnímání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verbální komunikace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sociální dovednosti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řešení problémů</a:t>
            </a:r>
          </a:p>
          <a:p>
            <a:pPr lvl="2">
              <a:lnSpc>
                <a:spcPct val="100000"/>
              </a:lnSpc>
            </a:pPr>
            <a:r>
              <a:rPr lang="cs-CZ" altLang="cs-CZ" sz="1600" dirty="0"/>
              <a:t>skupina 4-8 pacientů se 2 terapeuty</a:t>
            </a:r>
          </a:p>
          <a:p>
            <a:pPr lvl="2">
              <a:lnSpc>
                <a:spcPct val="100000"/>
              </a:lnSpc>
            </a:pPr>
            <a:r>
              <a:rPr lang="cs-CZ" altLang="cs-CZ" sz="1600" dirty="0"/>
              <a:t>2 až 5krát týdně</a:t>
            </a:r>
          </a:p>
          <a:p>
            <a:pPr lvl="2">
              <a:lnSpc>
                <a:spcPct val="100000"/>
              </a:lnSpc>
            </a:pPr>
            <a:r>
              <a:rPr lang="cs-CZ" altLang="cs-CZ" sz="1600" dirty="0"/>
              <a:t>sezení trvá 30 až 90 minut</a:t>
            </a:r>
          </a:p>
          <a:p>
            <a:pPr lvl="2">
              <a:lnSpc>
                <a:spcPct val="100000"/>
              </a:lnSpc>
            </a:pPr>
            <a:r>
              <a:rPr lang="cs-CZ" altLang="cs-CZ" sz="1600" dirty="0"/>
              <a:t>celková délka programu je několik měsíců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podle míry postižení jsou pacienti zařazováni do různě náročných podprogramů</a:t>
            </a:r>
          </a:p>
          <a:p>
            <a:pPr lvl="1">
              <a:lnSpc>
                <a:spcPct val="100000"/>
              </a:lnSpc>
            </a:pPr>
            <a:r>
              <a:rPr lang="cs-CZ" altLang="cs-CZ" sz="1800" dirty="0"/>
              <a:t>program je vysoce strukturován, využívá názorných pomůcek,  hraní rolí, nácviku podle vzoru, zpětné vazby atd.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321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KD – 3 hypotézy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h</a:t>
            </a:r>
            <a:r>
              <a:rPr lang="cs-CZ" b="1" dirty="0" smtClean="0"/>
              <a:t>ypotéza o vývojové deterioraci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predikuje premorbidní a pak stálý pokles v KF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základy ve fyziologických nálezech typu postupné ztráty mozkové tkáně </a:t>
            </a:r>
            <a:r>
              <a:rPr lang="cs-CZ" sz="1600" dirty="0" smtClean="0"/>
              <a:t>(</a:t>
            </a:r>
            <a:r>
              <a:rPr lang="cs-CZ" sz="1600" dirty="0" err="1" smtClean="0"/>
              <a:t>Andreasen</a:t>
            </a:r>
            <a:r>
              <a:rPr lang="cs-CZ" sz="1600" dirty="0" smtClean="0"/>
              <a:t>, 2010)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nebyla potvrzena, ani definitivně </a:t>
            </a:r>
            <a:r>
              <a:rPr lang="cs-CZ" dirty="0" smtClean="0"/>
              <a:t>vyvrácena </a:t>
            </a:r>
            <a:r>
              <a:rPr lang="cs-CZ" dirty="0" smtClean="0"/>
              <a:t>kvůli nedostatku longitudinálních studií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vzhledem k nedostatku dat – návrh používat termín „</a:t>
            </a:r>
            <a:r>
              <a:rPr lang="cs-CZ" dirty="0" err="1" smtClean="0"/>
              <a:t>neuroprogrese</a:t>
            </a:r>
            <a:r>
              <a:rPr lang="cs-CZ" dirty="0" smtClean="0"/>
              <a:t>“ místo „</a:t>
            </a:r>
            <a:r>
              <a:rPr lang="cs-CZ" dirty="0" err="1" smtClean="0"/>
              <a:t>neurodegenerace</a:t>
            </a:r>
            <a:r>
              <a:rPr lang="cs-CZ" dirty="0" smtClean="0"/>
              <a:t>“, neboť onemocnění je průkazně </a:t>
            </a:r>
            <a:r>
              <a:rPr lang="cs-CZ" dirty="0" err="1" smtClean="0"/>
              <a:t>neurovývojové</a:t>
            </a:r>
            <a:r>
              <a:rPr lang="cs-CZ" dirty="0" smtClean="0"/>
              <a:t>, přičemž                   i během </a:t>
            </a:r>
            <a:r>
              <a:rPr lang="cs-CZ" dirty="0" err="1" smtClean="0"/>
              <a:t>neuronálního</a:t>
            </a:r>
            <a:r>
              <a:rPr lang="cs-CZ" dirty="0" smtClean="0"/>
              <a:t> vývoje dochází ke změnám v mozku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1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44625"/>
            <a:ext cx="9144000" cy="1431925"/>
          </a:xfrm>
        </p:spPr>
        <p:txBody>
          <a:bodyPr>
            <a:normAutofit/>
          </a:bodyPr>
          <a:lstStyle/>
          <a:p>
            <a:pPr marL="484632" algn="ctr">
              <a:defRPr/>
            </a:pPr>
            <a:r>
              <a:rPr lang="cs-CZ" altLang="cs-CZ" sz="3600" dirty="0"/>
              <a:t>IPT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sz="2400" dirty="0" err="1"/>
              <a:t>Brenner</a:t>
            </a:r>
            <a:r>
              <a:rPr lang="cs-CZ" altLang="cs-CZ" sz="2400" dirty="0"/>
              <a:t> et al.(1992)</a:t>
            </a:r>
            <a:br>
              <a:rPr lang="cs-CZ" altLang="cs-CZ" sz="2400" dirty="0"/>
            </a:br>
            <a:endParaRPr lang="cs-CZ" altLang="cs-CZ" sz="2400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1487487" y="1338349"/>
            <a:ext cx="9217026" cy="5454564"/>
          </a:xfrm>
        </p:spPr>
        <p:txBody>
          <a:bodyPr>
            <a:normAutofit fontScale="85000" lnSpcReduction="10000"/>
          </a:bodyPr>
          <a:lstStyle/>
          <a:p>
            <a:pPr marL="448056" indent="-384048">
              <a:lnSpc>
                <a:spcPct val="110000"/>
              </a:lnSpc>
              <a:buFont typeface="Wingdings 2"/>
              <a:buChar char="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kognitivní diferenciace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třídění kartiček podle znaků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nadřazené verbální pojmy (synonyma, antonyma, definice slov apod.)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hledání myšleného předmětu pomocí dotazů skupině (ano-ne)</a:t>
            </a:r>
          </a:p>
          <a:p>
            <a:pPr marL="448056" indent="-384048">
              <a:lnSpc>
                <a:spcPct val="110000"/>
              </a:lnSpc>
              <a:buFont typeface="Wingdings 2"/>
              <a:buChar char="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sociální vnímání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popis sociálních situací na obrázcích, hledání smyslu, titulek apod.</a:t>
            </a:r>
          </a:p>
          <a:p>
            <a:pPr marL="448056" indent="-384048">
              <a:lnSpc>
                <a:spcPct val="110000"/>
              </a:lnSpc>
              <a:buFont typeface="Wingdings 2"/>
              <a:buChar char="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verbální komunikace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opakování věty, opakování smyslu věty vlastními slovy, otázky a odpovědi </a:t>
            </a:r>
            <a:r>
              <a:rPr lang="cs-CZ" altLang="cs-CZ" dirty="0" smtClean="0"/>
              <a:t>                       na </a:t>
            </a:r>
            <a:r>
              <a:rPr lang="cs-CZ" altLang="cs-CZ" dirty="0"/>
              <a:t>určité téma, připravené sdělení a diskuze k němu ve skupině, volná komunikace</a:t>
            </a:r>
          </a:p>
          <a:p>
            <a:pPr marL="448056" indent="-384048">
              <a:lnSpc>
                <a:spcPct val="110000"/>
              </a:lnSpc>
              <a:buFont typeface="Wingdings 2"/>
              <a:buChar char="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sociální dovednosti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kognitivní zpracování a hraní základních sociálních dovedností (děkování, odmítnutí, omluva, pochvala až po pohovor při hledání práce)</a:t>
            </a:r>
          </a:p>
          <a:p>
            <a:pPr marL="448056" indent="-384048">
              <a:lnSpc>
                <a:spcPct val="110000"/>
              </a:lnSpc>
              <a:buFont typeface="Wingdings 2"/>
              <a:buChar char="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řešení problémů</a:t>
            </a:r>
          </a:p>
          <a:p>
            <a:pPr marL="822960" lvl="1">
              <a:lnSpc>
                <a:spcPct val="110000"/>
              </a:lnSpc>
              <a:buFont typeface="Verdana"/>
              <a:buChar char="›"/>
              <a:defRPr/>
            </a:pPr>
            <a:r>
              <a:rPr lang="cs-CZ" altLang="cs-CZ" dirty="0"/>
              <a:t>definice, brainstorming, výhody a nevýhody řešení, nejvhodnější řešení, plán konkrétních kroků, realizace</a:t>
            </a:r>
          </a:p>
        </p:txBody>
      </p:sp>
    </p:spTree>
    <p:extLst>
      <p:ext uri="{BB962C8B-B14F-4D97-AF65-F5344CB8AC3E}">
        <p14:creationId xmlns:p14="http://schemas.microsoft.com/office/powerpoint/2010/main" val="36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40923">
              <a:defRPr sz="6640"/>
            </a:pPr>
            <a:endParaRPr/>
          </a:p>
        </p:txBody>
      </p:sp>
      <p:sp>
        <p:nvSpPr>
          <p:cNvPr id="170" name="Základní Kognitivní dovednosti- koncentrace, tvorba konceptů, schopnosti abstrakce, schopnost vnímání a paměť, musí být trénovány dříve, než se začne s nácvikem sociálních dovednost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z</a:t>
            </a:r>
            <a:r>
              <a:rPr dirty="0" err="1" smtClean="0"/>
              <a:t>ákladní</a:t>
            </a:r>
            <a:r>
              <a:rPr dirty="0" smtClean="0"/>
              <a:t> </a:t>
            </a:r>
            <a:r>
              <a:rPr lang="cs-CZ" dirty="0" err="1"/>
              <a:t>k</a:t>
            </a:r>
            <a:r>
              <a:rPr dirty="0" err="1" smtClean="0"/>
              <a:t>ognitivní</a:t>
            </a:r>
            <a:r>
              <a:rPr dirty="0" smtClean="0"/>
              <a:t> </a:t>
            </a:r>
            <a:r>
              <a:rPr dirty="0" err="1"/>
              <a:t>dovednosti</a:t>
            </a:r>
            <a:r>
              <a:rPr dirty="0"/>
              <a:t>- </a:t>
            </a:r>
            <a:r>
              <a:rPr dirty="0" err="1"/>
              <a:t>koncentrace</a:t>
            </a:r>
            <a:r>
              <a:rPr dirty="0"/>
              <a:t>, </a:t>
            </a:r>
            <a:r>
              <a:rPr dirty="0" err="1"/>
              <a:t>tvorba</a:t>
            </a:r>
            <a:r>
              <a:rPr dirty="0"/>
              <a:t> </a:t>
            </a:r>
            <a:r>
              <a:rPr dirty="0" err="1"/>
              <a:t>konceptů</a:t>
            </a:r>
            <a:r>
              <a:rPr dirty="0"/>
              <a:t>, </a:t>
            </a:r>
            <a:r>
              <a:rPr dirty="0" err="1"/>
              <a:t>schopnosti</a:t>
            </a:r>
            <a:r>
              <a:rPr dirty="0"/>
              <a:t> </a:t>
            </a:r>
            <a:r>
              <a:rPr dirty="0" err="1"/>
              <a:t>abstrakce</a:t>
            </a:r>
            <a:r>
              <a:rPr dirty="0"/>
              <a:t>, </a:t>
            </a:r>
            <a:r>
              <a:rPr dirty="0" err="1"/>
              <a:t>schopnost</a:t>
            </a:r>
            <a:r>
              <a:rPr dirty="0"/>
              <a:t> </a:t>
            </a:r>
            <a:r>
              <a:rPr dirty="0" err="1"/>
              <a:t>vnímání</a:t>
            </a:r>
            <a:r>
              <a:rPr dirty="0"/>
              <a:t> a </a:t>
            </a:r>
            <a:r>
              <a:rPr dirty="0" err="1"/>
              <a:t>paměť</a:t>
            </a:r>
            <a:r>
              <a:rPr dirty="0"/>
              <a:t>, </a:t>
            </a:r>
            <a:r>
              <a:rPr dirty="0" err="1"/>
              <a:t>musí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trénovány</a:t>
            </a:r>
            <a:r>
              <a:rPr dirty="0"/>
              <a:t> </a:t>
            </a:r>
            <a:r>
              <a:rPr dirty="0" err="1"/>
              <a:t>dříve</a:t>
            </a:r>
            <a:r>
              <a:rPr dirty="0"/>
              <a:t>, </a:t>
            </a:r>
            <a:r>
              <a:rPr dirty="0" err="1"/>
              <a:t>než</a:t>
            </a:r>
            <a:r>
              <a:rPr dirty="0"/>
              <a:t> se </a:t>
            </a:r>
            <a:r>
              <a:rPr dirty="0" err="1"/>
              <a:t>začne</a:t>
            </a:r>
            <a:r>
              <a:rPr dirty="0"/>
              <a:t> s </a:t>
            </a:r>
            <a:r>
              <a:rPr dirty="0" err="1"/>
              <a:t>nácvikem</a:t>
            </a:r>
            <a:r>
              <a:rPr dirty="0"/>
              <a:t> </a:t>
            </a:r>
            <a:r>
              <a:rPr dirty="0" err="1"/>
              <a:t>sociálních</a:t>
            </a:r>
            <a:r>
              <a:rPr dirty="0"/>
              <a:t> </a:t>
            </a:r>
            <a:r>
              <a:rPr dirty="0" err="1"/>
              <a:t>dovedností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p</a:t>
            </a:r>
            <a:r>
              <a:rPr dirty="0" err="1" smtClean="0"/>
              <a:t>rogramy</a:t>
            </a:r>
            <a:r>
              <a:rPr dirty="0" smtClean="0"/>
              <a:t> </a:t>
            </a:r>
            <a:r>
              <a:rPr dirty="0" err="1" smtClean="0"/>
              <a:t>hierarchick</a:t>
            </a:r>
            <a:r>
              <a:rPr lang="cs-CZ" dirty="0" smtClean="0"/>
              <a:t>y</a:t>
            </a:r>
            <a:r>
              <a:rPr dirty="0" smtClean="0"/>
              <a:t> </a:t>
            </a:r>
            <a:r>
              <a:rPr dirty="0" err="1"/>
              <a:t>organizovány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, aby </a:t>
            </a:r>
            <a:r>
              <a:rPr dirty="0" err="1"/>
              <a:t>bylo</a:t>
            </a:r>
            <a:r>
              <a:rPr dirty="0"/>
              <a:t> </a:t>
            </a:r>
            <a:r>
              <a:rPr dirty="0" err="1"/>
              <a:t>dosaženo</a:t>
            </a:r>
            <a:r>
              <a:rPr dirty="0"/>
              <a:t> </a:t>
            </a:r>
            <a:r>
              <a:rPr dirty="0" err="1"/>
              <a:t>optimální</a:t>
            </a:r>
            <a:r>
              <a:rPr dirty="0"/>
              <a:t> </a:t>
            </a:r>
            <a:r>
              <a:rPr dirty="0" err="1"/>
              <a:t>účinnosti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 err="1" smtClean="0"/>
              <a:t>e</a:t>
            </a:r>
            <a:r>
              <a:rPr dirty="0" err="1" smtClean="0"/>
              <a:t>fektivita</a:t>
            </a:r>
            <a:r>
              <a:rPr dirty="0" smtClean="0"/>
              <a:t> </a:t>
            </a:r>
            <a:r>
              <a:rPr dirty="0" err="1"/>
              <a:t>programu</a:t>
            </a:r>
            <a:r>
              <a:rPr dirty="0"/>
              <a:t> se </a:t>
            </a:r>
            <a:r>
              <a:rPr dirty="0" err="1"/>
              <a:t>jeví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zejména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KF </a:t>
            </a:r>
            <a:r>
              <a:rPr dirty="0" smtClean="0"/>
              <a:t>a</a:t>
            </a:r>
            <a:r>
              <a:rPr lang="cs-CZ" dirty="0" smtClean="0"/>
              <a:t> </a:t>
            </a:r>
            <a:r>
              <a:rPr dirty="0" smtClean="0"/>
              <a:t>v </a:t>
            </a:r>
            <a:r>
              <a:rPr dirty="0" err="1"/>
              <a:t>pozitivním</a:t>
            </a:r>
            <a:r>
              <a:rPr dirty="0"/>
              <a:t> </a:t>
            </a:r>
            <a:r>
              <a:rPr dirty="0" err="1"/>
              <a:t>efektu</a:t>
            </a:r>
            <a:r>
              <a:rPr dirty="0"/>
              <a:t> </a:t>
            </a:r>
            <a:r>
              <a:rPr dirty="0" err="1"/>
              <a:t>tréninku</a:t>
            </a:r>
            <a:r>
              <a:rPr dirty="0"/>
              <a:t> </a:t>
            </a:r>
            <a:r>
              <a:rPr dirty="0" err="1"/>
              <a:t>kognice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výsledný</a:t>
            </a:r>
            <a:r>
              <a:rPr dirty="0"/>
              <a:t> </a:t>
            </a:r>
            <a:r>
              <a:rPr dirty="0" err="1"/>
              <a:t>stav</a:t>
            </a:r>
            <a:r>
              <a:rPr dirty="0"/>
              <a:t> </a:t>
            </a:r>
            <a:r>
              <a:rPr sz="1200" dirty="0"/>
              <a:t>(Spaulding, 1998)</a:t>
            </a:r>
          </a:p>
        </p:txBody>
      </p:sp>
    </p:spTree>
    <p:extLst>
      <p:ext uri="{BB962C8B-B14F-4D97-AF65-F5344CB8AC3E}">
        <p14:creationId xmlns:p14="http://schemas.microsoft.com/office/powerpoint/2010/main" val="31779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očítačové programy"/>
          <p:cNvSpPr txBox="1">
            <a:spLocks noGrp="1"/>
          </p:cNvSpPr>
          <p:nvPr>
            <p:ph type="title"/>
          </p:nvPr>
        </p:nvSpPr>
        <p:spPr>
          <a:xfrm>
            <a:off x="2895600" y="115980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Počítačové</a:t>
            </a:r>
            <a:r>
              <a:rPr dirty="0"/>
              <a:t> </a:t>
            </a:r>
            <a:r>
              <a:rPr dirty="0" err="1"/>
              <a:t>programy</a:t>
            </a:r>
            <a:endParaRPr dirty="0"/>
          </a:p>
        </p:txBody>
      </p:sp>
      <p:sp>
        <p:nvSpPr>
          <p:cNvPr id="173" name="Pracuje se s nimi buď jako se samostatnou metodou v rámci laboratorních přístupů nebo v kombinaci s jinými technikam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00026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lang="cs-CZ" dirty="0" err="1" smtClean="0"/>
              <a:t>p</a:t>
            </a:r>
            <a:r>
              <a:rPr dirty="0" err="1" smtClean="0"/>
              <a:t>racuje</a:t>
            </a:r>
            <a:r>
              <a:rPr dirty="0" smtClean="0"/>
              <a:t> </a:t>
            </a:r>
            <a:r>
              <a:rPr dirty="0"/>
              <a:t>se s </a:t>
            </a:r>
            <a:r>
              <a:rPr dirty="0" err="1"/>
              <a:t>nimi</a:t>
            </a:r>
            <a:r>
              <a:rPr dirty="0"/>
              <a:t> </a:t>
            </a:r>
            <a:r>
              <a:rPr dirty="0" err="1"/>
              <a:t>buď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se </a:t>
            </a:r>
            <a:r>
              <a:rPr dirty="0" err="1"/>
              <a:t>samostatnou</a:t>
            </a:r>
            <a:r>
              <a:rPr dirty="0"/>
              <a:t> </a:t>
            </a:r>
            <a:r>
              <a:rPr dirty="0" err="1"/>
              <a:t>metodou</a:t>
            </a:r>
            <a:r>
              <a:rPr dirty="0"/>
              <a:t> v </a:t>
            </a:r>
            <a:r>
              <a:rPr dirty="0" err="1"/>
              <a:t>rámci</a:t>
            </a:r>
            <a:r>
              <a:rPr dirty="0"/>
              <a:t> </a:t>
            </a:r>
            <a:r>
              <a:rPr dirty="0" err="1"/>
              <a:t>laboratorních</a:t>
            </a:r>
            <a:r>
              <a:rPr dirty="0"/>
              <a:t> </a:t>
            </a:r>
            <a:r>
              <a:rPr dirty="0" err="1"/>
              <a:t>přístupů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v </a:t>
            </a:r>
            <a:r>
              <a:rPr dirty="0" err="1"/>
              <a:t>kombinaci</a:t>
            </a:r>
            <a:r>
              <a:rPr dirty="0"/>
              <a:t> s </a:t>
            </a:r>
            <a:r>
              <a:rPr dirty="0" err="1"/>
              <a:t>jinými</a:t>
            </a:r>
            <a:r>
              <a:rPr dirty="0"/>
              <a:t> </a:t>
            </a:r>
            <a:r>
              <a:rPr dirty="0" err="1"/>
              <a:t>technikami</a:t>
            </a:r>
            <a:endParaRPr dirty="0"/>
          </a:p>
          <a:p>
            <a:pPr marL="300026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lang="cs-CZ" dirty="0" err="1" smtClean="0"/>
              <a:t>n</a:t>
            </a:r>
            <a:r>
              <a:rPr dirty="0" err="1" smtClean="0"/>
              <a:t>abízejí</a:t>
            </a:r>
            <a:r>
              <a:rPr dirty="0" smtClean="0"/>
              <a:t> </a:t>
            </a:r>
            <a:r>
              <a:rPr dirty="0" err="1"/>
              <a:t>cvičení</a:t>
            </a:r>
            <a:r>
              <a:rPr dirty="0"/>
              <a:t>, </a:t>
            </a:r>
            <a:r>
              <a:rPr dirty="0" err="1"/>
              <a:t>která</a:t>
            </a:r>
            <a:r>
              <a:rPr dirty="0"/>
              <a:t> </a:t>
            </a:r>
            <a:r>
              <a:rPr dirty="0" err="1"/>
              <a:t>umožňují</a:t>
            </a:r>
            <a:r>
              <a:rPr dirty="0"/>
              <a:t> </a:t>
            </a:r>
            <a:r>
              <a:rPr dirty="0" err="1"/>
              <a:t>specifický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obecnější</a:t>
            </a:r>
            <a:r>
              <a:rPr dirty="0"/>
              <a:t> </a:t>
            </a:r>
            <a:r>
              <a:rPr dirty="0" err="1"/>
              <a:t>trénink</a:t>
            </a:r>
            <a:r>
              <a:rPr dirty="0"/>
              <a:t> </a:t>
            </a:r>
            <a:r>
              <a:rPr dirty="0" err="1"/>
              <a:t>poškozených</a:t>
            </a:r>
            <a:r>
              <a:rPr dirty="0"/>
              <a:t> </a:t>
            </a:r>
            <a:r>
              <a:rPr dirty="0" err="1"/>
              <a:t>fcí</a:t>
            </a:r>
            <a:endParaRPr dirty="0"/>
          </a:p>
          <a:p>
            <a:pPr marL="300026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lang="cs-CZ" dirty="0" err="1" smtClean="0"/>
              <a:t>v</a:t>
            </a:r>
            <a:r>
              <a:rPr dirty="0" err="1" smtClean="0"/>
              <a:t>ýhodou</a:t>
            </a:r>
            <a:r>
              <a:rPr dirty="0" smtClean="0"/>
              <a:t> </a:t>
            </a:r>
            <a:r>
              <a:rPr dirty="0"/>
              <a:t>je </a:t>
            </a:r>
            <a:r>
              <a:rPr dirty="0" err="1"/>
              <a:t>komplexnost</a:t>
            </a:r>
            <a:r>
              <a:rPr dirty="0"/>
              <a:t>, </a:t>
            </a:r>
            <a:r>
              <a:rPr dirty="0" err="1"/>
              <a:t>flexibilita</a:t>
            </a:r>
            <a:r>
              <a:rPr dirty="0"/>
              <a:t> v </a:t>
            </a:r>
            <a:r>
              <a:rPr dirty="0" err="1" smtClean="0"/>
              <a:t>nastavení</a:t>
            </a:r>
            <a:r>
              <a:rPr dirty="0" smtClean="0"/>
              <a:t> </a:t>
            </a:r>
            <a:r>
              <a:rPr dirty="0" err="1"/>
              <a:t>obtížnosti</a:t>
            </a:r>
            <a:r>
              <a:rPr dirty="0"/>
              <a:t> </a:t>
            </a:r>
            <a:r>
              <a:rPr dirty="0" err="1"/>
              <a:t>cvičení</a:t>
            </a:r>
            <a:r>
              <a:rPr dirty="0"/>
              <a:t>, </a:t>
            </a:r>
            <a:r>
              <a:rPr dirty="0" err="1"/>
              <a:t>možnost</a:t>
            </a:r>
            <a:r>
              <a:rPr dirty="0"/>
              <a:t> </a:t>
            </a:r>
            <a:r>
              <a:rPr dirty="0" err="1"/>
              <a:t>přesné</a:t>
            </a:r>
            <a:r>
              <a:rPr dirty="0"/>
              <a:t> a </a:t>
            </a:r>
            <a:r>
              <a:rPr dirty="0" err="1"/>
              <a:t>rychlé</a:t>
            </a:r>
            <a:r>
              <a:rPr dirty="0"/>
              <a:t> </a:t>
            </a:r>
            <a:r>
              <a:rPr dirty="0" err="1"/>
              <a:t>zpětné</a:t>
            </a:r>
            <a:r>
              <a:rPr dirty="0"/>
              <a:t> </a:t>
            </a:r>
            <a:r>
              <a:rPr dirty="0" err="1"/>
              <a:t>vazby</a:t>
            </a:r>
            <a:r>
              <a:rPr dirty="0"/>
              <a:t> a </a:t>
            </a:r>
            <a:r>
              <a:rPr dirty="0" err="1"/>
              <a:t>schopnost</a:t>
            </a:r>
            <a:r>
              <a:rPr dirty="0"/>
              <a:t> </a:t>
            </a:r>
            <a:r>
              <a:rPr dirty="0" err="1"/>
              <a:t>dlouhodobě</a:t>
            </a:r>
            <a:r>
              <a:rPr dirty="0"/>
              <a:t> </a:t>
            </a:r>
            <a:r>
              <a:rPr dirty="0" err="1"/>
              <a:t>uchovávat</a:t>
            </a:r>
            <a:r>
              <a:rPr dirty="0"/>
              <a:t> a </a:t>
            </a:r>
            <a:r>
              <a:rPr dirty="0" err="1"/>
              <a:t>statisticky</a:t>
            </a:r>
            <a:r>
              <a:rPr dirty="0"/>
              <a:t> </a:t>
            </a:r>
            <a:r>
              <a:rPr dirty="0" err="1"/>
              <a:t>zpracovávat</a:t>
            </a:r>
            <a:r>
              <a:rPr dirty="0"/>
              <a:t> data (</a:t>
            </a:r>
            <a:r>
              <a:rPr dirty="0" err="1"/>
              <a:t>včetně</a:t>
            </a:r>
            <a:r>
              <a:rPr dirty="0"/>
              <a:t> </a:t>
            </a:r>
            <a:r>
              <a:rPr dirty="0" err="1"/>
              <a:t>porovnávání</a:t>
            </a:r>
            <a:r>
              <a:rPr dirty="0"/>
              <a:t> </a:t>
            </a:r>
            <a:r>
              <a:rPr dirty="0" err="1"/>
              <a:t>jednotlivých</a:t>
            </a:r>
            <a:r>
              <a:rPr dirty="0"/>
              <a:t> </a:t>
            </a:r>
            <a:r>
              <a:rPr dirty="0" err="1"/>
              <a:t>výsledků</a:t>
            </a:r>
            <a:r>
              <a:rPr dirty="0"/>
              <a:t> </a:t>
            </a:r>
            <a:r>
              <a:rPr lang="cs-CZ" dirty="0" smtClean="0"/>
              <a:t>                   </a:t>
            </a:r>
            <a:r>
              <a:rPr dirty="0" smtClean="0"/>
              <a:t>a </a:t>
            </a:r>
            <a:r>
              <a:rPr dirty="0" err="1"/>
              <a:t>trendů</a:t>
            </a:r>
            <a:r>
              <a:rPr dirty="0"/>
              <a:t> </a:t>
            </a:r>
            <a:r>
              <a:rPr dirty="0" err="1"/>
              <a:t>vývoje</a:t>
            </a:r>
            <a:r>
              <a:rPr dirty="0"/>
              <a:t> v </a:t>
            </a:r>
            <a:r>
              <a:rPr dirty="0" err="1"/>
              <a:t>čase</a:t>
            </a:r>
            <a:r>
              <a:rPr dirty="0"/>
              <a:t>), </a:t>
            </a:r>
            <a:r>
              <a:rPr dirty="0" err="1"/>
              <a:t>herní</a:t>
            </a:r>
            <a:r>
              <a:rPr dirty="0"/>
              <a:t> </a:t>
            </a:r>
            <a:r>
              <a:rPr dirty="0" err="1"/>
              <a:t>charakter</a:t>
            </a:r>
            <a:r>
              <a:rPr dirty="0"/>
              <a:t>, </a:t>
            </a:r>
            <a:r>
              <a:rPr dirty="0" err="1"/>
              <a:t>flexibilita</a:t>
            </a:r>
            <a:r>
              <a:rPr dirty="0"/>
              <a:t> a </a:t>
            </a:r>
            <a:r>
              <a:rPr dirty="0" err="1"/>
              <a:t>rozmanitost</a:t>
            </a:r>
            <a:r>
              <a:rPr dirty="0"/>
              <a:t> </a:t>
            </a:r>
            <a:r>
              <a:rPr sz="1700" dirty="0"/>
              <a:t>(</a:t>
            </a:r>
            <a:r>
              <a:rPr sz="1700" dirty="0" err="1"/>
              <a:t>Kulišťák</a:t>
            </a:r>
            <a:r>
              <a:rPr sz="1700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2409130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586" y="925513"/>
            <a:ext cx="9001125" cy="720725"/>
          </a:xfrm>
        </p:spPr>
        <p:txBody>
          <a:bodyPr/>
          <a:lstStyle/>
          <a:p>
            <a:pPr algn="ctr">
              <a:defRPr/>
            </a:pPr>
            <a:r>
              <a:rPr lang="cs-CZ" altLang="cs-CZ" dirty="0"/>
              <a:t>PSS – </a:t>
            </a:r>
            <a:r>
              <a:rPr lang="cs-CZ" altLang="cs-CZ" dirty="0" err="1"/>
              <a:t>CogRehab</a:t>
            </a:r>
            <a: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	  </a:t>
            </a:r>
            <a:r>
              <a:rPr lang="cs-CZ" altLang="cs-CZ" dirty="0"/>
              <a:t>NEUROP-2</a:t>
            </a:r>
          </a:p>
        </p:txBody>
      </p:sp>
      <p:pic>
        <p:nvPicPr>
          <p:cNvPr id="73731" name="Picture 3" descr="PSS Brac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471738"/>
            <a:ext cx="4038600" cy="3028950"/>
          </a:xfrm>
        </p:spPr>
      </p:pic>
      <p:pic>
        <p:nvPicPr>
          <p:cNvPr id="73732" name="Picture 4" descr="NEU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182938"/>
            <a:ext cx="4038600" cy="1604962"/>
          </a:xfrm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56040" y="5718176"/>
            <a:ext cx="3529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        </a:t>
            </a:r>
            <a:r>
              <a:rPr lang="cs-CZ" altLang="cs-CZ" sz="2800" dirty="0" err="1">
                <a:latin typeface="+mn-lt"/>
              </a:rPr>
              <a:t>Bracy</a:t>
            </a:r>
            <a:r>
              <a:rPr lang="cs-CZ" altLang="cs-CZ" sz="2800" dirty="0">
                <a:latin typeface="+mn-lt"/>
              </a:rPr>
              <a:t>, 1983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656388" y="5718176"/>
            <a:ext cx="3529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         </a:t>
            </a:r>
            <a:r>
              <a:rPr lang="cs-CZ" altLang="cs-CZ" sz="2800" dirty="0" err="1">
                <a:latin typeface="+mn-lt"/>
              </a:rPr>
              <a:t>Gaál</a:t>
            </a:r>
            <a:r>
              <a:rPr lang="cs-CZ" altLang="cs-CZ" sz="2800" dirty="0">
                <a:latin typeface="+mn-lt"/>
              </a:rPr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val="17039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775" y="269875"/>
            <a:ext cx="7772400" cy="1143000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cs-CZ" altLang="cs-CZ" dirty="0" err="1"/>
              <a:t>Bracyho</a:t>
            </a:r>
            <a:r>
              <a:rPr lang="cs-CZ" altLang="cs-CZ" dirty="0"/>
              <a:t> program                     PSS </a:t>
            </a:r>
            <a:r>
              <a:rPr lang="cs-CZ" altLang="cs-CZ" dirty="0" err="1"/>
              <a:t>CogReHab</a:t>
            </a:r>
            <a:endParaRPr lang="cs-CZ" altLang="cs-CZ" dirty="0"/>
          </a:p>
        </p:txBody>
      </p:sp>
      <p:pic>
        <p:nvPicPr>
          <p:cNvPr id="74755" name="Picture 4" descr="d0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744664"/>
            <a:ext cx="3240088" cy="2547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5" descr="d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4310064"/>
            <a:ext cx="3252788" cy="25034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" name="Rectangle 3"/>
          <p:cNvSpPr>
            <a:spLocks noGrp="1" noChangeArrowheads="1"/>
          </p:cNvSpPr>
          <p:nvPr>
            <p:ph sz="half" idx="3"/>
          </p:nvPr>
        </p:nvSpPr>
        <p:spPr>
          <a:xfrm>
            <a:off x="5664200" y="2339975"/>
            <a:ext cx="5003800" cy="4618038"/>
          </a:xfrm>
        </p:spPr>
        <p:txBody>
          <a:bodyPr/>
          <a:lstStyle/>
          <a:p>
            <a:r>
              <a:rPr lang="cs-CZ" altLang="cs-CZ" sz="2600" dirty="0"/>
              <a:t>multimediální software</a:t>
            </a:r>
          </a:p>
          <a:p>
            <a:r>
              <a:rPr lang="cs-CZ" altLang="cs-CZ" sz="2600" dirty="0"/>
              <a:t>8 modulů s modifikovat. parametry; 64 úloh</a:t>
            </a:r>
          </a:p>
          <a:p>
            <a:r>
              <a:rPr lang="cs-CZ" altLang="cs-CZ" sz="2600" dirty="0"/>
              <a:t>od nácviku pozornosti               přes vizuálně prostorové             a paměťové úlohy až po komplex. řešení </a:t>
            </a:r>
          </a:p>
          <a:p>
            <a:r>
              <a:rPr lang="cs-CZ" altLang="cs-CZ" sz="2600" dirty="0"/>
              <a:t>srozumitelný, snadné použití, individuálně nastavitelný</a:t>
            </a:r>
          </a:p>
        </p:txBody>
      </p:sp>
    </p:spTree>
    <p:extLst>
      <p:ext uri="{BB962C8B-B14F-4D97-AF65-F5344CB8AC3E}">
        <p14:creationId xmlns:p14="http://schemas.microsoft.com/office/powerpoint/2010/main" val="185389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8289"/>
            <a:ext cx="8229600" cy="1398587"/>
          </a:xfrm>
        </p:spPr>
        <p:txBody>
          <a:bodyPr/>
          <a:lstStyle/>
          <a:p>
            <a:pPr marL="484632">
              <a:defRPr/>
            </a:pPr>
            <a:endParaRPr lang="en-US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5779" name="Picture 3" descr="wf20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836613"/>
            <a:ext cx="3671887" cy="273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0" name="Picture 4" descr="wv1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3573464"/>
            <a:ext cx="368458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wv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36614"/>
            <a:ext cx="3684588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wv20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573464"/>
            <a:ext cx="36734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91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8289"/>
            <a:ext cx="8229600" cy="1398587"/>
          </a:xfrm>
        </p:spPr>
        <p:txBody>
          <a:bodyPr/>
          <a:lstStyle/>
          <a:p>
            <a:pPr marL="484632">
              <a:defRPr/>
            </a:pPr>
            <a:endParaRPr lang="en-US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6803" name="Picture 3" descr="wm20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1301" y="612776"/>
            <a:ext cx="4276725" cy="3032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" name="Picture 4" descr="wf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3644900"/>
            <a:ext cx="4319587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4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0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765175"/>
            <a:ext cx="3900487" cy="2908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7" name="Picture 3" descr="d0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765176"/>
            <a:ext cx="3889375" cy="2951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" name="Picture 4" descr="d0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3716338"/>
            <a:ext cx="3900487" cy="2908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9" name="Picture 5" descr="d0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5950" y="4114800"/>
            <a:ext cx="2641600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5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859270"/>
            <a:ext cx="8229600" cy="1399032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cs-CZ" altLang="cs-CZ" dirty="0"/>
              <a:t>Počítačové programy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922713" y="2681341"/>
            <a:ext cx="10615351" cy="5256212"/>
          </a:xfrm>
        </p:spPr>
        <p:txBody>
          <a:bodyPr>
            <a:normAutofit/>
          </a:bodyPr>
          <a:lstStyle/>
          <a:p>
            <a:pPr marL="448056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cs-CZ" altLang="cs-CZ" sz="2400" dirty="0">
                <a:solidFill>
                  <a:schemeClr val="accent1"/>
                </a:solidFill>
              </a:rPr>
              <a:t>výhody</a:t>
            </a:r>
          </a:p>
          <a:p>
            <a:pPr marL="822960" lvl="1">
              <a:lnSpc>
                <a:spcPct val="100000"/>
              </a:lnSpc>
              <a:buFont typeface="Verdana"/>
              <a:buChar char="›"/>
              <a:defRPr/>
            </a:pPr>
            <a:r>
              <a:rPr lang="cs-CZ" altLang="cs-CZ" dirty="0"/>
              <a:t>komplexnost administrovaných úloh, okamžitá zpětná vazba, schopnost zvýšené motivace, flexibilita v reakci na výkony a chyby, schopnost uchovávat a zpracovávat data, přesné zpracování, usnadnění práce terapeuta, různé formy posilování, možnost systematicky měnit obtížnost</a:t>
            </a:r>
          </a:p>
          <a:p>
            <a:pPr marL="448056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cs-CZ" altLang="cs-CZ" sz="2400" dirty="0">
                <a:solidFill>
                  <a:schemeClr val="accent1"/>
                </a:solidFill>
              </a:rPr>
              <a:t>nevýhody</a:t>
            </a:r>
          </a:p>
          <a:p>
            <a:pPr marL="822960" lvl="1">
              <a:lnSpc>
                <a:spcPct val="100000"/>
              </a:lnSpc>
              <a:buFont typeface="Verdana"/>
              <a:buChar char="›"/>
              <a:defRPr/>
            </a:pPr>
            <a:r>
              <a:rPr lang="cs-CZ" altLang="cs-CZ" dirty="0"/>
              <a:t>spojené s volbou nevhodných programů anebo nevhodným použitím správných programů, problémy při zacházení s počítačem, generalizace výsledků do každodenního života   </a:t>
            </a:r>
            <a:r>
              <a:rPr lang="cs-CZ" altLang="cs-CZ" sz="1800" dirty="0"/>
              <a:t>     </a:t>
            </a:r>
            <a:r>
              <a:rPr lang="cs-CZ" altLang="cs-CZ" sz="1800" dirty="0" smtClean="0"/>
              <a:t>                                    						</a:t>
            </a:r>
            <a:endParaRPr lang="cs-CZ" altLang="cs-CZ" sz="1100" dirty="0"/>
          </a:p>
          <a:p>
            <a:pPr marL="448056" indent="-384048">
              <a:lnSpc>
                <a:spcPct val="100000"/>
              </a:lnSpc>
              <a:buFont typeface="Wingdings 2"/>
              <a:buChar char=""/>
              <a:defRPr/>
            </a:pPr>
            <a:endParaRPr lang="cs-CZ" altLang="cs-CZ" sz="1100" b="1" dirty="0"/>
          </a:p>
          <a:p>
            <a:pPr marL="448056" indent="-384048">
              <a:buFont typeface="Wingdings 2"/>
              <a:buChar char=""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703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K počítačovým programům speciálně pro psychiatrické pacienty patří Neuropsychological Educational Approach to Cognitive Remediation (NEAR) - je ve své podstatě vzdělávací činností, učením…"/>
          <p:cNvSpPr txBox="1">
            <a:spLocks noGrp="1"/>
          </p:cNvSpPr>
          <p:nvPr>
            <p:ph type="body" idx="1"/>
          </p:nvPr>
        </p:nvSpPr>
        <p:spPr>
          <a:xfrm>
            <a:off x="507077" y="980902"/>
            <a:ext cx="11272058" cy="5669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145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lang="cs-CZ" dirty="0" smtClean="0"/>
              <a:t>k</a:t>
            </a:r>
            <a:r>
              <a:rPr dirty="0" smtClean="0"/>
              <a:t> </a:t>
            </a:r>
            <a:r>
              <a:rPr dirty="0" err="1"/>
              <a:t>počítačovým</a:t>
            </a:r>
            <a:r>
              <a:rPr dirty="0"/>
              <a:t> </a:t>
            </a:r>
            <a:r>
              <a:rPr dirty="0" err="1"/>
              <a:t>programům</a:t>
            </a:r>
            <a:r>
              <a:rPr dirty="0"/>
              <a:t> </a:t>
            </a:r>
            <a:r>
              <a:rPr dirty="0" err="1"/>
              <a:t>speciálně</a:t>
            </a:r>
            <a:r>
              <a:rPr dirty="0"/>
              <a:t> pro </a:t>
            </a:r>
            <a:r>
              <a:rPr dirty="0" err="1"/>
              <a:t>psychiatrické</a:t>
            </a:r>
            <a:r>
              <a:rPr dirty="0"/>
              <a:t> </a:t>
            </a:r>
            <a:r>
              <a:rPr dirty="0" err="1"/>
              <a:t>pacienty</a:t>
            </a:r>
            <a:r>
              <a:rPr dirty="0"/>
              <a:t> </a:t>
            </a:r>
            <a:r>
              <a:rPr dirty="0" err="1"/>
              <a:t>patří</a:t>
            </a:r>
            <a:r>
              <a:rPr dirty="0"/>
              <a:t> </a:t>
            </a:r>
            <a:r>
              <a:rPr b="1" dirty="0"/>
              <a:t>Neuropsychological Educational Approach to Cognitive Remediation </a:t>
            </a:r>
            <a:r>
              <a:rPr dirty="0"/>
              <a:t>(NEAR) - je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podstatě</a:t>
            </a:r>
            <a:r>
              <a:rPr dirty="0"/>
              <a:t> </a:t>
            </a:r>
            <a:r>
              <a:rPr dirty="0" err="1"/>
              <a:t>vzdělávací</a:t>
            </a:r>
            <a:r>
              <a:rPr dirty="0"/>
              <a:t> </a:t>
            </a:r>
            <a:r>
              <a:rPr dirty="0" err="1"/>
              <a:t>činností</a:t>
            </a:r>
            <a:r>
              <a:rPr dirty="0"/>
              <a:t>, </a:t>
            </a:r>
            <a:r>
              <a:rPr dirty="0" err="1"/>
              <a:t>učením</a:t>
            </a:r>
            <a:endParaRPr dirty="0"/>
          </a:p>
          <a:p>
            <a:pPr marL="685345" lvl="1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dirty="0" err="1"/>
              <a:t>Medalia</a:t>
            </a:r>
            <a:r>
              <a:rPr dirty="0"/>
              <a:t>, </a:t>
            </a:r>
            <a:r>
              <a:rPr dirty="0" err="1"/>
              <a:t>Freileich</a:t>
            </a:r>
            <a:r>
              <a:rPr dirty="0"/>
              <a:t> 2008</a:t>
            </a:r>
          </a:p>
          <a:p>
            <a:pPr marL="685345" lvl="1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o</a:t>
            </a:r>
            <a:r>
              <a:rPr dirty="0" err="1" smtClean="0"/>
              <a:t>bsahuje</a:t>
            </a:r>
            <a:r>
              <a:rPr dirty="0" smtClean="0"/>
              <a:t> </a:t>
            </a:r>
            <a:r>
              <a:rPr dirty="0" err="1"/>
              <a:t>základy</a:t>
            </a:r>
            <a:r>
              <a:rPr dirty="0"/>
              <a:t> </a:t>
            </a:r>
            <a:r>
              <a:rPr dirty="0" err="1"/>
              <a:t>vzdělávacích</a:t>
            </a:r>
            <a:r>
              <a:rPr dirty="0"/>
              <a:t> </a:t>
            </a:r>
            <a:r>
              <a:rPr dirty="0" err="1"/>
              <a:t>principů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posilují</a:t>
            </a:r>
            <a:r>
              <a:rPr dirty="0"/>
              <a:t> </a:t>
            </a:r>
            <a:r>
              <a:rPr dirty="0" err="1"/>
              <a:t>učení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, aby </a:t>
            </a:r>
            <a:r>
              <a:rPr dirty="0" err="1"/>
              <a:t>úkoly</a:t>
            </a:r>
            <a:r>
              <a:rPr dirty="0"/>
              <a:t> </a:t>
            </a:r>
            <a:r>
              <a:rPr dirty="0" err="1"/>
              <a:t>byly</a:t>
            </a:r>
            <a:r>
              <a:rPr dirty="0"/>
              <a:t> </a:t>
            </a:r>
            <a:r>
              <a:rPr dirty="0" err="1"/>
              <a:t>příjemné</a:t>
            </a:r>
            <a:r>
              <a:rPr dirty="0"/>
              <a:t> a </a:t>
            </a:r>
            <a:r>
              <a:rPr dirty="0" err="1"/>
              <a:t>přesvědčivé</a:t>
            </a:r>
            <a:endParaRPr dirty="0"/>
          </a:p>
          <a:p>
            <a:pPr marL="685345" lvl="1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s</a:t>
            </a:r>
            <a:r>
              <a:rPr dirty="0" err="1" smtClean="0"/>
              <a:t>kládá</a:t>
            </a:r>
            <a:r>
              <a:rPr dirty="0" smtClean="0"/>
              <a:t> </a:t>
            </a:r>
            <a:r>
              <a:rPr dirty="0"/>
              <a:t>se z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cvičení</a:t>
            </a:r>
            <a:r>
              <a:rPr dirty="0"/>
              <a:t>, </a:t>
            </a:r>
            <a:r>
              <a:rPr dirty="0" err="1"/>
              <a:t>kde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kognitivní</a:t>
            </a:r>
            <a:r>
              <a:rPr dirty="0"/>
              <a:t> </a:t>
            </a:r>
            <a:r>
              <a:rPr dirty="0" err="1"/>
              <a:t>úlohy</a:t>
            </a:r>
            <a:r>
              <a:rPr dirty="0"/>
              <a:t> </a:t>
            </a:r>
            <a:r>
              <a:rPr dirty="0" err="1"/>
              <a:t>součástí</a:t>
            </a:r>
            <a:r>
              <a:rPr dirty="0"/>
              <a:t> </a:t>
            </a:r>
            <a:r>
              <a:rPr dirty="0" err="1"/>
              <a:t>širšího</a:t>
            </a:r>
            <a:r>
              <a:rPr dirty="0"/>
              <a:t> </a:t>
            </a:r>
            <a:r>
              <a:rPr dirty="0" err="1"/>
              <a:t>komplexu</a:t>
            </a:r>
            <a:endParaRPr dirty="0"/>
          </a:p>
          <a:p>
            <a:pPr marL="685345" lvl="1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v</a:t>
            </a:r>
            <a:r>
              <a:rPr dirty="0" smtClean="0"/>
              <a:t>e </a:t>
            </a:r>
            <a:r>
              <a:rPr dirty="0" err="1"/>
              <a:t>studiích</a:t>
            </a:r>
            <a:r>
              <a:rPr dirty="0"/>
              <a:t> </a:t>
            </a:r>
            <a:r>
              <a:rPr dirty="0" err="1"/>
              <a:t>prokázal</a:t>
            </a:r>
            <a:r>
              <a:rPr dirty="0"/>
              <a:t> </a:t>
            </a:r>
            <a:r>
              <a:rPr dirty="0" err="1"/>
              <a:t>dobré</a:t>
            </a:r>
            <a:r>
              <a:rPr dirty="0"/>
              <a:t> </a:t>
            </a:r>
            <a:r>
              <a:rPr dirty="0" err="1"/>
              <a:t>výsledky</a:t>
            </a:r>
            <a:r>
              <a:rPr dirty="0"/>
              <a:t> </a:t>
            </a:r>
            <a:r>
              <a:rPr sz="1100" dirty="0"/>
              <a:t>(Choi, </a:t>
            </a:r>
            <a:r>
              <a:rPr sz="1100" dirty="0" err="1"/>
              <a:t>Medalia</a:t>
            </a:r>
            <a:r>
              <a:rPr sz="1100" dirty="0"/>
              <a:t>, 2005; Pu, 2014,...)</a:t>
            </a:r>
          </a:p>
          <a:p>
            <a:pPr marL="228145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lang="cs-CZ" dirty="0" err="1" smtClean="0"/>
              <a:t>s</a:t>
            </a:r>
            <a:r>
              <a:rPr dirty="0" err="1" smtClean="0"/>
              <a:t>naha</a:t>
            </a:r>
            <a:r>
              <a:rPr dirty="0" smtClean="0"/>
              <a:t> </a:t>
            </a:r>
            <a:r>
              <a:rPr dirty="0" err="1"/>
              <a:t>ovlivnit</a:t>
            </a:r>
            <a:r>
              <a:rPr dirty="0"/>
              <a:t> KF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neurofyziologických</a:t>
            </a:r>
            <a:r>
              <a:rPr dirty="0"/>
              <a:t> </a:t>
            </a:r>
            <a:r>
              <a:rPr dirty="0" err="1"/>
              <a:t>metod</a:t>
            </a:r>
            <a:r>
              <a:rPr dirty="0"/>
              <a:t>, </a:t>
            </a:r>
            <a:r>
              <a:rPr dirty="0" err="1"/>
              <a:t>stimulačních</a:t>
            </a:r>
            <a:r>
              <a:rPr dirty="0"/>
              <a:t> </a:t>
            </a:r>
            <a:r>
              <a:rPr dirty="0" err="1"/>
              <a:t>metod</a:t>
            </a:r>
            <a:r>
              <a:rPr dirty="0"/>
              <a:t> - </a:t>
            </a:r>
            <a:r>
              <a:rPr dirty="0" err="1"/>
              <a:t>repetitivní</a:t>
            </a:r>
            <a:r>
              <a:rPr dirty="0"/>
              <a:t> </a:t>
            </a:r>
            <a:r>
              <a:rPr dirty="0" err="1"/>
              <a:t>transkraniální</a:t>
            </a:r>
            <a:r>
              <a:rPr dirty="0"/>
              <a:t> </a:t>
            </a:r>
            <a:r>
              <a:rPr dirty="0" err="1"/>
              <a:t>magnetická</a:t>
            </a:r>
            <a:r>
              <a:rPr dirty="0"/>
              <a:t> </a:t>
            </a:r>
            <a:r>
              <a:rPr dirty="0" err="1"/>
              <a:t>stimulace</a:t>
            </a:r>
            <a:r>
              <a:rPr dirty="0"/>
              <a:t> (</a:t>
            </a:r>
            <a:r>
              <a:rPr dirty="0" err="1"/>
              <a:t>rTMS</a:t>
            </a:r>
            <a:r>
              <a:rPr dirty="0"/>
              <a:t>)</a:t>
            </a:r>
          </a:p>
          <a:p>
            <a:pPr marL="228145" indent="-228145" defTabSz="299848">
              <a:lnSpc>
                <a:spcPct val="110000"/>
              </a:lnSpc>
              <a:spcBef>
                <a:spcPts val="2109"/>
              </a:spcBef>
              <a:defRPr sz="2336"/>
            </a:pPr>
            <a:r>
              <a:rPr lang="cs-CZ" dirty="0" smtClean="0"/>
              <a:t>n</a:t>
            </a:r>
            <a:r>
              <a:rPr dirty="0" err="1" smtClean="0"/>
              <a:t>ebo</a:t>
            </a:r>
            <a:r>
              <a:rPr dirty="0" smtClean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farmakologické</a:t>
            </a:r>
            <a:r>
              <a:rPr dirty="0"/>
              <a:t> </a:t>
            </a:r>
            <a:r>
              <a:rPr dirty="0" err="1" smtClean="0"/>
              <a:t>úrovni</a:t>
            </a:r>
            <a:r>
              <a:rPr lang="cs-CZ" dirty="0" smtClean="0"/>
              <a:t> - </a:t>
            </a:r>
            <a:r>
              <a:rPr dirty="0" err="1" smtClean="0"/>
              <a:t>jak</a:t>
            </a:r>
            <a:r>
              <a:rPr dirty="0" smtClean="0"/>
              <a:t> </a:t>
            </a:r>
            <a:r>
              <a:rPr dirty="0" err="1"/>
              <a:t>pomocí</a:t>
            </a:r>
            <a:r>
              <a:rPr dirty="0"/>
              <a:t> KR </a:t>
            </a:r>
            <a:r>
              <a:rPr dirty="0" err="1"/>
              <a:t>augmentovat</a:t>
            </a:r>
            <a:r>
              <a:rPr dirty="0"/>
              <a:t> </a:t>
            </a:r>
            <a:r>
              <a:rPr dirty="0" err="1"/>
              <a:t>psychofarmakologickou</a:t>
            </a:r>
            <a:r>
              <a:rPr dirty="0"/>
              <a:t> </a:t>
            </a:r>
            <a:r>
              <a:rPr dirty="0" err="1"/>
              <a:t>léčbu</a:t>
            </a:r>
            <a:r>
              <a:rPr dirty="0"/>
              <a:t> - </a:t>
            </a:r>
            <a:r>
              <a:rPr dirty="0" err="1"/>
              <a:t>výsledky</a:t>
            </a:r>
            <a:r>
              <a:rPr dirty="0"/>
              <a:t> </a:t>
            </a:r>
            <a:r>
              <a:rPr dirty="0" err="1"/>
              <a:t>zatím</a:t>
            </a:r>
            <a:r>
              <a:rPr dirty="0"/>
              <a:t> </a:t>
            </a:r>
            <a:r>
              <a:rPr dirty="0" err="1"/>
              <a:t>nejednoznačné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749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138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h</a:t>
            </a:r>
            <a:r>
              <a:rPr lang="cs-CZ" b="1" dirty="0" smtClean="0"/>
              <a:t>ypotéza o </a:t>
            </a:r>
            <a:r>
              <a:rPr lang="cs-CZ" b="1" dirty="0" err="1" smtClean="0"/>
              <a:t>neurovývojovém</a:t>
            </a:r>
            <a:r>
              <a:rPr lang="cs-CZ" b="1" dirty="0" smtClean="0"/>
              <a:t> deficitu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předpokládá stabilní kognitivní narušení projevující se v deficitech, které jsou patrné již na počátku nemoci a přetrvávají v remisi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odborníky nejvíce akceptovaná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subtilní behaviorální, motorické a kognitivní odchylky patrné již v dětství a dospívání, mnohem dříve než dojde ke klinické manifestaci nemoci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KD již v premorbidním období, prudké zhoršení těsně před první epizodou nebo během ní, později může zůstat stabilní a přetrvávat po celou dobu nemoci, nebo zlepšení, ale ne na premorbidní úroveň, bez ohledu na symptomatologii a nelze jej vysvětlit jako NÚ psychofarmak</a:t>
            </a:r>
          </a:p>
          <a:p>
            <a:pPr lvl="1">
              <a:lnSpc>
                <a:spcPct val="120000"/>
              </a:lnSpc>
            </a:pPr>
            <a:r>
              <a:rPr lang="cs-CZ" dirty="0" err="1" smtClean="0"/>
              <a:t>metaanalýzy</a:t>
            </a:r>
            <a:r>
              <a:rPr lang="cs-CZ" dirty="0" smtClean="0"/>
              <a:t> potvrzují stabilitu deficitu během dospívání a v dospělém věku,                            s poklesem po 65. roku, kdy k poklesu dochází i v </a:t>
            </a:r>
            <a:r>
              <a:rPr lang="cs-CZ" dirty="0" err="1" smtClean="0"/>
              <a:t>nepsychiatrické</a:t>
            </a:r>
            <a:r>
              <a:rPr lang="cs-CZ" dirty="0" smtClean="0"/>
              <a:t> populaci </a:t>
            </a:r>
            <a:r>
              <a:rPr lang="cs-CZ" sz="1700" dirty="0" smtClean="0"/>
              <a:t>(</a:t>
            </a:r>
            <a:r>
              <a:rPr lang="cs-CZ" sz="1700" dirty="0" err="1" smtClean="0"/>
              <a:t>Kurtz</a:t>
            </a:r>
            <a:r>
              <a:rPr lang="cs-CZ" sz="1700" dirty="0" smtClean="0"/>
              <a:t>, 2005)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hypotéza je nosná, ale samotná nestačí k vysvětlení průběhu KD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066" y="299143"/>
            <a:ext cx="8316912" cy="1736725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dirty="0"/>
              <a:t>Nespecifická intervence </a:t>
            </a:r>
            <a:br>
              <a:rPr lang="cs-CZ" altLang="cs-CZ" dirty="0"/>
            </a:br>
            <a:r>
              <a:rPr lang="cs-CZ" altLang="cs-CZ" dirty="0"/>
              <a:t>Podpůrné úkoly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idx="1"/>
          </p:nvPr>
        </p:nvSpPr>
        <p:spPr>
          <a:xfrm>
            <a:off x="2389189" y="1628776"/>
            <a:ext cx="8459787" cy="1285875"/>
          </a:xfrm>
        </p:spPr>
        <p:txBody>
          <a:bodyPr>
            <a:normAutofit/>
          </a:bodyPr>
          <a:lstStyle/>
          <a:p>
            <a:pPr marL="448056" indent="-384048" algn="ctr">
              <a:buNone/>
              <a:defRPr/>
            </a:pPr>
            <a:endParaRPr lang="cs-CZ" altLang="cs-CZ" sz="1400" dirty="0"/>
          </a:p>
          <a:p>
            <a:pPr marL="448056" indent="-384048">
              <a:lnSpc>
                <a:spcPct val="100000"/>
              </a:lnSpc>
              <a:buFont typeface="Wingdings 2"/>
              <a:buChar char=""/>
              <a:defRPr/>
            </a:pPr>
            <a:r>
              <a:rPr lang="cs-CZ" altLang="cs-CZ" sz="2000" dirty="0"/>
              <a:t>materiály určené původně pro KR demencí, vycházející </a:t>
            </a:r>
            <a:r>
              <a:rPr lang="cs-CZ" altLang="cs-CZ" sz="2000" dirty="0" smtClean="0"/>
              <a:t>                        z </a:t>
            </a:r>
            <a:r>
              <a:rPr lang="cs-CZ" altLang="cs-CZ" sz="2000" dirty="0"/>
              <a:t>pedagogické práce, hlavolamy, křížovky, sudoku…</a:t>
            </a:r>
          </a:p>
          <a:p>
            <a:pPr marL="448056" indent="-384048">
              <a:buNone/>
              <a:defRPr/>
            </a:pPr>
            <a:endParaRPr lang="cs-CZ" altLang="cs-CZ" sz="2800" dirty="0"/>
          </a:p>
        </p:txBody>
      </p:sp>
      <p:pic>
        <p:nvPicPr>
          <p:cNvPr id="80900" name="Picture 4" descr="DSC08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852738"/>
            <a:ext cx="23050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DSC08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24176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DSC080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852739"/>
            <a:ext cx="25209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DSC080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013325"/>
            <a:ext cx="23764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DSC080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013325"/>
            <a:ext cx="25209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DSC0807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941889"/>
            <a:ext cx="2305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Metakognice"/>
          <p:cNvSpPr txBox="1">
            <a:spLocks noGrp="1"/>
          </p:cNvSpPr>
          <p:nvPr>
            <p:ph type="title"/>
          </p:nvPr>
        </p:nvSpPr>
        <p:spPr>
          <a:xfrm>
            <a:off x="2787535" y="224046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Metakognice</a:t>
            </a:r>
            <a:endParaRPr dirty="0"/>
          </a:p>
        </p:txBody>
      </p:sp>
      <p:sp>
        <p:nvSpPr>
          <p:cNvPr id="181" name="Tyto strategie nejsou zaměřeny přímo na výsledek, ale na proces, který k požadovanému výsledku vede…"/>
          <p:cNvSpPr txBox="1">
            <a:spLocks noGrp="1"/>
          </p:cNvSpPr>
          <p:nvPr>
            <p:ph type="body" idx="1"/>
          </p:nvPr>
        </p:nvSpPr>
        <p:spPr>
          <a:xfrm>
            <a:off x="685800" y="1695796"/>
            <a:ext cx="10820400" cy="47881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43771" indent="-243771" defTabSz="320385">
              <a:lnSpc>
                <a:spcPct val="110000"/>
              </a:lnSpc>
              <a:spcBef>
                <a:spcPts val="2250"/>
              </a:spcBef>
              <a:defRPr sz="2496"/>
            </a:pPr>
            <a:r>
              <a:rPr lang="cs-CZ" dirty="0" err="1" smtClean="0"/>
              <a:t>t</a:t>
            </a:r>
            <a:r>
              <a:rPr dirty="0" err="1" smtClean="0"/>
              <a:t>yto</a:t>
            </a:r>
            <a:r>
              <a:rPr dirty="0" smtClean="0"/>
              <a:t> </a:t>
            </a:r>
            <a:r>
              <a:rPr dirty="0" err="1"/>
              <a:t>strategie</a:t>
            </a:r>
            <a:r>
              <a:rPr dirty="0"/>
              <a:t> </a:t>
            </a:r>
            <a:r>
              <a:rPr dirty="0" err="1"/>
              <a:t>nejsou</a:t>
            </a:r>
            <a:r>
              <a:rPr dirty="0"/>
              <a:t> </a:t>
            </a:r>
            <a:r>
              <a:rPr dirty="0" err="1"/>
              <a:t>zaměřeny</a:t>
            </a:r>
            <a:r>
              <a:rPr dirty="0"/>
              <a:t> </a:t>
            </a:r>
            <a:r>
              <a:rPr dirty="0" err="1"/>
              <a:t>přímo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výsledek</a:t>
            </a:r>
            <a:r>
              <a:rPr dirty="0"/>
              <a:t>, ale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proces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lang="cs-CZ" dirty="0" smtClean="0"/>
              <a:t>                            </a:t>
            </a:r>
            <a:r>
              <a:rPr dirty="0" smtClean="0"/>
              <a:t>k </a:t>
            </a:r>
            <a:r>
              <a:rPr dirty="0" err="1"/>
              <a:t>požadovanému</a:t>
            </a:r>
            <a:r>
              <a:rPr dirty="0"/>
              <a:t> </a:t>
            </a:r>
            <a:r>
              <a:rPr dirty="0" err="1"/>
              <a:t>výsledku</a:t>
            </a:r>
            <a:r>
              <a:rPr dirty="0"/>
              <a:t> </a:t>
            </a:r>
            <a:r>
              <a:rPr dirty="0" err="1"/>
              <a:t>vede</a:t>
            </a:r>
            <a:endParaRPr dirty="0"/>
          </a:p>
          <a:p>
            <a:pPr marL="243771" indent="-243771" defTabSz="320385">
              <a:lnSpc>
                <a:spcPct val="110000"/>
              </a:lnSpc>
              <a:spcBef>
                <a:spcPts val="2250"/>
              </a:spcBef>
              <a:defRPr sz="2496"/>
            </a:pPr>
            <a:r>
              <a:rPr lang="cs-CZ" dirty="0" err="1" smtClean="0"/>
              <a:t>p</a:t>
            </a:r>
            <a:r>
              <a:rPr dirty="0" err="1" smtClean="0"/>
              <a:t>odporují</a:t>
            </a:r>
            <a:r>
              <a:rPr dirty="0" smtClean="0"/>
              <a:t> </a:t>
            </a:r>
            <a:r>
              <a:rPr dirty="0" err="1"/>
              <a:t>aktivní</a:t>
            </a:r>
            <a:r>
              <a:rPr dirty="0"/>
              <a:t> </a:t>
            </a:r>
            <a:r>
              <a:rPr dirty="0" err="1"/>
              <a:t>úsilí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/>
              <a:t>zkoumání</a:t>
            </a:r>
            <a:r>
              <a:rPr dirty="0"/>
              <a:t>, </a:t>
            </a:r>
            <a:r>
              <a:rPr dirty="0" err="1"/>
              <a:t>kladení</a:t>
            </a:r>
            <a:r>
              <a:rPr dirty="0"/>
              <a:t> </a:t>
            </a:r>
            <a:r>
              <a:rPr dirty="0" err="1"/>
              <a:t>otázek</a:t>
            </a:r>
            <a:r>
              <a:rPr dirty="0"/>
              <a:t> a </a:t>
            </a:r>
            <a:r>
              <a:rPr dirty="0" err="1"/>
              <a:t>odpovědí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ně</a:t>
            </a:r>
            <a:r>
              <a:rPr dirty="0"/>
              <a:t>, </a:t>
            </a:r>
            <a:r>
              <a:rPr dirty="0" err="1"/>
              <a:t>třídění</a:t>
            </a:r>
            <a:r>
              <a:rPr dirty="0"/>
              <a:t> </a:t>
            </a:r>
            <a:r>
              <a:rPr lang="cs-CZ" dirty="0" smtClean="0"/>
              <a:t>a </a:t>
            </a:r>
            <a:r>
              <a:rPr dirty="0" err="1" smtClean="0"/>
              <a:t>znovuzpracování</a:t>
            </a:r>
            <a:r>
              <a:rPr dirty="0" smtClean="0"/>
              <a:t> </a:t>
            </a:r>
            <a:r>
              <a:rPr dirty="0" err="1"/>
              <a:t>úloh</a:t>
            </a:r>
            <a:r>
              <a:rPr dirty="0"/>
              <a:t> a </a:t>
            </a:r>
            <a:r>
              <a:rPr dirty="0" err="1"/>
              <a:t>postupů</a:t>
            </a:r>
            <a:r>
              <a:rPr dirty="0"/>
              <a:t> k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řešení</a:t>
            </a:r>
            <a:endParaRPr dirty="0"/>
          </a:p>
          <a:p>
            <a:pPr marL="243771" indent="-243771" defTabSz="320385">
              <a:lnSpc>
                <a:spcPct val="110000"/>
              </a:lnSpc>
              <a:spcBef>
                <a:spcPts val="2250"/>
              </a:spcBef>
              <a:defRPr sz="2496"/>
            </a:pPr>
            <a:r>
              <a:rPr lang="cs-CZ" dirty="0" err="1" smtClean="0"/>
              <a:t>t</a:t>
            </a:r>
            <a:r>
              <a:rPr dirty="0" err="1" smtClean="0"/>
              <a:t>erapeut</a:t>
            </a:r>
            <a:r>
              <a:rPr dirty="0" smtClean="0"/>
              <a:t> </a:t>
            </a:r>
            <a:r>
              <a:rPr dirty="0" err="1"/>
              <a:t>zasahuje</a:t>
            </a:r>
            <a:r>
              <a:rPr dirty="0"/>
              <a:t> </a:t>
            </a:r>
            <a:r>
              <a:rPr dirty="0" err="1"/>
              <a:t>pacientovy</a:t>
            </a:r>
            <a:r>
              <a:rPr dirty="0"/>
              <a:t> do </a:t>
            </a:r>
            <a:r>
              <a:rPr dirty="0" err="1"/>
              <a:t>procesu</a:t>
            </a:r>
            <a:r>
              <a:rPr dirty="0"/>
              <a:t> </a:t>
            </a:r>
            <a:r>
              <a:rPr dirty="0" err="1"/>
              <a:t>kognice</a:t>
            </a:r>
            <a:r>
              <a:rPr dirty="0"/>
              <a:t>, </a:t>
            </a:r>
            <a:r>
              <a:rPr dirty="0" err="1"/>
              <a:t>reguluje</a:t>
            </a:r>
            <a:r>
              <a:rPr dirty="0"/>
              <a:t> </a:t>
            </a:r>
            <a:r>
              <a:rPr dirty="0" err="1"/>
              <a:t>tyto</a:t>
            </a:r>
            <a:r>
              <a:rPr dirty="0"/>
              <a:t> </a:t>
            </a:r>
            <a:r>
              <a:rPr dirty="0" err="1"/>
              <a:t>činnosti</a:t>
            </a:r>
            <a:r>
              <a:rPr dirty="0"/>
              <a:t> </a:t>
            </a:r>
            <a:r>
              <a:rPr lang="cs-CZ" dirty="0" smtClean="0"/>
              <a:t>                 </a:t>
            </a:r>
            <a:r>
              <a:rPr dirty="0" smtClean="0"/>
              <a:t>a </a:t>
            </a:r>
            <a:r>
              <a:rPr dirty="0" err="1"/>
              <a:t>přesměrovává</a:t>
            </a:r>
            <a:r>
              <a:rPr dirty="0"/>
              <a:t> je k </a:t>
            </a:r>
            <a:r>
              <a:rPr dirty="0" err="1"/>
              <a:t>vyšší</a:t>
            </a:r>
            <a:r>
              <a:rPr dirty="0"/>
              <a:t> </a:t>
            </a:r>
            <a:r>
              <a:rPr dirty="0" smtClean="0"/>
              <a:t>reflex</a:t>
            </a:r>
            <a:r>
              <a:rPr lang="cs-CZ" dirty="0" smtClean="0"/>
              <a:t>i</a:t>
            </a:r>
            <a:r>
              <a:rPr dirty="0" smtClean="0"/>
              <a:t> </a:t>
            </a:r>
            <a:r>
              <a:rPr dirty="0" err="1"/>
              <a:t>zlepšení</a:t>
            </a:r>
            <a:r>
              <a:rPr dirty="0"/>
              <a:t> </a:t>
            </a:r>
            <a:r>
              <a:rPr dirty="0" err="1"/>
              <a:t>sebepoznání</a:t>
            </a:r>
            <a:r>
              <a:rPr dirty="0"/>
              <a:t>, k </a:t>
            </a:r>
            <a:r>
              <a:rPr dirty="0" err="1"/>
              <a:t>reflexi</a:t>
            </a:r>
            <a:r>
              <a:rPr dirty="0"/>
              <a:t> </a:t>
            </a:r>
            <a:r>
              <a:rPr dirty="0" err="1"/>
              <a:t>strategií</a:t>
            </a:r>
            <a:r>
              <a:rPr dirty="0"/>
              <a:t> </a:t>
            </a:r>
            <a:r>
              <a:rPr lang="cs-CZ" dirty="0" smtClean="0"/>
              <a:t>            </a:t>
            </a:r>
            <a:r>
              <a:rPr dirty="0" smtClean="0"/>
              <a:t>a </a:t>
            </a:r>
            <a:r>
              <a:rPr dirty="0" err="1"/>
              <a:t>metod</a:t>
            </a:r>
            <a:r>
              <a:rPr dirty="0"/>
              <a:t> </a:t>
            </a:r>
            <a:r>
              <a:rPr dirty="0" err="1"/>
              <a:t>učení</a:t>
            </a:r>
            <a:endParaRPr dirty="0"/>
          </a:p>
          <a:p>
            <a:pPr marL="243771" indent="-243771" defTabSz="320385">
              <a:lnSpc>
                <a:spcPct val="110000"/>
              </a:lnSpc>
              <a:spcBef>
                <a:spcPts val="2250"/>
              </a:spcBef>
              <a:defRPr sz="2496"/>
            </a:pPr>
            <a:r>
              <a:rPr lang="cs-CZ" dirty="0" err="1" smtClean="0"/>
              <a:t>z</a:t>
            </a:r>
            <a:r>
              <a:rPr dirty="0" err="1" smtClean="0"/>
              <a:t>ásahy</a:t>
            </a:r>
            <a:r>
              <a:rPr dirty="0" smtClean="0"/>
              <a:t> </a:t>
            </a:r>
            <a:r>
              <a:rPr dirty="0" err="1"/>
              <a:t>postupné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základě</a:t>
            </a:r>
            <a:r>
              <a:rPr dirty="0"/>
              <a:t> </a:t>
            </a:r>
            <a:r>
              <a:rPr dirty="0" err="1"/>
              <a:t>pacientových</a:t>
            </a:r>
            <a:r>
              <a:rPr dirty="0"/>
              <a:t> </a:t>
            </a:r>
            <a:r>
              <a:rPr dirty="0" err="1"/>
              <a:t>schopností</a:t>
            </a:r>
            <a:r>
              <a:rPr dirty="0"/>
              <a:t> </a:t>
            </a:r>
            <a:r>
              <a:rPr dirty="0" err="1"/>
              <a:t>autoregulace</a:t>
            </a:r>
            <a:r>
              <a:rPr dirty="0"/>
              <a:t>, </a:t>
            </a:r>
            <a:r>
              <a:rPr dirty="0" err="1"/>
              <a:t>sebemonitorování</a:t>
            </a:r>
            <a:r>
              <a:rPr dirty="0"/>
              <a:t>, </a:t>
            </a:r>
            <a:r>
              <a:rPr dirty="0" err="1"/>
              <a:t>sebehodnocení</a:t>
            </a:r>
            <a:r>
              <a:rPr dirty="0"/>
              <a:t> a </a:t>
            </a:r>
            <a:r>
              <a:rPr dirty="0" err="1"/>
              <a:t>instrukcí</a:t>
            </a:r>
            <a:r>
              <a:rPr dirty="0"/>
              <a:t> </a:t>
            </a:r>
            <a:r>
              <a:rPr dirty="0" err="1"/>
              <a:t>době</a:t>
            </a:r>
            <a:r>
              <a:rPr dirty="0"/>
              <a:t> </a:t>
            </a:r>
            <a:r>
              <a:rPr dirty="0" err="1"/>
              <a:t>samému</a:t>
            </a:r>
            <a:r>
              <a:rPr dirty="0"/>
              <a:t> </a:t>
            </a:r>
            <a:r>
              <a:rPr sz="1400" dirty="0"/>
              <a:t>(</a:t>
            </a:r>
            <a:r>
              <a:rPr sz="1400" dirty="0" err="1"/>
              <a:t>Wykes</a:t>
            </a:r>
            <a:r>
              <a:rPr sz="1400" dirty="0"/>
              <a:t>, 2000)</a:t>
            </a:r>
          </a:p>
          <a:p>
            <a:pPr marL="243771" indent="-243771" defTabSz="320385">
              <a:lnSpc>
                <a:spcPct val="110000"/>
              </a:lnSpc>
              <a:spcBef>
                <a:spcPts val="2250"/>
              </a:spcBef>
              <a:defRPr sz="2496"/>
            </a:pPr>
            <a:r>
              <a:rPr lang="cs-CZ" dirty="0" err="1" smtClean="0"/>
              <a:t>p</a:t>
            </a:r>
            <a:r>
              <a:rPr dirty="0" err="1" smtClean="0"/>
              <a:t>ozději</a:t>
            </a:r>
            <a:r>
              <a:rPr dirty="0" smtClean="0"/>
              <a:t> </a:t>
            </a:r>
            <a:r>
              <a:rPr dirty="0" err="1"/>
              <a:t>terapeut</a:t>
            </a:r>
            <a:r>
              <a:rPr dirty="0"/>
              <a:t> </a:t>
            </a:r>
            <a:r>
              <a:rPr dirty="0" err="1"/>
              <a:t>přenechává</a:t>
            </a:r>
            <a:r>
              <a:rPr dirty="0"/>
              <a:t> </a:t>
            </a:r>
            <a:r>
              <a:rPr dirty="0" err="1"/>
              <a:t>iniciativu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pacientovi</a:t>
            </a:r>
            <a:r>
              <a:rPr dirty="0"/>
              <a:t> a </a:t>
            </a:r>
            <a:r>
              <a:rPr dirty="0" err="1"/>
              <a:t>jen</a:t>
            </a:r>
            <a:r>
              <a:rPr dirty="0"/>
              <a:t> </a:t>
            </a:r>
            <a:r>
              <a:rPr dirty="0" err="1"/>
              <a:t>upozorňuje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možné</a:t>
            </a:r>
            <a:r>
              <a:rPr dirty="0"/>
              <a:t> </a:t>
            </a:r>
            <a:r>
              <a:rPr dirty="0" err="1"/>
              <a:t>limitace</a:t>
            </a:r>
            <a:r>
              <a:rPr dirty="0"/>
              <a:t> </a:t>
            </a:r>
            <a:r>
              <a:rPr dirty="0" err="1"/>
              <a:t>jím</a:t>
            </a:r>
            <a:r>
              <a:rPr dirty="0"/>
              <a:t> </a:t>
            </a:r>
            <a:r>
              <a:rPr dirty="0" err="1"/>
              <a:t>zvoleného</a:t>
            </a:r>
            <a:r>
              <a:rPr dirty="0"/>
              <a:t> </a:t>
            </a:r>
            <a:r>
              <a:rPr dirty="0" err="1"/>
              <a:t>postupu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238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Závěr"/>
          <p:cNvSpPr txBox="1">
            <a:spLocks noGrp="1"/>
          </p:cNvSpPr>
          <p:nvPr>
            <p:ph type="title"/>
          </p:nvPr>
        </p:nvSpPr>
        <p:spPr>
          <a:xfrm>
            <a:off x="2596342" y="82730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Závěr</a:t>
            </a:r>
            <a:endParaRPr dirty="0"/>
          </a:p>
        </p:txBody>
      </p:sp>
      <p:sp>
        <p:nvSpPr>
          <p:cNvPr id="184" name="KR - je plným právem součástí moderní léčby pacientů se SCH…"/>
          <p:cNvSpPr txBox="1">
            <a:spLocks noGrp="1"/>
          </p:cNvSpPr>
          <p:nvPr>
            <p:ph type="body" idx="1"/>
          </p:nvPr>
        </p:nvSpPr>
        <p:spPr>
          <a:xfrm>
            <a:off x="640080" y="1746186"/>
            <a:ext cx="10964487" cy="442019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00026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dirty="0"/>
              <a:t>KR - je </a:t>
            </a:r>
            <a:r>
              <a:rPr dirty="0" err="1"/>
              <a:t>plným</a:t>
            </a:r>
            <a:r>
              <a:rPr dirty="0"/>
              <a:t> </a:t>
            </a:r>
            <a:r>
              <a:rPr dirty="0" err="1"/>
              <a:t>právem</a:t>
            </a:r>
            <a:r>
              <a:rPr dirty="0"/>
              <a:t> </a:t>
            </a:r>
            <a:r>
              <a:rPr dirty="0" err="1"/>
              <a:t>součástí</a:t>
            </a:r>
            <a:r>
              <a:rPr dirty="0"/>
              <a:t> </a:t>
            </a:r>
            <a:r>
              <a:rPr dirty="0" err="1"/>
              <a:t>moderní</a:t>
            </a:r>
            <a:r>
              <a:rPr dirty="0"/>
              <a:t> </a:t>
            </a:r>
            <a:r>
              <a:rPr dirty="0" err="1"/>
              <a:t>léčby</a:t>
            </a:r>
            <a:r>
              <a:rPr dirty="0"/>
              <a:t> </a:t>
            </a:r>
            <a:r>
              <a:rPr dirty="0" err="1"/>
              <a:t>pacientů</a:t>
            </a:r>
            <a:r>
              <a:rPr dirty="0"/>
              <a:t> se SCH</a:t>
            </a:r>
          </a:p>
          <a:p>
            <a:pPr marL="300026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lang="cs-CZ" dirty="0" smtClean="0"/>
              <a:t>p</a:t>
            </a:r>
            <a:r>
              <a:rPr dirty="0" err="1" smtClean="0"/>
              <a:t>ro</a:t>
            </a:r>
            <a:r>
              <a:rPr dirty="0" smtClean="0"/>
              <a:t> </a:t>
            </a:r>
            <a:r>
              <a:rPr dirty="0" err="1"/>
              <a:t>efektivitu</a:t>
            </a:r>
            <a:r>
              <a:rPr dirty="0"/>
              <a:t> </a:t>
            </a:r>
            <a:r>
              <a:rPr dirty="0" err="1"/>
              <a:t>těchto</a:t>
            </a:r>
            <a:r>
              <a:rPr dirty="0"/>
              <a:t> </a:t>
            </a:r>
            <a:r>
              <a:rPr dirty="0" err="1"/>
              <a:t>programů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klíčové</a:t>
            </a:r>
            <a:r>
              <a:rPr dirty="0"/>
              <a:t> </a:t>
            </a:r>
            <a:r>
              <a:rPr dirty="0" err="1"/>
              <a:t>přístupy</a:t>
            </a:r>
            <a:r>
              <a:rPr dirty="0"/>
              <a:t> a </a:t>
            </a:r>
            <a:r>
              <a:rPr dirty="0" err="1"/>
              <a:t>strategie</a:t>
            </a:r>
            <a:r>
              <a:rPr dirty="0"/>
              <a:t> </a:t>
            </a:r>
            <a:r>
              <a:rPr dirty="0" err="1"/>
              <a:t>remediace</a:t>
            </a:r>
            <a:endParaRPr dirty="0"/>
          </a:p>
          <a:p>
            <a:pPr marL="300026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lang="cs-CZ" dirty="0" err="1" smtClean="0"/>
              <a:t>k</a:t>
            </a:r>
            <a:r>
              <a:rPr dirty="0" err="1" smtClean="0"/>
              <a:t>linicky</a:t>
            </a:r>
            <a:r>
              <a:rPr dirty="0" smtClean="0"/>
              <a:t> </a:t>
            </a:r>
            <a:r>
              <a:rPr dirty="0" err="1"/>
              <a:t>významné</a:t>
            </a:r>
            <a:r>
              <a:rPr dirty="0"/>
              <a:t> </a:t>
            </a:r>
            <a:r>
              <a:rPr dirty="0" err="1"/>
              <a:t>zlepšení</a:t>
            </a:r>
            <a:r>
              <a:rPr dirty="0"/>
              <a:t> u </a:t>
            </a:r>
            <a:r>
              <a:rPr dirty="0" err="1"/>
              <a:t>většiny</a:t>
            </a:r>
            <a:r>
              <a:rPr dirty="0"/>
              <a:t> </a:t>
            </a:r>
            <a:r>
              <a:rPr dirty="0" err="1"/>
              <a:t>přístupů</a:t>
            </a:r>
            <a:r>
              <a:rPr dirty="0"/>
              <a:t>, </a:t>
            </a:r>
            <a:r>
              <a:rPr dirty="0" err="1"/>
              <a:t>včetně</a:t>
            </a:r>
            <a:r>
              <a:rPr dirty="0"/>
              <a:t> </a:t>
            </a:r>
            <a:r>
              <a:rPr dirty="0" err="1"/>
              <a:t>počítačových</a:t>
            </a:r>
            <a:r>
              <a:rPr dirty="0"/>
              <a:t>, </a:t>
            </a:r>
            <a:r>
              <a:rPr dirty="0" err="1"/>
              <a:t>prokázaly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úrovni</a:t>
            </a:r>
            <a:r>
              <a:rPr dirty="0"/>
              <a:t> </a:t>
            </a:r>
            <a:r>
              <a:rPr dirty="0" err="1"/>
              <a:t>psychometrické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poslední</a:t>
            </a:r>
            <a:r>
              <a:rPr dirty="0"/>
              <a:t> </a:t>
            </a:r>
            <a:r>
              <a:rPr dirty="0" err="1"/>
              <a:t>dvě</a:t>
            </a:r>
            <a:r>
              <a:rPr dirty="0"/>
              <a:t> </a:t>
            </a:r>
            <a:r>
              <a:rPr dirty="0" err="1"/>
              <a:t>velké</a:t>
            </a:r>
            <a:r>
              <a:rPr dirty="0"/>
              <a:t> </a:t>
            </a:r>
            <a:r>
              <a:rPr dirty="0" err="1"/>
              <a:t>metaanalýzy</a:t>
            </a:r>
            <a:r>
              <a:rPr dirty="0"/>
              <a:t> </a:t>
            </a:r>
            <a:r>
              <a:rPr sz="1400" dirty="0"/>
              <a:t>(McGurk, 2007; </a:t>
            </a:r>
            <a:r>
              <a:rPr sz="1400" dirty="0" err="1"/>
              <a:t>Wykes</a:t>
            </a:r>
            <a:r>
              <a:rPr sz="1400" dirty="0"/>
              <a:t>, 2011) </a:t>
            </a:r>
            <a:endParaRPr lang="cs-CZ" sz="1400" dirty="0" smtClean="0"/>
          </a:p>
          <a:p>
            <a:pPr marL="757226" lvl="1" indent="-300026" defTabSz="394320">
              <a:lnSpc>
                <a:spcPct val="120000"/>
              </a:lnSpc>
              <a:spcBef>
                <a:spcPts val="2812"/>
              </a:spcBef>
              <a:defRPr sz="3072"/>
            </a:pPr>
            <a:r>
              <a:rPr dirty="0" err="1" smtClean="0"/>
              <a:t>remediační</a:t>
            </a:r>
            <a:r>
              <a:rPr dirty="0" smtClean="0"/>
              <a:t> </a:t>
            </a:r>
            <a:r>
              <a:rPr dirty="0" err="1"/>
              <a:t>programy</a:t>
            </a:r>
            <a:r>
              <a:rPr dirty="0"/>
              <a:t> by </a:t>
            </a:r>
            <a:r>
              <a:rPr dirty="0" err="1"/>
              <a:t>měly</a:t>
            </a:r>
            <a:r>
              <a:rPr dirty="0"/>
              <a:t> </a:t>
            </a:r>
            <a:r>
              <a:rPr dirty="0" err="1"/>
              <a:t>vznikat</a:t>
            </a:r>
            <a:r>
              <a:rPr dirty="0"/>
              <a:t> v </a:t>
            </a:r>
            <a:r>
              <a:rPr dirty="0" err="1"/>
              <a:t>určitém</a:t>
            </a:r>
            <a:r>
              <a:rPr dirty="0"/>
              <a:t> </a:t>
            </a:r>
            <a:r>
              <a:rPr dirty="0" err="1"/>
              <a:t>teoretickém</a:t>
            </a:r>
            <a:r>
              <a:rPr dirty="0"/>
              <a:t> </a:t>
            </a:r>
            <a:r>
              <a:rPr dirty="0" err="1"/>
              <a:t>rámci</a:t>
            </a:r>
            <a:r>
              <a:rPr dirty="0"/>
              <a:t>, </a:t>
            </a:r>
            <a:r>
              <a:rPr dirty="0" err="1"/>
              <a:t>měly</a:t>
            </a:r>
            <a:r>
              <a:rPr dirty="0"/>
              <a:t> by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strukturované</a:t>
            </a:r>
            <a:r>
              <a:rPr dirty="0"/>
              <a:t>, </a:t>
            </a:r>
            <a:r>
              <a:rPr dirty="0" err="1"/>
              <a:t>měly</a:t>
            </a:r>
            <a:r>
              <a:rPr dirty="0"/>
              <a:t> by </a:t>
            </a:r>
            <a:r>
              <a:rPr dirty="0" err="1"/>
              <a:t>obsahovat</a:t>
            </a:r>
            <a:r>
              <a:rPr dirty="0"/>
              <a:t> </a:t>
            </a:r>
            <a:r>
              <a:rPr dirty="0" err="1"/>
              <a:t>pomocné</a:t>
            </a:r>
            <a:r>
              <a:rPr dirty="0"/>
              <a:t> </a:t>
            </a:r>
            <a:r>
              <a:rPr dirty="0" err="1"/>
              <a:t>strategie</a:t>
            </a:r>
            <a:r>
              <a:rPr dirty="0"/>
              <a:t> </a:t>
            </a:r>
            <a:r>
              <a:rPr dirty="0" err="1"/>
              <a:t>řešení</a:t>
            </a:r>
            <a:r>
              <a:rPr dirty="0"/>
              <a:t> a v </a:t>
            </a:r>
            <a:r>
              <a:rPr dirty="0" err="1"/>
              <a:t>ideálním</a:t>
            </a:r>
            <a:r>
              <a:rPr dirty="0"/>
              <a:t> </a:t>
            </a:r>
            <a:r>
              <a:rPr dirty="0" err="1"/>
              <a:t>případě</a:t>
            </a:r>
            <a:r>
              <a:rPr dirty="0"/>
              <a:t> </a:t>
            </a:r>
            <a:r>
              <a:rPr dirty="0" err="1"/>
              <a:t>zahrnovat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metakognitivní</a:t>
            </a:r>
            <a:r>
              <a:rPr dirty="0"/>
              <a:t> </a:t>
            </a:r>
            <a:r>
              <a:rPr dirty="0" err="1"/>
              <a:t>přístup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747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 smtClean="0"/>
              <a:t>3. hypotéza se týká vývojového opoždění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popisuje mnohem pomalejší růst v kognitivních schopnostech než je u zdravé populace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„ohrožené“ děti se vyvíjejí významně pomaleji ve </a:t>
            </a:r>
            <a:r>
              <a:rPr lang="cs-CZ" dirty="0" err="1" smtClean="0"/>
              <a:t>vizuoprostorových</a:t>
            </a:r>
            <a:r>
              <a:rPr lang="cs-CZ" dirty="0" smtClean="0"/>
              <a:t> schopnostech, pracovní paměti a v rychlosti procesování informací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děti, které mají vývojové opoždění v těchto </a:t>
            </a:r>
            <a:r>
              <a:rPr lang="cs-CZ" dirty="0" err="1" smtClean="0"/>
              <a:t>fcích</a:t>
            </a:r>
            <a:r>
              <a:rPr lang="cs-CZ" dirty="0" smtClean="0"/>
              <a:t>, mají také </a:t>
            </a:r>
            <a:r>
              <a:rPr lang="cs-CZ" dirty="0" err="1" smtClean="0"/>
              <a:t>neurovývojový</a:t>
            </a:r>
            <a:r>
              <a:rPr lang="cs-CZ" dirty="0" smtClean="0"/>
              <a:t> deficit ve verbálních schopnostech učení </a:t>
            </a:r>
            <a:r>
              <a:rPr lang="cs-CZ" sz="1600" dirty="0" smtClean="0"/>
              <a:t>(</a:t>
            </a:r>
            <a:r>
              <a:rPr lang="cs-CZ" sz="1600" dirty="0" err="1" smtClean="0"/>
              <a:t>Reichenberg</a:t>
            </a:r>
            <a:r>
              <a:rPr lang="cs-CZ" sz="1600" dirty="0" smtClean="0"/>
              <a:t>, 2010)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600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351585" y="304800"/>
            <a:ext cx="9410355" cy="1900064"/>
          </a:xfrm>
        </p:spPr>
        <p:txBody>
          <a:bodyPr/>
          <a:lstStyle/>
          <a:p>
            <a:pPr marL="484632">
              <a:defRPr/>
            </a:pPr>
            <a:r>
              <a:rPr lang="cs-CZ" altLang="cs-CZ" dirty="0"/>
              <a:t>85 % pacientů se schizofrenií má postižené kognitivní funkce !!!</a:t>
            </a:r>
            <a:endParaRPr lang="en-US" altLang="cs-CZ" dirty="0"/>
          </a:p>
        </p:txBody>
      </p:sp>
      <p:graphicFrame>
        <p:nvGraphicFramePr>
          <p:cNvPr id="6246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69703"/>
              </p:ext>
            </p:extLst>
          </p:nvPr>
        </p:nvGraphicFramePr>
        <p:xfrm>
          <a:off x="2818356" y="2820989"/>
          <a:ext cx="6375748" cy="376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" r:id="rId4" imgW="3695700" imgH="2695651" progId="Excel.Chart.8">
                  <p:embed/>
                </p:oleObj>
              </mc:Choice>
              <mc:Fallback>
                <p:oleObj name="Graf" r:id="rId4" imgW="3695700" imgH="2695651" progId="Excel.Chart.8">
                  <p:embed/>
                  <p:pic>
                    <p:nvPicPr>
                      <p:cNvPr id="62467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356" y="2820989"/>
                        <a:ext cx="6375748" cy="376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798661"/>
      </p:ext>
    </p:extLst>
  </p:cSld>
  <p:clrMapOvr>
    <a:masterClrMapping/>
  </p:clrMapOvr>
  <p:transition advTm="4940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4749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778249" name="Rectangle 9"/>
          <p:cNvSpPr>
            <a:spLocks noGrp="1" noChangeArrowheads="1"/>
          </p:cNvSpPr>
          <p:nvPr>
            <p:ph type="title"/>
          </p:nvPr>
        </p:nvSpPr>
        <p:spPr>
          <a:xfrm>
            <a:off x="3234531" y="479425"/>
            <a:ext cx="8604250" cy="1431925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cs-CZ" altLang="cs-CZ" dirty="0"/>
              <a:t>Kognitivní deficit u pacientů             s první epizodou schizofrenie          </a:t>
            </a:r>
            <a:r>
              <a:rPr lang="cs-CZ" altLang="cs-CZ" sz="2000" dirty="0"/>
              <a:t>(n=94)</a:t>
            </a:r>
            <a:r>
              <a:rPr lang="en-US" altLang="cs-CZ" sz="3200" dirty="0"/>
              <a:t/>
            </a:r>
            <a:br>
              <a:rPr lang="en-US" altLang="cs-CZ" sz="3200" dirty="0"/>
            </a:br>
            <a:endParaRPr lang="en-US" altLang="cs-CZ" sz="3200" dirty="0"/>
          </a:p>
        </p:txBody>
      </p:sp>
      <p:pic>
        <p:nvPicPr>
          <p:cNvPr id="645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378" y="1911350"/>
            <a:ext cx="9432099" cy="4514850"/>
          </a:xfr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44" name="Group 4"/>
          <p:cNvGrpSpPr>
            <a:grpSpLocks/>
          </p:cNvGrpSpPr>
          <p:nvPr/>
        </p:nvGrpSpPr>
        <p:grpSpPr bwMode="auto">
          <a:xfrm>
            <a:off x="3233738" y="4149726"/>
            <a:ext cx="8177212" cy="1411288"/>
            <a:chOff x="714" y="2568"/>
            <a:chExt cx="5151" cy="889"/>
          </a:xfrm>
        </p:grpSpPr>
        <p:sp>
          <p:nvSpPr>
            <p:cNvPr id="64518" name="Line 5"/>
            <p:cNvSpPr>
              <a:spLocks noChangeShapeType="1"/>
            </p:cNvSpPr>
            <p:nvPr/>
          </p:nvSpPr>
          <p:spPr bwMode="auto">
            <a:xfrm>
              <a:off x="714" y="3449"/>
              <a:ext cx="5151" cy="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19" name="AutoShape 6"/>
            <p:cNvSpPr>
              <a:spLocks noChangeArrowheads="1"/>
            </p:cNvSpPr>
            <p:nvPr/>
          </p:nvSpPr>
          <p:spPr bwMode="auto">
            <a:xfrm>
              <a:off x="2336" y="2568"/>
              <a:ext cx="2223" cy="680"/>
            </a:xfrm>
            <a:prstGeom prst="wedgeEllipseCallout">
              <a:avLst>
                <a:gd name="adj1" fmla="val -62236"/>
                <a:gd name="adj2" fmla="val 798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cs-CZ">
                <a:latin typeface="Arial" panose="020B0604020202020204" pitchFamily="34" charset="0"/>
              </a:endParaRPr>
            </a:p>
          </p:txBody>
        </p:sp>
        <p:sp>
          <p:nvSpPr>
            <p:cNvPr id="64520" name="Text Box 7"/>
            <p:cNvSpPr txBox="1">
              <a:spLocks noChangeArrowheads="1"/>
            </p:cNvSpPr>
            <p:nvPr/>
          </p:nvSpPr>
          <p:spPr bwMode="auto">
            <a:xfrm>
              <a:off x="2517" y="2840"/>
              <a:ext cx="18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>
                  <a:solidFill>
                    <a:schemeClr val="accent1"/>
                  </a:solidFill>
                  <a:latin typeface="Comic Sans MS" panose="030F0702030302020204" pitchFamily="66" charset="0"/>
                </a:rPr>
                <a:t>průměrný deficit -1,53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4379608"/>
      </p:ext>
    </p:extLst>
  </p:cSld>
  <p:clrMapOvr>
    <a:masterClrMapping/>
  </p:clrMapOvr>
  <p:transition advTm="101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95069"/>
            <a:ext cx="8610600" cy="1293028"/>
          </a:xfrm>
        </p:spPr>
        <p:txBody>
          <a:bodyPr/>
          <a:lstStyle/>
          <a:p>
            <a:r>
              <a:rPr lang="cs-CZ" dirty="0" smtClean="0"/>
              <a:t>Průběh a hloubka 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34912"/>
            <a:ext cx="10820400" cy="449358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ýkon nemocných pod nebo nad 1 SD</a:t>
            </a:r>
          </a:p>
          <a:p>
            <a:r>
              <a:rPr lang="cs-CZ" dirty="0"/>
              <a:t>p</a:t>
            </a:r>
            <a:r>
              <a:rPr lang="cs-CZ" dirty="0" smtClean="0"/>
              <a:t>acienti s první epizodou dosahují v NPS cca o 0,5 SD lepší výsledky než pacienti s chronickou SCH, přičemž profil zůstává stejný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592" y="2653642"/>
            <a:ext cx="7032395" cy="40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3"/>
</p:tagLst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3903</Words>
  <Application>Microsoft Office PowerPoint</Application>
  <PresentationFormat>Širokoúhlá obrazovka</PresentationFormat>
  <Paragraphs>302</Paragraphs>
  <Slides>52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Arial Narrow</vt:lpstr>
      <vt:lpstr>Calibri</vt:lpstr>
      <vt:lpstr>Century Gothic</vt:lpstr>
      <vt:lpstr>Comic Sans MS</vt:lpstr>
      <vt:lpstr>Tahoma</vt:lpstr>
      <vt:lpstr>Verdana</vt:lpstr>
      <vt:lpstr>Wingdings 2</vt:lpstr>
      <vt:lpstr>Kondenzační stopa</vt:lpstr>
      <vt:lpstr>Graf</vt:lpstr>
      <vt:lpstr>Kognitivní deficit                     u schizofrenie</vt:lpstr>
      <vt:lpstr>Prezentace aplikace PowerPoint</vt:lpstr>
      <vt:lpstr>Charakteristika KD  </vt:lpstr>
      <vt:lpstr>Vývoj KD – 3 hypotézy</vt:lpstr>
      <vt:lpstr>Prezentace aplikace PowerPoint</vt:lpstr>
      <vt:lpstr>Prezentace aplikace PowerPoint</vt:lpstr>
      <vt:lpstr>85 % pacientů se schizofrenií má postižené kognitivní funkce !!!</vt:lpstr>
      <vt:lpstr>Kognitivní deficit u pacientů             s první epizodou schizofrenie          (n=94) </vt:lpstr>
      <vt:lpstr>Průběh a hloubka KD</vt:lpstr>
      <vt:lpstr>Prezentace aplikace PowerPoint</vt:lpstr>
      <vt:lpstr>KD jako endofentotyp SCH onemocnění</vt:lpstr>
      <vt:lpstr>Prezentace aplikace PowerPoint</vt:lpstr>
      <vt:lpstr>Prezentace aplikace PowerPoint</vt:lpstr>
      <vt:lpstr>Domény KD u SCH</vt:lpstr>
      <vt:lpstr>Prezentace aplikace PowerPoint</vt:lpstr>
      <vt:lpstr>Prezentace aplikace PowerPoint</vt:lpstr>
      <vt:lpstr>závěr</vt:lpstr>
      <vt:lpstr>Kognice a vztah k léčbě</vt:lpstr>
      <vt:lpstr>Důsledky kognitivního deficitu              u schizofrenie</vt:lpstr>
      <vt:lpstr>Možnosti ovlivnění kognitivního deficitu</vt:lpstr>
      <vt:lpstr>Možnosti ovlivnění kognitivního deficitu</vt:lpstr>
      <vt:lpstr>Kognitivní remediace u schizofrenie</vt:lpstr>
      <vt:lpstr>Kognitivní remediace</vt:lpstr>
      <vt:lpstr>Kognitivní remediace</vt:lpstr>
      <vt:lpstr>Měření efektivity</vt:lpstr>
      <vt:lpstr>Jak dlouho efekt kognitivní remediace přetrvává?</vt:lpstr>
      <vt:lpstr>Jaké jsou prediktory úspěšné KR?</vt:lpstr>
      <vt:lpstr>Koho, které pacienty a kdy,                  v jaké fázi onemocnění, zařadit?</vt:lpstr>
      <vt:lpstr>Jaký je efekt generalizace?</vt:lpstr>
      <vt:lpstr>Psychologická rovina efektivity</vt:lpstr>
      <vt:lpstr>Rychlost zpracování</vt:lpstr>
      <vt:lpstr>Pozornost</vt:lpstr>
      <vt:lpstr>Cíle a východiska remediace kognitivního deficitu</vt:lpstr>
      <vt:lpstr>Prezentace aplikace PowerPoint</vt:lpstr>
      <vt:lpstr>Přístupy, strategie, modely remediace</vt:lpstr>
      <vt:lpstr>Programy k posílení kognice</vt:lpstr>
      <vt:lpstr>Cognitive Remediation Therapy (CRT)</vt:lpstr>
      <vt:lpstr>Cognitive Enhancement Therapy (CET)</vt:lpstr>
      <vt:lpstr>Integrated Psychological Therapy for Schizophrenia (IPT)</vt:lpstr>
      <vt:lpstr>IPT  Brenner et al.(1992) </vt:lpstr>
      <vt:lpstr>Prezentace aplikace PowerPoint</vt:lpstr>
      <vt:lpstr>Počítačové programy</vt:lpstr>
      <vt:lpstr>PSS – CogRehab   NEUROP-2</vt:lpstr>
      <vt:lpstr>Bracyho program                     PSS CogReHab</vt:lpstr>
      <vt:lpstr>Prezentace aplikace PowerPoint</vt:lpstr>
      <vt:lpstr>Prezentace aplikace PowerPoint</vt:lpstr>
      <vt:lpstr>Prezentace aplikace PowerPoint</vt:lpstr>
      <vt:lpstr>  Počítačové programy</vt:lpstr>
      <vt:lpstr>Prezentace aplikace PowerPoint</vt:lpstr>
      <vt:lpstr>Nespecifická intervence  Podpůrné úkoly</vt:lpstr>
      <vt:lpstr>Metakognice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88</cp:revision>
  <dcterms:created xsi:type="dcterms:W3CDTF">2018-09-20T07:10:33Z</dcterms:created>
  <dcterms:modified xsi:type="dcterms:W3CDTF">2018-11-19T10:27:45Z</dcterms:modified>
</cp:coreProperties>
</file>