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6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2816-064B-4B83-A2E7-1E8D331825FB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74F7-E2E1-48A2-A43E-75C3DB126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0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AA76EB-6969-4E0A-8860-123D5567D7FE}" type="slidenum">
              <a:rPr lang="cs-CZ" altLang="cs-CZ">
                <a:latin typeface="Arial" panose="020B0604020202020204" pitchFamily="34" charset="0"/>
              </a:rPr>
              <a:pPr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6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AA76EB-6969-4E0A-8860-123D5567D7FE}" type="slidenum">
              <a:rPr lang="cs-CZ" altLang="cs-CZ">
                <a:latin typeface="Arial" panose="020B0604020202020204" pitchFamily="34" charset="0"/>
              </a:rPr>
              <a:pPr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Kognitivní deficity způsobené užíváním návykových látek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57297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konopných drog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95302"/>
            <a:ext cx="11051771" cy="4829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ejrozšířenější</a:t>
            </a:r>
          </a:p>
          <a:p>
            <a:pPr>
              <a:lnSpc>
                <a:spcPct val="110000"/>
              </a:lnSpc>
            </a:pPr>
            <a:r>
              <a:rPr lang="cs-CZ" dirty="0"/>
              <a:t>b</a:t>
            </a:r>
            <a:r>
              <a:rPr lang="cs-CZ" dirty="0" smtClean="0"/>
              <a:t>ěhem akutní intoxikace postižena krátkodobá paměť a pozornost, schopnost učit se, reakční čas a koordinace a motorické </a:t>
            </a:r>
            <a:r>
              <a:rPr lang="cs-CZ" dirty="0" err="1" smtClean="0"/>
              <a:t>fce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arušení závislé na množství THC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živatelé marihuany v důsledku lepší sebereflexe opatrnější a méně inklinují k riskování na silnici než uživatelé alkoholu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tudie podporují existenci krátkodobého vlivu užívání konopných drog na pozornost, schopnost vykonávat motorické úkoly a na krátkodobou paměť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krátkodobých uživatelů nejsou poškození natolik závažná, aby ovlivňovala kognitivní fungování v běžném životě</a:t>
            </a:r>
          </a:p>
          <a:p>
            <a:pPr>
              <a:lnSpc>
                <a:spcPct val="110000"/>
              </a:lnSpc>
            </a:pPr>
            <a:r>
              <a:rPr lang="cs-CZ" dirty="0"/>
              <a:t>d</a:t>
            </a:r>
            <a:r>
              <a:rPr lang="cs-CZ" dirty="0" smtClean="0"/>
              <a:t>élka užívání je klíčovým faktorem ve vývoji poškození KF; jedinci, kteří ji začnou užívat v raném věku (před 15. rokem života)</a:t>
            </a:r>
          </a:p>
          <a:p>
            <a:pPr>
              <a:lnSpc>
                <a:spcPct val="110000"/>
              </a:lnSpc>
            </a:pPr>
            <a:r>
              <a:rPr lang="cs-CZ" dirty="0"/>
              <a:t>i</a:t>
            </a:r>
            <a:r>
              <a:rPr lang="cs-CZ" dirty="0" smtClean="0"/>
              <a:t>reverzibilní dopad dlouhodobého užívání konopných drog na KF nebyl doposud prokázán a neexistuje mezi odborníky konsenzus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43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86990"/>
            <a:ext cx="11234651" cy="4912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těžkých uživatelů přetrvává reverzibilní snížení KF až 28 dní po zahájení abstinence, dle jiné studie několik týdnů</a:t>
            </a:r>
          </a:p>
          <a:p>
            <a:pPr>
              <a:lnSpc>
                <a:spcPct val="110000"/>
              </a:lnSpc>
            </a:pPr>
            <a:r>
              <a:rPr lang="cs-CZ" dirty="0"/>
              <a:t>d</a:t>
            </a:r>
            <a:r>
              <a:rPr lang="cs-CZ" dirty="0" smtClean="0"/>
              <a:t>louhodobé užívání ale neprodukuje tak závažné zhoršení paměti, pozornosti a dalších KF, jaké nacházíme u chronických uživatelů alkoholu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píše produkuje narušení paměti méně závažného rozsahu, zejména v oblasti pozornosti, organizace a integrace komplexních informací</a:t>
            </a:r>
          </a:p>
          <a:p>
            <a:pPr>
              <a:lnSpc>
                <a:spcPct val="110000"/>
              </a:lnSpc>
            </a:pPr>
            <a:r>
              <a:rPr lang="cs-CZ" dirty="0"/>
              <a:t>l</a:t>
            </a:r>
            <a:r>
              <a:rPr lang="cs-CZ" dirty="0" smtClean="0"/>
              <a:t>idé s poruchami učení jsou více náchylní k deficitům paměti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dlouhodobých uživatelů deficity především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koncentraci, selektivitě a oscilaci pozornosti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krátkodobé paměti, verbální paměti a pracovní paměti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zaznamenání, organizování a používání nových informací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percepčně motorickém tempu a reakčním čase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 </a:t>
            </a:r>
            <a:r>
              <a:rPr lang="cs-CZ" dirty="0" smtClean="0"/>
              <a:t>ve schopnosti učit 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46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3294" y="365362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</a:t>
            </a:r>
            <a:r>
              <a:rPr lang="cs-CZ" dirty="0" err="1" smtClean="0"/>
              <a:t>opioidů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28800"/>
            <a:ext cx="11143211" cy="49211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l</a:t>
            </a:r>
            <a:r>
              <a:rPr lang="cs-CZ" dirty="0" smtClean="0"/>
              <a:t>átky strukturně odvozené od morfinu, vyvolávající pocity euforie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oužívány zejména při léčbě bolesti</a:t>
            </a:r>
          </a:p>
          <a:p>
            <a:pPr>
              <a:lnSpc>
                <a:spcPct val="100000"/>
              </a:lnSpc>
            </a:pPr>
            <a:r>
              <a:rPr lang="cs-CZ" dirty="0"/>
              <a:t>m</a:t>
            </a:r>
            <a:r>
              <a:rPr lang="cs-CZ" dirty="0" smtClean="0"/>
              <a:t>etodologický problém – bolest sama může způsobit narušení KF; u pacientů trpících chronickou bolestí způsobenou nádorovým onemocněním – pacienti horší výsledky                    v testech na reakční čas a pozornost než kontrolní skupina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tudie u pacientů s chronickou nemaligní bolestí – studie s nejpřísnějším designem </a:t>
            </a:r>
            <a:r>
              <a:rPr lang="cs-CZ" sz="1300" dirty="0" smtClean="0"/>
              <a:t>(</a:t>
            </a:r>
            <a:r>
              <a:rPr lang="cs-CZ" sz="1300" dirty="0" err="1" smtClean="0"/>
              <a:t>Raja</a:t>
            </a:r>
            <a:r>
              <a:rPr lang="cs-CZ" sz="1300" dirty="0" smtClean="0"/>
              <a:t>, 2002)</a:t>
            </a:r>
            <a:r>
              <a:rPr lang="cs-CZ" dirty="0" smtClean="0"/>
              <a:t> – nezjistila žádné kognitivní narušení spojené s užíváním </a:t>
            </a:r>
            <a:r>
              <a:rPr lang="cs-CZ" dirty="0" err="1" smtClean="0"/>
              <a:t>opioidů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ozporuplně výsledky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amotné dlouhodobé užívání </a:t>
            </a:r>
            <a:r>
              <a:rPr lang="cs-CZ" dirty="0" err="1" smtClean="0"/>
              <a:t>opioidů</a:t>
            </a:r>
            <a:r>
              <a:rPr lang="cs-CZ" dirty="0" smtClean="0"/>
              <a:t> pro tlumení bolesti neovlivňuje NPS výkon</a:t>
            </a:r>
          </a:p>
          <a:p>
            <a:pPr>
              <a:lnSpc>
                <a:spcPct val="100000"/>
              </a:lnSpc>
            </a:pPr>
            <a:r>
              <a:rPr lang="cs-CZ" dirty="0"/>
              <a:t>b</a:t>
            </a:r>
            <a:r>
              <a:rPr lang="cs-CZ" dirty="0" smtClean="0"/>
              <a:t>olest a </a:t>
            </a:r>
            <a:r>
              <a:rPr lang="cs-CZ" dirty="0" err="1" smtClean="0"/>
              <a:t>fční</a:t>
            </a:r>
            <a:r>
              <a:rPr lang="cs-CZ" dirty="0" smtClean="0"/>
              <a:t> narušení mohou způsobit větší NPS narušení než </a:t>
            </a:r>
            <a:r>
              <a:rPr lang="cs-CZ" dirty="0" err="1" smtClean="0"/>
              <a:t>opioidy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KD způsobené kontrolovaným užíváním pod lékařským dohledem jsou velice mírné – zpožděné vybavování, narušené kódování a zpracování verbálních informací, snížení rychlosti, koncentraci a přesouvání pozornosti, </a:t>
            </a:r>
            <a:r>
              <a:rPr lang="cs-CZ" dirty="0" err="1" smtClean="0"/>
              <a:t>znovuvybavování</a:t>
            </a:r>
            <a:r>
              <a:rPr lang="cs-CZ" dirty="0" smtClean="0"/>
              <a:t> obrázků, pracovní paměť, jemnou motorickou koordinaci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02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45673"/>
            <a:ext cx="10820400" cy="468837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KD u uživatelů heroinu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narušení v paměti a prostorové orientaci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chronické užívání vede ke změnám v </a:t>
            </a:r>
            <a:r>
              <a:rPr lang="cs-CZ" dirty="0" err="1" smtClean="0"/>
              <a:t>dopaminergní</a:t>
            </a:r>
            <a:r>
              <a:rPr lang="cs-CZ" dirty="0" smtClean="0"/>
              <a:t> </a:t>
            </a:r>
            <a:r>
              <a:rPr lang="cs-CZ" dirty="0" err="1" smtClean="0"/>
              <a:t>neurotransmisi</a:t>
            </a:r>
            <a:r>
              <a:rPr lang="cs-CZ" dirty="0" smtClean="0"/>
              <a:t> – což vede                       k narušenému zpracování kognitivních a emočních informací, narušení exekutivních </a:t>
            </a:r>
            <a:r>
              <a:rPr lang="cs-CZ" dirty="0" err="1" smtClean="0"/>
              <a:t>fcí</a:t>
            </a:r>
            <a:r>
              <a:rPr lang="cs-CZ" dirty="0" smtClean="0"/>
              <a:t> – zejména schopnosti plánovat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opět časté polymorfní užívání dalších drog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</a:t>
            </a:r>
            <a:r>
              <a:rPr lang="cs-CZ" dirty="0" smtClean="0"/>
              <a:t>becně – deficity především v koncentraci a přenášení pozornosti, schopnosti plánovat, řešení problémů, prostorové paměti, verbální plynulosti, prostorové orientaci, abstraktním uvažování, pracovní paměti a PM tempu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KF pacientů metadonové substituční terapie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studie nalezly pouze minimální narušení KF – zejména v PM tempu, verbální paměti, paměti na složité páry slov, krátkodobé paměti, pozornosti a řešení problémů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91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15733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těkavých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508761"/>
            <a:ext cx="11143211" cy="52245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j</a:t>
            </a:r>
            <a:r>
              <a:rPr lang="cs-CZ" dirty="0" smtClean="0"/>
              <a:t>sou přítomny v široké škále produktů pro domácnost – barvy, lepidla, ředidla, éter, čistící prostředky, odlakovače, deodoranty, plyn do zapalovačů,…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sedativní účinek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snížení KF, obtížná koordinace pohybů, postižení zrakových a sluchových </a:t>
            </a:r>
            <a:r>
              <a:rPr lang="cs-CZ" dirty="0" err="1" smtClean="0"/>
              <a:t>fcí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jednorázové vystavení i vysoké dávce je spojeno s plnou reverzibilitou KF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poškození dlouhodobým užíváním je pomalu a ne zcela reverzibilní a po přerušení nemá obvykle progresivní charakter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důsledkem dlouhodobého užívání je nespecifická encefalopatie až organický </a:t>
            </a:r>
            <a:r>
              <a:rPr lang="cs-CZ" dirty="0" err="1" smtClean="0"/>
              <a:t>psychosyndrom</a:t>
            </a:r>
            <a:r>
              <a:rPr lang="cs-CZ" dirty="0" smtClean="0"/>
              <a:t> – zahrnuje delirium, demenci, halucinózu, osobnostní změny a nápadné zhoršení paměti nebo výbavnosti minulých zkušeností a obtížnou koncentraci pozornosti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 několikadenním užívání je silná potřeba pokračovat, po přerušení mírný abstinenční syndrom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lidé vystavení těkavým látkám v zaměstnání – minimální poškození – mírné deficity učení, paměti, pozornosti, prostorové orientace, PM tempa, tremor, narušení jemné motoriky a koordinace očí a rukou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např. styren narušuje diskriminaci barev, zejména modrou a žlutou; toluen na diskriminaci barev nemá přímý vliv</a:t>
            </a:r>
          </a:p>
        </p:txBody>
      </p:sp>
    </p:spTree>
    <p:extLst>
      <p:ext uri="{BB962C8B-B14F-4D97-AF65-F5344CB8AC3E}">
        <p14:creationId xmlns:p14="http://schemas.microsoft.com/office/powerpoint/2010/main" val="184096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6022" y="171980"/>
            <a:ext cx="8964613" cy="1293812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sz="3600" dirty="0" smtClean="0"/>
              <a:t>DIAGNOSTIKA </a:t>
            </a:r>
            <a:r>
              <a:rPr lang="cs-CZ" altLang="cs-CZ" sz="3600" dirty="0" err="1" smtClean="0"/>
              <a:t>kd</a:t>
            </a:r>
            <a:r>
              <a:rPr lang="cs-CZ" altLang="cs-CZ" sz="3600" dirty="0" smtClean="0"/>
              <a:t> U UŽIVATELŮ NÁVYKOVÝCH LÁTEK</a:t>
            </a:r>
            <a:endParaRPr lang="cs-CZ" altLang="cs-CZ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99226" y="1979628"/>
            <a:ext cx="11006666" cy="543197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s</a:t>
            </a:r>
            <a:r>
              <a:rPr lang="cs-CZ" altLang="cs-CZ" sz="1600" dirty="0" smtClean="0"/>
              <a:t>pecifikem je situace, za které se tito pacienti k vyšetření dostávají – většinou v souvislosti s jinými obtížemi, než-</a:t>
            </a:r>
            <a:r>
              <a:rPr lang="cs-CZ" altLang="cs-CZ" sz="1600" dirty="0" err="1" smtClean="0"/>
              <a:t>li</a:t>
            </a:r>
            <a:r>
              <a:rPr lang="cs-CZ" altLang="cs-CZ" sz="1600" dirty="0" smtClean="0"/>
              <a:t> KD (při vstupu do detoxifikačních programů, léčebných programů,…)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m</a:t>
            </a:r>
            <a:r>
              <a:rPr lang="cs-CZ" altLang="cs-CZ" sz="1600" dirty="0" smtClean="0"/>
              <a:t>nozí z uživatelů nechtějí a odmítají dávat do souvislosti své problémy, včetně kognitivních, s užíváním návykové látky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u</a:t>
            </a:r>
            <a:r>
              <a:rPr lang="cs-CZ" altLang="cs-CZ" sz="1600" dirty="0" smtClean="0"/>
              <a:t> části z nich další závažné psychiatrické obtíže – komplikují diagnostiku, i léčbu, odhad prognózy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b</a:t>
            </a:r>
            <a:r>
              <a:rPr lang="cs-CZ" altLang="cs-CZ" sz="1600" dirty="0" smtClean="0"/>
              <a:t>ěžné metody nedostatečné, vhodné použít NPS diagnostické metody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n</a:t>
            </a:r>
            <a:r>
              <a:rPr lang="cs-CZ" altLang="cs-CZ" sz="1600" dirty="0" smtClean="0"/>
              <a:t>ení ustálen specifický diagnostický postup</a:t>
            </a:r>
          </a:p>
        </p:txBody>
      </p:sp>
    </p:spTree>
    <p:extLst>
      <p:ext uri="{BB962C8B-B14F-4D97-AF65-F5344CB8AC3E}">
        <p14:creationId xmlns:p14="http://schemas.microsoft.com/office/powerpoint/2010/main" val="35971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296395" y="786587"/>
            <a:ext cx="6617619" cy="5289541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7434261" y="949572"/>
            <a:ext cx="2866438" cy="47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2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335" y="562678"/>
            <a:ext cx="8964613" cy="1293812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sz="3600" dirty="0" smtClean="0"/>
              <a:t>DIAGNOSTIKA </a:t>
            </a:r>
            <a:r>
              <a:rPr lang="cs-CZ" altLang="cs-CZ" sz="3600" dirty="0" err="1" smtClean="0"/>
              <a:t>kd</a:t>
            </a:r>
            <a:r>
              <a:rPr lang="cs-CZ" altLang="cs-CZ" sz="3600" dirty="0" smtClean="0"/>
              <a:t> U UŽIVATELŮ NÁVYKOVÝCH LÁTEK</a:t>
            </a:r>
            <a:endParaRPr lang="cs-CZ" altLang="cs-CZ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40790" y="2082185"/>
            <a:ext cx="11006666" cy="56536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m</a:t>
            </a:r>
            <a:r>
              <a:rPr lang="cs-CZ" altLang="cs-CZ" sz="1600" dirty="0" smtClean="0"/>
              <a:t>usí být zohledněno: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délka a průběh drogové anamnézy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t</a:t>
            </a:r>
            <a:r>
              <a:rPr lang="cs-CZ" altLang="cs-CZ" sz="1400" dirty="0" smtClean="0"/>
              <a:t>yp užívané návykové látky (či kombinace u polymorfních uživatelů)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v</a:t>
            </a:r>
            <a:r>
              <a:rPr lang="cs-CZ" altLang="cs-CZ" sz="1400" dirty="0" smtClean="0"/>
              <a:t>ýskyt psychiatrických poruch či onemocnění v minulosti (závislosti mají obecně vysoký výskyt komorbidních pacientů)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současná přítomnost jiné psychiatrické poruchy či onemocnění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c</a:t>
            </a:r>
            <a:r>
              <a:rPr lang="cs-CZ" altLang="cs-CZ" sz="1400" dirty="0" smtClean="0"/>
              <a:t>elková životospráva a životní styl pacienta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k</a:t>
            </a:r>
            <a:r>
              <a:rPr lang="cs-CZ" altLang="cs-CZ" sz="1600" dirty="0" smtClean="0"/>
              <a:t>aždá z těchto rovin se na případných KD podílí určitým způsobem, který má významné konsekvence                      z hlediska možných léčebných a rehabilitačních možností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s</a:t>
            </a:r>
            <a:r>
              <a:rPr lang="cs-CZ" altLang="cs-CZ" sz="1600" dirty="0" smtClean="0"/>
              <a:t>pecifikem léčby a rehabilitace KD asociovaných s užíváním návykových látek je nutnost zařazení pacientů do adekvátního léčebného programu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t</a:t>
            </a:r>
            <a:r>
              <a:rPr lang="cs-CZ" altLang="cs-CZ" sz="1400" dirty="0" smtClean="0"/>
              <a:t>en musí respektovat multifaktoriální podmíněnost problémů spojených s návykovými látkami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umožnit komplexní přístup k pacientovi a jeho specifickým potřebám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1935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1035146" cy="4024125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louhodobé užívání většiny návykových látek je spojeno s prokazatelně negativním vlivem na KF</a:t>
            </a:r>
          </a:p>
          <a:p>
            <a:r>
              <a:rPr lang="cs-CZ" dirty="0"/>
              <a:t>m</a:t>
            </a:r>
            <a:r>
              <a:rPr lang="cs-CZ" dirty="0" smtClean="0"/>
              <a:t>ezi jednotlivými typy návykových látek existují velmi zásadní rozdíly                           v potenciálu rizikovosti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3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98861"/>
            <a:ext cx="8610600" cy="1293028"/>
          </a:xfrm>
        </p:spPr>
        <p:txBody>
          <a:bodyPr/>
          <a:lstStyle/>
          <a:p>
            <a:r>
              <a:rPr lang="cs-CZ" dirty="0" smtClean="0"/>
              <a:t>Kognitivní poruchy způsobené užíváním alkoholu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91889"/>
            <a:ext cx="10820400" cy="52661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k</a:t>
            </a:r>
            <a:r>
              <a:rPr lang="cs-CZ" dirty="0" smtClean="0"/>
              <a:t>rátkodobé poruchy KF vyvolané alkoholem</a:t>
            </a:r>
          </a:p>
          <a:p>
            <a:pPr lvl="1">
              <a:lnSpc>
                <a:spcPct val="120000"/>
              </a:lnSpc>
            </a:pPr>
            <a:r>
              <a:rPr lang="cs-CZ" dirty="0" err="1"/>
              <a:t>d</a:t>
            </a:r>
            <a:r>
              <a:rPr lang="cs-CZ" dirty="0" err="1" smtClean="0"/>
              <a:t>ezinhibice</a:t>
            </a:r>
            <a:r>
              <a:rPr lang="cs-CZ" dirty="0" smtClean="0"/>
              <a:t>, zhoršená pozornost, zhoršený úsudek, narušení osobních činností, setřelá řeč,..</a:t>
            </a:r>
          </a:p>
          <a:p>
            <a:pPr>
              <a:lnSpc>
                <a:spcPct val="120000"/>
              </a:lnSpc>
            </a:pPr>
            <a:r>
              <a:rPr lang="cs-CZ" dirty="0"/>
              <a:t>n</a:t>
            </a:r>
            <a:r>
              <a:rPr lang="cs-CZ" dirty="0" smtClean="0"/>
              <a:t>egativní přechodný vliv odvykacího stavu na KF </a:t>
            </a:r>
            <a:r>
              <a:rPr lang="cs-CZ" sz="1500" dirty="0" smtClean="0"/>
              <a:t>(Seifert, 2003)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</a:t>
            </a:r>
            <a:r>
              <a:rPr lang="cs-CZ" dirty="0" smtClean="0"/>
              <a:t>ávažnější – opakované odvykací stavy mohou vést k dlouhodobému poškození KF </a:t>
            </a:r>
            <a:r>
              <a:rPr lang="cs-CZ" sz="1500" dirty="0" smtClean="0"/>
              <a:t>(</a:t>
            </a:r>
            <a:r>
              <a:rPr lang="cs-CZ" sz="1500" dirty="0" err="1" smtClean="0"/>
              <a:t>Duka</a:t>
            </a:r>
            <a:r>
              <a:rPr lang="cs-CZ" sz="1500" dirty="0" smtClean="0"/>
              <a:t>, 2003)</a:t>
            </a:r>
          </a:p>
          <a:p>
            <a:pPr>
              <a:lnSpc>
                <a:spcPct val="120000"/>
              </a:lnSpc>
            </a:pPr>
            <a:r>
              <a:rPr lang="cs-CZ" dirty="0"/>
              <a:t>d</a:t>
            </a:r>
            <a:r>
              <a:rPr lang="cs-CZ" dirty="0" smtClean="0"/>
              <a:t>louhodobější poruchy KF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alkohol zhoršuje komunikaci mezi mozkovými buňkami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</a:t>
            </a:r>
            <a:r>
              <a:rPr lang="cs-CZ" dirty="0" smtClean="0"/>
              <a:t>obrazovací metody – alkohol poškozuje zejména bílou mozkovou hmotu, ale i vlastní neurony v šedé hmotě – k úbytku mozkové tkáně dochází zejména v čelním laloku, postižen je i mozeček, limbický systém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</a:t>
            </a:r>
            <a:r>
              <a:rPr lang="cs-CZ" dirty="0" smtClean="0"/>
              <a:t>ž polovina závislých na alkoholu vykazuje NPS postižení – od mírných až k těžkým </a:t>
            </a:r>
            <a:r>
              <a:rPr lang="cs-CZ" sz="1300" dirty="0" smtClean="0"/>
              <a:t>(Oscar-</a:t>
            </a:r>
            <a:r>
              <a:rPr lang="cs-CZ" sz="1300" dirty="0" err="1" smtClean="0"/>
              <a:t>Berman</a:t>
            </a:r>
            <a:r>
              <a:rPr lang="cs-CZ" sz="1300" dirty="0" smtClean="0"/>
              <a:t>, </a:t>
            </a:r>
            <a:r>
              <a:rPr lang="cs-CZ" sz="1300" dirty="0" err="1" smtClean="0"/>
              <a:t>Marinkovic</a:t>
            </a:r>
            <a:r>
              <a:rPr lang="cs-CZ" sz="1300" dirty="0" smtClean="0"/>
              <a:t>, 2003)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i</a:t>
            </a:r>
            <a:r>
              <a:rPr lang="cs-CZ" dirty="0" smtClean="0"/>
              <a:t> mírné poškození vede k horším studijním a pracovním výsledkům – nejčastěji poruchy paměti – slova i geometrické obrazce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3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4604"/>
            <a:ext cx="10820400" cy="52287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oškození paměti může přetrvávat, i když spotřeba alkoholu klesne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oškození KF alkoholem může nastat i u lidí, kteří nejsou na alkoholu závislí – důležitá je dávka alkoholu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dlouhodobě denní dávka 60-72g alkoholu – některé známky zhoršení KF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64-108g – mírný kognitivní deficit; 120g a více – středně závažné poškození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(60g = cca  2l piva a 3 „dvoudeci“ vína nebo 180 ml destilátu)</a:t>
            </a:r>
          </a:p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ombinace alkoholového postižení a postižení související se stárnutím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často vznik po úmrtí partnera; velké riziko pádu a úrazů hlavy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a</a:t>
            </a:r>
            <a:r>
              <a:rPr lang="cs-CZ" dirty="0" smtClean="0"/>
              <a:t>lkohol také zhoršuje průběh ve vyšším věku častých duševních poruch – deprese, poruchy paměti, stavy zmatenosti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egativní účinky alkoholu se sčítají se stárnutím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14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ombinace alkoholového postižení a postižení v důsledku úrazů hlavy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častá kombinace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ognitivní a emoční problémy způsobené úrazem hlavy i alkoholem, pokud nejsou náležitě léčeny, mohou vést k rychlému zhoršování stavu</a:t>
            </a:r>
          </a:p>
          <a:p>
            <a:pPr>
              <a:lnSpc>
                <a:spcPct val="100000"/>
              </a:lnSpc>
            </a:pPr>
            <a:r>
              <a:rPr lang="cs-CZ" dirty="0"/>
              <a:t>f</a:t>
            </a:r>
            <a:r>
              <a:rPr lang="cs-CZ" dirty="0" smtClean="0"/>
              <a:t>etální alkoholový syndrom s ARND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k nejčastějším příčinám vrozených vývojových vad – kromě jiných symptomů nižší intelekt, poruchy chování,…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ARND – </a:t>
            </a:r>
            <a:r>
              <a:rPr lang="cs-CZ" dirty="0" err="1" smtClean="0"/>
              <a:t>alcohol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neurodevelopmental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90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48489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nikotinu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7" y="1853738"/>
            <a:ext cx="11488189" cy="477150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revalence kuřáků mezi psychiatrickými pacienty 2-3x větší než v normální populaci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ikotin může být účinný při nápravě KD – stimulace nikotinových receptorů vede ke zlepšení pozornosti, bdělosti a krátkodobě paměti </a:t>
            </a:r>
            <a:r>
              <a:rPr lang="cs-CZ" sz="1300" dirty="0" smtClean="0"/>
              <a:t>(</a:t>
            </a:r>
            <a:r>
              <a:rPr lang="cs-CZ" sz="1300" dirty="0" err="1" smtClean="0"/>
              <a:t>Potter</a:t>
            </a:r>
            <a:r>
              <a:rPr lang="cs-CZ" sz="1300" dirty="0" smtClean="0"/>
              <a:t>, Newhouse,2004; …)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KF jsou také ovlivňovány interakcí nikotinového systému s </a:t>
            </a:r>
            <a:r>
              <a:rPr lang="cs-CZ" dirty="0" err="1" smtClean="0"/>
              <a:t>dopaminergním</a:t>
            </a:r>
            <a:r>
              <a:rPr lang="cs-CZ" dirty="0" smtClean="0"/>
              <a:t>                                        a glutamátovým </a:t>
            </a:r>
            <a:r>
              <a:rPr lang="cs-CZ" dirty="0" err="1" smtClean="0"/>
              <a:t>neuromediátorovým</a:t>
            </a:r>
            <a:r>
              <a:rPr lang="cs-CZ" dirty="0" smtClean="0"/>
              <a:t> systémem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tudie s </a:t>
            </a:r>
            <a:r>
              <a:rPr lang="cs-CZ" dirty="0" err="1" smtClean="0"/>
              <a:t>transdermálně</a:t>
            </a:r>
            <a:r>
              <a:rPr lang="cs-CZ" dirty="0" smtClean="0"/>
              <a:t> podávaným nikotinem u pacientů s AD, SCH, ADHD – zlepšení pozornosti </a:t>
            </a:r>
            <a:r>
              <a:rPr lang="cs-CZ" sz="1300" dirty="0" smtClean="0"/>
              <a:t>(</a:t>
            </a:r>
            <a:r>
              <a:rPr lang="cs-CZ" sz="1300" dirty="0" err="1" smtClean="0"/>
              <a:t>Levin</a:t>
            </a:r>
            <a:r>
              <a:rPr lang="cs-CZ" sz="1300" dirty="0" smtClean="0"/>
              <a:t>, Detvani, 2002)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alší výzkumy ale zpochybňují pozitivní efekt nikotinu u zdravých kuřáků </a:t>
            </a:r>
            <a:r>
              <a:rPr lang="cs-CZ" sz="1300" dirty="0" smtClean="0"/>
              <a:t>( </a:t>
            </a:r>
            <a:r>
              <a:rPr lang="cs-CZ" sz="1300" dirty="0" err="1" smtClean="0"/>
              <a:t>Newhouse</a:t>
            </a:r>
            <a:r>
              <a:rPr lang="cs-CZ" sz="1300" dirty="0" smtClean="0"/>
              <a:t>, </a:t>
            </a:r>
            <a:r>
              <a:rPr lang="cs-CZ" sz="1300" dirty="0" err="1" smtClean="0"/>
              <a:t>Potter</a:t>
            </a:r>
            <a:r>
              <a:rPr lang="cs-CZ" sz="1300" dirty="0" smtClean="0"/>
              <a:t>, </a:t>
            </a:r>
            <a:r>
              <a:rPr lang="cs-CZ" sz="1300" dirty="0" err="1" smtClean="0"/>
              <a:t>Singh</a:t>
            </a:r>
            <a:r>
              <a:rPr lang="cs-CZ" sz="1300" dirty="0" smtClean="0"/>
              <a:t>, 2004)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aopak odvykací stav při nikotinu – zhoršení výkonnosti, tam kde je velká potřeba pozornosti (studie u vojenských pilotů)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renatální expozice nikotinu – prostupuje placentou – faktor zvyšující riziko ADHD, KD obecně </a:t>
            </a:r>
            <a:r>
              <a:rPr lang="cs-CZ" sz="1300" dirty="0" smtClean="0"/>
              <a:t>(</a:t>
            </a:r>
            <a:r>
              <a:rPr lang="cs-CZ" sz="1300" dirty="0" err="1" smtClean="0"/>
              <a:t>Laucht</a:t>
            </a:r>
            <a:r>
              <a:rPr lang="cs-CZ" sz="1300" dirty="0" smtClean="0"/>
              <a:t>, 2002; </a:t>
            </a:r>
            <a:r>
              <a:rPr lang="cs-CZ" sz="1300" dirty="0" err="1" smtClean="0"/>
              <a:t>Nordberg</a:t>
            </a:r>
            <a:r>
              <a:rPr lang="cs-CZ" sz="1300" dirty="0" smtClean="0"/>
              <a:t>, 2002; …)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53784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65115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stimulancií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903616"/>
            <a:ext cx="11076709" cy="4829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m</a:t>
            </a:r>
            <a:r>
              <a:rPr lang="cs-CZ" dirty="0" smtClean="0"/>
              <a:t>etamfetamin – pervitin; amfetamin, kokain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osob po jednorázovém podání dochází ke snížení únavy a zvýšení kognitivní výkonnosti, bez zvýšení tendence k impulzivním odpovědím na podněty; také zrychlení reakčního času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lidí s vysokou kapacitou pracovní paměti před jeho podáním se může následný kognitivní výkon zhoršovat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chronický uživatel – problémy v motivační a behaviorální oblasti, emoční </a:t>
            </a:r>
            <a:r>
              <a:rPr lang="cs-CZ" dirty="0" err="1" smtClean="0"/>
              <a:t>instabilita</a:t>
            </a:r>
            <a:r>
              <a:rPr lang="cs-CZ" dirty="0" smtClean="0"/>
              <a:t>, impulzivita, agrese, deprese, </a:t>
            </a:r>
            <a:r>
              <a:rPr lang="cs-CZ" dirty="0" err="1" smtClean="0"/>
              <a:t>anhedonie</a:t>
            </a:r>
            <a:r>
              <a:rPr lang="cs-CZ" dirty="0" smtClean="0"/>
              <a:t>, motorické problémy, problémy v oblasti pozornosti a kognice</a:t>
            </a:r>
          </a:p>
          <a:p>
            <a:pPr>
              <a:lnSpc>
                <a:spcPct val="110000"/>
              </a:lnSpc>
            </a:pPr>
            <a:r>
              <a:rPr lang="cs-CZ" dirty="0"/>
              <a:t>d</a:t>
            </a:r>
            <a:r>
              <a:rPr lang="cs-CZ" dirty="0" smtClean="0"/>
              <a:t>eficity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ve výkonech v paměťových testech, např. </a:t>
            </a:r>
            <a:r>
              <a:rPr lang="cs-CZ" dirty="0" err="1"/>
              <a:t>z</a:t>
            </a:r>
            <a:r>
              <a:rPr lang="cs-CZ" dirty="0" err="1" smtClean="0"/>
              <a:t>novuvybavení</a:t>
            </a:r>
            <a:r>
              <a:rPr lang="cs-CZ" dirty="0" smtClean="0"/>
              <a:t> si sluchových podnětů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percepčně-motorickém tempu, reakčním čase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inhibici a koncentraci pozornosti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při řešení problémů, zacházení s informacemi, abstraktním myšlení a mentální flexibilitě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73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61804"/>
            <a:ext cx="10820400" cy="425688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b</a:t>
            </a:r>
            <a:r>
              <a:rPr lang="cs-CZ" dirty="0" smtClean="0"/>
              <a:t>ývalí uživatelé, kteří abstinují (5 dní nebo několik let – stále zhoršený výkon v testech, které si vyžadují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schopnost inhibovat relevantní informace a koncentrovat svoji pozornost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rozhodovat se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používat </a:t>
            </a:r>
            <a:r>
              <a:rPr lang="cs-CZ" dirty="0" err="1" smtClean="0"/>
              <a:t>fce</a:t>
            </a:r>
            <a:r>
              <a:rPr lang="cs-CZ" dirty="0" smtClean="0"/>
              <a:t> paměti, zejména krátkodobou paměť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zpracovávání prostorových úloh a organizaci informací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schopnost učit se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 </a:t>
            </a:r>
            <a:r>
              <a:rPr lang="cs-CZ" dirty="0" smtClean="0"/>
              <a:t>různé deficity v motorických úlohách – podobné Parkinsonským </a:t>
            </a:r>
            <a:r>
              <a:rPr lang="cs-CZ" dirty="0" err="1" smtClean="0"/>
              <a:t>sy</a:t>
            </a:r>
            <a:r>
              <a:rPr lang="cs-CZ" dirty="0" smtClean="0"/>
              <a:t> a deficity ve verbální </a:t>
            </a:r>
            <a:r>
              <a:rPr lang="cs-CZ" dirty="0" err="1" smtClean="0"/>
              <a:t>fluenci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o</a:t>
            </a:r>
            <a:r>
              <a:rPr lang="cs-CZ" dirty="0" smtClean="0"/>
              <a:t>bě skupiny – současní i abstinující uživatelé stimulancií – prokazují intaktní výkon v inteligenci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20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8603" y="348737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MDMA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641766"/>
            <a:ext cx="11218025" cy="50582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e</a:t>
            </a:r>
            <a:r>
              <a:rPr lang="cs-CZ" dirty="0" smtClean="0"/>
              <a:t>xtáze; postihuje zejména </a:t>
            </a:r>
            <a:r>
              <a:rPr lang="cs-CZ" dirty="0" err="1" smtClean="0"/>
              <a:t>serotonergní</a:t>
            </a:r>
            <a:r>
              <a:rPr lang="cs-CZ" dirty="0" smtClean="0"/>
              <a:t> systém – podílí se na kontrole afektivity, impulzivity a agrese, sociálního chování, spánku a KF</a:t>
            </a:r>
          </a:p>
          <a:p>
            <a:pPr>
              <a:lnSpc>
                <a:spcPct val="110000"/>
              </a:lnSpc>
            </a:pPr>
            <a:r>
              <a:rPr lang="cs-CZ" dirty="0"/>
              <a:t>č</a:t>
            </a:r>
            <a:r>
              <a:rPr lang="cs-CZ" dirty="0" smtClean="0"/>
              <a:t>asté – polymorfní užívání drog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oruchy krátkodobé paměti, střednědobé paměti, vizuální paměti, pracovní a epizodické paměti, paměti pro nové informace, poruchy exekutivních </a:t>
            </a:r>
            <a:r>
              <a:rPr lang="cs-CZ" dirty="0" err="1" smtClean="0"/>
              <a:t>fcí</a:t>
            </a:r>
            <a:r>
              <a:rPr lang="cs-CZ" dirty="0" smtClean="0"/>
              <a:t>, soudu a úsudku, sémantické </a:t>
            </a:r>
            <a:r>
              <a:rPr lang="cs-CZ" dirty="0" err="1" smtClean="0"/>
              <a:t>rekognice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o</a:t>
            </a:r>
            <a:r>
              <a:rPr lang="cs-CZ" dirty="0" smtClean="0"/>
              <a:t>becné ukazatele inteligence a PM výkon – také jisté abnormality</a:t>
            </a:r>
          </a:p>
          <a:p>
            <a:pPr>
              <a:lnSpc>
                <a:spcPct val="110000"/>
              </a:lnSpc>
            </a:pPr>
            <a:r>
              <a:rPr lang="cs-CZ" dirty="0"/>
              <a:t>v</a:t>
            </a:r>
            <a:r>
              <a:rPr lang="cs-CZ" dirty="0" smtClean="0"/>
              <a:t>e většině studií – korelace mezi tíží deficitu a množstvím užité drogy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olymorfní uživatelé mají větší KD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peciálně kombinace </a:t>
            </a:r>
            <a:r>
              <a:rPr lang="cs-CZ" dirty="0" err="1" smtClean="0"/>
              <a:t>kanabinoidů</a:t>
            </a:r>
            <a:r>
              <a:rPr lang="cs-CZ" dirty="0" smtClean="0"/>
              <a:t> a MDMA vede k horším výsledkům</a:t>
            </a:r>
          </a:p>
          <a:p>
            <a:pPr>
              <a:lnSpc>
                <a:spcPct val="110000"/>
              </a:lnSpc>
            </a:pPr>
            <a:r>
              <a:rPr lang="cs-CZ" dirty="0" err="1"/>
              <a:t>i</a:t>
            </a:r>
            <a:r>
              <a:rPr lang="cs-CZ" dirty="0" err="1" smtClean="0"/>
              <a:t>nterpetaci</a:t>
            </a:r>
            <a:r>
              <a:rPr lang="cs-CZ" dirty="0" smtClean="0"/>
              <a:t> výsledků komplikuje častý nedostatek spánku – spánková deprivace – negativní vliv na KF a na emotivitu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ubklinické </a:t>
            </a:r>
            <a:r>
              <a:rPr lang="cs-CZ" dirty="0" err="1" smtClean="0"/>
              <a:t>kog</a:t>
            </a:r>
            <a:r>
              <a:rPr lang="cs-CZ" dirty="0" smtClean="0"/>
              <a:t>. poškození nemusí být uživateli zaznamenáno po velmi dlouhé období – KD se může projevit až po mnoha letech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3844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1668</Words>
  <Application>Microsoft Office PowerPoint</Application>
  <PresentationFormat>Širokoúhlá obrazovka</PresentationFormat>
  <Paragraphs>128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Kondenzační stopa</vt:lpstr>
      <vt:lpstr>Kognitivní deficity způsobené užíváním návykových látek</vt:lpstr>
      <vt:lpstr>Prezentace aplikace PowerPoint</vt:lpstr>
      <vt:lpstr>Kognitivní poruchy způsobené užíváním alkoholu</vt:lpstr>
      <vt:lpstr>Prezentace aplikace PowerPoint</vt:lpstr>
      <vt:lpstr>Prezentace aplikace PowerPoint</vt:lpstr>
      <vt:lpstr>KD způsobené užíváním nikotinu</vt:lpstr>
      <vt:lpstr>KD způsobené užíváním stimulancií</vt:lpstr>
      <vt:lpstr>Prezentace aplikace PowerPoint</vt:lpstr>
      <vt:lpstr>KD způsobené užíváním MDMA</vt:lpstr>
      <vt:lpstr>KD způsobené užíváním konopných drog</vt:lpstr>
      <vt:lpstr>Prezentace aplikace PowerPoint</vt:lpstr>
      <vt:lpstr>KD způsobené užíváním opioidů</vt:lpstr>
      <vt:lpstr>Prezentace aplikace PowerPoint</vt:lpstr>
      <vt:lpstr>KD způsobené užíváním těkavých látek</vt:lpstr>
      <vt:lpstr>DIAGNOSTIKA kd U UŽIVATELŮ NÁVYKOVÝCH LÁTEK</vt:lpstr>
      <vt:lpstr>Prezentace aplikace PowerPoint</vt:lpstr>
      <vt:lpstr>DIAGNOSTIKA kd U UŽIVATELŮ NÁVYKOVÝCH LÁTEK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110</cp:revision>
  <dcterms:created xsi:type="dcterms:W3CDTF">2018-09-20T07:10:33Z</dcterms:created>
  <dcterms:modified xsi:type="dcterms:W3CDTF">2019-12-04T07:30:37Z</dcterms:modified>
</cp:coreProperties>
</file>