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81" r:id="rId2"/>
    <p:sldId id="282" r:id="rId3"/>
    <p:sldId id="28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12816-064B-4B83-A2E7-1E8D331825FB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074F7-E2E1-48A2-A43E-75C3DB1269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302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>
            <a:spLocks noGrp="1"/>
          </p:cNvSpPr>
          <p:nvPr>
            <p:ph type="body" idx="1"/>
          </p:nvPr>
        </p:nvSpPr>
        <p:spPr>
          <a:xfrm>
            <a:off x="892969" y="892969"/>
            <a:ext cx="10406063" cy="5072063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934059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70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Zamyšlení nad klinickou NPS"/>
          <p:cNvSpPr txBox="1">
            <a:spLocks noGrp="1"/>
          </p:cNvSpPr>
          <p:nvPr>
            <p:ph type="ctrTitle"/>
          </p:nvPr>
        </p:nvSpPr>
        <p:spPr>
          <a:xfrm>
            <a:off x="2416969" y="1076460"/>
            <a:ext cx="7358063" cy="232171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 err="1"/>
              <a:t>Zamyšlení</a:t>
            </a:r>
            <a:r>
              <a:rPr dirty="0"/>
              <a:t> </a:t>
            </a:r>
            <a:r>
              <a:rPr lang="cs-CZ" dirty="0" smtClean="0"/>
              <a:t>                    </a:t>
            </a:r>
            <a:r>
              <a:rPr dirty="0" err="1" smtClean="0"/>
              <a:t>nad</a:t>
            </a:r>
            <a:r>
              <a:rPr dirty="0" smtClean="0"/>
              <a:t> </a:t>
            </a:r>
            <a:r>
              <a:rPr dirty="0" err="1"/>
              <a:t>klinickou</a:t>
            </a:r>
            <a:r>
              <a:rPr dirty="0"/>
              <a:t> NPS</a:t>
            </a:r>
          </a:p>
        </p:txBody>
      </p:sp>
      <p:sp>
        <p:nvSpPr>
          <p:cNvPr id="120" name="Text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379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esta české NPS do podvědomí klinických psychologů i lékařů byla celkem značně “trnitá”…"/>
          <p:cNvSpPr txBox="1">
            <a:spLocks noGrp="1"/>
          </p:cNvSpPr>
          <p:nvPr>
            <p:ph type="body" idx="1"/>
          </p:nvPr>
        </p:nvSpPr>
        <p:spPr>
          <a:xfrm>
            <a:off x="917907" y="1396538"/>
            <a:ext cx="10406063" cy="522870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240646" indent="-240646" defTabSz="316278">
              <a:lnSpc>
                <a:spcPct val="120000"/>
              </a:lnSpc>
              <a:spcBef>
                <a:spcPts val="2250"/>
              </a:spcBef>
              <a:defRPr sz="2464"/>
            </a:pPr>
            <a:r>
              <a:rPr lang="cs-CZ" dirty="0" err="1" smtClean="0"/>
              <a:t>c</a:t>
            </a:r>
            <a:r>
              <a:rPr dirty="0" err="1" smtClean="0"/>
              <a:t>esta</a:t>
            </a:r>
            <a:r>
              <a:rPr dirty="0" smtClean="0"/>
              <a:t> </a:t>
            </a:r>
            <a:r>
              <a:rPr dirty="0" err="1"/>
              <a:t>české</a:t>
            </a:r>
            <a:r>
              <a:rPr dirty="0"/>
              <a:t> NPS do </a:t>
            </a:r>
            <a:r>
              <a:rPr dirty="0" err="1"/>
              <a:t>podvědomí</a:t>
            </a:r>
            <a:r>
              <a:rPr dirty="0"/>
              <a:t> </a:t>
            </a:r>
            <a:r>
              <a:rPr dirty="0" err="1"/>
              <a:t>klinických</a:t>
            </a:r>
            <a:r>
              <a:rPr dirty="0"/>
              <a:t> </a:t>
            </a:r>
            <a:r>
              <a:rPr dirty="0" err="1"/>
              <a:t>psychologů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lékařů</a:t>
            </a:r>
            <a:r>
              <a:rPr dirty="0"/>
              <a:t> </a:t>
            </a:r>
            <a:r>
              <a:rPr dirty="0" err="1"/>
              <a:t>byla</a:t>
            </a:r>
            <a:r>
              <a:rPr dirty="0"/>
              <a:t> </a:t>
            </a:r>
            <a:r>
              <a:rPr dirty="0" err="1"/>
              <a:t>celkem</a:t>
            </a:r>
            <a:r>
              <a:rPr dirty="0"/>
              <a:t> </a:t>
            </a:r>
            <a:r>
              <a:rPr dirty="0" err="1"/>
              <a:t>značně</a:t>
            </a:r>
            <a:r>
              <a:rPr dirty="0"/>
              <a:t> “</a:t>
            </a:r>
            <a:r>
              <a:rPr dirty="0" err="1"/>
              <a:t>trnitá</a:t>
            </a:r>
            <a:r>
              <a:rPr dirty="0"/>
              <a:t>”</a:t>
            </a:r>
          </a:p>
          <a:p>
            <a:pPr marL="240646" indent="-240646" defTabSz="316278">
              <a:lnSpc>
                <a:spcPct val="120000"/>
              </a:lnSpc>
              <a:spcBef>
                <a:spcPts val="2250"/>
              </a:spcBef>
              <a:defRPr sz="2464"/>
            </a:pPr>
            <a:r>
              <a:rPr lang="cs-CZ" dirty="0" smtClean="0"/>
              <a:t>n</a:t>
            </a:r>
            <a:r>
              <a:rPr dirty="0" smtClean="0"/>
              <a:t>a </a:t>
            </a:r>
            <a:r>
              <a:rPr dirty="0" err="1"/>
              <a:t>začátku</a:t>
            </a:r>
            <a:r>
              <a:rPr dirty="0"/>
              <a:t> </a:t>
            </a:r>
            <a:r>
              <a:rPr dirty="0" err="1"/>
              <a:t>byla</a:t>
            </a:r>
            <a:r>
              <a:rPr dirty="0"/>
              <a:t> </a:t>
            </a:r>
            <a:r>
              <a:rPr dirty="0" err="1"/>
              <a:t>zaměňována</a:t>
            </a:r>
            <a:r>
              <a:rPr dirty="0"/>
              <a:t> s </a:t>
            </a:r>
            <a:r>
              <a:rPr dirty="0" err="1"/>
              <a:t>neurofyziologií</a:t>
            </a:r>
            <a:r>
              <a:rPr dirty="0"/>
              <a:t>, </a:t>
            </a:r>
            <a:r>
              <a:rPr dirty="0" err="1"/>
              <a:t>psychofyziologií</a:t>
            </a:r>
            <a:r>
              <a:rPr dirty="0"/>
              <a:t>, </a:t>
            </a:r>
            <a:r>
              <a:rPr dirty="0" err="1"/>
              <a:t>psychofyzikou</a:t>
            </a:r>
            <a:r>
              <a:rPr dirty="0"/>
              <a:t>, </a:t>
            </a:r>
            <a:r>
              <a:rPr dirty="0" err="1"/>
              <a:t>neuropsychiatrií</a:t>
            </a:r>
            <a:r>
              <a:rPr dirty="0"/>
              <a:t> a </a:t>
            </a:r>
            <a:r>
              <a:rPr dirty="0" err="1"/>
              <a:t>dalšími</a:t>
            </a:r>
            <a:r>
              <a:rPr dirty="0"/>
              <a:t> </a:t>
            </a:r>
            <a:r>
              <a:rPr dirty="0" err="1"/>
              <a:t>obory</a:t>
            </a:r>
            <a:r>
              <a:rPr dirty="0"/>
              <a:t>, </a:t>
            </a:r>
            <a:r>
              <a:rPr dirty="0" err="1"/>
              <a:t>ke</a:t>
            </a:r>
            <a:r>
              <a:rPr dirty="0"/>
              <a:t> </a:t>
            </a:r>
            <a:r>
              <a:rPr dirty="0" err="1"/>
              <a:t>kterým</a:t>
            </a:r>
            <a:r>
              <a:rPr dirty="0"/>
              <a:t> </a:t>
            </a:r>
            <a:r>
              <a:rPr dirty="0" err="1"/>
              <a:t>má</a:t>
            </a:r>
            <a:r>
              <a:rPr dirty="0"/>
              <a:t> </a:t>
            </a:r>
            <a:r>
              <a:rPr dirty="0" err="1"/>
              <a:t>určité</a:t>
            </a:r>
            <a:r>
              <a:rPr dirty="0"/>
              <a:t> </a:t>
            </a:r>
            <a:r>
              <a:rPr dirty="0" err="1"/>
              <a:t>vazby</a:t>
            </a:r>
            <a:r>
              <a:rPr dirty="0"/>
              <a:t>, </a:t>
            </a:r>
            <a:r>
              <a:rPr dirty="0" err="1"/>
              <a:t>někdy</a:t>
            </a:r>
            <a:r>
              <a:rPr dirty="0"/>
              <a:t> </a:t>
            </a:r>
            <a:r>
              <a:rPr dirty="0" err="1"/>
              <a:t>silnější</a:t>
            </a:r>
            <a:r>
              <a:rPr dirty="0"/>
              <a:t>, </a:t>
            </a:r>
            <a:r>
              <a:rPr dirty="0" err="1"/>
              <a:t>někdy</a:t>
            </a:r>
            <a:r>
              <a:rPr dirty="0"/>
              <a:t> </a:t>
            </a:r>
            <a:r>
              <a:rPr dirty="0" err="1"/>
              <a:t>užší</a:t>
            </a:r>
            <a:endParaRPr dirty="0"/>
          </a:p>
          <a:p>
            <a:pPr marL="240646" indent="-240646" defTabSz="316278">
              <a:lnSpc>
                <a:spcPct val="120000"/>
              </a:lnSpc>
              <a:spcBef>
                <a:spcPts val="2250"/>
              </a:spcBef>
              <a:defRPr sz="2464"/>
            </a:pPr>
            <a:r>
              <a:rPr lang="cs-CZ" dirty="0" err="1" smtClean="0"/>
              <a:t>k</a:t>
            </a:r>
            <a:r>
              <a:rPr dirty="0" err="1" smtClean="0"/>
              <a:t>linická</a:t>
            </a:r>
            <a:r>
              <a:rPr dirty="0" smtClean="0"/>
              <a:t> </a:t>
            </a:r>
            <a:r>
              <a:rPr dirty="0"/>
              <a:t>NPS je ale </a:t>
            </a:r>
            <a:r>
              <a:rPr dirty="0" err="1"/>
              <a:t>svébytným</a:t>
            </a:r>
            <a:r>
              <a:rPr dirty="0"/>
              <a:t> </a:t>
            </a:r>
            <a:r>
              <a:rPr dirty="0" err="1"/>
              <a:t>teoretickým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aplikačním</a:t>
            </a:r>
            <a:r>
              <a:rPr dirty="0"/>
              <a:t> </a:t>
            </a:r>
            <a:r>
              <a:rPr dirty="0" err="1"/>
              <a:t>oborem</a:t>
            </a:r>
            <a:endParaRPr dirty="0"/>
          </a:p>
          <a:p>
            <a:pPr marL="240646" indent="-240646" defTabSz="316278">
              <a:lnSpc>
                <a:spcPct val="120000"/>
              </a:lnSpc>
              <a:spcBef>
                <a:spcPts val="2250"/>
              </a:spcBef>
              <a:defRPr sz="2464"/>
            </a:pPr>
            <a:r>
              <a:rPr lang="cs-CZ" dirty="0" smtClean="0"/>
              <a:t>t</a:t>
            </a:r>
            <a:r>
              <a:rPr dirty="0" smtClean="0"/>
              <a:t>o </a:t>
            </a:r>
            <a:r>
              <a:rPr dirty="0"/>
              <a:t>je </a:t>
            </a:r>
            <a:r>
              <a:rPr dirty="0" err="1"/>
              <a:t>vidět</a:t>
            </a:r>
            <a:r>
              <a:rPr dirty="0"/>
              <a:t>  </a:t>
            </a:r>
            <a:r>
              <a:rPr dirty="0" err="1"/>
              <a:t>především</a:t>
            </a:r>
            <a:r>
              <a:rPr dirty="0"/>
              <a:t> v </a:t>
            </a:r>
            <a:r>
              <a:rPr dirty="0" err="1"/>
              <a:t>její</a:t>
            </a:r>
            <a:r>
              <a:rPr dirty="0"/>
              <a:t> </a:t>
            </a:r>
            <a:r>
              <a:rPr dirty="0" err="1"/>
              <a:t>klinické</a:t>
            </a:r>
            <a:r>
              <a:rPr dirty="0"/>
              <a:t> </a:t>
            </a:r>
            <a:r>
              <a:rPr dirty="0" err="1"/>
              <a:t>podobě</a:t>
            </a:r>
            <a:r>
              <a:rPr dirty="0"/>
              <a:t>, ale </a:t>
            </a:r>
            <a:r>
              <a:rPr dirty="0" err="1"/>
              <a:t>i</a:t>
            </a:r>
            <a:r>
              <a:rPr dirty="0"/>
              <a:t> v </a:t>
            </a:r>
            <a:r>
              <a:rPr dirty="0" smtClean="0"/>
              <a:t>da</a:t>
            </a:r>
            <a:r>
              <a:rPr lang="cs-CZ" dirty="0" err="1" smtClean="0"/>
              <a:t>lš</a:t>
            </a:r>
            <a:r>
              <a:rPr dirty="0" err="1" smtClean="0"/>
              <a:t>ích</a:t>
            </a:r>
            <a:r>
              <a:rPr dirty="0" smtClean="0"/>
              <a:t> </a:t>
            </a:r>
            <a:r>
              <a:rPr dirty="0" err="1"/>
              <a:t>oblastech</a:t>
            </a:r>
            <a:r>
              <a:rPr dirty="0"/>
              <a:t> </a:t>
            </a:r>
            <a:r>
              <a:rPr dirty="0" err="1"/>
              <a:t>jejího</a:t>
            </a:r>
            <a:r>
              <a:rPr dirty="0"/>
              <a:t> </a:t>
            </a:r>
            <a:r>
              <a:rPr dirty="0" err="1"/>
              <a:t>uplatnění</a:t>
            </a:r>
            <a:r>
              <a:rPr dirty="0"/>
              <a:t> </a:t>
            </a:r>
            <a:r>
              <a:rPr dirty="0" smtClean="0"/>
              <a:t>(</a:t>
            </a:r>
            <a:r>
              <a:rPr dirty="0" err="1" smtClean="0"/>
              <a:t>dětská</a:t>
            </a:r>
            <a:r>
              <a:rPr dirty="0" smtClean="0"/>
              <a:t> </a:t>
            </a:r>
            <a:r>
              <a:rPr dirty="0"/>
              <a:t>NPS, </a:t>
            </a:r>
            <a:r>
              <a:rPr dirty="0" err="1"/>
              <a:t>neuropsychoanalýza</a:t>
            </a:r>
            <a:r>
              <a:rPr dirty="0"/>
              <a:t>, </a:t>
            </a:r>
            <a:r>
              <a:rPr dirty="0" smtClean="0"/>
              <a:t>fore</a:t>
            </a:r>
            <a:r>
              <a:rPr lang="cs-CZ" dirty="0" smtClean="0"/>
              <a:t>n</a:t>
            </a:r>
            <a:r>
              <a:rPr dirty="0" err="1" smtClean="0"/>
              <a:t>zní</a:t>
            </a:r>
            <a:r>
              <a:rPr dirty="0" smtClean="0"/>
              <a:t> NP</a:t>
            </a:r>
            <a:r>
              <a:rPr lang="cs-CZ" dirty="0" smtClean="0"/>
              <a:t>S,</a:t>
            </a:r>
            <a:r>
              <a:rPr dirty="0" smtClean="0"/>
              <a:t> </a:t>
            </a:r>
            <a:r>
              <a:rPr dirty="0"/>
              <a:t>NPS </a:t>
            </a:r>
            <a:r>
              <a:rPr dirty="0" err="1"/>
              <a:t>vojenská</a:t>
            </a:r>
            <a:r>
              <a:rPr dirty="0"/>
              <a:t> a </a:t>
            </a:r>
            <a:r>
              <a:rPr dirty="0" err="1"/>
              <a:t>vztah</a:t>
            </a:r>
            <a:r>
              <a:rPr dirty="0"/>
              <a:t> k </a:t>
            </a:r>
            <a:r>
              <a:rPr dirty="0" err="1"/>
              <a:t>terorismu</a:t>
            </a:r>
            <a:r>
              <a:rPr dirty="0"/>
              <a:t>,...)</a:t>
            </a:r>
          </a:p>
          <a:p>
            <a:pPr marL="240646" indent="-240646" defTabSz="316278">
              <a:lnSpc>
                <a:spcPct val="120000"/>
              </a:lnSpc>
              <a:spcBef>
                <a:spcPts val="2250"/>
              </a:spcBef>
              <a:defRPr sz="2464"/>
            </a:pPr>
            <a:r>
              <a:rPr lang="cs-CZ" dirty="0" err="1" smtClean="0"/>
              <a:t>u</a:t>
            </a:r>
            <a:r>
              <a:rPr dirty="0" err="1" smtClean="0"/>
              <a:t>platnění</a:t>
            </a:r>
            <a:r>
              <a:rPr dirty="0" smtClean="0"/>
              <a:t> </a:t>
            </a:r>
            <a:r>
              <a:rPr dirty="0" err="1"/>
              <a:t>poznatků</a:t>
            </a:r>
            <a:r>
              <a:rPr dirty="0"/>
              <a:t> NPS </a:t>
            </a:r>
            <a:r>
              <a:rPr dirty="0" err="1" smtClean="0"/>
              <a:t>můžeme</a:t>
            </a:r>
            <a:r>
              <a:rPr dirty="0" smtClean="0"/>
              <a:t> </a:t>
            </a:r>
            <a:r>
              <a:rPr dirty="0" err="1"/>
              <a:t>najít</a:t>
            </a:r>
            <a:r>
              <a:rPr dirty="0"/>
              <a:t> u </a:t>
            </a:r>
            <a:r>
              <a:rPr dirty="0" err="1"/>
              <a:t>dospělých</a:t>
            </a:r>
            <a:r>
              <a:rPr dirty="0"/>
              <a:t> </a:t>
            </a:r>
            <a:r>
              <a:rPr dirty="0" err="1"/>
              <a:t>hyperkinetiků</a:t>
            </a:r>
            <a:r>
              <a:rPr dirty="0"/>
              <a:t>, </a:t>
            </a:r>
            <a:r>
              <a:rPr lang="cs-CZ" dirty="0" smtClean="0"/>
              <a:t>                                             </a:t>
            </a:r>
            <a:r>
              <a:rPr dirty="0" smtClean="0"/>
              <a:t>v </a:t>
            </a:r>
            <a:r>
              <a:rPr dirty="0" err="1"/>
              <a:t>neuropsychoterapii</a:t>
            </a:r>
            <a:r>
              <a:rPr dirty="0"/>
              <a:t> </a:t>
            </a:r>
            <a:r>
              <a:rPr dirty="0" smtClean="0"/>
              <a:t>(</a:t>
            </a:r>
            <a:r>
              <a:rPr dirty="0" err="1" smtClean="0"/>
              <a:t>specializované</a:t>
            </a:r>
            <a:r>
              <a:rPr dirty="0" smtClean="0"/>
              <a:t> </a:t>
            </a:r>
            <a:r>
              <a:rPr dirty="0" err="1"/>
              <a:t>oblasti</a:t>
            </a:r>
            <a:r>
              <a:rPr dirty="0"/>
              <a:t> PST u </a:t>
            </a:r>
            <a:r>
              <a:rPr dirty="0" err="1"/>
              <a:t>lidí</a:t>
            </a:r>
            <a:r>
              <a:rPr dirty="0"/>
              <a:t> </a:t>
            </a:r>
            <a:r>
              <a:rPr dirty="0" err="1"/>
              <a:t>po</a:t>
            </a:r>
            <a:r>
              <a:rPr dirty="0"/>
              <a:t> </a:t>
            </a:r>
            <a:r>
              <a:rPr dirty="0" err="1"/>
              <a:t>onemocnění</a:t>
            </a:r>
            <a:r>
              <a:rPr dirty="0"/>
              <a:t> </a:t>
            </a:r>
            <a:r>
              <a:rPr dirty="0" err="1"/>
              <a:t>nervového</a:t>
            </a:r>
            <a:r>
              <a:rPr dirty="0"/>
              <a:t> </a:t>
            </a:r>
            <a:r>
              <a:rPr dirty="0" err="1"/>
              <a:t>systému</a:t>
            </a:r>
            <a:r>
              <a:rPr dirty="0"/>
              <a:t>),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využití</a:t>
            </a:r>
            <a:r>
              <a:rPr dirty="0"/>
              <a:t> </a:t>
            </a:r>
            <a:r>
              <a:rPr dirty="0" err="1"/>
              <a:t>virtuální</a:t>
            </a:r>
            <a:r>
              <a:rPr dirty="0"/>
              <a:t> reality </a:t>
            </a:r>
            <a:r>
              <a:rPr lang="cs-CZ" dirty="0" smtClean="0"/>
              <a:t>– </a:t>
            </a:r>
            <a:r>
              <a:rPr dirty="0" err="1" smtClean="0"/>
              <a:t>např</a:t>
            </a:r>
            <a:r>
              <a:rPr lang="cs-CZ" dirty="0" smtClean="0"/>
              <a:t>.</a:t>
            </a:r>
            <a:r>
              <a:rPr dirty="0" smtClean="0"/>
              <a:t> </a:t>
            </a:r>
            <a:r>
              <a:rPr dirty="0"/>
              <a:t>v </a:t>
            </a:r>
            <a:r>
              <a:rPr dirty="0" err="1"/>
              <a:t>rehabilitaci</a:t>
            </a:r>
            <a:r>
              <a:rPr dirty="0"/>
              <a:t> </a:t>
            </a:r>
            <a:r>
              <a:rPr dirty="0" err="1"/>
              <a:t>po</a:t>
            </a:r>
            <a:r>
              <a:rPr dirty="0"/>
              <a:t> </a:t>
            </a:r>
            <a:r>
              <a:rPr dirty="0" err="1"/>
              <a:t>úrazech</a:t>
            </a:r>
            <a:r>
              <a:rPr dirty="0"/>
              <a:t> </a:t>
            </a:r>
            <a:r>
              <a:rPr dirty="0" err="1"/>
              <a:t>hlavy</a:t>
            </a:r>
            <a:r>
              <a:rPr dirty="0"/>
              <a:t> a </a:t>
            </a:r>
            <a:r>
              <a:rPr dirty="0" err="1"/>
              <a:t>mozku</a:t>
            </a:r>
            <a:r>
              <a:rPr dirty="0"/>
              <a:t> </a:t>
            </a:r>
            <a:r>
              <a:rPr lang="cs-CZ" dirty="0" smtClean="0"/>
              <a:t>                </a:t>
            </a:r>
            <a:r>
              <a:rPr dirty="0" smtClean="0"/>
              <a:t>a </a:t>
            </a:r>
            <a:r>
              <a:rPr dirty="0"/>
              <a:t>s </a:t>
            </a:r>
            <a:r>
              <a:rPr dirty="0" err="1"/>
              <a:t>ní</a:t>
            </a:r>
            <a:r>
              <a:rPr dirty="0"/>
              <a:t> </a:t>
            </a:r>
            <a:r>
              <a:rPr dirty="0" err="1"/>
              <a:t>částečně</a:t>
            </a:r>
            <a:r>
              <a:rPr dirty="0"/>
              <a:t> </a:t>
            </a:r>
            <a:r>
              <a:rPr dirty="0" err="1"/>
              <a:t>souvisejícími</a:t>
            </a:r>
            <a:r>
              <a:rPr dirty="0"/>
              <a:t> </a:t>
            </a:r>
            <a:r>
              <a:rPr dirty="0" err="1"/>
              <a:t>technikami</a:t>
            </a:r>
            <a:r>
              <a:rPr dirty="0"/>
              <a:t> </a:t>
            </a:r>
            <a:r>
              <a:rPr dirty="0" err="1"/>
              <a:t>neurofeedbacku</a:t>
            </a:r>
            <a:r>
              <a:rPr dirty="0"/>
              <a:t>, </a:t>
            </a:r>
            <a:r>
              <a:rPr dirty="0" err="1"/>
              <a:t>řešení</a:t>
            </a:r>
            <a:r>
              <a:rPr dirty="0"/>
              <a:t> </a:t>
            </a:r>
            <a:r>
              <a:rPr dirty="0" err="1"/>
              <a:t>problematiky</a:t>
            </a:r>
            <a:r>
              <a:rPr dirty="0"/>
              <a:t> </a:t>
            </a:r>
            <a:r>
              <a:rPr dirty="0" err="1"/>
              <a:t>lži</a:t>
            </a:r>
            <a:r>
              <a:rPr dirty="0"/>
              <a:t> </a:t>
            </a:r>
            <a:r>
              <a:rPr dirty="0" err="1"/>
              <a:t>hlavně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forenzní</a:t>
            </a:r>
            <a:r>
              <a:rPr dirty="0"/>
              <a:t> </a:t>
            </a:r>
            <a:r>
              <a:rPr dirty="0" err="1"/>
              <a:t>oblasti</a:t>
            </a:r>
            <a:r>
              <a:rPr dirty="0"/>
              <a:t>, </a:t>
            </a:r>
            <a:r>
              <a:rPr dirty="0" err="1"/>
              <a:t>vazby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ergoterapii</a:t>
            </a:r>
            <a:r>
              <a:rPr dirty="0"/>
              <a:t>,...</a:t>
            </a:r>
          </a:p>
        </p:txBody>
      </p:sp>
    </p:spTree>
    <p:extLst>
      <p:ext uri="{BB962C8B-B14F-4D97-AF65-F5344CB8AC3E}">
        <p14:creationId xmlns:p14="http://schemas.microsoft.com/office/powerpoint/2010/main" val="166623371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NPS a její klinické využití je velmi rozsáhlé, neomezuje se jen na participaci v oborech neurologie a psychiatrie, s nimiž bývá nejčastěji spojována…"/>
          <p:cNvSpPr txBox="1">
            <a:spLocks noGrp="1"/>
          </p:cNvSpPr>
          <p:nvPr>
            <p:ph type="body" idx="1"/>
          </p:nvPr>
        </p:nvSpPr>
        <p:spPr>
          <a:xfrm>
            <a:off x="909594" y="1940373"/>
            <a:ext cx="10406063" cy="50720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dirty="0"/>
              <a:t>NPS a </a:t>
            </a:r>
            <a:r>
              <a:rPr dirty="0" err="1"/>
              <a:t>její</a:t>
            </a:r>
            <a:r>
              <a:rPr dirty="0"/>
              <a:t> </a:t>
            </a:r>
            <a:r>
              <a:rPr dirty="0" err="1"/>
              <a:t>klinické</a:t>
            </a:r>
            <a:r>
              <a:rPr dirty="0"/>
              <a:t> </a:t>
            </a:r>
            <a:r>
              <a:rPr dirty="0" err="1"/>
              <a:t>využití</a:t>
            </a:r>
            <a:r>
              <a:rPr dirty="0"/>
              <a:t> je </a:t>
            </a:r>
            <a:r>
              <a:rPr dirty="0" err="1"/>
              <a:t>velmi</a:t>
            </a:r>
            <a:r>
              <a:rPr dirty="0"/>
              <a:t> </a:t>
            </a:r>
            <a:r>
              <a:rPr dirty="0" err="1"/>
              <a:t>rozsáhlé</a:t>
            </a:r>
            <a:r>
              <a:rPr dirty="0"/>
              <a:t>, </a:t>
            </a:r>
            <a:r>
              <a:rPr dirty="0" err="1"/>
              <a:t>neomezuje</a:t>
            </a:r>
            <a:r>
              <a:rPr dirty="0"/>
              <a:t> se </a:t>
            </a:r>
            <a:r>
              <a:rPr dirty="0" err="1"/>
              <a:t>jen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participaci</a:t>
            </a:r>
            <a:r>
              <a:rPr dirty="0"/>
              <a:t> v </a:t>
            </a:r>
            <a:r>
              <a:rPr dirty="0" err="1"/>
              <a:t>oborech</a:t>
            </a:r>
            <a:r>
              <a:rPr dirty="0"/>
              <a:t> </a:t>
            </a:r>
            <a:r>
              <a:rPr dirty="0" err="1"/>
              <a:t>neurologie</a:t>
            </a:r>
            <a:r>
              <a:rPr dirty="0"/>
              <a:t> a </a:t>
            </a:r>
            <a:r>
              <a:rPr dirty="0" err="1"/>
              <a:t>psychiatrie</a:t>
            </a:r>
            <a:r>
              <a:rPr dirty="0"/>
              <a:t>, s </a:t>
            </a:r>
            <a:r>
              <a:rPr dirty="0" err="1"/>
              <a:t>nimiž</a:t>
            </a:r>
            <a:r>
              <a:rPr dirty="0"/>
              <a:t> </a:t>
            </a:r>
            <a:r>
              <a:rPr dirty="0" err="1"/>
              <a:t>bývá</a:t>
            </a:r>
            <a:r>
              <a:rPr dirty="0"/>
              <a:t> </a:t>
            </a:r>
            <a:r>
              <a:rPr dirty="0" err="1"/>
              <a:t>nejčastěji</a:t>
            </a:r>
            <a:r>
              <a:rPr dirty="0"/>
              <a:t> </a:t>
            </a:r>
            <a:r>
              <a:rPr dirty="0" err="1"/>
              <a:t>spojována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dirty="0" err="1" smtClean="0"/>
              <a:t>k</a:t>
            </a:r>
            <a:r>
              <a:rPr dirty="0" err="1" smtClean="0"/>
              <a:t>linická</a:t>
            </a:r>
            <a:r>
              <a:rPr dirty="0" smtClean="0"/>
              <a:t> </a:t>
            </a:r>
            <a:r>
              <a:rPr dirty="0" err="1"/>
              <a:t>psychologie</a:t>
            </a:r>
            <a:r>
              <a:rPr dirty="0"/>
              <a:t> x </a:t>
            </a:r>
            <a:r>
              <a:rPr dirty="0" err="1"/>
              <a:t>klinická</a:t>
            </a:r>
            <a:r>
              <a:rPr dirty="0"/>
              <a:t> NPS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o</a:t>
            </a:r>
            <a:r>
              <a:rPr dirty="0" err="1" smtClean="0"/>
              <a:t>ba</a:t>
            </a:r>
            <a:r>
              <a:rPr dirty="0" smtClean="0"/>
              <a:t> </a:t>
            </a:r>
            <a:r>
              <a:rPr dirty="0" err="1"/>
              <a:t>obory</a:t>
            </a:r>
            <a:r>
              <a:rPr dirty="0"/>
              <a:t> s </a:t>
            </a:r>
            <a:r>
              <a:rPr dirty="0" err="1"/>
              <a:t>širokým</a:t>
            </a:r>
            <a:r>
              <a:rPr dirty="0"/>
              <a:t> </a:t>
            </a:r>
            <a:r>
              <a:rPr dirty="0" err="1"/>
              <a:t>záběrem</a:t>
            </a:r>
            <a:r>
              <a:rPr dirty="0"/>
              <a:t>, u NPS </a:t>
            </a:r>
            <a:r>
              <a:rPr dirty="0" err="1" smtClean="0"/>
              <a:t>po</a:t>
            </a:r>
            <a:r>
              <a:rPr lang="cs-CZ" dirty="0" err="1" smtClean="0"/>
              <a:t>tř</a:t>
            </a:r>
            <a:r>
              <a:rPr dirty="0" err="1" smtClean="0"/>
              <a:t>eba</a:t>
            </a:r>
            <a:r>
              <a:rPr dirty="0" smtClean="0"/>
              <a:t> </a:t>
            </a:r>
            <a:r>
              <a:rPr dirty="0" err="1" smtClean="0"/>
              <a:t>hlubší</a:t>
            </a:r>
            <a:r>
              <a:rPr lang="cs-CZ" dirty="0" smtClean="0"/>
              <a:t>ho</a:t>
            </a:r>
            <a:r>
              <a:rPr dirty="0" smtClean="0"/>
              <a:t> </a:t>
            </a:r>
            <a:r>
              <a:rPr dirty="0" err="1"/>
              <a:t>ponoření</a:t>
            </a:r>
            <a:r>
              <a:rPr dirty="0"/>
              <a:t> do </a:t>
            </a:r>
            <a:r>
              <a:rPr dirty="0" err="1"/>
              <a:t>vztahů</a:t>
            </a:r>
            <a:r>
              <a:rPr dirty="0"/>
              <a:t> </a:t>
            </a:r>
            <a:r>
              <a:rPr dirty="0" err="1"/>
              <a:t>mozku</a:t>
            </a:r>
            <a:r>
              <a:rPr dirty="0"/>
              <a:t> a </a:t>
            </a:r>
            <a:r>
              <a:rPr dirty="0" err="1"/>
              <a:t>chování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dirty="0" smtClean="0"/>
              <a:t>n</a:t>
            </a:r>
            <a:r>
              <a:rPr dirty="0" err="1" smtClean="0"/>
              <a:t>ení</a:t>
            </a:r>
            <a:r>
              <a:rPr dirty="0" smtClean="0"/>
              <a:t> </a:t>
            </a:r>
            <a:r>
              <a:rPr dirty="0" err="1"/>
              <a:t>klinickým</a:t>
            </a:r>
            <a:r>
              <a:rPr dirty="0"/>
              <a:t> NPS ten </a:t>
            </a:r>
            <a:r>
              <a:rPr dirty="0" err="1"/>
              <a:t>klinický</a:t>
            </a:r>
            <a:r>
              <a:rPr dirty="0"/>
              <a:t> </a:t>
            </a:r>
            <a:r>
              <a:rPr dirty="0" err="1"/>
              <a:t>psycholog</a:t>
            </a:r>
            <a:r>
              <a:rPr dirty="0"/>
              <a:t>, </a:t>
            </a:r>
            <a:r>
              <a:rPr dirty="0" err="1"/>
              <a:t>který</a:t>
            </a:r>
            <a:r>
              <a:rPr dirty="0"/>
              <a:t> </a:t>
            </a:r>
            <a:r>
              <a:rPr dirty="0" err="1"/>
              <a:t>umí</a:t>
            </a:r>
            <a:r>
              <a:rPr dirty="0"/>
              <a:t> </a:t>
            </a:r>
            <a:r>
              <a:rPr dirty="0" err="1"/>
              <a:t>testovat</a:t>
            </a:r>
            <a:r>
              <a:rPr dirty="0"/>
              <a:t> </a:t>
            </a:r>
            <a:r>
              <a:rPr dirty="0" err="1"/>
              <a:t>kognitivní</a:t>
            </a:r>
            <a:r>
              <a:rPr dirty="0"/>
              <a:t> </a:t>
            </a:r>
            <a:r>
              <a:rPr dirty="0" err="1" smtClean="0"/>
              <a:t>fce</a:t>
            </a:r>
            <a:endParaRPr lang="cs-CZ" dirty="0" smtClean="0"/>
          </a:p>
          <a:p>
            <a:pPr>
              <a:lnSpc>
                <a:spcPct val="100000"/>
              </a:lnSpc>
            </a:pPr>
            <a:r>
              <a:rPr lang="cs-CZ" dirty="0" smtClean="0"/>
              <a:t>X </a:t>
            </a:r>
            <a:r>
              <a:rPr dirty="0" smtClean="0"/>
              <a:t>ale </a:t>
            </a:r>
            <a:r>
              <a:rPr dirty="0"/>
              <a:t>ten, </a:t>
            </a:r>
            <a:r>
              <a:rPr dirty="0" err="1"/>
              <a:t>který</a:t>
            </a:r>
            <a:r>
              <a:rPr dirty="0"/>
              <a:t> </a:t>
            </a:r>
            <a:r>
              <a:rPr dirty="0" err="1"/>
              <a:t>umí</a:t>
            </a:r>
            <a:r>
              <a:rPr dirty="0"/>
              <a:t> </a:t>
            </a:r>
            <a:r>
              <a:rPr dirty="0" err="1"/>
              <a:t>takové</a:t>
            </a:r>
            <a:r>
              <a:rPr dirty="0"/>
              <a:t> </a:t>
            </a:r>
            <a:r>
              <a:rPr dirty="0" err="1" smtClean="0"/>
              <a:t>nález</a:t>
            </a:r>
            <a:r>
              <a:rPr lang="cs-CZ" dirty="0" smtClean="0"/>
              <a:t>y</a:t>
            </a:r>
            <a:r>
              <a:rPr dirty="0" smtClean="0"/>
              <a:t> </a:t>
            </a:r>
            <a:r>
              <a:rPr dirty="0" err="1"/>
              <a:t>interpretovat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vztahu</a:t>
            </a:r>
            <a:r>
              <a:rPr dirty="0"/>
              <a:t> k </a:t>
            </a:r>
            <a:r>
              <a:rPr dirty="0" err="1"/>
              <a:t>nervovému</a:t>
            </a:r>
            <a:r>
              <a:rPr dirty="0"/>
              <a:t> - </a:t>
            </a:r>
            <a:r>
              <a:rPr dirty="0" err="1"/>
              <a:t>především</a:t>
            </a:r>
            <a:r>
              <a:rPr dirty="0"/>
              <a:t> </a:t>
            </a:r>
            <a:r>
              <a:rPr dirty="0" err="1"/>
              <a:t>mozkovému</a:t>
            </a:r>
            <a:r>
              <a:rPr dirty="0"/>
              <a:t> - </a:t>
            </a:r>
            <a:r>
              <a:rPr dirty="0" err="1"/>
              <a:t>substrátu</a:t>
            </a:r>
            <a:r>
              <a:rPr dirty="0"/>
              <a:t>, </a:t>
            </a:r>
            <a:r>
              <a:rPr dirty="0" err="1"/>
              <a:t>chorobě</a:t>
            </a:r>
            <a:r>
              <a:rPr dirty="0"/>
              <a:t>, </a:t>
            </a:r>
            <a:r>
              <a:rPr dirty="0" err="1"/>
              <a:t>celkové</a:t>
            </a:r>
            <a:r>
              <a:rPr dirty="0"/>
              <a:t> </a:t>
            </a:r>
            <a:r>
              <a:rPr dirty="0" err="1"/>
              <a:t>osobnosti</a:t>
            </a:r>
            <a:r>
              <a:rPr dirty="0"/>
              <a:t> </a:t>
            </a:r>
            <a:r>
              <a:rPr dirty="0" err="1"/>
              <a:t>klienta</a:t>
            </a:r>
            <a:r>
              <a:rPr dirty="0"/>
              <a:t> </a:t>
            </a:r>
            <a:r>
              <a:rPr dirty="0" err="1"/>
              <a:t>či</a:t>
            </a:r>
            <a:r>
              <a:rPr dirty="0"/>
              <a:t> </a:t>
            </a:r>
            <a:r>
              <a:rPr dirty="0" err="1" smtClean="0"/>
              <a:t>pacienta</a:t>
            </a:r>
            <a:r>
              <a:rPr lang="cs-CZ" smtClean="0"/>
              <a:t> !!!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306095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Kondenzační stopa</Template>
  <TotalTime>0</TotalTime>
  <Words>245</Words>
  <Application>Microsoft Office PowerPoint</Application>
  <PresentationFormat>Širokoúhlá obrazovka</PresentationFormat>
  <Paragraphs>11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Kondenzační stopa</vt:lpstr>
      <vt:lpstr>Zamyšlení                     nad klinickou NPS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Neurodegenerativní onemocnění - demence</dc:title>
  <dc:creator>Přikrylová Kučerová Hana PhDr.</dc:creator>
  <cp:lastModifiedBy>Hana Přikrylová Kučerová</cp:lastModifiedBy>
  <cp:revision>92</cp:revision>
  <dcterms:created xsi:type="dcterms:W3CDTF">2018-09-20T07:10:33Z</dcterms:created>
  <dcterms:modified xsi:type="dcterms:W3CDTF">2019-11-27T07:18:08Z</dcterms:modified>
</cp:coreProperties>
</file>