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8" d="100"/>
          <a:sy n="48" d="100"/>
        </p:scale>
        <p:origin x="-1434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27346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0480" y="2564843"/>
            <a:ext cx="10403840" cy="2595692"/>
          </a:xfrm>
        </p:spPr>
        <p:txBody>
          <a:bodyPr anchor="b">
            <a:normAutofit/>
          </a:bodyPr>
          <a:lstStyle>
            <a:lvl1pPr algn="l">
              <a:defRPr sz="8533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480" y="5165797"/>
            <a:ext cx="10403840" cy="975360"/>
          </a:xfrm>
        </p:spPr>
        <p:txBody>
          <a:bodyPr>
            <a:normAutofit/>
          </a:bodyPr>
          <a:lstStyle>
            <a:lvl1pPr marL="0" indent="0" algn="l">
              <a:buNone/>
              <a:defRPr sz="2844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6865" y="6149469"/>
            <a:ext cx="3267455" cy="519289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00480" y="6149471"/>
            <a:ext cx="6941312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5680" y="2035012"/>
            <a:ext cx="308864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82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05" y="6680692"/>
            <a:ext cx="11315886" cy="1165305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45305" y="1389561"/>
            <a:ext cx="11307036" cy="4845471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7845996"/>
            <a:ext cx="11314176" cy="1062292"/>
          </a:xfrm>
        </p:spPr>
        <p:txBody>
          <a:bodyPr/>
          <a:lstStyle>
            <a:lvl1pPr marL="0" indent="0" algn="l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05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2"/>
            <a:ext cx="11314176" cy="3985731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189880"/>
            <a:ext cx="11054080" cy="1892767"/>
          </a:xfrm>
        </p:spPr>
        <p:txBody>
          <a:bodyPr anchor="ctr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171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766" y="1071693"/>
            <a:ext cx="10828302" cy="3919977"/>
          </a:xfrm>
        </p:spPr>
        <p:txBody>
          <a:bodyPr anchor="ctr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0790" y="4991671"/>
            <a:ext cx="10232252" cy="63209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60" y="5937206"/>
            <a:ext cx="11063114" cy="1168021"/>
          </a:xfrm>
        </p:spPr>
        <p:txBody>
          <a:bodyPr anchor="ctr">
            <a:normAutofit/>
          </a:bodyPr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9646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329185" y="1148758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3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586465" y="4297003"/>
            <a:ext cx="650240" cy="831681"/>
          </a:xfrm>
          <a:prstGeom prst="rect">
            <a:avLst/>
          </a:prstGeom>
        </p:spPr>
        <p:txBody>
          <a:bodyPr vert="horz" lIns="130048" tIns="65024" rIns="130048" bIns="65024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37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0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1599577"/>
            <a:ext cx="11057468" cy="3572388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5349" y="5188717"/>
            <a:ext cx="11055798" cy="1422059"/>
          </a:xfrm>
        </p:spPr>
        <p:txBody>
          <a:bodyPr anchor="t"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910650" y="538858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5312" y="538858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250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8642" y="1083734"/>
            <a:ext cx="9070847" cy="185438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45313" y="3131847"/>
            <a:ext cx="3641344" cy="877966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312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6515" y="3130784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94444" y="4130230"/>
            <a:ext cx="3641344" cy="4778058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18143" y="3118743"/>
            <a:ext cx="3641344" cy="891071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18144" y="4130936"/>
            <a:ext cx="3641344" cy="4777357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345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088643" y="1083733"/>
            <a:ext cx="9076599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45312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45312" y="3316224"/>
            <a:ext cx="3641344" cy="2143716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45312" y="6821125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775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81774" y="3316224"/>
            <a:ext cx="3641344" cy="214735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80331" y="6821123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23897" y="5850084"/>
            <a:ext cx="3641344" cy="971044"/>
          </a:xfrm>
        </p:spPr>
        <p:txBody>
          <a:bodyPr anchor="b">
            <a:noAutofit/>
          </a:bodyPr>
          <a:lstStyle>
            <a:lvl1pPr marL="0" indent="0">
              <a:buNone/>
              <a:defRPr sz="3413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23895" y="3316226"/>
            <a:ext cx="3641344" cy="2146018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276"/>
            </a:lvl1pPr>
            <a:lvl2pPr marL="650230" indent="0">
              <a:buNone/>
              <a:defRPr sz="2276"/>
            </a:lvl2pPr>
            <a:lvl3pPr marL="1300460" indent="0">
              <a:buNone/>
              <a:defRPr sz="2276"/>
            </a:lvl3pPr>
            <a:lvl4pPr marL="1950690" indent="0">
              <a:buNone/>
              <a:defRPr sz="2276"/>
            </a:lvl4pPr>
            <a:lvl5pPr marL="2600919" indent="0">
              <a:buNone/>
              <a:defRPr sz="2276"/>
            </a:lvl5pPr>
            <a:lvl6pPr marL="3251149" indent="0">
              <a:buNone/>
              <a:defRPr sz="2276"/>
            </a:lvl6pPr>
            <a:lvl7pPr marL="3901379" indent="0">
              <a:buNone/>
              <a:defRPr sz="2276"/>
            </a:lvl7pPr>
            <a:lvl8pPr marL="4551609" indent="0">
              <a:buNone/>
              <a:defRPr sz="2276"/>
            </a:lvl8pPr>
            <a:lvl9pPr marL="5201839" indent="0">
              <a:buNone/>
              <a:defRPr sz="2276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23765" y="6821121"/>
            <a:ext cx="3641344" cy="2087164"/>
          </a:xfrm>
        </p:spPr>
        <p:txBody>
          <a:bodyPr anchor="t">
            <a:normAutofit/>
          </a:bodyPr>
          <a:lstStyle>
            <a:lvl1pPr marL="0" indent="0">
              <a:buNone/>
              <a:defRPr sz="1991"/>
            </a:lvl1pPr>
            <a:lvl2pPr marL="650230" indent="0">
              <a:buNone/>
              <a:defRPr sz="1707"/>
            </a:lvl2pPr>
            <a:lvl3pPr marL="1300460" indent="0">
              <a:buNone/>
              <a:defRPr sz="1422"/>
            </a:lvl3pPr>
            <a:lvl4pPr marL="1950690" indent="0">
              <a:buNone/>
              <a:defRPr sz="1280"/>
            </a:lvl4pPr>
            <a:lvl5pPr marL="2600919" indent="0">
              <a:buNone/>
              <a:defRPr sz="1280"/>
            </a:lvl5pPr>
            <a:lvl6pPr marL="3251149" indent="0">
              <a:buNone/>
              <a:defRPr sz="1280"/>
            </a:lvl6pPr>
            <a:lvl7pPr marL="3901379" indent="0">
              <a:buNone/>
              <a:defRPr sz="1280"/>
            </a:lvl7pPr>
            <a:lvl8pPr marL="4551609" indent="0">
              <a:buNone/>
              <a:defRPr sz="1280"/>
            </a:lvl8pPr>
            <a:lvl9pPr marL="5201839" indent="0">
              <a:buNone/>
              <a:defRPr sz="128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517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2" y="3121152"/>
            <a:ext cx="11314176" cy="5787136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699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4928" y="1062661"/>
            <a:ext cx="2194560" cy="604256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5313" y="1061157"/>
            <a:ext cx="8928761" cy="60440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8" y="541869"/>
            <a:ext cx="948870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486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 úrovně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20548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názv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názvu</a:t>
            </a:r>
          </a:p>
        </p:txBody>
      </p:sp>
      <p:sp>
        <p:nvSpPr>
          <p:cNvPr id="57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8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47923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43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05226"/>
            <a:ext cx="13004800" cy="2648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1071694"/>
            <a:ext cx="11314176" cy="3984974"/>
          </a:xfrm>
        </p:spPr>
        <p:txBody>
          <a:bodyPr anchor="b">
            <a:normAutofit/>
          </a:bodyPr>
          <a:lstStyle>
            <a:lvl1pPr algn="r">
              <a:defRPr sz="5689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3" y="5179344"/>
            <a:ext cx="11314177" cy="1925879"/>
          </a:xfrm>
        </p:spPr>
        <p:txBody>
          <a:bodyPr>
            <a:normAutofit/>
          </a:bodyPr>
          <a:lstStyle>
            <a:lvl1pPr marL="0" indent="0" algn="r">
              <a:buNone/>
              <a:defRPr sz="3129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10650" y="541869"/>
            <a:ext cx="3104896" cy="519289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12" y="541869"/>
            <a:ext cx="6870266" cy="5192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0619" y="541869"/>
            <a:ext cx="948868" cy="519289"/>
          </a:xfrm>
        </p:spPr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00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313" y="3121152"/>
            <a:ext cx="5561712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2096" y="3121152"/>
            <a:ext cx="5557390" cy="578713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70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640" y="1083733"/>
            <a:ext cx="9070848" cy="184234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042" y="3105852"/>
            <a:ext cx="5238982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311" y="4455350"/>
            <a:ext cx="556171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4826" y="3105852"/>
            <a:ext cx="5234661" cy="1171786"/>
          </a:xfrm>
        </p:spPr>
        <p:txBody>
          <a:bodyPr anchor="b">
            <a:normAutofit/>
          </a:bodyPr>
          <a:lstStyle>
            <a:lvl1pPr marL="0" indent="0">
              <a:buNone/>
              <a:defRPr sz="3982" b="0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2095" y="4455350"/>
            <a:ext cx="5557392" cy="445293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48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6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76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4389120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062059"/>
            <a:ext cx="6632448" cy="7846229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4389120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19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312" y="2167467"/>
            <a:ext cx="5796594" cy="2275840"/>
          </a:xfrm>
        </p:spPr>
        <p:txBody>
          <a:bodyPr anchor="b"/>
          <a:lstStyle>
            <a:lvl1pPr algn="l">
              <a:defRPr sz="455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36923" y="1068433"/>
            <a:ext cx="5225577" cy="7839855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312" y="4443307"/>
            <a:ext cx="5796594" cy="4464981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15375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88640" y="1087108"/>
            <a:ext cx="9070848" cy="1838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312" y="3121152"/>
            <a:ext cx="11314176" cy="578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9616" y="9040144"/>
            <a:ext cx="303987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5312" y="9039426"/>
            <a:ext cx="8079232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541869"/>
            <a:ext cx="2812288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8847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r" defTabSz="1300460" rtl="0" eaLnBrk="1" latinLnBrk="0" hangingPunct="1">
        <a:lnSpc>
          <a:spcPct val="90000"/>
        </a:lnSpc>
        <a:spcBef>
          <a:spcPct val="0"/>
        </a:spcBef>
        <a:buNone/>
        <a:defRPr sz="568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129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KD u hydrocefalu"/>
          <p:cNvSpPr txBox="1">
            <a:spLocks noGrp="1"/>
          </p:cNvSpPr>
          <p:nvPr>
            <p:ph type="ctrTitle"/>
          </p:nvPr>
        </p:nvSpPr>
        <p:spPr>
          <a:xfrm>
            <a:off x="1085917" y="1638299"/>
            <a:ext cx="10464801" cy="3302001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 err="1" smtClean="0"/>
              <a:t>hydrocefalu</a:t>
            </a:r>
            <a:r>
              <a:rPr lang="cs-CZ" dirty="0" smtClean="0"/>
              <a:t>s</a:t>
            </a:r>
            <a:endParaRPr dirty="0"/>
          </a:p>
        </p:txBody>
      </p:sp>
      <p:sp>
        <p:nvSpPr>
          <p:cNvPr id="120" name="Text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nemocnění s rozmanitou etiologií…"/>
          <p:cNvSpPr txBox="1">
            <a:spLocks noGrp="1"/>
          </p:cNvSpPr>
          <p:nvPr>
            <p:ph type="body" idx="1"/>
          </p:nvPr>
        </p:nvSpPr>
        <p:spPr>
          <a:xfrm>
            <a:off x="358347" y="1322173"/>
            <a:ext cx="12369112" cy="81307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000" dirty="0" err="1" smtClean="0"/>
              <a:t>o</a:t>
            </a:r>
            <a:r>
              <a:rPr sz="2000" dirty="0" err="1" smtClean="0"/>
              <a:t>nemocnění</a:t>
            </a:r>
            <a:r>
              <a:rPr sz="2000" dirty="0" smtClean="0"/>
              <a:t> </a:t>
            </a:r>
            <a:r>
              <a:rPr sz="2000" dirty="0"/>
              <a:t>s </a:t>
            </a:r>
            <a:r>
              <a:rPr sz="2000" dirty="0" err="1"/>
              <a:t>rozmanitou</a:t>
            </a:r>
            <a:r>
              <a:rPr sz="2000" dirty="0"/>
              <a:t> </a:t>
            </a:r>
            <a:r>
              <a:rPr sz="2000" dirty="0" err="1"/>
              <a:t>etiologií</a:t>
            </a:r>
            <a:endParaRPr sz="2000" dirty="0"/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000" dirty="0" err="1" smtClean="0"/>
              <a:t>d</a:t>
            </a:r>
            <a:r>
              <a:rPr sz="2000" dirty="0" err="1" smtClean="0"/>
              <a:t>efinován</a:t>
            </a:r>
            <a:r>
              <a:rPr sz="2000" dirty="0" smtClean="0"/>
              <a:t> </a:t>
            </a:r>
            <a:r>
              <a:rPr sz="2000" dirty="0" err="1"/>
              <a:t>jako</a:t>
            </a:r>
            <a:r>
              <a:rPr sz="2000" dirty="0"/>
              <a:t> </a:t>
            </a:r>
            <a:r>
              <a:rPr sz="2000" b="1" dirty="0" err="1"/>
              <a:t>nadměrné</a:t>
            </a:r>
            <a:r>
              <a:rPr sz="2000" b="1" dirty="0"/>
              <a:t> </a:t>
            </a:r>
            <a:r>
              <a:rPr sz="2000" b="1" dirty="0" err="1"/>
              <a:t>nahromadění</a:t>
            </a:r>
            <a:r>
              <a:rPr sz="2000" b="1" dirty="0"/>
              <a:t> </a:t>
            </a:r>
            <a:r>
              <a:rPr sz="2000" b="1" dirty="0" err="1"/>
              <a:t>mozkomíšního</a:t>
            </a:r>
            <a:r>
              <a:rPr sz="2000" b="1" dirty="0"/>
              <a:t> </a:t>
            </a:r>
            <a:r>
              <a:rPr sz="2000" b="1" dirty="0" err="1"/>
              <a:t>moku</a:t>
            </a:r>
            <a:r>
              <a:rPr sz="2000" b="1" dirty="0"/>
              <a:t> (</a:t>
            </a:r>
            <a:r>
              <a:rPr sz="2000" b="1" dirty="0" err="1"/>
              <a:t>likvoru</a:t>
            </a:r>
            <a:r>
              <a:rPr sz="2000" b="1" dirty="0"/>
              <a:t>) v </a:t>
            </a:r>
            <a:r>
              <a:rPr sz="2000" b="1" dirty="0" err="1"/>
              <a:t>nitrolebním</a:t>
            </a:r>
            <a:r>
              <a:rPr sz="2000" b="1" dirty="0"/>
              <a:t> </a:t>
            </a:r>
            <a:r>
              <a:rPr sz="2000" b="1" dirty="0" err="1"/>
              <a:t>prostoru</a:t>
            </a:r>
            <a:r>
              <a:rPr sz="2000" b="1" dirty="0"/>
              <a:t> </a:t>
            </a:r>
            <a:r>
              <a:rPr sz="2000" b="1" dirty="0" err="1"/>
              <a:t>při</a:t>
            </a:r>
            <a:r>
              <a:rPr sz="2000" b="1" dirty="0"/>
              <a:t> </a:t>
            </a:r>
            <a:r>
              <a:rPr sz="2000" b="1" dirty="0" err="1"/>
              <a:t>poruše</a:t>
            </a:r>
            <a:r>
              <a:rPr sz="2000" b="1" dirty="0"/>
              <a:t> </a:t>
            </a:r>
            <a:r>
              <a:rPr sz="2000" b="1" dirty="0" err="1"/>
              <a:t>jeho</a:t>
            </a:r>
            <a:r>
              <a:rPr sz="2000" b="1" dirty="0"/>
              <a:t> </a:t>
            </a:r>
            <a:r>
              <a:rPr sz="2000" b="1" dirty="0" err="1"/>
              <a:t>tvorby</a:t>
            </a:r>
            <a:r>
              <a:rPr sz="2000" b="1" dirty="0"/>
              <a:t>, </a:t>
            </a:r>
            <a:r>
              <a:rPr sz="2000" b="1" dirty="0" err="1"/>
              <a:t>průtoku</a:t>
            </a:r>
            <a:r>
              <a:rPr sz="2000" b="1" dirty="0"/>
              <a:t> </a:t>
            </a:r>
            <a:r>
              <a:rPr sz="2000" b="1" dirty="0" err="1"/>
              <a:t>nebo</a:t>
            </a:r>
            <a:r>
              <a:rPr sz="2000" b="1" dirty="0"/>
              <a:t> </a:t>
            </a:r>
            <a:r>
              <a:rPr sz="2000" b="1" dirty="0" err="1"/>
              <a:t>vstřebávání</a:t>
            </a:r>
            <a:endParaRPr sz="2000" b="1" dirty="0"/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000" dirty="0" err="1" smtClean="0"/>
              <a:t>m</a:t>
            </a:r>
            <a:r>
              <a:rPr sz="2000" dirty="0" err="1" smtClean="0"/>
              <a:t>ozkový</a:t>
            </a:r>
            <a:r>
              <a:rPr sz="2000" dirty="0" smtClean="0"/>
              <a:t> </a:t>
            </a:r>
            <a:r>
              <a:rPr sz="2000" dirty="0" err="1"/>
              <a:t>mok</a:t>
            </a:r>
            <a:r>
              <a:rPr sz="2000" dirty="0"/>
              <a:t> se </a:t>
            </a:r>
            <a:r>
              <a:rPr sz="2000" dirty="0" err="1"/>
              <a:t>hromadí</a:t>
            </a:r>
            <a:r>
              <a:rPr sz="2000" dirty="0"/>
              <a:t> v </a:t>
            </a:r>
            <a:r>
              <a:rPr sz="2000" dirty="0" err="1"/>
              <a:t>komorách</a:t>
            </a:r>
            <a:r>
              <a:rPr sz="2000" dirty="0"/>
              <a:t> a </a:t>
            </a:r>
            <a:r>
              <a:rPr sz="2000" dirty="0" err="1"/>
              <a:t>někdy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v </a:t>
            </a:r>
            <a:r>
              <a:rPr sz="2000" dirty="0" err="1"/>
              <a:t>subarachnoidálních</a:t>
            </a:r>
            <a:r>
              <a:rPr sz="2000" dirty="0"/>
              <a:t> </a:t>
            </a:r>
            <a:r>
              <a:rPr sz="2000" dirty="0" err="1"/>
              <a:t>prostorách</a:t>
            </a:r>
            <a:r>
              <a:rPr sz="2000" dirty="0"/>
              <a:t> </a:t>
            </a:r>
            <a:r>
              <a:rPr sz="2000" dirty="0" err="1"/>
              <a:t>mozku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úkor</a:t>
            </a:r>
            <a:r>
              <a:rPr sz="2000" dirty="0"/>
              <a:t> </a:t>
            </a:r>
            <a:r>
              <a:rPr sz="2000" dirty="0" err="1"/>
              <a:t>mozkové</a:t>
            </a:r>
            <a:r>
              <a:rPr sz="2000" dirty="0"/>
              <a:t> </a:t>
            </a:r>
            <a:r>
              <a:rPr sz="2000" dirty="0" err="1"/>
              <a:t>tkáně</a:t>
            </a:r>
            <a:r>
              <a:rPr sz="2000" dirty="0"/>
              <a:t> - </a:t>
            </a:r>
            <a:r>
              <a:rPr sz="2000" dirty="0" err="1"/>
              <a:t>dochází</a:t>
            </a:r>
            <a:r>
              <a:rPr sz="2000" dirty="0"/>
              <a:t> k </a:t>
            </a:r>
            <a:r>
              <a:rPr sz="2000" dirty="0" err="1"/>
              <a:t>rozšíření</a:t>
            </a:r>
            <a:r>
              <a:rPr sz="2000" dirty="0"/>
              <a:t> </a:t>
            </a:r>
            <a:r>
              <a:rPr sz="2000" dirty="0" err="1"/>
              <a:t>komor</a:t>
            </a:r>
            <a:r>
              <a:rPr sz="2000" dirty="0"/>
              <a:t> - </a:t>
            </a:r>
            <a:r>
              <a:rPr sz="2000" dirty="0" err="1"/>
              <a:t>ventrikulomegalii</a:t>
            </a:r>
            <a:r>
              <a:rPr sz="2000" dirty="0"/>
              <a:t>, </a:t>
            </a:r>
            <a:r>
              <a:rPr sz="2000" dirty="0" err="1"/>
              <a:t>která</a:t>
            </a:r>
            <a:r>
              <a:rPr sz="2000" dirty="0"/>
              <a:t> je </a:t>
            </a:r>
            <a:r>
              <a:rPr sz="2000" dirty="0" err="1"/>
              <a:t>většinou</a:t>
            </a:r>
            <a:r>
              <a:rPr sz="2000" dirty="0"/>
              <a:t> </a:t>
            </a:r>
            <a:r>
              <a:rPr sz="2000" dirty="0" err="1"/>
              <a:t>spojena</a:t>
            </a:r>
            <a:r>
              <a:rPr sz="2000" dirty="0"/>
              <a:t> </a:t>
            </a:r>
            <a:r>
              <a:rPr lang="cs-CZ" sz="2000" dirty="0" smtClean="0"/>
              <a:t>                              </a:t>
            </a:r>
            <a:r>
              <a:rPr sz="2000" dirty="0" smtClean="0"/>
              <a:t>s </a:t>
            </a:r>
            <a:r>
              <a:rPr sz="2000" dirty="0" err="1"/>
              <a:t>nitrolební</a:t>
            </a:r>
            <a:r>
              <a:rPr sz="2000" dirty="0"/>
              <a:t> </a:t>
            </a:r>
            <a:r>
              <a:rPr sz="2000" dirty="0" err="1"/>
              <a:t>hypertenzí</a:t>
            </a:r>
            <a:endParaRPr sz="2000" dirty="0"/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000" dirty="0" err="1" smtClean="0"/>
              <a:t>v</a:t>
            </a:r>
            <a:r>
              <a:rPr sz="2000" dirty="0" err="1" smtClean="0"/>
              <a:t>ýskyt</a:t>
            </a:r>
            <a:r>
              <a:rPr sz="2000" dirty="0" smtClean="0"/>
              <a:t> </a:t>
            </a:r>
            <a:r>
              <a:rPr sz="2000" dirty="0" err="1"/>
              <a:t>hodnocen</a:t>
            </a:r>
            <a:r>
              <a:rPr sz="2000" dirty="0"/>
              <a:t> </a:t>
            </a:r>
            <a:r>
              <a:rPr sz="2000" dirty="0" err="1"/>
              <a:t>jako</a:t>
            </a:r>
            <a:r>
              <a:rPr sz="2000" dirty="0"/>
              <a:t> </a:t>
            </a:r>
            <a:r>
              <a:rPr sz="2000" dirty="0" err="1"/>
              <a:t>patologický</a:t>
            </a:r>
            <a:r>
              <a:rPr sz="2000" dirty="0"/>
              <a:t> </a:t>
            </a:r>
            <a:r>
              <a:rPr sz="2000" dirty="0" err="1"/>
              <a:t>stav</a:t>
            </a:r>
            <a:r>
              <a:rPr sz="2000" dirty="0"/>
              <a:t> a ne </a:t>
            </a:r>
            <a:r>
              <a:rPr sz="2000" dirty="0" err="1"/>
              <a:t>jako</a:t>
            </a:r>
            <a:r>
              <a:rPr sz="2000" dirty="0"/>
              <a:t> </a:t>
            </a:r>
            <a:r>
              <a:rPr sz="2000" dirty="0" err="1"/>
              <a:t>specifické</a:t>
            </a:r>
            <a:r>
              <a:rPr sz="2000" dirty="0"/>
              <a:t> </a:t>
            </a:r>
            <a:r>
              <a:rPr sz="2000" dirty="0" err="1"/>
              <a:t>onemocnění</a:t>
            </a:r>
            <a:r>
              <a:rPr sz="2000" dirty="0"/>
              <a:t> </a:t>
            </a:r>
            <a:r>
              <a:rPr sz="2000" dirty="0" err="1"/>
              <a:t>nebo</a:t>
            </a:r>
            <a:r>
              <a:rPr sz="2000" dirty="0"/>
              <a:t> </a:t>
            </a:r>
            <a:r>
              <a:rPr sz="2000" dirty="0" err="1"/>
              <a:t>etiopatogenetická</a:t>
            </a:r>
            <a:r>
              <a:rPr sz="2000" dirty="0"/>
              <a:t> </a:t>
            </a:r>
            <a:r>
              <a:rPr sz="2000" dirty="0" err="1"/>
              <a:t>jednotka</a:t>
            </a:r>
            <a:endParaRPr sz="2000" dirty="0"/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000" dirty="0" smtClean="0"/>
              <a:t>z</a:t>
            </a:r>
            <a:r>
              <a:rPr sz="2000" dirty="0" smtClean="0"/>
              <a:t> </a:t>
            </a:r>
            <a:r>
              <a:rPr sz="2000" dirty="0" err="1"/>
              <a:t>řečtiny</a:t>
            </a:r>
            <a:r>
              <a:rPr sz="2000" dirty="0"/>
              <a:t>: </a:t>
            </a:r>
            <a:r>
              <a:rPr sz="2000" dirty="0" smtClean="0"/>
              <a:t>hydro</a:t>
            </a:r>
            <a:r>
              <a:rPr lang="cs-CZ" sz="2000" dirty="0" smtClean="0"/>
              <a:t> </a:t>
            </a:r>
            <a:r>
              <a:rPr sz="2000" dirty="0" smtClean="0"/>
              <a:t>-</a:t>
            </a:r>
            <a:r>
              <a:rPr lang="cs-CZ" sz="2000" dirty="0" smtClean="0"/>
              <a:t> </a:t>
            </a:r>
            <a:r>
              <a:rPr sz="2000" dirty="0" err="1" smtClean="0"/>
              <a:t>voda</a:t>
            </a:r>
            <a:r>
              <a:rPr sz="2000" dirty="0"/>
              <a:t>; </a:t>
            </a:r>
            <a:r>
              <a:rPr sz="2000" dirty="0" err="1" smtClean="0"/>
              <a:t>kephale</a:t>
            </a:r>
            <a:r>
              <a:rPr lang="cs-CZ" sz="2000" dirty="0" smtClean="0"/>
              <a:t> </a:t>
            </a:r>
            <a:r>
              <a:rPr sz="2000" dirty="0" smtClean="0"/>
              <a:t>-</a:t>
            </a:r>
            <a:r>
              <a:rPr lang="cs-CZ" sz="2000" dirty="0" smtClean="0"/>
              <a:t> </a:t>
            </a:r>
            <a:r>
              <a:rPr sz="2000" dirty="0" err="1" smtClean="0"/>
              <a:t>hlava</a:t>
            </a:r>
            <a:endParaRPr sz="2000" dirty="0"/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000" dirty="0" err="1" smtClean="0"/>
              <a:t>p</a:t>
            </a:r>
            <a:r>
              <a:rPr sz="2000" dirty="0" err="1" smtClean="0"/>
              <a:t>růtok</a:t>
            </a:r>
            <a:r>
              <a:rPr sz="2000" dirty="0" smtClean="0"/>
              <a:t> </a:t>
            </a:r>
            <a:r>
              <a:rPr sz="2000" dirty="0" err="1"/>
              <a:t>moku</a:t>
            </a:r>
            <a:r>
              <a:rPr sz="2000" dirty="0"/>
              <a:t> </a:t>
            </a:r>
            <a:r>
              <a:rPr sz="2000" dirty="0" err="1"/>
              <a:t>může</a:t>
            </a:r>
            <a:r>
              <a:rPr sz="2000" dirty="0"/>
              <a:t> </a:t>
            </a:r>
            <a:r>
              <a:rPr sz="2000" dirty="0" err="1"/>
              <a:t>být</a:t>
            </a:r>
            <a:r>
              <a:rPr sz="2000" dirty="0"/>
              <a:t> </a:t>
            </a:r>
            <a:r>
              <a:rPr sz="2000" dirty="0" err="1"/>
              <a:t>narušen</a:t>
            </a:r>
            <a:r>
              <a:rPr sz="2000" dirty="0"/>
              <a:t> v </a:t>
            </a:r>
            <a:r>
              <a:rPr sz="2000" dirty="0" err="1"/>
              <a:t>kterémkoli</a:t>
            </a:r>
            <a:r>
              <a:rPr sz="2000" dirty="0"/>
              <a:t> </a:t>
            </a:r>
            <a:r>
              <a:rPr sz="2000" dirty="0" err="1"/>
              <a:t>místě</a:t>
            </a:r>
            <a:r>
              <a:rPr sz="2000" dirty="0"/>
              <a:t> </a:t>
            </a:r>
            <a:r>
              <a:rPr sz="2000" dirty="0" err="1"/>
              <a:t>systému</a:t>
            </a:r>
            <a:r>
              <a:rPr sz="2000" dirty="0"/>
              <a:t> - v </a:t>
            </a:r>
            <a:r>
              <a:rPr sz="2000" dirty="0" err="1"/>
              <a:t>případě</a:t>
            </a:r>
            <a:r>
              <a:rPr sz="2000" dirty="0"/>
              <a:t> </a:t>
            </a:r>
            <a:r>
              <a:rPr sz="2000" dirty="0" err="1"/>
              <a:t>překážky</a:t>
            </a:r>
            <a:r>
              <a:rPr sz="2000" dirty="0"/>
              <a:t> - </a:t>
            </a:r>
            <a:r>
              <a:rPr sz="2000" b="1" dirty="0" err="1"/>
              <a:t>obstrukční</a:t>
            </a:r>
            <a:r>
              <a:rPr sz="2000" b="1" dirty="0"/>
              <a:t> </a:t>
            </a:r>
            <a:r>
              <a:rPr sz="2000" b="1" dirty="0" err="1"/>
              <a:t>hydrocefalus</a:t>
            </a:r>
            <a:r>
              <a:rPr sz="2000" dirty="0"/>
              <a:t>; </a:t>
            </a:r>
            <a:r>
              <a:rPr sz="2000" dirty="0" err="1"/>
              <a:t>lokalizace</a:t>
            </a:r>
            <a:r>
              <a:rPr sz="2000" dirty="0"/>
              <a:t> </a:t>
            </a:r>
            <a:r>
              <a:rPr sz="2000" dirty="0" err="1"/>
              <a:t>obstrukce</a:t>
            </a:r>
            <a:r>
              <a:rPr sz="2000" dirty="0"/>
              <a:t> </a:t>
            </a:r>
            <a:r>
              <a:rPr sz="2000" dirty="0" err="1"/>
              <a:t>rozhoduje</a:t>
            </a:r>
            <a:r>
              <a:rPr sz="2000" dirty="0"/>
              <a:t> o </a:t>
            </a:r>
            <a:r>
              <a:rPr sz="2000" dirty="0" err="1"/>
              <a:t>morfologickém</a:t>
            </a:r>
            <a:r>
              <a:rPr sz="2000" dirty="0"/>
              <a:t> </a:t>
            </a:r>
            <a:r>
              <a:rPr sz="2000" dirty="0" err="1"/>
              <a:t>i</a:t>
            </a:r>
            <a:r>
              <a:rPr sz="2000" dirty="0"/>
              <a:t> </a:t>
            </a:r>
            <a:r>
              <a:rPr sz="2000" dirty="0" err="1"/>
              <a:t>klinickém</a:t>
            </a:r>
            <a:r>
              <a:rPr sz="2000" dirty="0"/>
              <a:t> </a:t>
            </a:r>
            <a:r>
              <a:rPr sz="2000" dirty="0" err="1"/>
              <a:t>obrazu</a:t>
            </a:r>
            <a:endParaRPr sz="2000" dirty="0"/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000" dirty="0" err="1" smtClean="0"/>
              <a:t>p</a:t>
            </a:r>
            <a:r>
              <a:rPr sz="2000" dirty="0" err="1" smtClean="0"/>
              <a:t>ři</a:t>
            </a:r>
            <a:r>
              <a:rPr sz="2000" dirty="0" smtClean="0"/>
              <a:t> </a:t>
            </a:r>
            <a:r>
              <a:rPr sz="2000" dirty="0" err="1"/>
              <a:t>obstrukci</a:t>
            </a:r>
            <a:r>
              <a:rPr sz="2000" dirty="0"/>
              <a:t> </a:t>
            </a:r>
            <a:r>
              <a:rPr sz="2000" dirty="0" err="1"/>
              <a:t>za</a:t>
            </a:r>
            <a:r>
              <a:rPr sz="2000" dirty="0"/>
              <a:t> IV. </a:t>
            </a:r>
            <a:r>
              <a:rPr sz="2000" dirty="0" err="1"/>
              <a:t>komorou</a:t>
            </a:r>
            <a:r>
              <a:rPr sz="2000" dirty="0"/>
              <a:t> </a:t>
            </a:r>
            <a:r>
              <a:rPr sz="2000" dirty="0" err="1"/>
              <a:t>dochází</a:t>
            </a:r>
            <a:r>
              <a:rPr sz="2000" dirty="0"/>
              <a:t> k </a:t>
            </a:r>
            <a:r>
              <a:rPr sz="2000" dirty="0" err="1"/>
              <a:t>dilataci</a:t>
            </a:r>
            <a:r>
              <a:rPr sz="2000" dirty="0"/>
              <a:t> </a:t>
            </a:r>
            <a:r>
              <a:rPr sz="2000" dirty="0" err="1"/>
              <a:t>celého</a:t>
            </a:r>
            <a:r>
              <a:rPr sz="2000" dirty="0"/>
              <a:t> </a:t>
            </a:r>
            <a:r>
              <a:rPr sz="2000" dirty="0" err="1"/>
              <a:t>komorového</a:t>
            </a:r>
            <a:r>
              <a:rPr sz="2000" dirty="0"/>
              <a:t> </a:t>
            </a:r>
            <a:r>
              <a:rPr sz="2000" dirty="0" err="1"/>
              <a:t>systému</a:t>
            </a:r>
            <a:r>
              <a:rPr sz="2000" dirty="0"/>
              <a:t> - </a:t>
            </a:r>
            <a:r>
              <a:rPr sz="2000" b="1" dirty="0" err="1" smtClean="0"/>
              <a:t>normotenzní</a:t>
            </a:r>
            <a:r>
              <a:rPr sz="2000" b="1" dirty="0" smtClean="0"/>
              <a:t> </a:t>
            </a:r>
            <a:r>
              <a:rPr sz="2000" b="1" dirty="0" err="1"/>
              <a:t>hydrocefalus</a:t>
            </a:r>
            <a:r>
              <a:rPr sz="2000" b="1" dirty="0"/>
              <a:t> </a:t>
            </a:r>
            <a:r>
              <a:rPr sz="2000" dirty="0"/>
              <a:t>- </a:t>
            </a:r>
            <a:r>
              <a:rPr sz="2000" dirty="0" err="1"/>
              <a:t>jeho</a:t>
            </a:r>
            <a:r>
              <a:rPr sz="2000" dirty="0"/>
              <a:t> </a:t>
            </a:r>
            <a:r>
              <a:rPr sz="2000" dirty="0" err="1"/>
              <a:t>příčina</a:t>
            </a:r>
            <a:r>
              <a:rPr sz="2000" dirty="0"/>
              <a:t> </a:t>
            </a:r>
            <a:r>
              <a:rPr sz="2000" dirty="0" err="1"/>
              <a:t>tkví</a:t>
            </a:r>
            <a:r>
              <a:rPr sz="2000" dirty="0"/>
              <a:t> </a:t>
            </a:r>
            <a:r>
              <a:rPr sz="2000" dirty="0" err="1"/>
              <a:t>ve</a:t>
            </a:r>
            <a:r>
              <a:rPr sz="2000" dirty="0"/>
              <a:t> </a:t>
            </a:r>
            <a:r>
              <a:rPr sz="2000" dirty="0" err="1"/>
              <a:t>snížení</a:t>
            </a:r>
            <a:r>
              <a:rPr sz="2000" dirty="0"/>
              <a:t> </a:t>
            </a:r>
            <a:r>
              <a:rPr sz="2000" dirty="0" err="1"/>
              <a:t>resorpce</a:t>
            </a:r>
            <a:r>
              <a:rPr sz="2000" dirty="0"/>
              <a:t>/</a:t>
            </a:r>
            <a:r>
              <a:rPr sz="2000" dirty="0" err="1"/>
              <a:t>vstřebávání</a:t>
            </a:r>
            <a:r>
              <a:rPr sz="2000" dirty="0"/>
              <a:t> </a:t>
            </a:r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000" b="1" dirty="0" err="1" smtClean="0"/>
              <a:t>a</a:t>
            </a:r>
            <a:r>
              <a:rPr sz="2000" b="1" dirty="0" err="1" smtClean="0"/>
              <a:t>trofický</a:t>
            </a:r>
            <a:r>
              <a:rPr sz="2000" b="1" dirty="0" smtClean="0"/>
              <a:t> </a:t>
            </a:r>
            <a:r>
              <a:rPr sz="2000" b="1" dirty="0" err="1"/>
              <a:t>hydrocefalus</a:t>
            </a:r>
            <a:r>
              <a:rPr sz="2000" b="1" dirty="0"/>
              <a:t> </a:t>
            </a:r>
            <a:r>
              <a:rPr sz="2000" dirty="0"/>
              <a:t>- </a:t>
            </a:r>
            <a:r>
              <a:rPr sz="2000" dirty="0" err="1"/>
              <a:t>jedná</a:t>
            </a:r>
            <a:r>
              <a:rPr sz="2000" dirty="0"/>
              <a:t> se o </a:t>
            </a:r>
            <a:r>
              <a:rPr sz="2000" dirty="0" err="1"/>
              <a:t>stav</a:t>
            </a:r>
            <a:r>
              <a:rPr sz="2000" dirty="0"/>
              <a:t> </a:t>
            </a:r>
            <a:r>
              <a:rPr sz="2000" dirty="0" err="1"/>
              <a:t>při</a:t>
            </a:r>
            <a:r>
              <a:rPr sz="2000" dirty="0"/>
              <a:t> </a:t>
            </a:r>
            <a:r>
              <a:rPr sz="2000" dirty="0" err="1"/>
              <a:t>atrofii</a:t>
            </a:r>
            <a:r>
              <a:rPr sz="2000" dirty="0"/>
              <a:t> </a:t>
            </a:r>
            <a:r>
              <a:rPr sz="2000" dirty="0" err="1"/>
              <a:t>mozkové</a:t>
            </a:r>
            <a:r>
              <a:rPr sz="2000" dirty="0"/>
              <a:t> </a:t>
            </a:r>
            <a:r>
              <a:rPr sz="2000" dirty="0" err="1"/>
              <a:t>tkáně</a:t>
            </a:r>
            <a:r>
              <a:rPr sz="2000" dirty="0"/>
              <a:t> s </a:t>
            </a:r>
            <a:r>
              <a:rPr sz="2000" dirty="0" err="1"/>
              <a:t>normálním</a:t>
            </a:r>
            <a:r>
              <a:rPr sz="2000" dirty="0"/>
              <a:t> </a:t>
            </a:r>
            <a:r>
              <a:rPr sz="2000" dirty="0" err="1"/>
              <a:t>nitrolebním</a:t>
            </a:r>
            <a:r>
              <a:rPr sz="2000" dirty="0"/>
              <a:t> </a:t>
            </a:r>
            <a:r>
              <a:rPr sz="2000" dirty="0" err="1"/>
              <a:t>tlakem</a:t>
            </a:r>
            <a:r>
              <a:rPr sz="2000" dirty="0"/>
              <a:t> a </a:t>
            </a:r>
            <a:r>
              <a:rPr sz="2000" dirty="0" err="1"/>
              <a:t>rozšířením</a:t>
            </a:r>
            <a:r>
              <a:rPr sz="2000" dirty="0"/>
              <a:t> </a:t>
            </a:r>
            <a:r>
              <a:rPr sz="2000" dirty="0" err="1"/>
              <a:t>komor</a:t>
            </a:r>
            <a:r>
              <a:rPr sz="2000" dirty="0"/>
              <a:t> (</a:t>
            </a:r>
            <a:r>
              <a:rPr sz="2000" dirty="0" err="1"/>
              <a:t>při</a:t>
            </a:r>
            <a:r>
              <a:rPr sz="2000" dirty="0"/>
              <a:t> </a:t>
            </a:r>
            <a:r>
              <a:rPr sz="2000" dirty="0" err="1"/>
              <a:t>Alzheimerově</a:t>
            </a:r>
            <a:r>
              <a:rPr sz="2000" dirty="0"/>
              <a:t> </a:t>
            </a:r>
            <a:r>
              <a:rPr sz="2000" dirty="0" err="1"/>
              <a:t>nemoci</a:t>
            </a:r>
            <a:r>
              <a:rPr sz="2000" dirty="0"/>
              <a:t>)</a:t>
            </a:r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000" dirty="0" err="1" smtClean="0"/>
              <a:t>r</a:t>
            </a:r>
            <a:r>
              <a:rPr sz="2000" dirty="0" err="1" smtClean="0"/>
              <a:t>ychlost</a:t>
            </a:r>
            <a:r>
              <a:rPr sz="2000" dirty="0" smtClean="0"/>
              <a:t> </a:t>
            </a:r>
            <a:r>
              <a:rPr sz="2000" dirty="0" err="1"/>
              <a:t>rozvoje</a:t>
            </a:r>
            <a:r>
              <a:rPr sz="2000" dirty="0"/>
              <a:t> a </a:t>
            </a:r>
            <a:r>
              <a:rPr sz="2000" dirty="0" err="1"/>
              <a:t>závažnost</a:t>
            </a:r>
            <a:r>
              <a:rPr sz="2000" dirty="0"/>
              <a:t> </a:t>
            </a:r>
            <a:r>
              <a:rPr sz="2000" dirty="0" err="1"/>
              <a:t>záleží</a:t>
            </a:r>
            <a:r>
              <a:rPr sz="2000" dirty="0"/>
              <a:t> </a:t>
            </a:r>
            <a:r>
              <a:rPr sz="2000" dirty="0" err="1"/>
              <a:t>na</a:t>
            </a:r>
            <a:r>
              <a:rPr sz="2000" dirty="0"/>
              <a:t> </a:t>
            </a:r>
            <a:r>
              <a:rPr sz="2000" dirty="0" err="1"/>
              <a:t>poměru</a:t>
            </a:r>
            <a:r>
              <a:rPr sz="2000" dirty="0"/>
              <a:t> </a:t>
            </a:r>
            <a:r>
              <a:rPr sz="2000" dirty="0" err="1"/>
              <a:t>produkce</a:t>
            </a:r>
            <a:r>
              <a:rPr sz="2000" dirty="0"/>
              <a:t> </a:t>
            </a:r>
            <a:r>
              <a:rPr sz="2000" dirty="0" err="1"/>
              <a:t>moku</a:t>
            </a:r>
            <a:r>
              <a:rPr sz="2000" dirty="0"/>
              <a:t>, </a:t>
            </a:r>
            <a:r>
              <a:rPr sz="2000" dirty="0" err="1"/>
              <a:t>stupni</a:t>
            </a:r>
            <a:r>
              <a:rPr sz="2000" dirty="0"/>
              <a:t> </a:t>
            </a:r>
            <a:r>
              <a:rPr sz="2000" dirty="0" err="1"/>
              <a:t>průtokové</a:t>
            </a:r>
            <a:r>
              <a:rPr sz="2000" dirty="0"/>
              <a:t> </a:t>
            </a:r>
            <a:r>
              <a:rPr sz="2000" dirty="0" err="1"/>
              <a:t>obstrukce</a:t>
            </a:r>
            <a:r>
              <a:rPr sz="2000" dirty="0"/>
              <a:t> </a:t>
            </a:r>
            <a:r>
              <a:rPr lang="cs-CZ" sz="2000" dirty="0" smtClean="0"/>
              <a:t>                       </a:t>
            </a:r>
            <a:r>
              <a:rPr sz="2000" dirty="0" smtClean="0"/>
              <a:t>a </a:t>
            </a:r>
            <a:r>
              <a:rPr sz="2000" dirty="0" err="1"/>
              <a:t>zachování</a:t>
            </a:r>
            <a:r>
              <a:rPr sz="2000" dirty="0"/>
              <a:t> </a:t>
            </a:r>
            <a:r>
              <a:rPr sz="2000" dirty="0" err="1"/>
              <a:t>kompenzatorní</a:t>
            </a:r>
            <a:r>
              <a:rPr sz="2000" dirty="0"/>
              <a:t> </a:t>
            </a:r>
            <a:r>
              <a:rPr sz="2000" dirty="0" err="1"/>
              <a:t>absorpce</a:t>
            </a:r>
            <a:endParaRPr sz="2000" dirty="0"/>
          </a:p>
          <a:p>
            <a:pPr marL="244475" indent="-244475" defTabSz="321310">
              <a:lnSpc>
                <a:spcPct val="100000"/>
              </a:lnSpc>
              <a:spcBef>
                <a:spcPts val="2300"/>
              </a:spcBef>
              <a:defRPr sz="1760"/>
            </a:pPr>
            <a:r>
              <a:rPr lang="cs-CZ" sz="2000" dirty="0" err="1" smtClean="0"/>
              <a:t>m</a:t>
            </a:r>
            <a:r>
              <a:rPr sz="2000" dirty="0" err="1" smtClean="0"/>
              <a:t>ůže</a:t>
            </a:r>
            <a:r>
              <a:rPr sz="2000" dirty="0" smtClean="0"/>
              <a:t> </a:t>
            </a:r>
            <a:r>
              <a:rPr sz="2000" dirty="0" err="1"/>
              <a:t>být</a:t>
            </a:r>
            <a:r>
              <a:rPr sz="2000" dirty="0"/>
              <a:t> </a:t>
            </a:r>
            <a:r>
              <a:rPr sz="2000" dirty="0" err="1"/>
              <a:t>vrozený</a:t>
            </a:r>
            <a:r>
              <a:rPr sz="2000" dirty="0"/>
              <a:t> X </a:t>
            </a:r>
            <a:r>
              <a:rPr sz="2000" dirty="0" err="1"/>
              <a:t>získaný</a:t>
            </a:r>
            <a:endParaRPr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V případě obstrukčního hydrocefalu - většinou akutní a rychle nastupující stav - úporné bolesti hlavy, nevolnost, poruchy až ztráta vědomí…"/>
          <p:cNvSpPr txBox="1">
            <a:spLocks noGrp="1"/>
          </p:cNvSpPr>
          <p:nvPr>
            <p:ph type="body" idx="1"/>
          </p:nvPr>
        </p:nvSpPr>
        <p:spPr>
          <a:xfrm>
            <a:off x="964857" y="1628348"/>
            <a:ext cx="11099800" cy="7213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případě</a:t>
            </a:r>
            <a:r>
              <a:rPr sz="2200" dirty="0"/>
              <a:t> </a:t>
            </a:r>
            <a:r>
              <a:rPr sz="2200" b="1" dirty="0" err="1"/>
              <a:t>obstrukčního</a:t>
            </a:r>
            <a:r>
              <a:rPr sz="2200" b="1" dirty="0"/>
              <a:t> </a:t>
            </a:r>
            <a:r>
              <a:rPr sz="2200" b="1" dirty="0" err="1"/>
              <a:t>hydrocefalu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většinou</a:t>
            </a:r>
            <a:r>
              <a:rPr sz="2200" dirty="0"/>
              <a:t> </a:t>
            </a:r>
            <a:r>
              <a:rPr sz="2200" dirty="0" err="1"/>
              <a:t>akutní</a:t>
            </a:r>
            <a:r>
              <a:rPr sz="2200" dirty="0"/>
              <a:t> a </a:t>
            </a:r>
            <a:r>
              <a:rPr sz="2200" dirty="0" err="1"/>
              <a:t>rychle</a:t>
            </a:r>
            <a:r>
              <a:rPr sz="2200" dirty="0"/>
              <a:t> </a:t>
            </a:r>
            <a:r>
              <a:rPr sz="2200" dirty="0" err="1"/>
              <a:t>nastupující</a:t>
            </a:r>
            <a:r>
              <a:rPr sz="2200" dirty="0"/>
              <a:t> </a:t>
            </a:r>
            <a:r>
              <a:rPr sz="2200" dirty="0" err="1"/>
              <a:t>stav</a:t>
            </a:r>
            <a:r>
              <a:rPr sz="2200" dirty="0"/>
              <a:t> - </a:t>
            </a:r>
            <a:r>
              <a:rPr sz="2200" dirty="0" err="1"/>
              <a:t>úporné</a:t>
            </a:r>
            <a:r>
              <a:rPr sz="2200" dirty="0"/>
              <a:t> </a:t>
            </a:r>
            <a:r>
              <a:rPr sz="2200" dirty="0" err="1"/>
              <a:t>bolesti</a:t>
            </a:r>
            <a:r>
              <a:rPr sz="2200" dirty="0"/>
              <a:t> </a:t>
            </a:r>
            <a:r>
              <a:rPr sz="2200" dirty="0" err="1"/>
              <a:t>hlavy</a:t>
            </a:r>
            <a:r>
              <a:rPr sz="2200" dirty="0"/>
              <a:t>, </a:t>
            </a:r>
            <a:r>
              <a:rPr sz="2200" dirty="0" err="1"/>
              <a:t>nevolnost</a:t>
            </a:r>
            <a:r>
              <a:rPr sz="2200" dirty="0"/>
              <a:t>,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až</a:t>
            </a:r>
            <a:r>
              <a:rPr sz="2200" dirty="0"/>
              <a:t> </a:t>
            </a:r>
            <a:r>
              <a:rPr sz="2200" dirty="0" err="1"/>
              <a:t>ztráta</a:t>
            </a:r>
            <a:r>
              <a:rPr sz="2200" dirty="0"/>
              <a:t> </a:t>
            </a:r>
            <a:r>
              <a:rPr sz="2200" dirty="0" err="1"/>
              <a:t>vědomí</a:t>
            </a:r>
            <a:endParaRPr sz="2200" dirty="0"/>
          </a:p>
          <a:p>
            <a:pPr>
              <a:lnSpc>
                <a:spcPct val="100000"/>
              </a:lnSpc>
            </a:pPr>
            <a:r>
              <a:rPr lang="cs-CZ" sz="2200" b="1" dirty="0" err="1" smtClean="0"/>
              <a:t>n</a:t>
            </a:r>
            <a:r>
              <a:rPr sz="2200" b="1" dirty="0" err="1" smtClean="0"/>
              <a:t>ormotenzní</a:t>
            </a:r>
            <a:r>
              <a:rPr sz="2200" b="1" dirty="0" smtClean="0"/>
              <a:t> </a:t>
            </a:r>
            <a:r>
              <a:rPr sz="2200" b="1" dirty="0" err="1"/>
              <a:t>hydrocefalus</a:t>
            </a:r>
            <a:r>
              <a:rPr sz="2200" b="1" dirty="0"/>
              <a:t> </a:t>
            </a:r>
            <a:r>
              <a:rPr sz="2200" dirty="0"/>
              <a:t>- </a:t>
            </a:r>
            <a:r>
              <a:rPr sz="2200" dirty="0" err="1"/>
              <a:t>pomalu</a:t>
            </a:r>
            <a:r>
              <a:rPr sz="2200" dirty="0"/>
              <a:t> se </a:t>
            </a:r>
            <a:r>
              <a:rPr sz="2200" dirty="0" err="1"/>
              <a:t>rozvíjející</a:t>
            </a:r>
            <a:r>
              <a:rPr sz="2200" dirty="0"/>
              <a:t>; </a:t>
            </a:r>
            <a:r>
              <a:rPr sz="2200" dirty="0" err="1"/>
              <a:t>až</a:t>
            </a:r>
            <a:r>
              <a:rPr sz="2200" dirty="0"/>
              <a:t> v 90% </a:t>
            </a:r>
            <a:r>
              <a:rPr sz="2200" dirty="0" err="1"/>
              <a:t>chybná</a:t>
            </a:r>
            <a:r>
              <a:rPr sz="2200" dirty="0"/>
              <a:t> </a:t>
            </a:r>
            <a:r>
              <a:rPr sz="2200" dirty="0" err="1"/>
              <a:t>diagnostika</a:t>
            </a:r>
            <a:r>
              <a:rPr sz="2200" dirty="0"/>
              <a:t>, </a:t>
            </a:r>
            <a:r>
              <a:rPr sz="2200" dirty="0" err="1"/>
              <a:t>zhoršující</a:t>
            </a:r>
            <a:r>
              <a:rPr sz="2200" dirty="0"/>
              <a:t> se </a:t>
            </a:r>
            <a:r>
              <a:rPr sz="2200" dirty="0" err="1"/>
              <a:t>stav</a:t>
            </a:r>
            <a:r>
              <a:rPr sz="2200" dirty="0"/>
              <a:t> </a:t>
            </a:r>
            <a:r>
              <a:rPr sz="2200" dirty="0" err="1"/>
              <a:t>zůstává</a:t>
            </a:r>
            <a:r>
              <a:rPr sz="2200" dirty="0"/>
              <a:t> </a:t>
            </a:r>
            <a:r>
              <a:rPr sz="2200" dirty="0" err="1"/>
              <a:t>neléčen</a:t>
            </a:r>
            <a:r>
              <a:rPr sz="2200" dirty="0"/>
              <a:t> </a:t>
            </a:r>
            <a:r>
              <a:rPr sz="2200" dirty="0" err="1"/>
              <a:t>nebo</a:t>
            </a:r>
            <a:r>
              <a:rPr sz="2200" dirty="0"/>
              <a:t> je </a:t>
            </a:r>
            <a:r>
              <a:rPr sz="2200" dirty="0" err="1"/>
              <a:t>veden</a:t>
            </a:r>
            <a:r>
              <a:rPr sz="2200" dirty="0"/>
              <a:t> pod </a:t>
            </a:r>
            <a:r>
              <a:rPr sz="2200" dirty="0" err="1"/>
              <a:t>diagnózou</a:t>
            </a:r>
            <a:r>
              <a:rPr sz="2200" dirty="0"/>
              <a:t> </a:t>
            </a:r>
            <a:r>
              <a:rPr sz="2200" dirty="0" err="1"/>
              <a:t>demence</a:t>
            </a:r>
            <a:r>
              <a:rPr sz="2200" dirty="0"/>
              <a:t>; </a:t>
            </a:r>
            <a:r>
              <a:rPr sz="2200" dirty="0" err="1"/>
              <a:t>není</a:t>
            </a:r>
            <a:r>
              <a:rPr sz="2200" dirty="0"/>
              <a:t> </a:t>
            </a:r>
            <a:r>
              <a:rPr sz="2200" dirty="0" err="1"/>
              <a:t>příliš</a:t>
            </a:r>
            <a:r>
              <a:rPr sz="2200" dirty="0"/>
              <a:t> </a:t>
            </a:r>
            <a:r>
              <a:rPr sz="2200" dirty="0" err="1"/>
              <a:t>časté</a:t>
            </a:r>
            <a:r>
              <a:rPr sz="2200" dirty="0"/>
              <a:t> </a:t>
            </a:r>
            <a:r>
              <a:rPr sz="2200" dirty="0" err="1"/>
              <a:t>onemocnění</a:t>
            </a:r>
            <a:r>
              <a:rPr sz="2200" dirty="0"/>
              <a:t>; prevalence 3-10%</a:t>
            </a:r>
          </a:p>
          <a:p>
            <a:pPr>
              <a:lnSpc>
                <a:spcPct val="100000"/>
              </a:lnSpc>
            </a:pPr>
            <a:r>
              <a:rPr lang="cs-CZ" sz="2200" dirty="0" err="1" smtClean="0"/>
              <a:t>p</a:t>
            </a:r>
            <a:r>
              <a:rPr sz="2200" dirty="0" err="1" smtClean="0"/>
              <a:t>rognóza</a:t>
            </a:r>
            <a:r>
              <a:rPr sz="2200" dirty="0" smtClean="0"/>
              <a:t> </a:t>
            </a:r>
            <a:r>
              <a:rPr sz="2200" dirty="0" err="1"/>
              <a:t>příznivá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</a:t>
            </a:r>
            <a:r>
              <a:rPr sz="2200" dirty="0" err="1"/>
              <a:t>zavedení</a:t>
            </a:r>
            <a:r>
              <a:rPr sz="2200" dirty="0"/>
              <a:t> </a:t>
            </a:r>
            <a:r>
              <a:rPr sz="2200" dirty="0" err="1"/>
              <a:t>drenáže</a:t>
            </a:r>
            <a:r>
              <a:rPr sz="2200" dirty="0"/>
              <a:t> (shunt) v 60-75% </a:t>
            </a:r>
            <a:r>
              <a:rPr sz="2200" dirty="0" err="1" smtClean="0"/>
              <a:t>případů</a:t>
            </a:r>
            <a:endParaRPr lang="cs-CZ" sz="2200" dirty="0" smtClean="0"/>
          </a:p>
          <a:p>
            <a:pPr>
              <a:lnSpc>
                <a:spcPct val="100000"/>
              </a:lnSpc>
            </a:pPr>
            <a:r>
              <a:rPr sz="2200" dirty="0" err="1" smtClean="0"/>
              <a:t>čím</a:t>
            </a:r>
            <a:r>
              <a:rPr sz="2200" dirty="0" smtClean="0"/>
              <a:t> </a:t>
            </a:r>
            <a:r>
              <a:rPr sz="2200" dirty="0" err="1"/>
              <a:t>déle</a:t>
            </a:r>
            <a:r>
              <a:rPr sz="2200" dirty="0"/>
              <a:t> </a:t>
            </a:r>
            <a:r>
              <a:rPr sz="2200" dirty="0" err="1"/>
              <a:t>příznaky</a:t>
            </a:r>
            <a:r>
              <a:rPr sz="2200" dirty="0"/>
              <a:t> </a:t>
            </a:r>
            <a:r>
              <a:rPr sz="2200" dirty="0" err="1"/>
              <a:t>trvají</a:t>
            </a:r>
            <a:r>
              <a:rPr sz="2200" dirty="0"/>
              <a:t>, </a:t>
            </a:r>
            <a:r>
              <a:rPr sz="2200" dirty="0" err="1"/>
              <a:t>tím</a:t>
            </a:r>
            <a:r>
              <a:rPr sz="2200" dirty="0"/>
              <a:t> </a:t>
            </a:r>
            <a:r>
              <a:rPr sz="2200" dirty="0" err="1"/>
              <a:t>menší</a:t>
            </a:r>
            <a:r>
              <a:rPr sz="2200" dirty="0"/>
              <a:t> </a:t>
            </a:r>
            <a:r>
              <a:rPr sz="2200" dirty="0" err="1"/>
              <a:t>pravděpodobnost</a:t>
            </a:r>
            <a:r>
              <a:rPr sz="2200" dirty="0"/>
              <a:t> </a:t>
            </a:r>
            <a:r>
              <a:rPr sz="2200" dirty="0" err="1"/>
              <a:t>úspěchu</a:t>
            </a:r>
            <a:r>
              <a:rPr sz="2200" dirty="0"/>
              <a:t> </a:t>
            </a:r>
            <a:r>
              <a:rPr sz="2200" dirty="0" err="1" smtClean="0"/>
              <a:t>léčby</a:t>
            </a:r>
            <a:endParaRPr lang="cs-CZ" sz="2200" dirty="0" smtClean="0"/>
          </a:p>
          <a:p>
            <a:pPr>
              <a:lnSpc>
                <a:spcPct val="100000"/>
              </a:lnSpc>
            </a:pPr>
            <a:r>
              <a:rPr sz="2200" dirty="0" err="1" smtClean="0"/>
              <a:t>relativně</a:t>
            </a:r>
            <a:r>
              <a:rPr sz="2200" dirty="0" smtClean="0"/>
              <a:t> </a:t>
            </a:r>
            <a:r>
              <a:rPr sz="2200" dirty="0" err="1"/>
              <a:t>velké</a:t>
            </a:r>
            <a:r>
              <a:rPr sz="2200" dirty="0"/>
              <a:t> % </a:t>
            </a:r>
            <a:r>
              <a:rPr sz="2200" dirty="0" err="1"/>
              <a:t>komplikací</a:t>
            </a:r>
            <a:r>
              <a:rPr sz="2200" dirty="0"/>
              <a:t> (38%) - </a:t>
            </a:r>
            <a:r>
              <a:rPr sz="2200" dirty="0" err="1"/>
              <a:t>revize</a:t>
            </a:r>
            <a:r>
              <a:rPr sz="2200" dirty="0"/>
              <a:t> </a:t>
            </a:r>
            <a:r>
              <a:rPr sz="2200" dirty="0" err="1"/>
              <a:t>shuntu</a:t>
            </a:r>
            <a:r>
              <a:rPr sz="2200" dirty="0"/>
              <a:t> 22%, 6% </a:t>
            </a:r>
            <a:r>
              <a:rPr sz="2200" dirty="0" err="1"/>
              <a:t>vážné</a:t>
            </a:r>
            <a:r>
              <a:rPr sz="2200" dirty="0"/>
              <a:t> </a:t>
            </a:r>
            <a:r>
              <a:rPr sz="2200" dirty="0" err="1"/>
              <a:t>neurologické</a:t>
            </a:r>
            <a:r>
              <a:rPr sz="2200" dirty="0"/>
              <a:t> </a:t>
            </a:r>
            <a:r>
              <a:rPr sz="2200" dirty="0" err="1"/>
              <a:t>komplikace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Hlavní domény KD"/>
          <p:cNvSpPr txBox="1">
            <a:spLocks noGrp="1"/>
          </p:cNvSpPr>
          <p:nvPr>
            <p:ph type="title"/>
          </p:nvPr>
        </p:nvSpPr>
        <p:spPr>
          <a:xfrm>
            <a:off x="3088640" y="283913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Hlavní</a:t>
            </a:r>
            <a:r>
              <a:rPr sz="4800" dirty="0"/>
              <a:t> </a:t>
            </a:r>
            <a:r>
              <a:rPr sz="4800" dirty="0" err="1"/>
              <a:t>domény</a:t>
            </a:r>
            <a:r>
              <a:rPr sz="4800" dirty="0"/>
              <a:t> KD</a:t>
            </a:r>
          </a:p>
        </p:txBody>
      </p:sp>
      <p:sp>
        <p:nvSpPr>
          <p:cNvPr id="127" name="KD pozorovaný u NPH je tzv. subkortikálního typu, napodobující postižení FL - termín subkortikální demence…"/>
          <p:cNvSpPr txBox="1">
            <a:spLocks noGrp="1"/>
          </p:cNvSpPr>
          <p:nvPr>
            <p:ph type="body" idx="1"/>
          </p:nvPr>
        </p:nvSpPr>
        <p:spPr>
          <a:xfrm>
            <a:off x="872771" y="2122886"/>
            <a:ext cx="11314176" cy="57871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sz="2200" dirty="0"/>
              <a:t>KD </a:t>
            </a:r>
            <a:r>
              <a:rPr sz="2200" dirty="0" err="1"/>
              <a:t>pozorovaný</a:t>
            </a:r>
            <a:r>
              <a:rPr sz="2200" dirty="0"/>
              <a:t> u NPH je </a:t>
            </a:r>
            <a:r>
              <a:rPr sz="2200" dirty="0" err="1"/>
              <a:t>tzv</a:t>
            </a:r>
            <a:r>
              <a:rPr sz="2200" dirty="0"/>
              <a:t>. </a:t>
            </a:r>
            <a:r>
              <a:rPr sz="2200" dirty="0" err="1"/>
              <a:t>subkortikálního</a:t>
            </a:r>
            <a:r>
              <a:rPr sz="2200" dirty="0"/>
              <a:t> </a:t>
            </a:r>
            <a:r>
              <a:rPr sz="2200" dirty="0" err="1"/>
              <a:t>typu</a:t>
            </a:r>
            <a:r>
              <a:rPr sz="2200" dirty="0"/>
              <a:t>, </a:t>
            </a:r>
            <a:r>
              <a:rPr sz="2200" dirty="0" err="1"/>
              <a:t>napodobující</a:t>
            </a:r>
            <a:r>
              <a:rPr sz="2200" dirty="0"/>
              <a:t> </a:t>
            </a:r>
            <a:r>
              <a:rPr sz="2200" dirty="0" err="1"/>
              <a:t>postižení</a:t>
            </a:r>
            <a:r>
              <a:rPr sz="2200" dirty="0"/>
              <a:t> FL - </a:t>
            </a:r>
            <a:r>
              <a:rPr sz="2200" dirty="0" err="1"/>
              <a:t>termín</a:t>
            </a:r>
            <a:r>
              <a:rPr sz="2200" dirty="0"/>
              <a:t> </a:t>
            </a:r>
            <a:r>
              <a:rPr sz="2200" dirty="0" err="1"/>
              <a:t>subkortikální</a:t>
            </a:r>
            <a:r>
              <a:rPr sz="2200" dirty="0"/>
              <a:t> </a:t>
            </a:r>
            <a:r>
              <a:rPr sz="2200" dirty="0" err="1" smtClean="0"/>
              <a:t>demence</a:t>
            </a:r>
            <a:endParaRPr lang="cs-CZ" sz="2200" dirty="0" smtClean="0"/>
          </a:p>
          <a:p>
            <a:pPr>
              <a:lnSpc>
                <a:spcPct val="100000"/>
              </a:lnSpc>
            </a:pPr>
            <a:endParaRPr sz="2200" dirty="0"/>
          </a:p>
        </p:txBody>
      </p:sp>
      <p:pic>
        <p:nvPicPr>
          <p:cNvPr id="4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210" y="3356845"/>
            <a:ext cx="10706100" cy="5702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ostižené KF"/>
          <p:cNvSpPr txBox="1">
            <a:spLocks noGrp="1"/>
          </p:cNvSpPr>
          <p:nvPr>
            <p:ph type="title"/>
          </p:nvPr>
        </p:nvSpPr>
        <p:spPr>
          <a:xfrm>
            <a:off x="3088640" y="36781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Postižené</a:t>
            </a:r>
            <a:r>
              <a:rPr sz="4800" dirty="0"/>
              <a:t> KF</a:t>
            </a:r>
          </a:p>
        </p:txBody>
      </p:sp>
      <p:sp>
        <p:nvSpPr>
          <p:cNvPr id="130" name="Paměť a učení a to jak zrakových, tak verbálních obsahů, i když paměť pro nové i vzdálené události zůstává pravděpodobně neporušena (Lezak 1995); intaktní zůstává epizodická paměť, zhoršení u učení a vybavování vizuálních i verbálních podnětů, později hlubší oslabení paměti (Luciano 2001)…"/>
          <p:cNvSpPr txBox="1">
            <a:spLocks noGrp="1"/>
          </p:cNvSpPr>
          <p:nvPr>
            <p:ph type="body" idx="1"/>
          </p:nvPr>
        </p:nvSpPr>
        <p:spPr>
          <a:xfrm>
            <a:off x="432486" y="2360141"/>
            <a:ext cx="12208476" cy="7191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4489" indent="-364489" defTabSz="479044">
              <a:lnSpc>
                <a:spcPct val="100000"/>
              </a:lnSpc>
              <a:spcBef>
                <a:spcPts val="3400"/>
              </a:spcBef>
              <a:defRPr sz="2624"/>
            </a:pPr>
            <a:r>
              <a:rPr lang="cs-CZ" sz="2400" dirty="0" err="1" smtClean="0"/>
              <a:t>p</a:t>
            </a:r>
            <a:r>
              <a:rPr sz="2400" dirty="0" err="1" smtClean="0"/>
              <a:t>aměť</a:t>
            </a:r>
            <a:r>
              <a:rPr sz="2400" dirty="0" smtClean="0"/>
              <a:t> </a:t>
            </a:r>
            <a:r>
              <a:rPr sz="2400" dirty="0"/>
              <a:t>a </a:t>
            </a:r>
            <a:r>
              <a:rPr sz="2400" dirty="0" err="1"/>
              <a:t>učení</a:t>
            </a:r>
            <a:r>
              <a:rPr sz="2400" dirty="0"/>
              <a:t> a to </a:t>
            </a:r>
            <a:r>
              <a:rPr sz="2400" dirty="0" err="1"/>
              <a:t>jak</a:t>
            </a:r>
            <a:r>
              <a:rPr sz="2400" dirty="0"/>
              <a:t> </a:t>
            </a:r>
            <a:r>
              <a:rPr sz="2400" dirty="0" err="1"/>
              <a:t>zrakových</a:t>
            </a:r>
            <a:r>
              <a:rPr sz="2400" dirty="0"/>
              <a:t>, </a:t>
            </a:r>
            <a:r>
              <a:rPr sz="2400" dirty="0" err="1"/>
              <a:t>tak</a:t>
            </a:r>
            <a:r>
              <a:rPr sz="2400" dirty="0"/>
              <a:t> </a:t>
            </a:r>
            <a:r>
              <a:rPr sz="2400" dirty="0" err="1"/>
              <a:t>verbálních</a:t>
            </a:r>
            <a:r>
              <a:rPr sz="2400" dirty="0"/>
              <a:t> </a:t>
            </a:r>
            <a:r>
              <a:rPr sz="2400" dirty="0" err="1"/>
              <a:t>obsahů</a:t>
            </a:r>
            <a:r>
              <a:rPr sz="2400" dirty="0"/>
              <a:t>,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když</a:t>
            </a:r>
            <a:r>
              <a:rPr sz="2400" dirty="0"/>
              <a:t> </a:t>
            </a:r>
            <a:r>
              <a:rPr sz="2400" dirty="0" err="1"/>
              <a:t>paměť</a:t>
            </a:r>
            <a:r>
              <a:rPr sz="2400" dirty="0"/>
              <a:t> pro </a:t>
            </a:r>
            <a:r>
              <a:rPr sz="2400" dirty="0" err="1"/>
              <a:t>nové</a:t>
            </a:r>
            <a:r>
              <a:rPr sz="2400" dirty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vzdálené</a:t>
            </a:r>
            <a:r>
              <a:rPr sz="2400" dirty="0"/>
              <a:t> </a:t>
            </a:r>
            <a:r>
              <a:rPr sz="2400" dirty="0" err="1"/>
              <a:t>události</a:t>
            </a:r>
            <a:r>
              <a:rPr sz="2400" dirty="0"/>
              <a:t> </a:t>
            </a:r>
            <a:r>
              <a:rPr sz="2400" dirty="0" err="1"/>
              <a:t>zůstává</a:t>
            </a:r>
            <a:r>
              <a:rPr sz="2400" dirty="0"/>
              <a:t> </a:t>
            </a:r>
            <a:r>
              <a:rPr sz="2400" dirty="0" err="1"/>
              <a:t>pravděpodobně</a:t>
            </a:r>
            <a:r>
              <a:rPr sz="2400" dirty="0"/>
              <a:t> </a:t>
            </a:r>
            <a:r>
              <a:rPr sz="2400" dirty="0" err="1"/>
              <a:t>neporušena</a:t>
            </a:r>
            <a:r>
              <a:rPr sz="2400" dirty="0"/>
              <a:t> (</a:t>
            </a:r>
            <a:r>
              <a:rPr sz="2400" dirty="0" err="1" smtClean="0"/>
              <a:t>Lezak</a:t>
            </a:r>
            <a:r>
              <a:rPr lang="cs-CZ" sz="2400" dirty="0" smtClean="0"/>
              <a:t>,</a:t>
            </a:r>
            <a:r>
              <a:rPr sz="2400" dirty="0" smtClean="0"/>
              <a:t> </a:t>
            </a:r>
            <a:r>
              <a:rPr sz="2400" dirty="0"/>
              <a:t>1995</a:t>
            </a:r>
            <a:r>
              <a:rPr sz="2400" dirty="0" smtClean="0"/>
              <a:t>)</a:t>
            </a:r>
            <a:endParaRPr lang="cs-CZ" sz="2400" dirty="0" smtClean="0"/>
          </a:p>
          <a:p>
            <a:pPr marL="364489" indent="-364489" defTabSz="479044">
              <a:lnSpc>
                <a:spcPct val="100000"/>
              </a:lnSpc>
              <a:spcBef>
                <a:spcPts val="3400"/>
              </a:spcBef>
              <a:defRPr sz="2624"/>
            </a:pPr>
            <a:r>
              <a:rPr sz="2400" dirty="0" err="1" smtClean="0"/>
              <a:t>intaktní</a:t>
            </a:r>
            <a:r>
              <a:rPr sz="2400" dirty="0" smtClean="0"/>
              <a:t> </a:t>
            </a:r>
            <a:r>
              <a:rPr sz="2400" dirty="0" err="1"/>
              <a:t>zůstává</a:t>
            </a:r>
            <a:r>
              <a:rPr sz="2400" dirty="0"/>
              <a:t> </a:t>
            </a:r>
            <a:r>
              <a:rPr sz="2400" dirty="0" err="1"/>
              <a:t>epizodická</a:t>
            </a:r>
            <a:r>
              <a:rPr sz="2400" dirty="0"/>
              <a:t> </a:t>
            </a:r>
            <a:r>
              <a:rPr sz="2400" dirty="0" err="1"/>
              <a:t>paměť</a:t>
            </a:r>
            <a:r>
              <a:rPr sz="2400" dirty="0"/>
              <a:t>, </a:t>
            </a:r>
            <a:r>
              <a:rPr sz="2400" dirty="0" err="1"/>
              <a:t>zhoršení</a:t>
            </a:r>
            <a:r>
              <a:rPr sz="2400" dirty="0"/>
              <a:t> u </a:t>
            </a:r>
            <a:r>
              <a:rPr sz="2400" dirty="0" err="1"/>
              <a:t>učení</a:t>
            </a:r>
            <a:r>
              <a:rPr sz="2400" dirty="0"/>
              <a:t> a </a:t>
            </a:r>
            <a:r>
              <a:rPr sz="2400" dirty="0" err="1"/>
              <a:t>vybavování</a:t>
            </a:r>
            <a:r>
              <a:rPr sz="2400" dirty="0"/>
              <a:t> </a:t>
            </a:r>
            <a:r>
              <a:rPr sz="2400" dirty="0" err="1" smtClean="0"/>
              <a:t>vizuálních</a:t>
            </a:r>
            <a:r>
              <a:rPr lang="cs-CZ" sz="2400" dirty="0" smtClean="0"/>
              <a:t>            </a:t>
            </a:r>
            <a:r>
              <a:rPr sz="2400" dirty="0" smtClean="0"/>
              <a:t> </a:t>
            </a:r>
            <a:r>
              <a:rPr sz="2400" dirty="0" err="1"/>
              <a:t>i</a:t>
            </a:r>
            <a:r>
              <a:rPr sz="2400" dirty="0"/>
              <a:t> </a:t>
            </a:r>
            <a:r>
              <a:rPr sz="2400" dirty="0" err="1"/>
              <a:t>verbálních</a:t>
            </a:r>
            <a:r>
              <a:rPr sz="2400" dirty="0"/>
              <a:t> </a:t>
            </a:r>
            <a:r>
              <a:rPr sz="2400" dirty="0" err="1"/>
              <a:t>podnětů</a:t>
            </a:r>
            <a:r>
              <a:rPr sz="2400" dirty="0"/>
              <a:t>, </a:t>
            </a:r>
            <a:r>
              <a:rPr sz="2400" dirty="0" err="1"/>
              <a:t>později</a:t>
            </a:r>
            <a:r>
              <a:rPr sz="2400" dirty="0"/>
              <a:t> </a:t>
            </a:r>
            <a:r>
              <a:rPr sz="2400" dirty="0" err="1"/>
              <a:t>hlubší</a:t>
            </a:r>
            <a:r>
              <a:rPr sz="2400" dirty="0"/>
              <a:t> </a:t>
            </a:r>
            <a:r>
              <a:rPr sz="2400" dirty="0" err="1"/>
              <a:t>oslabení</a:t>
            </a:r>
            <a:r>
              <a:rPr sz="2400" dirty="0"/>
              <a:t> </a:t>
            </a:r>
            <a:r>
              <a:rPr sz="2400" dirty="0" err="1"/>
              <a:t>paměti</a:t>
            </a:r>
            <a:r>
              <a:rPr sz="2400" dirty="0"/>
              <a:t> (</a:t>
            </a:r>
            <a:r>
              <a:rPr sz="2400" dirty="0" smtClean="0"/>
              <a:t>Luciano</a:t>
            </a:r>
            <a:r>
              <a:rPr lang="cs-CZ" sz="2400" dirty="0" smtClean="0"/>
              <a:t>,</a:t>
            </a:r>
            <a:r>
              <a:rPr sz="2400" dirty="0" smtClean="0"/>
              <a:t> </a:t>
            </a:r>
            <a:r>
              <a:rPr sz="2400" dirty="0"/>
              <a:t>2001)</a:t>
            </a:r>
          </a:p>
          <a:p>
            <a:pPr marL="364489" indent="-364489" defTabSz="479044">
              <a:lnSpc>
                <a:spcPct val="100000"/>
              </a:lnSpc>
              <a:spcBef>
                <a:spcPts val="3400"/>
              </a:spcBef>
              <a:defRPr sz="2624"/>
            </a:pPr>
            <a:r>
              <a:rPr lang="cs-CZ" sz="2400" dirty="0" err="1" smtClean="0"/>
              <a:t>p</a:t>
            </a:r>
            <a:r>
              <a:rPr sz="2400" dirty="0" err="1" smtClean="0"/>
              <a:t>ozornost</a:t>
            </a:r>
            <a:r>
              <a:rPr sz="2400" dirty="0" smtClean="0"/>
              <a:t> </a:t>
            </a:r>
            <a:r>
              <a:rPr sz="2400" dirty="0"/>
              <a:t>- </a:t>
            </a:r>
            <a:r>
              <a:rPr sz="2400" dirty="0" err="1"/>
              <a:t>negativně</a:t>
            </a:r>
            <a:r>
              <a:rPr sz="2400" dirty="0"/>
              <a:t> </a:t>
            </a:r>
            <a:r>
              <a:rPr sz="2400" dirty="0" err="1"/>
              <a:t>ovlivňuje</a:t>
            </a:r>
            <a:r>
              <a:rPr sz="2400" dirty="0"/>
              <a:t> </a:t>
            </a:r>
            <a:r>
              <a:rPr sz="2400" dirty="0" err="1"/>
              <a:t>podávané</a:t>
            </a:r>
            <a:r>
              <a:rPr sz="2400" dirty="0"/>
              <a:t> </a:t>
            </a:r>
            <a:r>
              <a:rPr sz="2400" dirty="0" err="1"/>
              <a:t>kognitivní</a:t>
            </a:r>
            <a:r>
              <a:rPr sz="2400" dirty="0"/>
              <a:t> </a:t>
            </a:r>
            <a:r>
              <a:rPr sz="2400" dirty="0" err="1"/>
              <a:t>výkony</a:t>
            </a:r>
            <a:endParaRPr sz="2400" dirty="0"/>
          </a:p>
          <a:p>
            <a:pPr marL="364489" indent="-364489" defTabSz="479044">
              <a:lnSpc>
                <a:spcPct val="100000"/>
              </a:lnSpc>
              <a:spcBef>
                <a:spcPts val="3400"/>
              </a:spcBef>
              <a:defRPr sz="2624"/>
            </a:pPr>
            <a:r>
              <a:rPr lang="cs-CZ" sz="2400" dirty="0" err="1" smtClean="0"/>
              <a:t>p</a:t>
            </a:r>
            <a:r>
              <a:rPr sz="2400" dirty="0" err="1" smtClean="0"/>
              <a:t>oškozené</a:t>
            </a:r>
            <a:r>
              <a:rPr sz="2400" dirty="0" smtClean="0"/>
              <a:t> </a:t>
            </a:r>
            <a:r>
              <a:rPr sz="2400" dirty="0" err="1"/>
              <a:t>fce</a:t>
            </a:r>
            <a:r>
              <a:rPr sz="2400" dirty="0"/>
              <a:t> FL - </a:t>
            </a:r>
            <a:r>
              <a:rPr sz="2400" dirty="0" err="1"/>
              <a:t>verbální</a:t>
            </a:r>
            <a:r>
              <a:rPr sz="2400" dirty="0"/>
              <a:t> </a:t>
            </a:r>
            <a:r>
              <a:rPr sz="2400" dirty="0" err="1"/>
              <a:t>fluence</a:t>
            </a:r>
            <a:r>
              <a:rPr sz="2400" dirty="0"/>
              <a:t>, </a:t>
            </a:r>
            <a:r>
              <a:rPr sz="2400" dirty="0" err="1"/>
              <a:t>kognitivní</a:t>
            </a:r>
            <a:r>
              <a:rPr sz="2400" dirty="0"/>
              <a:t> </a:t>
            </a:r>
            <a:r>
              <a:rPr sz="2400" dirty="0" err="1"/>
              <a:t>flexibilita</a:t>
            </a:r>
            <a:r>
              <a:rPr sz="2400" dirty="0"/>
              <a:t>, </a:t>
            </a:r>
            <a:r>
              <a:rPr sz="2400" dirty="0" err="1"/>
              <a:t>rychlost</a:t>
            </a:r>
            <a:r>
              <a:rPr sz="2400" dirty="0"/>
              <a:t> </a:t>
            </a:r>
            <a:r>
              <a:rPr sz="2400" dirty="0" err="1"/>
              <a:t>zpracování</a:t>
            </a:r>
            <a:r>
              <a:rPr sz="2400" dirty="0"/>
              <a:t> </a:t>
            </a:r>
            <a:r>
              <a:rPr sz="2400" dirty="0" err="1"/>
              <a:t>informací</a:t>
            </a:r>
            <a:endParaRPr sz="2400" dirty="0"/>
          </a:p>
          <a:p>
            <a:pPr marL="364489" indent="-364489" defTabSz="479044">
              <a:lnSpc>
                <a:spcPct val="100000"/>
              </a:lnSpc>
              <a:spcBef>
                <a:spcPts val="3400"/>
              </a:spcBef>
              <a:defRPr sz="2624"/>
            </a:pPr>
            <a:r>
              <a:rPr lang="cs-CZ" sz="2400" dirty="0" err="1" smtClean="0"/>
              <a:t>p</a:t>
            </a:r>
            <a:r>
              <a:rPr sz="2400" dirty="0" err="1" smtClean="0"/>
              <a:t>sychické</a:t>
            </a:r>
            <a:r>
              <a:rPr sz="2400" dirty="0" smtClean="0"/>
              <a:t> </a:t>
            </a:r>
            <a:r>
              <a:rPr sz="2400" dirty="0" err="1"/>
              <a:t>poruchy</a:t>
            </a:r>
            <a:r>
              <a:rPr sz="2400" dirty="0"/>
              <a:t> - </a:t>
            </a:r>
            <a:r>
              <a:rPr sz="2400" dirty="0" err="1"/>
              <a:t>zejména</a:t>
            </a:r>
            <a:r>
              <a:rPr sz="2400" dirty="0"/>
              <a:t> v </a:t>
            </a:r>
            <a:r>
              <a:rPr sz="2400" dirty="0" err="1"/>
              <a:t>pokročilejších</a:t>
            </a:r>
            <a:r>
              <a:rPr sz="2400" dirty="0"/>
              <a:t> </a:t>
            </a:r>
            <a:r>
              <a:rPr sz="2400" dirty="0" err="1" smtClean="0"/>
              <a:t>stádiích</a:t>
            </a:r>
            <a:endParaRPr lang="cs-CZ" sz="2400" dirty="0" smtClean="0"/>
          </a:p>
          <a:p>
            <a:pPr marL="364489" indent="-364489" defTabSz="479044">
              <a:lnSpc>
                <a:spcPct val="100000"/>
              </a:lnSpc>
              <a:spcBef>
                <a:spcPts val="3400"/>
              </a:spcBef>
              <a:defRPr sz="2624"/>
            </a:pPr>
            <a:r>
              <a:rPr sz="2400" dirty="0" err="1" smtClean="0"/>
              <a:t>deprese</a:t>
            </a:r>
            <a:r>
              <a:rPr sz="2400" dirty="0" smtClean="0"/>
              <a:t> </a:t>
            </a:r>
            <a:r>
              <a:rPr sz="2400" dirty="0" err="1"/>
              <a:t>již</a:t>
            </a:r>
            <a:r>
              <a:rPr sz="2400" dirty="0"/>
              <a:t> od </a:t>
            </a:r>
            <a:r>
              <a:rPr sz="2400" dirty="0" err="1"/>
              <a:t>počátku</a:t>
            </a:r>
            <a:r>
              <a:rPr sz="2400" dirty="0"/>
              <a:t> </a:t>
            </a:r>
            <a:r>
              <a:rPr sz="2400" dirty="0" err="1"/>
              <a:t>onemocnění</a:t>
            </a:r>
            <a:r>
              <a:rPr sz="2400" dirty="0"/>
              <a:t>, </a:t>
            </a:r>
            <a:r>
              <a:rPr sz="2400" dirty="0" err="1"/>
              <a:t>přidávají</a:t>
            </a:r>
            <a:r>
              <a:rPr sz="2400" dirty="0"/>
              <a:t> se </a:t>
            </a:r>
            <a:r>
              <a:rPr sz="2400" dirty="0" err="1"/>
              <a:t>úzkostné</a:t>
            </a:r>
            <a:r>
              <a:rPr sz="2400" dirty="0"/>
              <a:t> </a:t>
            </a:r>
            <a:r>
              <a:rPr sz="2400" dirty="0" err="1"/>
              <a:t>stavy</a:t>
            </a:r>
            <a:r>
              <a:rPr sz="2400" dirty="0"/>
              <a:t> a </a:t>
            </a:r>
            <a:r>
              <a:rPr sz="2400" dirty="0" err="1"/>
              <a:t>paranoidní</a:t>
            </a:r>
            <a:r>
              <a:rPr sz="2400" dirty="0"/>
              <a:t> </a:t>
            </a:r>
            <a:r>
              <a:rPr sz="2400" dirty="0" err="1" smtClean="0"/>
              <a:t>představy</a:t>
            </a:r>
            <a:endParaRPr lang="cs-CZ" sz="2400" dirty="0" smtClean="0"/>
          </a:p>
          <a:p>
            <a:pPr marL="1014719" lvl="1" indent="-364489" defTabSz="479044">
              <a:lnSpc>
                <a:spcPct val="100000"/>
              </a:lnSpc>
              <a:spcBef>
                <a:spcPts val="3400"/>
              </a:spcBef>
              <a:defRPr sz="2624"/>
            </a:pPr>
            <a:r>
              <a:rPr sz="2115" dirty="0" err="1" smtClean="0"/>
              <a:t>deprese</a:t>
            </a:r>
            <a:r>
              <a:rPr sz="2115" dirty="0" smtClean="0"/>
              <a:t> </a:t>
            </a:r>
            <a:r>
              <a:rPr sz="2115" dirty="0" err="1"/>
              <a:t>může</a:t>
            </a:r>
            <a:r>
              <a:rPr sz="2115" dirty="0"/>
              <a:t> </a:t>
            </a:r>
            <a:r>
              <a:rPr sz="2115" dirty="0" err="1"/>
              <a:t>blokovat</a:t>
            </a:r>
            <a:r>
              <a:rPr sz="2115" dirty="0"/>
              <a:t>, </a:t>
            </a:r>
            <a:r>
              <a:rPr sz="2115" dirty="0" err="1"/>
              <a:t>jak</a:t>
            </a:r>
            <a:r>
              <a:rPr sz="2115" dirty="0"/>
              <a:t> </a:t>
            </a:r>
            <a:r>
              <a:rPr sz="2115" dirty="0" err="1"/>
              <a:t>kognitivní</a:t>
            </a:r>
            <a:r>
              <a:rPr sz="2115" dirty="0"/>
              <a:t> </a:t>
            </a:r>
            <a:r>
              <a:rPr sz="2115" dirty="0" err="1"/>
              <a:t>výkon</a:t>
            </a:r>
            <a:r>
              <a:rPr sz="2115" dirty="0"/>
              <a:t>, </a:t>
            </a:r>
            <a:r>
              <a:rPr sz="2115" dirty="0" err="1"/>
              <a:t>tak</a:t>
            </a:r>
            <a:r>
              <a:rPr sz="2115" dirty="0"/>
              <a:t> </a:t>
            </a:r>
            <a:r>
              <a:rPr sz="2115" dirty="0" err="1"/>
              <a:t>především</a:t>
            </a:r>
            <a:r>
              <a:rPr sz="2115" dirty="0"/>
              <a:t> </a:t>
            </a:r>
            <a:r>
              <a:rPr sz="2115" dirty="0" err="1"/>
              <a:t>úzdravu</a:t>
            </a:r>
            <a:r>
              <a:rPr sz="2115" dirty="0"/>
              <a:t> </a:t>
            </a:r>
            <a:r>
              <a:rPr sz="2115" dirty="0" err="1"/>
              <a:t>po</a:t>
            </a:r>
            <a:r>
              <a:rPr sz="2115" dirty="0"/>
              <a:t> </a:t>
            </a:r>
            <a:r>
              <a:rPr sz="2115" dirty="0" err="1"/>
              <a:t>chirurgickém</a:t>
            </a:r>
            <a:r>
              <a:rPr sz="2115" dirty="0"/>
              <a:t> </a:t>
            </a:r>
            <a:r>
              <a:rPr sz="2115" dirty="0" err="1"/>
              <a:t>zásahu</a:t>
            </a:r>
            <a:endParaRPr sz="2115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růběh KD"/>
          <p:cNvSpPr txBox="1">
            <a:spLocks noGrp="1"/>
          </p:cNvSpPr>
          <p:nvPr>
            <p:ph type="title"/>
          </p:nvPr>
        </p:nvSpPr>
        <p:spPr>
          <a:xfrm>
            <a:off x="3088640" y="283914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 err="1"/>
              <a:t>Průběh</a:t>
            </a:r>
            <a:r>
              <a:rPr sz="4800" dirty="0"/>
              <a:t> KD</a:t>
            </a:r>
          </a:p>
        </p:txBody>
      </p:sp>
      <p:sp>
        <p:nvSpPr>
          <p:cNvPr id="133" name="V důsledku popsaných změn mozku se postupně vyvíjí triáda klinických příznaků…"/>
          <p:cNvSpPr txBox="1">
            <a:spLocks noGrp="1"/>
          </p:cNvSpPr>
          <p:nvPr>
            <p:ph type="body" idx="1"/>
          </p:nvPr>
        </p:nvSpPr>
        <p:spPr>
          <a:xfrm>
            <a:off x="383059" y="2323070"/>
            <a:ext cx="12443255" cy="72534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2200" dirty="0" smtClean="0"/>
              <a:t>v</a:t>
            </a:r>
            <a:r>
              <a:rPr sz="2200" dirty="0" smtClean="0"/>
              <a:t> </a:t>
            </a:r>
            <a:r>
              <a:rPr sz="2200" dirty="0" err="1"/>
              <a:t>důsledku</a:t>
            </a:r>
            <a:r>
              <a:rPr sz="2200" dirty="0"/>
              <a:t> </a:t>
            </a:r>
            <a:r>
              <a:rPr sz="2200" dirty="0" err="1"/>
              <a:t>popsaných</a:t>
            </a:r>
            <a:r>
              <a:rPr sz="2200" dirty="0"/>
              <a:t> </a:t>
            </a:r>
            <a:r>
              <a:rPr sz="2200" dirty="0" err="1"/>
              <a:t>změn</a:t>
            </a:r>
            <a:r>
              <a:rPr sz="2200" dirty="0"/>
              <a:t> </a:t>
            </a:r>
            <a:r>
              <a:rPr sz="2200" dirty="0" err="1"/>
              <a:t>mozku</a:t>
            </a:r>
            <a:r>
              <a:rPr sz="2200" dirty="0"/>
              <a:t> se </a:t>
            </a:r>
            <a:r>
              <a:rPr sz="2200" dirty="0" err="1"/>
              <a:t>postupně</a:t>
            </a:r>
            <a:r>
              <a:rPr sz="2200" dirty="0"/>
              <a:t> </a:t>
            </a:r>
            <a:r>
              <a:rPr sz="2200" dirty="0" err="1"/>
              <a:t>vyvíjí</a:t>
            </a:r>
            <a:r>
              <a:rPr sz="2200" dirty="0"/>
              <a:t> </a:t>
            </a:r>
            <a:r>
              <a:rPr sz="2200" b="1" dirty="0" err="1"/>
              <a:t>triáda</a:t>
            </a:r>
            <a:r>
              <a:rPr sz="2200" dirty="0"/>
              <a:t> </a:t>
            </a:r>
            <a:r>
              <a:rPr sz="2200" dirty="0" err="1"/>
              <a:t>klinických</a:t>
            </a:r>
            <a:r>
              <a:rPr sz="2200" dirty="0"/>
              <a:t> </a:t>
            </a:r>
            <a:r>
              <a:rPr sz="2200" dirty="0" err="1"/>
              <a:t>příznaků</a:t>
            </a:r>
            <a:endParaRPr sz="2200" dirty="0"/>
          </a:p>
          <a:p>
            <a:pPr marL="916930" lvl="1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1915" b="1" dirty="0" smtClean="0"/>
              <a:t>p</a:t>
            </a:r>
            <a:r>
              <a:rPr sz="1915" b="1" dirty="0" err="1" smtClean="0"/>
              <a:t>oruchy</a:t>
            </a:r>
            <a:r>
              <a:rPr sz="1915" b="1" dirty="0" smtClean="0"/>
              <a:t> </a:t>
            </a:r>
            <a:r>
              <a:rPr sz="1915" b="1" dirty="0" err="1"/>
              <a:t>rovnováhy</a:t>
            </a:r>
            <a:r>
              <a:rPr sz="1915" b="1" dirty="0"/>
              <a:t> a </a:t>
            </a:r>
            <a:r>
              <a:rPr sz="1915" b="1" dirty="0" err="1"/>
              <a:t>chůze</a:t>
            </a:r>
            <a:r>
              <a:rPr sz="1915" b="1" dirty="0"/>
              <a:t> </a:t>
            </a:r>
            <a:r>
              <a:rPr sz="1915" dirty="0"/>
              <a:t>- od </a:t>
            </a:r>
            <a:r>
              <a:rPr sz="1915" dirty="0" err="1"/>
              <a:t>lehké</a:t>
            </a:r>
            <a:r>
              <a:rPr sz="1915" dirty="0"/>
              <a:t> </a:t>
            </a:r>
            <a:r>
              <a:rPr sz="1915" dirty="0" err="1"/>
              <a:t>nejistoty</a:t>
            </a:r>
            <a:r>
              <a:rPr sz="1915" dirty="0"/>
              <a:t> </a:t>
            </a:r>
            <a:r>
              <a:rPr sz="1915" dirty="0" err="1"/>
              <a:t>až</a:t>
            </a:r>
            <a:r>
              <a:rPr sz="1915" dirty="0"/>
              <a:t> </a:t>
            </a:r>
            <a:r>
              <a:rPr sz="1915" dirty="0" err="1"/>
              <a:t>po</a:t>
            </a:r>
            <a:r>
              <a:rPr sz="1915" dirty="0"/>
              <a:t> </a:t>
            </a:r>
            <a:r>
              <a:rPr sz="1915" dirty="0" err="1"/>
              <a:t>neschopnost</a:t>
            </a:r>
            <a:r>
              <a:rPr sz="1915" dirty="0"/>
              <a:t>; </a:t>
            </a:r>
            <a:r>
              <a:rPr sz="1915" dirty="0" err="1" smtClean="0"/>
              <a:t>chůze</a:t>
            </a:r>
            <a:r>
              <a:rPr sz="1915" dirty="0" smtClean="0"/>
              <a:t> </a:t>
            </a:r>
            <a:r>
              <a:rPr sz="1915" dirty="0"/>
              <a:t>o </a:t>
            </a:r>
            <a:r>
              <a:rPr sz="1915" dirty="0" err="1"/>
              <a:t>široké</a:t>
            </a:r>
            <a:r>
              <a:rPr sz="1915" dirty="0"/>
              <a:t> </a:t>
            </a:r>
            <a:r>
              <a:rPr sz="1915" dirty="0" err="1"/>
              <a:t>bázi</a:t>
            </a:r>
            <a:r>
              <a:rPr sz="1915" dirty="0"/>
              <a:t>, </a:t>
            </a:r>
            <a:r>
              <a:rPr sz="1915" dirty="0" err="1"/>
              <a:t>šouravá</a:t>
            </a:r>
            <a:r>
              <a:rPr sz="1915" dirty="0"/>
              <a:t>, pro </a:t>
            </a:r>
            <a:r>
              <a:rPr sz="1915" dirty="0" err="1"/>
              <a:t>otočení</a:t>
            </a:r>
            <a:r>
              <a:rPr sz="1915" dirty="0"/>
              <a:t> </a:t>
            </a:r>
            <a:r>
              <a:rPr sz="1915" dirty="0" err="1"/>
              <a:t>velké</a:t>
            </a:r>
            <a:r>
              <a:rPr sz="1915" dirty="0"/>
              <a:t> </a:t>
            </a:r>
            <a:r>
              <a:rPr sz="1915" dirty="0" err="1"/>
              <a:t>množství</a:t>
            </a:r>
            <a:r>
              <a:rPr sz="1915" dirty="0"/>
              <a:t> </a:t>
            </a:r>
            <a:r>
              <a:rPr sz="1915" dirty="0" err="1"/>
              <a:t>velmi</a:t>
            </a:r>
            <a:r>
              <a:rPr sz="1915" dirty="0"/>
              <a:t> </a:t>
            </a:r>
            <a:r>
              <a:rPr sz="1915" dirty="0" err="1"/>
              <a:t>krátkých</a:t>
            </a:r>
            <a:r>
              <a:rPr sz="1915" dirty="0"/>
              <a:t> </a:t>
            </a:r>
            <a:r>
              <a:rPr sz="1915" dirty="0" err="1"/>
              <a:t>krůčků</a:t>
            </a:r>
            <a:r>
              <a:rPr sz="1915" dirty="0" smtClean="0"/>
              <a:t>,</a:t>
            </a:r>
            <a:r>
              <a:rPr lang="cs-CZ" sz="1915" dirty="0" smtClean="0"/>
              <a:t> </a:t>
            </a:r>
            <a:r>
              <a:rPr sz="1915" dirty="0" err="1" smtClean="0"/>
              <a:t>problém</a:t>
            </a:r>
            <a:r>
              <a:rPr sz="1915" dirty="0" smtClean="0"/>
              <a:t> </a:t>
            </a:r>
            <a:r>
              <a:rPr sz="1915" dirty="0"/>
              <a:t>s </a:t>
            </a:r>
            <a:r>
              <a:rPr sz="1915" dirty="0" err="1"/>
              <a:t>překážkami</a:t>
            </a:r>
            <a:r>
              <a:rPr sz="1915" dirty="0"/>
              <a:t>,...</a:t>
            </a:r>
          </a:p>
          <a:p>
            <a:pPr marL="916930" lvl="1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1915" b="1" dirty="0" smtClean="0"/>
              <a:t>i</a:t>
            </a:r>
            <a:r>
              <a:rPr sz="1915" b="1" dirty="0" err="1" smtClean="0"/>
              <a:t>nkontinence</a:t>
            </a:r>
            <a:r>
              <a:rPr sz="1915" b="1" dirty="0" smtClean="0"/>
              <a:t> </a:t>
            </a:r>
            <a:r>
              <a:rPr sz="1915" dirty="0"/>
              <a:t>- </a:t>
            </a:r>
            <a:r>
              <a:rPr sz="1915" dirty="0" err="1"/>
              <a:t>většinou</a:t>
            </a:r>
            <a:r>
              <a:rPr sz="1915" dirty="0"/>
              <a:t> </a:t>
            </a:r>
            <a:r>
              <a:rPr sz="1915" dirty="0" err="1"/>
              <a:t>částečná</a:t>
            </a:r>
            <a:r>
              <a:rPr sz="1915" dirty="0"/>
              <a:t>, </a:t>
            </a:r>
            <a:r>
              <a:rPr sz="1915" dirty="0" err="1"/>
              <a:t>častější</a:t>
            </a:r>
            <a:r>
              <a:rPr sz="1915" dirty="0"/>
              <a:t> </a:t>
            </a:r>
            <a:r>
              <a:rPr sz="1915" dirty="0" err="1"/>
              <a:t>frekvence</a:t>
            </a:r>
            <a:r>
              <a:rPr sz="1915" dirty="0"/>
              <a:t> </a:t>
            </a:r>
            <a:r>
              <a:rPr sz="1915" dirty="0" err="1"/>
              <a:t>močení</a:t>
            </a:r>
            <a:r>
              <a:rPr sz="1915" dirty="0"/>
              <a:t>, </a:t>
            </a:r>
            <a:r>
              <a:rPr sz="1915" dirty="0" err="1"/>
              <a:t>ze</a:t>
            </a:r>
            <a:r>
              <a:rPr sz="1915" dirty="0"/>
              <a:t> </a:t>
            </a:r>
            <a:r>
              <a:rPr sz="1915" dirty="0" err="1"/>
              <a:t>začátku</a:t>
            </a:r>
            <a:r>
              <a:rPr sz="1915" dirty="0"/>
              <a:t> </a:t>
            </a:r>
            <a:r>
              <a:rPr sz="1915" dirty="0" err="1"/>
              <a:t>imperativní</a:t>
            </a:r>
            <a:r>
              <a:rPr sz="1915" dirty="0"/>
              <a:t> </a:t>
            </a:r>
            <a:r>
              <a:rPr sz="1915" dirty="0" err="1"/>
              <a:t>mikce</a:t>
            </a:r>
            <a:r>
              <a:rPr sz="1915" dirty="0"/>
              <a:t>, </a:t>
            </a:r>
            <a:r>
              <a:rPr sz="1915" dirty="0" err="1"/>
              <a:t>inkontinence</a:t>
            </a:r>
            <a:r>
              <a:rPr sz="1915" dirty="0"/>
              <a:t> </a:t>
            </a:r>
            <a:r>
              <a:rPr sz="1915" dirty="0" err="1"/>
              <a:t>později</a:t>
            </a:r>
            <a:endParaRPr sz="1915" dirty="0"/>
          </a:p>
          <a:p>
            <a:pPr marL="916930" lvl="1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lang="cs-CZ" sz="1915" b="1" dirty="0" smtClean="0"/>
              <a:t>z</a:t>
            </a:r>
            <a:r>
              <a:rPr sz="1915" b="1" dirty="0" err="1" smtClean="0"/>
              <a:t>horšení</a:t>
            </a:r>
            <a:r>
              <a:rPr sz="1915" b="1" dirty="0" smtClean="0"/>
              <a:t> </a:t>
            </a:r>
            <a:r>
              <a:rPr sz="1915" b="1" dirty="0"/>
              <a:t>KF </a:t>
            </a:r>
            <a:r>
              <a:rPr sz="1915" b="1" dirty="0" err="1"/>
              <a:t>až</a:t>
            </a:r>
            <a:r>
              <a:rPr sz="1915" b="1" dirty="0"/>
              <a:t> </a:t>
            </a:r>
            <a:r>
              <a:rPr sz="1915" b="1" dirty="0" err="1"/>
              <a:t>demence</a:t>
            </a:r>
            <a:r>
              <a:rPr sz="1915" b="1" dirty="0"/>
              <a:t> </a:t>
            </a:r>
            <a:r>
              <a:rPr sz="1915" dirty="0"/>
              <a:t>- v </a:t>
            </a:r>
            <a:r>
              <a:rPr sz="1915" dirty="0" err="1"/>
              <a:t>typických</a:t>
            </a:r>
            <a:r>
              <a:rPr sz="1915" dirty="0"/>
              <a:t> </a:t>
            </a:r>
            <a:r>
              <a:rPr sz="1915" dirty="0" err="1"/>
              <a:t>případech</a:t>
            </a:r>
            <a:r>
              <a:rPr sz="1915" dirty="0"/>
              <a:t> </a:t>
            </a:r>
            <a:r>
              <a:rPr sz="1915" dirty="0" err="1"/>
              <a:t>spolu</a:t>
            </a:r>
            <a:r>
              <a:rPr sz="1915" dirty="0"/>
              <a:t> s </a:t>
            </a:r>
            <a:r>
              <a:rPr sz="1915" dirty="0" err="1"/>
              <a:t>rozvojem</a:t>
            </a:r>
            <a:r>
              <a:rPr sz="1915" dirty="0"/>
              <a:t> </a:t>
            </a:r>
            <a:r>
              <a:rPr sz="1915" dirty="0" err="1"/>
              <a:t>poruch</a:t>
            </a:r>
            <a:r>
              <a:rPr sz="1915" dirty="0"/>
              <a:t> </a:t>
            </a:r>
            <a:r>
              <a:rPr sz="1915" dirty="0" err="1"/>
              <a:t>rovnováhy</a:t>
            </a:r>
            <a:r>
              <a:rPr sz="1915" dirty="0"/>
              <a:t> a </a:t>
            </a:r>
            <a:r>
              <a:rPr sz="1915" dirty="0" err="1"/>
              <a:t>chůze</a:t>
            </a:r>
            <a:r>
              <a:rPr sz="1915" dirty="0"/>
              <a:t> </a:t>
            </a:r>
            <a:r>
              <a:rPr sz="1915" dirty="0" err="1"/>
              <a:t>nebo</a:t>
            </a:r>
            <a:r>
              <a:rPr sz="1915" dirty="0"/>
              <a:t> </a:t>
            </a:r>
            <a:r>
              <a:rPr sz="1915" dirty="0" err="1"/>
              <a:t>záhy</a:t>
            </a:r>
            <a:r>
              <a:rPr sz="1915" dirty="0"/>
              <a:t> </a:t>
            </a:r>
            <a:r>
              <a:rPr sz="1915" dirty="0" err="1"/>
              <a:t>po</a:t>
            </a:r>
            <a:r>
              <a:rPr sz="1915" dirty="0"/>
              <a:t> </a:t>
            </a:r>
            <a:r>
              <a:rPr sz="1915" dirty="0" err="1"/>
              <a:t>něm</a:t>
            </a:r>
            <a:r>
              <a:rPr sz="1915" dirty="0"/>
              <a:t> </a:t>
            </a:r>
            <a:r>
              <a:rPr sz="1915" dirty="0" err="1"/>
              <a:t>nastupují</a:t>
            </a:r>
            <a:r>
              <a:rPr sz="1915" dirty="0"/>
              <a:t> </a:t>
            </a:r>
            <a:r>
              <a:rPr sz="1915" dirty="0" err="1"/>
              <a:t>kognitivní</a:t>
            </a:r>
            <a:r>
              <a:rPr sz="1915" dirty="0"/>
              <a:t> </a:t>
            </a:r>
            <a:r>
              <a:rPr sz="1915" dirty="0" err="1"/>
              <a:t>obtíže</a:t>
            </a:r>
            <a:r>
              <a:rPr sz="1915" dirty="0"/>
              <a:t> </a:t>
            </a:r>
            <a:endParaRPr lang="cs-CZ" sz="1915" dirty="0" smtClean="0"/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sz="1916" dirty="0" err="1" smtClean="0"/>
              <a:t>nejedná</a:t>
            </a:r>
            <a:r>
              <a:rPr sz="1916" dirty="0" smtClean="0"/>
              <a:t> </a:t>
            </a:r>
            <a:r>
              <a:rPr sz="1916" dirty="0"/>
              <a:t>se o </a:t>
            </a:r>
            <a:r>
              <a:rPr sz="1916" dirty="0" err="1"/>
              <a:t>primárně</a:t>
            </a:r>
            <a:r>
              <a:rPr sz="1916" dirty="0"/>
              <a:t> </a:t>
            </a:r>
            <a:r>
              <a:rPr sz="1916" dirty="0" err="1"/>
              <a:t>degenerativní</a:t>
            </a:r>
            <a:r>
              <a:rPr sz="1916" dirty="0"/>
              <a:t> </a:t>
            </a:r>
            <a:r>
              <a:rPr sz="1916" dirty="0" err="1"/>
              <a:t>poruchu</a:t>
            </a:r>
            <a:r>
              <a:rPr sz="1916" dirty="0"/>
              <a:t> </a:t>
            </a:r>
            <a:r>
              <a:rPr sz="1916" dirty="0" err="1"/>
              <a:t>jako</a:t>
            </a:r>
            <a:r>
              <a:rPr sz="1916" dirty="0"/>
              <a:t> u </a:t>
            </a:r>
            <a:r>
              <a:rPr sz="1916" dirty="0" err="1"/>
              <a:t>demencí</a:t>
            </a:r>
            <a:r>
              <a:rPr sz="1916" dirty="0"/>
              <a:t>, ale o </a:t>
            </a:r>
            <a:r>
              <a:rPr sz="1916" dirty="0" err="1"/>
              <a:t>reverzibilní</a:t>
            </a:r>
            <a:r>
              <a:rPr sz="1916" dirty="0"/>
              <a:t> </a:t>
            </a:r>
            <a:r>
              <a:rPr sz="1916" dirty="0" err="1"/>
              <a:t>stav</a:t>
            </a:r>
            <a:r>
              <a:rPr sz="1916" dirty="0"/>
              <a:t> </a:t>
            </a:r>
            <a:r>
              <a:rPr sz="1916" dirty="0" err="1"/>
              <a:t>zahrnující</a:t>
            </a:r>
            <a:r>
              <a:rPr sz="1916" dirty="0"/>
              <a:t> </a:t>
            </a:r>
            <a:r>
              <a:rPr sz="1916" dirty="0" err="1"/>
              <a:t>poruchy</a:t>
            </a:r>
            <a:r>
              <a:rPr sz="1916" dirty="0"/>
              <a:t> KF</a:t>
            </a:r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sz="2200" dirty="0" err="1" smtClean="0"/>
              <a:t>začátek</a:t>
            </a:r>
            <a:r>
              <a:rPr sz="2200" dirty="0" smtClean="0"/>
              <a:t> </a:t>
            </a:r>
            <a:r>
              <a:rPr sz="2200" dirty="0" err="1"/>
              <a:t>plíživý</a:t>
            </a:r>
            <a:r>
              <a:rPr sz="2200" dirty="0"/>
              <a:t> a </a:t>
            </a:r>
            <a:r>
              <a:rPr sz="2200" dirty="0" err="1"/>
              <a:t>nenápadný</a:t>
            </a:r>
            <a:r>
              <a:rPr sz="2200" dirty="0"/>
              <a:t> - </a:t>
            </a:r>
            <a:r>
              <a:rPr sz="2200" dirty="0" err="1"/>
              <a:t>ztráta</a:t>
            </a:r>
            <a:r>
              <a:rPr sz="2200" dirty="0"/>
              <a:t> </a:t>
            </a:r>
            <a:r>
              <a:rPr sz="2200" dirty="0" err="1"/>
              <a:t>zájmu</a:t>
            </a:r>
            <a:r>
              <a:rPr sz="2200" dirty="0"/>
              <a:t> o </a:t>
            </a:r>
            <a:r>
              <a:rPr sz="2200" dirty="0" err="1"/>
              <a:t>dosavadní</a:t>
            </a:r>
            <a:r>
              <a:rPr sz="2200" dirty="0"/>
              <a:t> </a:t>
            </a:r>
            <a:r>
              <a:rPr sz="2200" dirty="0" err="1"/>
              <a:t>činnost</a:t>
            </a:r>
            <a:r>
              <a:rPr sz="2200" dirty="0"/>
              <a:t>, </a:t>
            </a:r>
            <a:r>
              <a:rPr sz="2200" dirty="0" err="1"/>
              <a:t>zhoršení</a:t>
            </a:r>
            <a:r>
              <a:rPr sz="2200" dirty="0"/>
              <a:t> </a:t>
            </a:r>
            <a:r>
              <a:rPr sz="2200" dirty="0" err="1"/>
              <a:t>organizačních</a:t>
            </a:r>
            <a:r>
              <a:rPr sz="2200" dirty="0"/>
              <a:t> </a:t>
            </a:r>
            <a:r>
              <a:rPr sz="2200" dirty="0" err="1"/>
              <a:t>schopností</a:t>
            </a:r>
            <a:r>
              <a:rPr sz="2200" dirty="0"/>
              <a:t>, </a:t>
            </a:r>
            <a:r>
              <a:rPr sz="2200" dirty="0" err="1"/>
              <a:t>drobné</a:t>
            </a:r>
            <a:r>
              <a:rPr sz="2200" dirty="0"/>
              <a:t> </a:t>
            </a:r>
            <a:r>
              <a:rPr sz="2200" dirty="0" err="1"/>
              <a:t>výpadky</a:t>
            </a:r>
            <a:r>
              <a:rPr sz="2200" dirty="0"/>
              <a:t> </a:t>
            </a:r>
            <a:r>
              <a:rPr sz="2200" dirty="0" err="1"/>
              <a:t>paměti</a:t>
            </a:r>
            <a:r>
              <a:rPr sz="2200" dirty="0"/>
              <a:t>, </a:t>
            </a:r>
            <a:r>
              <a:rPr sz="2200" dirty="0" err="1"/>
              <a:t>hlavně</a:t>
            </a:r>
            <a:r>
              <a:rPr sz="2200" dirty="0"/>
              <a:t> </a:t>
            </a:r>
            <a:r>
              <a:rPr sz="2200" dirty="0" err="1"/>
              <a:t>krátkodobé</a:t>
            </a:r>
            <a:r>
              <a:rPr sz="2200" dirty="0"/>
              <a:t>; </a:t>
            </a:r>
            <a:r>
              <a:rPr sz="2200" dirty="0" err="1"/>
              <a:t>později</a:t>
            </a:r>
            <a:r>
              <a:rPr sz="2200" dirty="0"/>
              <a:t> </a:t>
            </a:r>
            <a:r>
              <a:rPr sz="2200" dirty="0" err="1"/>
              <a:t>zmatenost</a:t>
            </a:r>
            <a:r>
              <a:rPr sz="2200" dirty="0"/>
              <a:t>, </a:t>
            </a:r>
            <a:r>
              <a:rPr sz="2200" dirty="0" err="1"/>
              <a:t>poruchy</a:t>
            </a:r>
            <a:r>
              <a:rPr sz="2200" dirty="0"/>
              <a:t> </a:t>
            </a:r>
            <a:r>
              <a:rPr sz="2200" dirty="0" err="1"/>
              <a:t>orientace</a:t>
            </a:r>
            <a:r>
              <a:rPr sz="2200" dirty="0"/>
              <a:t>, </a:t>
            </a:r>
            <a:r>
              <a:rPr sz="2200" dirty="0" err="1"/>
              <a:t>zmenšení</a:t>
            </a:r>
            <a:r>
              <a:rPr sz="2200" dirty="0"/>
              <a:t> </a:t>
            </a:r>
            <a:r>
              <a:rPr sz="2200" dirty="0" err="1"/>
              <a:t>rozsahu</a:t>
            </a:r>
            <a:r>
              <a:rPr sz="2200" dirty="0"/>
              <a:t> </a:t>
            </a:r>
            <a:r>
              <a:rPr sz="2200" dirty="0" err="1"/>
              <a:t>pozornosti</a:t>
            </a:r>
            <a:r>
              <a:rPr sz="2200" dirty="0"/>
              <a:t>, </a:t>
            </a:r>
            <a:r>
              <a:rPr sz="2200" dirty="0" err="1"/>
              <a:t>zesílení</a:t>
            </a:r>
            <a:r>
              <a:rPr sz="2200" dirty="0"/>
              <a:t> </a:t>
            </a:r>
            <a:r>
              <a:rPr sz="2200" dirty="0" err="1"/>
              <a:t>poruch</a:t>
            </a:r>
            <a:r>
              <a:rPr sz="2200" dirty="0"/>
              <a:t> </a:t>
            </a:r>
            <a:r>
              <a:rPr sz="2200" dirty="0" err="1"/>
              <a:t>paměti</a:t>
            </a:r>
            <a:r>
              <a:rPr sz="2200" dirty="0"/>
              <a:t> (</a:t>
            </a:r>
            <a:r>
              <a:rPr sz="2200" dirty="0" err="1"/>
              <a:t>i</a:t>
            </a:r>
            <a:r>
              <a:rPr sz="2200" dirty="0"/>
              <a:t> </a:t>
            </a:r>
            <a:r>
              <a:rPr sz="2200" dirty="0" err="1"/>
              <a:t>dlouhodobé</a:t>
            </a:r>
            <a:r>
              <a:rPr sz="2200" dirty="0"/>
              <a:t>)</a:t>
            </a:r>
          </a:p>
          <a:p>
            <a:pPr marL="266700" indent="-266700" defTabSz="350520">
              <a:lnSpc>
                <a:spcPct val="100000"/>
              </a:lnSpc>
              <a:spcBef>
                <a:spcPts val="2500"/>
              </a:spcBef>
              <a:defRPr sz="1920"/>
            </a:pPr>
            <a:r>
              <a:rPr sz="2200" dirty="0" err="1" smtClean="0"/>
              <a:t>relativně</a:t>
            </a:r>
            <a:r>
              <a:rPr sz="2200" dirty="0" smtClean="0"/>
              <a:t> </a:t>
            </a:r>
            <a:r>
              <a:rPr sz="2200" dirty="0"/>
              <a:t>bez </a:t>
            </a:r>
            <a:r>
              <a:rPr sz="2200" dirty="0" err="1"/>
              <a:t>následků</a:t>
            </a:r>
            <a:r>
              <a:rPr sz="2200" dirty="0"/>
              <a:t> </a:t>
            </a:r>
            <a:r>
              <a:rPr sz="2200" dirty="0" err="1"/>
              <a:t>zachována</a:t>
            </a:r>
            <a:r>
              <a:rPr sz="2200" dirty="0"/>
              <a:t> </a:t>
            </a:r>
            <a:r>
              <a:rPr sz="2200" dirty="0" err="1"/>
              <a:t>schopnost</a:t>
            </a:r>
            <a:r>
              <a:rPr sz="2200" dirty="0"/>
              <a:t> </a:t>
            </a:r>
            <a:r>
              <a:rPr sz="2200" dirty="0" err="1"/>
              <a:t>sebeuvědomování</a:t>
            </a:r>
            <a:r>
              <a:rPr sz="2200" dirty="0"/>
              <a:t> a </a:t>
            </a:r>
            <a:r>
              <a:rPr sz="2200" dirty="0" err="1"/>
              <a:t>sebehodnocení</a:t>
            </a:r>
            <a:r>
              <a:rPr sz="2200" dirty="0"/>
              <a:t>, </a:t>
            </a:r>
            <a:r>
              <a:rPr sz="2200" dirty="0" err="1"/>
              <a:t>pacienti</a:t>
            </a:r>
            <a:r>
              <a:rPr sz="2200" dirty="0"/>
              <a:t> </a:t>
            </a:r>
            <a:r>
              <a:rPr sz="2200" dirty="0" err="1"/>
              <a:t>si</a:t>
            </a:r>
            <a:r>
              <a:rPr sz="2200" dirty="0"/>
              <a:t> </a:t>
            </a:r>
            <a:r>
              <a:rPr sz="2200" dirty="0" err="1"/>
              <a:t>zhoršování</a:t>
            </a:r>
            <a:r>
              <a:rPr sz="2200" dirty="0"/>
              <a:t> </a:t>
            </a:r>
            <a:r>
              <a:rPr sz="2200" dirty="0" err="1"/>
              <a:t>stavu</a:t>
            </a:r>
            <a:r>
              <a:rPr sz="2200" dirty="0"/>
              <a:t> </a:t>
            </a:r>
            <a:r>
              <a:rPr sz="2200" dirty="0" err="1"/>
              <a:t>uvědomují</a:t>
            </a:r>
            <a:r>
              <a:rPr sz="2200" dirty="0"/>
              <a:t> - </a:t>
            </a:r>
            <a:r>
              <a:rPr sz="2200" dirty="0" err="1"/>
              <a:t>přidružuje</a:t>
            </a:r>
            <a:r>
              <a:rPr sz="2200" dirty="0"/>
              <a:t> se </a:t>
            </a:r>
            <a:r>
              <a:rPr sz="2200" dirty="0" err="1"/>
              <a:t>depresivita</a:t>
            </a:r>
            <a:r>
              <a:rPr sz="2200" dirty="0"/>
              <a:t> a </a:t>
            </a:r>
            <a:r>
              <a:rPr sz="2200" dirty="0" err="1"/>
              <a:t>úzkostné</a:t>
            </a:r>
            <a:r>
              <a:rPr sz="2200" dirty="0"/>
              <a:t> </a:t>
            </a:r>
            <a:r>
              <a:rPr sz="2200" dirty="0" err="1"/>
              <a:t>poruchy</a:t>
            </a:r>
            <a:r>
              <a:rPr sz="2200" dirty="0"/>
              <a:t>, </a:t>
            </a:r>
            <a:r>
              <a:rPr sz="2200" dirty="0" err="1"/>
              <a:t>paranoidní</a:t>
            </a:r>
            <a:r>
              <a:rPr sz="2200" dirty="0"/>
              <a:t> </a:t>
            </a:r>
            <a:r>
              <a:rPr sz="2200" dirty="0" err="1"/>
              <a:t>sy</a:t>
            </a:r>
            <a:endParaRPr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PS vyšetření"/>
          <p:cNvSpPr txBox="1">
            <a:spLocks noGrp="1"/>
          </p:cNvSpPr>
          <p:nvPr>
            <p:ph type="title"/>
          </p:nvPr>
        </p:nvSpPr>
        <p:spPr>
          <a:xfrm>
            <a:off x="3088640" y="296271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800" dirty="0"/>
              <a:t>NPS </a:t>
            </a:r>
            <a:r>
              <a:rPr sz="4800" dirty="0" err="1"/>
              <a:t>vyšetření</a:t>
            </a:r>
            <a:endParaRPr sz="4800" dirty="0"/>
          </a:p>
        </p:txBody>
      </p:sp>
      <p:sp>
        <p:nvSpPr>
          <p:cNvPr id="136" name="Pokud lze, tak komplexní Wechslerovy inteligenční testy a zejména detailní vyšetření paměti - umožní zmapovat úroveň různých typů paměti - WMS III…"/>
          <p:cNvSpPr txBox="1">
            <a:spLocks noGrp="1"/>
          </p:cNvSpPr>
          <p:nvPr>
            <p:ph type="body" idx="1"/>
          </p:nvPr>
        </p:nvSpPr>
        <p:spPr>
          <a:xfrm>
            <a:off x="420131" y="2162434"/>
            <a:ext cx="12332042" cy="77971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0030" indent="-240030" defTabSz="315468">
              <a:spcBef>
                <a:spcPts val="2200"/>
              </a:spcBef>
              <a:defRPr sz="1728"/>
            </a:pPr>
            <a:r>
              <a:rPr lang="cs-CZ" sz="2200" dirty="0" err="1" smtClean="0"/>
              <a:t>p</a:t>
            </a:r>
            <a:r>
              <a:rPr sz="2200" dirty="0" err="1" smtClean="0"/>
              <a:t>okud</a:t>
            </a:r>
            <a:r>
              <a:rPr sz="2200" dirty="0" smtClean="0"/>
              <a:t> </a:t>
            </a:r>
            <a:r>
              <a:rPr sz="2200" dirty="0" err="1"/>
              <a:t>lze</a:t>
            </a:r>
            <a:r>
              <a:rPr sz="2200" dirty="0"/>
              <a:t>, </a:t>
            </a:r>
            <a:r>
              <a:rPr sz="2200" dirty="0" err="1"/>
              <a:t>tak</a:t>
            </a:r>
            <a:r>
              <a:rPr sz="2200" dirty="0"/>
              <a:t> </a:t>
            </a:r>
            <a:r>
              <a:rPr sz="2200" dirty="0" err="1"/>
              <a:t>komplexní</a:t>
            </a:r>
            <a:r>
              <a:rPr sz="2200" dirty="0"/>
              <a:t> </a:t>
            </a:r>
            <a:r>
              <a:rPr sz="2200" dirty="0" err="1"/>
              <a:t>Wechslerovy</a:t>
            </a:r>
            <a:r>
              <a:rPr sz="2200" dirty="0"/>
              <a:t> </a:t>
            </a:r>
            <a:r>
              <a:rPr sz="2200" dirty="0" err="1"/>
              <a:t>inteligenční</a:t>
            </a:r>
            <a:r>
              <a:rPr sz="2200" dirty="0"/>
              <a:t> testy a </a:t>
            </a:r>
            <a:r>
              <a:rPr sz="2200" dirty="0" err="1"/>
              <a:t>zejména</a:t>
            </a:r>
            <a:r>
              <a:rPr sz="2200" dirty="0"/>
              <a:t> </a:t>
            </a:r>
            <a:r>
              <a:rPr sz="2200" dirty="0" err="1"/>
              <a:t>detailní</a:t>
            </a:r>
            <a:r>
              <a:rPr sz="2200" dirty="0"/>
              <a:t> </a:t>
            </a:r>
            <a:r>
              <a:rPr sz="2200" dirty="0" err="1"/>
              <a:t>vyšetření</a:t>
            </a:r>
            <a:r>
              <a:rPr sz="2200" dirty="0"/>
              <a:t> </a:t>
            </a:r>
            <a:r>
              <a:rPr sz="2200" dirty="0" err="1"/>
              <a:t>paměti</a:t>
            </a:r>
            <a:r>
              <a:rPr sz="2200" dirty="0"/>
              <a:t> - </a:t>
            </a:r>
            <a:r>
              <a:rPr sz="2200" dirty="0" err="1"/>
              <a:t>umožní</a:t>
            </a:r>
            <a:r>
              <a:rPr sz="2200" dirty="0"/>
              <a:t> </a:t>
            </a:r>
            <a:r>
              <a:rPr sz="2200" dirty="0" err="1"/>
              <a:t>zmapovat</a:t>
            </a:r>
            <a:r>
              <a:rPr sz="2200" dirty="0"/>
              <a:t> </a:t>
            </a:r>
            <a:r>
              <a:rPr sz="2200" dirty="0" err="1"/>
              <a:t>úroveň</a:t>
            </a:r>
            <a:r>
              <a:rPr sz="2200" dirty="0"/>
              <a:t> </a:t>
            </a:r>
            <a:r>
              <a:rPr sz="2200" dirty="0" err="1"/>
              <a:t>různých</a:t>
            </a:r>
            <a:r>
              <a:rPr sz="2200" dirty="0"/>
              <a:t> </a:t>
            </a:r>
            <a:r>
              <a:rPr sz="2200" dirty="0" err="1"/>
              <a:t>typů</a:t>
            </a:r>
            <a:r>
              <a:rPr sz="2200" dirty="0"/>
              <a:t> </a:t>
            </a:r>
            <a:r>
              <a:rPr sz="2200" dirty="0" err="1"/>
              <a:t>paměti</a:t>
            </a:r>
            <a:r>
              <a:rPr sz="2200" dirty="0"/>
              <a:t> - WMS III</a:t>
            </a:r>
          </a:p>
          <a:p>
            <a:pPr marL="240030" indent="-240030" defTabSz="315468">
              <a:spcBef>
                <a:spcPts val="2200"/>
              </a:spcBef>
              <a:defRPr sz="1728"/>
            </a:pPr>
            <a:r>
              <a:rPr lang="cs-CZ" sz="2200" dirty="0" err="1" smtClean="0"/>
              <a:t>s</a:t>
            </a:r>
            <a:r>
              <a:rPr sz="2200" dirty="0" err="1" smtClean="0"/>
              <a:t>amozřejmě</a:t>
            </a:r>
            <a:r>
              <a:rPr sz="2200" dirty="0" smtClean="0"/>
              <a:t> </a:t>
            </a:r>
            <a:r>
              <a:rPr sz="2200" dirty="0" err="1"/>
              <a:t>rozhovor</a:t>
            </a:r>
            <a:r>
              <a:rPr sz="2200" dirty="0"/>
              <a:t> + </a:t>
            </a:r>
            <a:r>
              <a:rPr sz="2200" dirty="0" err="1"/>
              <a:t>škála</a:t>
            </a:r>
            <a:r>
              <a:rPr sz="2200" dirty="0"/>
              <a:t> </a:t>
            </a:r>
            <a:r>
              <a:rPr sz="2200" dirty="0" err="1"/>
              <a:t>depresivity</a:t>
            </a:r>
            <a:endParaRPr sz="2200" dirty="0"/>
          </a:p>
          <a:p>
            <a:pPr marL="240030" indent="-240030" defTabSz="315468">
              <a:spcBef>
                <a:spcPts val="2200"/>
              </a:spcBef>
              <a:defRPr sz="1728"/>
            </a:pPr>
            <a:r>
              <a:rPr lang="cs-CZ" sz="2200" dirty="0" err="1" smtClean="0"/>
              <a:t>n</a:t>
            </a:r>
            <a:r>
              <a:rPr sz="2200" dirty="0" err="1" smtClean="0"/>
              <a:t>ávrh</a:t>
            </a:r>
            <a:r>
              <a:rPr sz="2200" dirty="0" smtClean="0"/>
              <a:t> </a:t>
            </a:r>
            <a:r>
              <a:rPr sz="2200" dirty="0" err="1"/>
              <a:t>typizovaného</a:t>
            </a:r>
            <a:r>
              <a:rPr sz="2200" dirty="0"/>
              <a:t> </a:t>
            </a:r>
            <a:r>
              <a:rPr sz="2200" dirty="0" err="1"/>
              <a:t>vyšetření</a:t>
            </a:r>
            <a:r>
              <a:rPr sz="2200" dirty="0"/>
              <a:t> (</a:t>
            </a:r>
            <a:r>
              <a:rPr sz="2200" dirty="0" err="1" smtClean="0"/>
              <a:t>Mohaplová</a:t>
            </a:r>
            <a:r>
              <a:rPr lang="cs-CZ" sz="2200" dirty="0" smtClean="0"/>
              <a:t>,</a:t>
            </a:r>
            <a:r>
              <a:rPr sz="2200" dirty="0" smtClean="0"/>
              <a:t> </a:t>
            </a:r>
            <a:r>
              <a:rPr sz="2200" dirty="0"/>
              <a:t>2006)</a:t>
            </a:r>
          </a:p>
          <a:p>
            <a:pPr marL="890260" lvl="1" indent="-240030" defTabSz="315468">
              <a:spcBef>
                <a:spcPts val="2200"/>
              </a:spcBef>
              <a:defRPr sz="1728"/>
            </a:pPr>
            <a:r>
              <a:rPr lang="cs-CZ" sz="1915" dirty="0" smtClean="0"/>
              <a:t>r</a:t>
            </a:r>
            <a:r>
              <a:rPr sz="1915" dirty="0" err="1" smtClean="0"/>
              <a:t>ozhovor</a:t>
            </a:r>
            <a:r>
              <a:rPr sz="1915" dirty="0" smtClean="0"/>
              <a:t> </a:t>
            </a:r>
            <a:r>
              <a:rPr sz="1915" dirty="0"/>
              <a:t>20-30 min</a:t>
            </a:r>
          </a:p>
          <a:p>
            <a:pPr marL="890260" lvl="1" indent="-240030" defTabSz="315468">
              <a:spcBef>
                <a:spcPts val="2200"/>
              </a:spcBef>
              <a:defRPr sz="1728"/>
            </a:pPr>
            <a:r>
              <a:rPr lang="cs-CZ" sz="1915" dirty="0"/>
              <a:t>I</a:t>
            </a:r>
            <a:r>
              <a:rPr sz="1915" dirty="0" err="1" smtClean="0"/>
              <a:t>nformace</a:t>
            </a:r>
            <a:r>
              <a:rPr sz="1915" dirty="0" smtClean="0"/>
              <a:t> </a:t>
            </a:r>
            <a:r>
              <a:rPr sz="1915" dirty="0"/>
              <a:t>a </a:t>
            </a:r>
            <a:r>
              <a:rPr sz="1915" dirty="0" err="1"/>
              <a:t>Orientace</a:t>
            </a:r>
            <a:r>
              <a:rPr sz="1915" dirty="0"/>
              <a:t> z WMS III</a:t>
            </a:r>
          </a:p>
          <a:p>
            <a:pPr marL="890260" lvl="1" indent="-240030" defTabSz="315468">
              <a:spcBef>
                <a:spcPts val="2200"/>
              </a:spcBef>
              <a:defRPr sz="1728"/>
            </a:pPr>
            <a:r>
              <a:rPr sz="1915" dirty="0" err="1"/>
              <a:t>Paměťový</a:t>
            </a:r>
            <a:r>
              <a:rPr sz="1915" dirty="0"/>
              <a:t> test </a:t>
            </a:r>
            <a:r>
              <a:rPr sz="1915" dirty="0" err="1"/>
              <a:t>učení</a:t>
            </a:r>
            <a:r>
              <a:rPr sz="1915" dirty="0"/>
              <a:t>: </a:t>
            </a:r>
            <a:r>
              <a:rPr sz="1915" dirty="0" err="1"/>
              <a:t>pokusy</a:t>
            </a:r>
            <a:r>
              <a:rPr sz="1915" dirty="0"/>
              <a:t> I-IV a </a:t>
            </a:r>
            <a:r>
              <a:rPr sz="1915" dirty="0" err="1"/>
              <a:t>vybavení</a:t>
            </a:r>
            <a:r>
              <a:rPr sz="1915" dirty="0"/>
              <a:t> </a:t>
            </a:r>
            <a:r>
              <a:rPr sz="1915" dirty="0" err="1"/>
              <a:t>po</a:t>
            </a:r>
            <a:r>
              <a:rPr sz="1915" dirty="0"/>
              <a:t> </a:t>
            </a:r>
            <a:r>
              <a:rPr sz="1915" dirty="0" err="1"/>
              <a:t>interferenci</a:t>
            </a:r>
            <a:endParaRPr sz="1915" dirty="0"/>
          </a:p>
          <a:p>
            <a:pPr marL="890260" lvl="1" indent="-240030" defTabSz="315468">
              <a:spcBef>
                <a:spcPts val="2200"/>
              </a:spcBef>
              <a:defRPr sz="1728"/>
            </a:pPr>
            <a:r>
              <a:rPr sz="1915" dirty="0" err="1"/>
              <a:t>Reyova</a:t>
            </a:r>
            <a:r>
              <a:rPr sz="1915" dirty="0"/>
              <a:t> </a:t>
            </a:r>
            <a:r>
              <a:rPr sz="1915" dirty="0" err="1"/>
              <a:t>figura</a:t>
            </a:r>
            <a:r>
              <a:rPr sz="1915" dirty="0"/>
              <a:t> (</a:t>
            </a:r>
            <a:r>
              <a:rPr sz="1915" dirty="0" err="1"/>
              <a:t>Taylorové</a:t>
            </a:r>
            <a:r>
              <a:rPr sz="1915" dirty="0"/>
              <a:t>) - </a:t>
            </a:r>
            <a:r>
              <a:rPr sz="1915" dirty="0" err="1"/>
              <a:t>figura</a:t>
            </a:r>
            <a:r>
              <a:rPr sz="1915" dirty="0"/>
              <a:t> - </a:t>
            </a:r>
            <a:r>
              <a:rPr sz="1915" dirty="0" err="1"/>
              <a:t>kopie</a:t>
            </a:r>
            <a:r>
              <a:rPr sz="1915" dirty="0"/>
              <a:t>; </a:t>
            </a:r>
            <a:r>
              <a:rPr sz="1915" dirty="0" err="1"/>
              <a:t>pak</a:t>
            </a:r>
            <a:r>
              <a:rPr sz="1915" dirty="0"/>
              <a:t> </a:t>
            </a:r>
            <a:r>
              <a:rPr sz="1915" dirty="0" err="1"/>
              <a:t>reprodukce</a:t>
            </a:r>
            <a:r>
              <a:rPr sz="1915" dirty="0"/>
              <a:t> </a:t>
            </a:r>
            <a:r>
              <a:rPr sz="1915" dirty="0" err="1"/>
              <a:t>po</a:t>
            </a:r>
            <a:r>
              <a:rPr sz="1915" dirty="0"/>
              <a:t> 3 </a:t>
            </a:r>
            <a:r>
              <a:rPr sz="1915" dirty="0" err="1"/>
              <a:t>minutách</a:t>
            </a:r>
            <a:endParaRPr sz="1915" dirty="0"/>
          </a:p>
          <a:p>
            <a:pPr marL="890260" lvl="1" indent="-240030" defTabSz="315468">
              <a:spcBef>
                <a:spcPts val="2200"/>
              </a:spcBef>
              <a:defRPr sz="1728"/>
            </a:pPr>
            <a:r>
              <a:rPr sz="1915" dirty="0" err="1"/>
              <a:t>Beckova</a:t>
            </a:r>
            <a:r>
              <a:rPr sz="1915" dirty="0"/>
              <a:t> </a:t>
            </a:r>
            <a:r>
              <a:rPr sz="1915" dirty="0" err="1"/>
              <a:t>sebeposuzovací</a:t>
            </a:r>
            <a:r>
              <a:rPr sz="1915" dirty="0"/>
              <a:t> </a:t>
            </a:r>
            <a:r>
              <a:rPr sz="1915" dirty="0" err="1"/>
              <a:t>škála</a:t>
            </a:r>
            <a:r>
              <a:rPr sz="1915" dirty="0"/>
              <a:t> </a:t>
            </a:r>
            <a:r>
              <a:rPr sz="1915" dirty="0" err="1"/>
              <a:t>depresivity</a:t>
            </a:r>
            <a:endParaRPr sz="1915" dirty="0"/>
          </a:p>
          <a:p>
            <a:pPr marL="890260" lvl="1" indent="-240030" defTabSz="315468">
              <a:spcBef>
                <a:spcPts val="2200"/>
              </a:spcBef>
              <a:defRPr sz="1728"/>
            </a:pPr>
            <a:r>
              <a:rPr sz="1915" dirty="0"/>
              <a:t>Test </a:t>
            </a:r>
            <a:r>
              <a:rPr sz="1915" dirty="0" err="1"/>
              <a:t>verbální</a:t>
            </a:r>
            <a:r>
              <a:rPr sz="1915" dirty="0"/>
              <a:t> </a:t>
            </a:r>
            <a:r>
              <a:rPr sz="1915" dirty="0" err="1"/>
              <a:t>fluence</a:t>
            </a:r>
            <a:endParaRPr sz="1915" dirty="0"/>
          </a:p>
          <a:p>
            <a:pPr marL="890260" lvl="1" indent="-240030" defTabSz="315468">
              <a:spcBef>
                <a:spcPts val="2200"/>
              </a:spcBef>
              <a:defRPr sz="1728"/>
            </a:pPr>
            <a:r>
              <a:rPr sz="1915" dirty="0" err="1"/>
              <a:t>Číselný</a:t>
            </a:r>
            <a:r>
              <a:rPr sz="1915" dirty="0"/>
              <a:t> </a:t>
            </a:r>
            <a:r>
              <a:rPr sz="1915" dirty="0" err="1"/>
              <a:t>čtverec</a:t>
            </a:r>
            <a:r>
              <a:rPr sz="1915" dirty="0"/>
              <a:t> </a:t>
            </a:r>
            <a:r>
              <a:rPr sz="1915" dirty="0" err="1"/>
              <a:t>nebo</a:t>
            </a:r>
            <a:r>
              <a:rPr sz="1915" dirty="0"/>
              <a:t> TMT</a:t>
            </a:r>
          </a:p>
          <a:p>
            <a:pPr marL="240030" indent="-240030" defTabSz="315468">
              <a:spcBef>
                <a:spcPts val="2200"/>
              </a:spcBef>
              <a:defRPr sz="1728"/>
            </a:pPr>
            <a:r>
              <a:rPr lang="cs-CZ" sz="2200" dirty="0" err="1" smtClean="0"/>
              <a:t>p</a:t>
            </a:r>
            <a:r>
              <a:rPr sz="2200" dirty="0" err="1" smtClean="0"/>
              <a:t>odle</a:t>
            </a:r>
            <a:r>
              <a:rPr sz="2200" dirty="0" smtClean="0"/>
              <a:t> </a:t>
            </a:r>
            <a:r>
              <a:rPr sz="2200" dirty="0" err="1" smtClean="0"/>
              <a:t>trvání</a:t>
            </a:r>
            <a:r>
              <a:rPr lang="cs-CZ" sz="2200" dirty="0" smtClean="0"/>
              <a:t> </a:t>
            </a:r>
            <a:r>
              <a:rPr sz="2200" dirty="0" err="1" smtClean="0"/>
              <a:t>adm</a:t>
            </a:r>
            <a:r>
              <a:rPr lang="cs-CZ" sz="2200" dirty="0" smtClean="0"/>
              <a:t>i</a:t>
            </a:r>
            <a:r>
              <a:rPr sz="2200" dirty="0" err="1" smtClean="0"/>
              <a:t>nistrace</a:t>
            </a:r>
            <a:r>
              <a:rPr sz="2200" dirty="0" smtClean="0"/>
              <a:t> </a:t>
            </a:r>
            <a:r>
              <a:rPr sz="2200" dirty="0"/>
              <a:t>se </a:t>
            </a:r>
            <a:r>
              <a:rPr sz="2200" dirty="0" err="1"/>
              <a:t>vřazuje</a:t>
            </a:r>
            <a:r>
              <a:rPr sz="2200" dirty="0"/>
              <a:t> - </a:t>
            </a:r>
            <a:r>
              <a:rPr sz="2200" dirty="0" err="1"/>
              <a:t>Paměťový</a:t>
            </a:r>
            <a:r>
              <a:rPr sz="2200" dirty="0"/>
              <a:t> test </a:t>
            </a:r>
            <a:r>
              <a:rPr sz="2200" dirty="0" err="1"/>
              <a:t>učení</a:t>
            </a:r>
            <a:r>
              <a:rPr sz="2200" dirty="0"/>
              <a:t> VII </a:t>
            </a:r>
            <a:r>
              <a:rPr sz="2200" dirty="0" err="1"/>
              <a:t>pokus</a:t>
            </a:r>
            <a:r>
              <a:rPr sz="2200" dirty="0" smtClean="0"/>
              <a:t>,</a:t>
            </a:r>
            <a:r>
              <a:rPr lang="cs-CZ" sz="2200" dirty="0" smtClean="0"/>
              <a:t> </a:t>
            </a:r>
            <a:r>
              <a:rPr sz="2200" dirty="0" err="1" smtClean="0"/>
              <a:t>oddálené</a:t>
            </a:r>
            <a:r>
              <a:rPr sz="2200" dirty="0" smtClean="0"/>
              <a:t> </a:t>
            </a:r>
            <a:r>
              <a:rPr sz="2200" dirty="0" err="1"/>
              <a:t>vybavení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30 min.; </a:t>
            </a:r>
            <a:r>
              <a:rPr sz="2200" dirty="0" err="1"/>
              <a:t>Reyova</a:t>
            </a:r>
            <a:r>
              <a:rPr sz="2200" dirty="0"/>
              <a:t> </a:t>
            </a:r>
            <a:r>
              <a:rPr sz="2200" dirty="0" err="1"/>
              <a:t>figura</a:t>
            </a:r>
            <a:r>
              <a:rPr sz="2200" dirty="0"/>
              <a:t> - </a:t>
            </a:r>
            <a:r>
              <a:rPr sz="2200" dirty="0" err="1"/>
              <a:t>reprodukce</a:t>
            </a:r>
            <a:r>
              <a:rPr sz="2200" dirty="0"/>
              <a:t> </a:t>
            </a:r>
            <a:r>
              <a:rPr sz="2200" dirty="0" err="1"/>
              <a:t>po</a:t>
            </a:r>
            <a:r>
              <a:rPr sz="2200" dirty="0"/>
              <a:t> 30 min.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KR a PST"/>
          <p:cNvSpPr txBox="1">
            <a:spLocks noGrp="1"/>
          </p:cNvSpPr>
          <p:nvPr>
            <p:ph type="title"/>
          </p:nvPr>
        </p:nvSpPr>
        <p:spPr>
          <a:xfrm>
            <a:off x="3088640" y="123278"/>
            <a:ext cx="9070848" cy="18389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4800" dirty="0" smtClean="0"/>
              <a:t>Kognitivní rehabilitace                </a:t>
            </a:r>
            <a:r>
              <a:rPr sz="4800" dirty="0" smtClean="0"/>
              <a:t> </a:t>
            </a:r>
            <a:r>
              <a:rPr sz="4800" dirty="0"/>
              <a:t>a PST</a:t>
            </a:r>
          </a:p>
        </p:txBody>
      </p:sp>
      <p:sp>
        <p:nvSpPr>
          <p:cNvPr id="139" name="Neexistuje žádný jednotný postup…"/>
          <p:cNvSpPr txBox="1">
            <a:spLocks noGrp="1"/>
          </p:cNvSpPr>
          <p:nvPr>
            <p:ph type="body" idx="1"/>
          </p:nvPr>
        </p:nvSpPr>
        <p:spPr>
          <a:xfrm>
            <a:off x="814438" y="2597150"/>
            <a:ext cx="11099801" cy="62865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defRPr sz="2560"/>
            </a:pPr>
            <a:r>
              <a:rPr lang="cs-CZ" sz="2400" dirty="0" err="1" smtClean="0"/>
              <a:t>n</a:t>
            </a:r>
            <a:r>
              <a:rPr sz="2400" dirty="0" err="1" smtClean="0"/>
              <a:t>eexistuje</a:t>
            </a:r>
            <a:r>
              <a:rPr sz="2400" dirty="0" smtClean="0"/>
              <a:t> </a:t>
            </a:r>
            <a:r>
              <a:rPr sz="2400" dirty="0" err="1"/>
              <a:t>žádný</a:t>
            </a:r>
            <a:r>
              <a:rPr sz="2400" dirty="0"/>
              <a:t> </a:t>
            </a:r>
            <a:r>
              <a:rPr sz="2400" dirty="0" err="1"/>
              <a:t>jednotný</a:t>
            </a:r>
            <a:r>
              <a:rPr sz="2400" dirty="0"/>
              <a:t> </a:t>
            </a:r>
            <a:r>
              <a:rPr sz="2400" dirty="0" err="1"/>
              <a:t>postup</a:t>
            </a:r>
            <a:endParaRPr sz="2400" dirty="0"/>
          </a:p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defRPr sz="2560"/>
            </a:pPr>
            <a:r>
              <a:rPr lang="cs-CZ" sz="2400" dirty="0" smtClean="0"/>
              <a:t>r</a:t>
            </a:r>
            <a:r>
              <a:rPr sz="2400" dirty="0" err="1" smtClean="0"/>
              <a:t>ehabilitační</a:t>
            </a:r>
            <a:r>
              <a:rPr sz="2400" dirty="0" smtClean="0"/>
              <a:t> </a:t>
            </a:r>
            <a:r>
              <a:rPr sz="2400" dirty="0" err="1"/>
              <a:t>ústavy</a:t>
            </a:r>
            <a:endParaRPr sz="2400" dirty="0"/>
          </a:p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defRPr sz="2560"/>
            </a:pPr>
            <a:r>
              <a:rPr lang="cs-CZ" sz="2400" dirty="0" err="1" smtClean="0"/>
              <a:t>k</a:t>
            </a:r>
            <a:r>
              <a:rPr sz="2400" dirty="0" err="1" smtClean="0"/>
              <a:t>ognitivní</a:t>
            </a:r>
            <a:r>
              <a:rPr sz="2400" dirty="0" smtClean="0"/>
              <a:t> </a:t>
            </a:r>
            <a:r>
              <a:rPr sz="2400" dirty="0" err="1"/>
              <a:t>poruchy</a:t>
            </a:r>
            <a:r>
              <a:rPr sz="2400" dirty="0"/>
              <a:t> se </a:t>
            </a:r>
            <a:r>
              <a:rPr sz="2400" dirty="0" err="1"/>
              <a:t>lepší</a:t>
            </a:r>
            <a:r>
              <a:rPr sz="2400" dirty="0"/>
              <a:t> </a:t>
            </a:r>
            <a:r>
              <a:rPr sz="2400" dirty="0" err="1"/>
              <a:t>nejméně</a:t>
            </a:r>
            <a:r>
              <a:rPr sz="2400" dirty="0"/>
              <a:t> a </a:t>
            </a:r>
            <a:r>
              <a:rPr sz="2400" dirty="0" err="1"/>
              <a:t>nejpomaleji</a:t>
            </a:r>
            <a:endParaRPr sz="2400" dirty="0"/>
          </a:p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defRPr sz="2560"/>
            </a:pPr>
            <a:r>
              <a:rPr lang="cs-CZ" sz="2400" dirty="0" err="1" smtClean="0"/>
              <a:t>v</a:t>
            </a:r>
            <a:r>
              <a:rPr sz="2400" dirty="0" err="1" smtClean="0"/>
              <a:t>ětšina</a:t>
            </a:r>
            <a:r>
              <a:rPr sz="2400" dirty="0" smtClean="0"/>
              <a:t> </a:t>
            </a:r>
            <a:r>
              <a:rPr sz="2400" dirty="0" err="1"/>
              <a:t>pozornosti</a:t>
            </a:r>
            <a:r>
              <a:rPr sz="2400" dirty="0"/>
              <a:t> </a:t>
            </a:r>
            <a:r>
              <a:rPr sz="2400" dirty="0" err="1"/>
              <a:t>věnována</a:t>
            </a:r>
            <a:r>
              <a:rPr sz="2400" dirty="0"/>
              <a:t> </a:t>
            </a:r>
            <a:r>
              <a:rPr sz="2400" dirty="0" err="1"/>
              <a:t>rehabilitaci</a:t>
            </a:r>
            <a:r>
              <a:rPr sz="2400" dirty="0"/>
              <a:t> </a:t>
            </a:r>
            <a:r>
              <a:rPr sz="2400" dirty="0" err="1"/>
              <a:t>motorických</a:t>
            </a:r>
            <a:r>
              <a:rPr sz="2400" dirty="0"/>
              <a:t> </a:t>
            </a:r>
            <a:r>
              <a:rPr sz="2400" dirty="0" err="1"/>
              <a:t>potíží</a:t>
            </a:r>
            <a:endParaRPr sz="2400" dirty="0"/>
          </a:p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defRPr sz="2560"/>
            </a:pPr>
            <a:r>
              <a:rPr lang="cs-CZ" sz="2400" dirty="0" err="1" smtClean="0"/>
              <a:t>a</a:t>
            </a:r>
            <a:r>
              <a:rPr sz="2400" dirty="0" err="1" smtClean="0"/>
              <a:t>mbulantní</a:t>
            </a:r>
            <a:r>
              <a:rPr sz="2400" dirty="0" smtClean="0"/>
              <a:t> </a:t>
            </a:r>
            <a:r>
              <a:rPr sz="2400" dirty="0" err="1"/>
              <a:t>neurorehabilitační</a:t>
            </a:r>
            <a:r>
              <a:rPr sz="2400" dirty="0"/>
              <a:t> </a:t>
            </a:r>
            <a:r>
              <a:rPr sz="2400" dirty="0" err="1"/>
              <a:t>péče</a:t>
            </a:r>
            <a:r>
              <a:rPr sz="2400" dirty="0"/>
              <a:t> v ČR pro </a:t>
            </a:r>
            <a:r>
              <a:rPr sz="2400" dirty="0" err="1"/>
              <a:t>pacienty</a:t>
            </a:r>
            <a:r>
              <a:rPr sz="2400" dirty="0"/>
              <a:t> s </a:t>
            </a:r>
            <a:r>
              <a:rPr sz="2400" dirty="0" err="1"/>
              <a:t>mírnějším</a:t>
            </a:r>
            <a:r>
              <a:rPr sz="2400" dirty="0"/>
              <a:t> </a:t>
            </a:r>
            <a:r>
              <a:rPr sz="2400" dirty="0" err="1"/>
              <a:t>deficitem</a:t>
            </a:r>
            <a:r>
              <a:rPr sz="2400" dirty="0"/>
              <a:t> </a:t>
            </a:r>
            <a:r>
              <a:rPr sz="2400" dirty="0" err="1"/>
              <a:t>není</a:t>
            </a:r>
            <a:r>
              <a:rPr sz="2400" dirty="0"/>
              <a:t> </a:t>
            </a:r>
            <a:r>
              <a:rPr sz="2400" dirty="0" err="1"/>
              <a:t>zatím</a:t>
            </a:r>
            <a:r>
              <a:rPr sz="2400" dirty="0"/>
              <a:t> </a:t>
            </a:r>
            <a:r>
              <a:rPr sz="2400" dirty="0" err="1"/>
              <a:t>rozšířena</a:t>
            </a:r>
            <a:endParaRPr sz="2400" dirty="0"/>
          </a:p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defRPr sz="2560"/>
            </a:pPr>
            <a:r>
              <a:rPr lang="cs-CZ" sz="2400" dirty="0" err="1" smtClean="0"/>
              <a:t>d</a:t>
            </a:r>
            <a:r>
              <a:rPr sz="2400" dirty="0" err="1" smtClean="0"/>
              <a:t>oporučuje</a:t>
            </a:r>
            <a:r>
              <a:rPr sz="2400" dirty="0" smtClean="0"/>
              <a:t> </a:t>
            </a:r>
            <a:r>
              <a:rPr sz="2400" dirty="0"/>
              <a:t>se - </a:t>
            </a:r>
            <a:r>
              <a:rPr sz="2400" dirty="0" err="1"/>
              <a:t>luštění</a:t>
            </a:r>
            <a:r>
              <a:rPr sz="2400" dirty="0"/>
              <a:t> </a:t>
            </a:r>
            <a:r>
              <a:rPr sz="2400" dirty="0" err="1"/>
              <a:t>křížovek</a:t>
            </a:r>
            <a:r>
              <a:rPr sz="2400" dirty="0"/>
              <a:t>, </a:t>
            </a:r>
            <a:r>
              <a:rPr sz="2400" dirty="0" err="1"/>
              <a:t>učení</a:t>
            </a:r>
            <a:r>
              <a:rPr sz="2400" dirty="0"/>
              <a:t> se </a:t>
            </a:r>
            <a:r>
              <a:rPr sz="2400" dirty="0" err="1"/>
              <a:t>slovíček</a:t>
            </a:r>
            <a:r>
              <a:rPr sz="2400" dirty="0"/>
              <a:t>, </a:t>
            </a:r>
            <a:r>
              <a:rPr sz="2400" dirty="0" err="1"/>
              <a:t>reprodukce</a:t>
            </a:r>
            <a:r>
              <a:rPr sz="2400" dirty="0"/>
              <a:t> </a:t>
            </a:r>
            <a:r>
              <a:rPr sz="2400" dirty="0" err="1"/>
              <a:t>přečtených</a:t>
            </a:r>
            <a:r>
              <a:rPr sz="2400" dirty="0"/>
              <a:t> </a:t>
            </a:r>
            <a:r>
              <a:rPr sz="2400" dirty="0" err="1"/>
              <a:t>slov</a:t>
            </a:r>
            <a:r>
              <a:rPr sz="2400" dirty="0"/>
              <a:t>,...</a:t>
            </a:r>
          </a:p>
          <a:p>
            <a:pPr marL="355600" indent="-355600" defTabSz="467359">
              <a:lnSpc>
                <a:spcPct val="100000"/>
              </a:lnSpc>
              <a:spcBef>
                <a:spcPts val="3300"/>
              </a:spcBef>
              <a:defRPr sz="2560"/>
            </a:pPr>
            <a:r>
              <a:rPr lang="cs-CZ" sz="2400" dirty="0" smtClean="0"/>
              <a:t>v</a:t>
            </a:r>
            <a:r>
              <a:rPr sz="2400" smtClean="0"/>
              <a:t> </a:t>
            </a:r>
            <a:r>
              <a:rPr sz="2400" dirty="0" err="1"/>
              <a:t>zahraničí</a:t>
            </a:r>
            <a:r>
              <a:rPr sz="2400" dirty="0"/>
              <a:t> PC </a:t>
            </a:r>
            <a:r>
              <a:rPr sz="2400" dirty="0" err="1"/>
              <a:t>programy</a:t>
            </a:r>
            <a:r>
              <a:rPr sz="2400" dirty="0"/>
              <a:t> - </a:t>
            </a:r>
            <a:r>
              <a:rPr sz="2400" dirty="0" err="1"/>
              <a:t>Rehabit</a:t>
            </a:r>
            <a:r>
              <a:rPr sz="2400" dirty="0"/>
              <a:t>, </a:t>
            </a:r>
            <a:r>
              <a:rPr sz="2400" dirty="0" err="1"/>
              <a:t>RehaCom</a:t>
            </a:r>
            <a:r>
              <a:rPr sz="2400" dirty="0"/>
              <a:t>, Train the brain,..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Kondenzační stopa</Template>
  <TotalTime>21</TotalTime>
  <Words>762</Words>
  <Application>Microsoft Office PowerPoint</Application>
  <PresentationFormat>Vlastní</PresentationFormat>
  <Paragraphs>54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Kondenzační stopa</vt:lpstr>
      <vt:lpstr>hydrocefalus</vt:lpstr>
      <vt:lpstr>Prezentace aplikace PowerPoint</vt:lpstr>
      <vt:lpstr>Prezentace aplikace PowerPoint</vt:lpstr>
      <vt:lpstr>Hlavní domény KD</vt:lpstr>
      <vt:lpstr>Postižené KF</vt:lpstr>
      <vt:lpstr>Průběh KD</vt:lpstr>
      <vt:lpstr>NPS vyšetření</vt:lpstr>
      <vt:lpstr>Kognitivní rehabilitace                 a PST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KD                                    u hydrocefalu</dc:title>
  <cp:lastModifiedBy>user</cp:lastModifiedBy>
  <cp:revision>3</cp:revision>
  <dcterms:modified xsi:type="dcterms:W3CDTF">2018-10-15T09:25:43Z</dcterms:modified>
</cp:coreProperties>
</file>