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9722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6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25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35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12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40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77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64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55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13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2245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5345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7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10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52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02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72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21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6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40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1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ztroušená skleróza"/>
          <p:cNvSpPr txBox="1">
            <a:spLocks noGrp="1"/>
          </p:cNvSpPr>
          <p:nvPr>
            <p:ph type="ctrTitle"/>
          </p:nvPr>
        </p:nvSpPr>
        <p:spPr>
          <a:xfrm>
            <a:off x="1269999" y="1484898"/>
            <a:ext cx="10464801" cy="3302001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Roztroušená</a:t>
            </a:r>
            <a:r>
              <a:rPr dirty="0"/>
              <a:t> </a:t>
            </a:r>
            <a:r>
              <a:rPr dirty="0" err="1"/>
              <a:t>skleróza</a:t>
            </a:r>
            <a:endParaRPr dirty="0"/>
          </a:p>
        </p:txBody>
      </p:sp>
      <p:sp>
        <p:nvSpPr>
          <p:cNvPr id="120" name="prikrylovakucerovahana@gmail.com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prikrylovakucerovahana@gmail.com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seudobulbární afekt"/>
          <p:cNvSpPr txBox="1">
            <a:spLocks noGrp="1"/>
          </p:cNvSpPr>
          <p:nvPr>
            <p:ph type="title"/>
          </p:nvPr>
        </p:nvSpPr>
        <p:spPr>
          <a:xfrm>
            <a:off x="3422274" y="358056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Pseudobulbární</a:t>
            </a:r>
            <a:r>
              <a:rPr sz="4800" dirty="0"/>
              <a:t> </a:t>
            </a:r>
            <a:r>
              <a:rPr sz="4800" dirty="0" err="1"/>
              <a:t>afekt</a:t>
            </a:r>
            <a:endParaRPr sz="4800" dirty="0"/>
          </a:p>
        </p:txBody>
      </p:sp>
      <p:sp>
        <p:nvSpPr>
          <p:cNvPr id="141" name="Emoční inkontinence, spastický či patologický smích a pláč, nechtěná (bezděčná) porucha emoční exprese (involuntary emotional expression disorder)…"/>
          <p:cNvSpPr txBox="1">
            <a:spLocks noGrp="1"/>
          </p:cNvSpPr>
          <p:nvPr>
            <p:ph type="body" idx="1"/>
          </p:nvPr>
        </p:nvSpPr>
        <p:spPr>
          <a:xfrm>
            <a:off x="617838" y="2520777"/>
            <a:ext cx="11875284" cy="69321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e</a:t>
            </a:r>
            <a:r>
              <a:rPr dirty="0" err="1" smtClean="0"/>
              <a:t>moční</a:t>
            </a:r>
            <a:r>
              <a:rPr dirty="0" smtClean="0"/>
              <a:t> </a:t>
            </a:r>
            <a:r>
              <a:rPr dirty="0" err="1"/>
              <a:t>inkontinence</a:t>
            </a:r>
            <a:r>
              <a:rPr dirty="0"/>
              <a:t>, </a:t>
            </a:r>
            <a:r>
              <a:rPr dirty="0" err="1"/>
              <a:t>spastický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patologický</a:t>
            </a:r>
            <a:r>
              <a:rPr dirty="0"/>
              <a:t> </a:t>
            </a:r>
            <a:r>
              <a:rPr dirty="0" err="1"/>
              <a:t>smích</a:t>
            </a:r>
            <a:r>
              <a:rPr dirty="0"/>
              <a:t> a </a:t>
            </a:r>
            <a:r>
              <a:rPr dirty="0" err="1"/>
              <a:t>pláč</a:t>
            </a:r>
            <a:r>
              <a:rPr dirty="0"/>
              <a:t>, </a:t>
            </a:r>
            <a:r>
              <a:rPr dirty="0" err="1"/>
              <a:t>nechtěná</a:t>
            </a:r>
            <a:r>
              <a:rPr dirty="0"/>
              <a:t> (</a:t>
            </a:r>
            <a:r>
              <a:rPr dirty="0" err="1"/>
              <a:t>bezděčná</a:t>
            </a:r>
            <a:r>
              <a:rPr dirty="0"/>
              <a:t>) </a:t>
            </a:r>
            <a:r>
              <a:rPr dirty="0" err="1"/>
              <a:t>porucha</a:t>
            </a:r>
            <a:r>
              <a:rPr dirty="0"/>
              <a:t> </a:t>
            </a:r>
            <a:r>
              <a:rPr dirty="0" err="1"/>
              <a:t>emoční</a:t>
            </a:r>
            <a:r>
              <a:rPr dirty="0"/>
              <a:t> </a:t>
            </a:r>
            <a:r>
              <a:rPr dirty="0" err="1"/>
              <a:t>exprese</a:t>
            </a:r>
            <a:r>
              <a:rPr dirty="0"/>
              <a:t> (involuntary emotional expression disorder)</a:t>
            </a:r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p</a:t>
            </a:r>
            <a:r>
              <a:rPr dirty="0" err="1" smtClean="0"/>
              <a:t>acient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směje</a:t>
            </a:r>
            <a:r>
              <a:rPr dirty="0" smtClean="0"/>
              <a:t>,</a:t>
            </a:r>
            <a:r>
              <a:rPr lang="cs-CZ" dirty="0" smtClean="0"/>
              <a:t> </a:t>
            </a:r>
            <a:r>
              <a:rPr dirty="0" err="1" smtClean="0"/>
              <a:t>když</a:t>
            </a:r>
            <a:r>
              <a:rPr dirty="0" smtClean="0"/>
              <a:t> </a:t>
            </a:r>
            <a:r>
              <a:rPr dirty="0" err="1"/>
              <a:t>nepociťuje</a:t>
            </a:r>
            <a:r>
              <a:rPr dirty="0"/>
              <a:t> </a:t>
            </a:r>
            <a:r>
              <a:rPr dirty="0" err="1" smtClean="0"/>
              <a:t>veselí</a:t>
            </a:r>
            <a:r>
              <a:rPr lang="cs-CZ" dirty="0" smtClean="0"/>
              <a:t>;</a:t>
            </a:r>
            <a:r>
              <a:rPr dirty="0" smtClean="0"/>
              <a:t> </a:t>
            </a:r>
            <a:r>
              <a:rPr dirty="0" err="1"/>
              <a:t>pláče</a:t>
            </a:r>
            <a:r>
              <a:rPr dirty="0" smtClean="0"/>
              <a:t>,</a:t>
            </a:r>
            <a:r>
              <a:rPr lang="cs-CZ" dirty="0" smtClean="0"/>
              <a:t> </a:t>
            </a:r>
            <a:r>
              <a:rPr dirty="0" err="1" smtClean="0"/>
              <a:t>když</a:t>
            </a:r>
            <a:r>
              <a:rPr dirty="0" smtClean="0"/>
              <a:t> </a:t>
            </a:r>
            <a:r>
              <a:rPr dirty="0" err="1"/>
              <a:t>není</a:t>
            </a:r>
            <a:r>
              <a:rPr dirty="0"/>
              <a:t> </a:t>
            </a:r>
            <a:r>
              <a:rPr dirty="0" err="1"/>
              <a:t>smutný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smtClean="0"/>
              <a:t>v</a:t>
            </a:r>
            <a:r>
              <a:rPr dirty="0" smtClean="0"/>
              <a:t> </a:t>
            </a:r>
            <a:r>
              <a:rPr dirty="0" err="1"/>
              <a:t>různých</a:t>
            </a:r>
            <a:r>
              <a:rPr dirty="0"/>
              <a:t> </a:t>
            </a:r>
            <a:r>
              <a:rPr dirty="0" err="1"/>
              <a:t>mírách</a:t>
            </a:r>
            <a:r>
              <a:rPr dirty="0"/>
              <a:t> se PBA </a:t>
            </a:r>
            <a:r>
              <a:rPr dirty="0" err="1"/>
              <a:t>objevuje</a:t>
            </a:r>
            <a:r>
              <a:rPr dirty="0"/>
              <a:t> </a:t>
            </a:r>
            <a:r>
              <a:rPr dirty="0" err="1"/>
              <a:t>cca</a:t>
            </a:r>
            <a:r>
              <a:rPr dirty="0"/>
              <a:t> u 10% </a:t>
            </a:r>
            <a:r>
              <a:rPr dirty="0" err="1"/>
              <a:t>pacientů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z</a:t>
            </a:r>
            <a:r>
              <a:rPr dirty="0" err="1" smtClean="0"/>
              <a:t>dá</a:t>
            </a:r>
            <a:r>
              <a:rPr dirty="0" smtClean="0"/>
              <a:t> </a:t>
            </a:r>
            <a:r>
              <a:rPr dirty="0"/>
              <a:t>se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čistě</a:t>
            </a:r>
            <a:r>
              <a:rPr dirty="0"/>
              <a:t> </a:t>
            </a:r>
            <a:r>
              <a:rPr dirty="0" err="1"/>
              <a:t>motorickým</a:t>
            </a:r>
            <a:r>
              <a:rPr dirty="0"/>
              <a:t> </a:t>
            </a:r>
            <a:r>
              <a:rPr dirty="0" err="1"/>
              <a:t>fenoménem</a:t>
            </a:r>
            <a:r>
              <a:rPr dirty="0"/>
              <a:t> </a:t>
            </a:r>
            <a:r>
              <a:rPr dirty="0" err="1" smtClean="0"/>
              <a:t>spojeným</a:t>
            </a:r>
            <a:r>
              <a:rPr dirty="0" smtClean="0"/>
              <a:t> </a:t>
            </a:r>
            <a:r>
              <a:rPr dirty="0"/>
              <a:t>s </a:t>
            </a:r>
            <a:r>
              <a:rPr dirty="0" err="1"/>
              <a:t>rozsáhlou</a:t>
            </a:r>
            <a:r>
              <a:rPr dirty="0"/>
              <a:t> </a:t>
            </a:r>
            <a:r>
              <a:rPr dirty="0" err="1"/>
              <a:t>neuropatologií</a:t>
            </a:r>
            <a:r>
              <a:rPr dirty="0"/>
              <a:t>, </a:t>
            </a:r>
            <a:r>
              <a:rPr dirty="0" err="1"/>
              <a:t>který</a:t>
            </a:r>
            <a:r>
              <a:rPr dirty="0"/>
              <a:t>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malý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žádný</a:t>
            </a:r>
            <a:r>
              <a:rPr dirty="0"/>
              <a:t> </a:t>
            </a:r>
            <a:r>
              <a:rPr dirty="0" err="1"/>
              <a:t>primární</a:t>
            </a:r>
            <a:r>
              <a:rPr dirty="0"/>
              <a:t> </a:t>
            </a:r>
            <a:r>
              <a:rPr dirty="0" err="1"/>
              <a:t>emoční</a:t>
            </a:r>
            <a:r>
              <a:rPr dirty="0"/>
              <a:t> </a:t>
            </a:r>
            <a:r>
              <a:rPr dirty="0" err="1"/>
              <a:t>obsah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p</a:t>
            </a:r>
            <a:r>
              <a:rPr dirty="0" err="1" smtClean="0"/>
              <a:t>římá</a:t>
            </a:r>
            <a:r>
              <a:rPr dirty="0" smtClean="0"/>
              <a:t> </a:t>
            </a:r>
            <a:r>
              <a:rPr dirty="0" err="1"/>
              <a:t>souvislost</a:t>
            </a:r>
            <a:r>
              <a:rPr dirty="0"/>
              <a:t> s </a:t>
            </a:r>
            <a:r>
              <a:rPr dirty="0" err="1"/>
              <a:t>demyelinizací</a:t>
            </a:r>
            <a:r>
              <a:rPr dirty="0"/>
              <a:t> </a:t>
            </a:r>
            <a:r>
              <a:rPr dirty="0" err="1"/>
              <a:t>kortikobulbárních</a:t>
            </a:r>
            <a:r>
              <a:rPr dirty="0"/>
              <a:t> </a:t>
            </a:r>
            <a:r>
              <a:rPr dirty="0" err="1" smtClean="0"/>
              <a:t>trak</a:t>
            </a:r>
            <a:r>
              <a:rPr lang="cs-CZ" dirty="0" smtClean="0"/>
              <a:t>t</a:t>
            </a:r>
            <a:r>
              <a:rPr dirty="0" smtClean="0"/>
              <a:t>ů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smtClean="0"/>
              <a:t>j</a:t>
            </a:r>
            <a:r>
              <a:rPr dirty="0" smtClean="0"/>
              <a:t>e </a:t>
            </a:r>
            <a:r>
              <a:rPr dirty="0" err="1"/>
              <a:t>spojen</a:t>
            </a:r>
            <a:r>
              <a:rPr dirty="0"/>
              <a:t> s </a:t>
            </a:r>
            <a:r>
              <a:rPr dirty="0" err="1"/>
              <a:t>delším</a:t>
            </a:r>
            <a:r>
              <a:rPr dirty="0"/>
              <a:t> </a:t>
            </a:r>
            <a:r>
              <a:rPr dirty="0" err="1"/>
              <a:t>trváním</a:t>
            </a:r>
            <a:r>
              <a:rPr dirty="0"/>
              <a:t> </a:t>
            </a:r>
            <a:r>
              <a:rPr dirty="0" err="1"/>
              <a:t>nemoci</a:t>
            </a:r>
            <a:r>
              <a:rPr dirty="0"/>
              <a:t>, s </a:t>
            </a:r>
            <a:r>
              <a:rPr dirty="0" err="1"/>
              <a:t>chronicko-progresivním</a:t>
            </a:r>
            <a:r>
              <a:rPr dirty="0"/>
              <a:t> </a:t>
            </a:r>
            <a:r>
              <a:rPr dirty="0" err="1"/>
              <a:t>průběhem</a:t>
            </a:r>
            <a:r>
              <a:rPr dirty="0"/>
              <a:t> a </a:t>
            </a:r>
            <a:r>
              <a:rPr dirty="0" err="1" smtClean="0"/>
              <a:t>st</a:t>
            </a:r>
            <a:r>
              <a:rPr lang="cs-CZ" dirty="0" err="1" smtClean="0"/>
              <a:t>ředně</a:t>
            </a:r>
            <a:r>
              <a:rPr dirty="0" smtClean="0"/>
              <a:t> </a:t>
            </a:r>
            <a:r>
              <a:rPr dirty="0" err="1"/>
              <a:t>těžkou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těžkou</a:t>
            </a:r>
            <a:r>
              <a:rPr dirty="0"/>
              <a:t> </a:t>
            </a:r>
            <a:r>
              <a:rPr dirty="0" err="1"/>
              <a:t>fyzickou</a:t>
            </a:r>
            <a:r>
              <a:rPr dirty="0"/>
              <a:t> </a:t>
            </a:r>
            <a:r>
              <a:rPr dirty="0" err="1"/>
              <a:t>disabilitou</a:t>
            </a:r>
            <a:endParaRPr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dirty="0" err="1" smtClean="0"/>
              <a:t>o</a:t>
            </a:r>
            <a:r>
              <a:rPr dirty="0" err="1" smtClean="0"/>
              <a:t>dpovídá</a:t>
            </a:r>
            <a:r>
              <a:rPr dirty="0" smtClean="0"/>
              <a:t> </a:t>
            </a:r>
            <a:r>
              <a:rPr dirty="0" err="1"/>
              <a:t>dobře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nízké</a:t>
            </a:r>
            <a:r>
              <a:rPr dirty="0"/>
              <a:t> </a:t>
            </a:r>
            <a:r>
              <a:rPr dirty="0" err="1"/>
              <a:t>dávky</a:t>
            </a:r>
            <a:r>
              <a:rPr dirty="0"/>
              <a:t> </a:t>
            </a:r>
            <a:r>
              <a:rPr dirty="0" err="1"/>
              <a:t>amitriptylinu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SSRI; </a:t>
            </a:r>
            <a:r>
              <a:rPr dirty="0" err="1"/>
              <a:t>odpověď</a:t>
            </a:r>
            <a:r>
              <a:rPr dirty="0"/>
              <a:t> je </a:t>
            </a:r>
            <a:r>
              <a:rPr dirty="0" err="1"/>
              <a:t>rychlá</a:t>
            </a:r>
            <a:r>
              <a:rPr dirty="0"/>
              <a:t> - </a:t>
            </a:r>
            <a:r>
              <a:rPr dirty="0" err="1"/>
              <a:t>několik</a:t>
            </a:r>
            <a:r>
              <a:rPr dirty="0"/>
              <a:t> </a:t>
            </a:r>
            <a:r>
              <a:rPr dirty="0" err="1"/>
              <a:t>dní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sychóz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Psychóza</a:t>
            </a:r>
            <a:endParaRPr sz="4800" dirty="0"/>
          </a:p>
        </p:txBody>
      </p:sp>
      <p:sp>
        <p:nvSpPr>
          <p:cNvPr id="144" name="Dříve - prevalence psychózy u RS není vyšší  X nyní - psychóza je 2-3x častější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d</a:t>
            </a:r>
            <a:r>
              <a:rPr sz="2400" dirty="0" err="1" smtClean="0"/>
              <a:t>říve</a:t>
            </a:r>
            <a:r>
              <a:rPr sz="2400" dirty="0" smtClean="0"/>
              <a:t> </a:t>
            </a:r>
            <a:r>
              <a:rPr sz="2400" dirty="0"/>
              <a:t>- prevalence </a:t>
            </a:r>
            <a:r>
              <a:rPr sz="2400" dirty="0" err="1"/>
              <a:t>psychózy</a:t>
            </a:r>
            <a:r>
              <a:rPr sz="2400" dirty="0"/>
              <a:t> u RS </a:t>
            </a:r>
            <a:r>
              <a:rPr sz="2400" dirty="0" err="1"/>
              <a:t>není</a:t>
            </a:r>
            <a:r>
              <a:rPr sz="2400" dirty="0"/>
              <a:t> </a:t>
            </a:r>
            <a:r>
              <a:rPr sz="2400" dirty="0" err="1"/>
              <a:t>vyšší</a:t>
            </a:r>
            <a:r>
              <a:rPr sz="2400" dirty="0"/>
              <a:t>  X </a:t>
            </a:r>
            <a:r>
              <a:rPr sz="2400" dirty="0" err="1"/>
              <a:t>nyní</a:t>
            </a:r>
            <a:r>
              <a:rPr sz="2400" dirty="0"/>
              <a:t> - </a:t>
            </a:r>
            <a:r>
              <a:rPr sz="2400" dirty="0" err="1"/>
              <a:t>psychóza</a:t>
            </a:r>
            <a:r>
              <a:rPr sz="2400" dirty="0"/>
              <a:t> je 2-3x </a:t>
            </a:r>
            <a:r>
              <a:rPr sz="2400" dirty="0" err="1"/>
              <a:t>častější</a:t>
            </a:r>
            <a:r>
              <a:rPr sz="24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d</a:t>
            </a:r>
            <a:r>
              <a:rPr sz="2400" dirty="0" err="1" smtClean="0"/>
              <a:t>osud</a:t>
            </a:r>
            <a:r>
              <a:rPr sz="2400" dirty="0" smtClean="0"/>
              <a:t> </a:t>
            </a:r>
            <a:r>
              <a:rPr sz="2400" dirty="0" err="1"/>
              <a:t>nebyla</a:t>
            </a:r>
            <a:r>
              <a:rPr sz="2400" dirty="0"/>
              <a:t> </a:t>
            </a:r>
            <a:r>
              <a:rPr sz="2400" dirty="0" err="1"/>
              <a:t>publikována</a:t>
            </a:r>
            <a:r>
              <a:rPr sz="2400" dirty="0"/>
              <a:t> </a:t>
            </a:r>
            <a:r>
              <a:rPr sz="2400" dirty="0" err="1"/>
              <a:t>žádná</a:t>
            </a:r>
            <a:r>
              <a:rPr sz="2400" dirty="0"/>
              <a:t> data o </a:t>
            </a:r>
            <a:r>
              <a:rPr sz="2400" dirty="0" err="1"/>
              <a:t>léčbě</a:t>
            </a:r>
            <a:r>
              <a:rPr sz="2400" dirty="0"/>
              <a:t> </a:t>
            </a:r>
            <a:r>
              <a:rPr sz="2400" dirty="0" err="1"/>
              <a:t>psychózy</a:t>
            </a:r>
            <a:r>
              <a:rPr sz="2400" dirty="0"/>
              <a:t> u RS 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v</a:t>
            </a:r>
            <a:r>
              <a:rPr sz="2400" dirty="0" err="1" smtClean="0"/>
              <a:t>šeobecně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nutná</a:t>
            </a:r>
            <a:r>
              <a:rPr sz="2400" dirty="0"/>
              <a:t> </a:t>
            </a:r>
            <a:r>
              <a:rPr sz="2400" dirty="0" err="1"/>
              <a:t>antipsychotická</a:t>
            </a:r>
            <a:r>
              <a:rPr sz="2400" dirty="0"/>
              <a:t> </a:t>
            </a:r>
            <a:r>
              <a:rPr sz="2400" dirty="0" err="1"/>
              <a:t>medikace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l</a:t>
            </a:r>
            <a:r>
              <a:rPr sz="2400" dirty="0" err="1" smtClean="0"/>
              <a:t>éky</a:t>
            </a:r>
            <a:r>
              <a:rPr sz="2400" dirty="0" smtClean="0"/>
              <a:t> </a:t>
            </a:r>
            <a:r>
              <a:rPr sz="2400" dirty="0" err="1"/>
              <a:t>první</a:t>
            </a:r>
            <a:r>
              <a:rPr sz="2400" dirty="0"/>
              <a:t> </a:t>
            </a:r>
            <a:r>
              <a:rPr sz="2400" dirty="0" err="1"/>
              <a:t>volby</a:t>
            </a:r>
            <a:r>
              <a:rPr sz="2400" dirty="0"/>
              <a:t> - </a:t>
            </a:r>
            <a:r>
              <a:rPr sz="2400" dirty="0" err="1"/>
              <a:t>atypická</a:t>
            </a:r>
            <a:r>
              <a:rPr sz="2400" dirty="0"/>
              <a:t> </a:t>
            </a:r>
            <a:r>
              <a:rPr sz="2400" dirty="0" err="1"/>
              <a:t>antipsychotika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Kognitivní poruchy"/>
          <p:cNvSpPr txBox="1">
            <a:spLocks noGrp="1"/>
          </p:cNvSpPr>
          <p:nvPr>
            <p:ph type="title"/>
          </p:nvPr>
        </p:nvSpPr>
        <p:spPr>
          <a:xfrm>
            <a:off x="3199853" y="58047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Kognitivní</a:t>
            </a:r>
            <a:r>
              <a:rPr sz="4800" dirty="0"/>
              <a:t>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147" name="Určitý stupeň zhoršení KF je přítomen cca u poloviny pacientů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lang="cs-CZ" sz="2400" dirty="0" err="1" smtClean="0"/>
              <a:t>u</a:t>
            </a:r>
            <a:r>
              <a:rPr sz="2400" dirty="0" err="1" smtClean="0"/>
              <a:t>rčitý</a:t>
            </a:r>
            <a:r>
              <a:rPr sz="2400" dirty="0" smtClean="0"/>
              <a:t> </a:t>
            </a:r>
            <a:r>
              <a:rPr sz="2400" dirty="0" err="1"/>
              <a:t>stupeň</a:t>
            </a:r>
            <a:r>
              <a:rPr sz="2400" dirty="0"/>
              <a:t> </a:t>
            </a:r>
            <a:r>
              <a:rPr sz="2400" dirty="0" err="1"/>
              <a:t>zhoršení</a:t>
            </a:r>
            <a:r>
              <a:rPr sz="2400" dirty="0"/>
              <a:t> KF je </a:t>
            </a:r>
            <a:r>
              <a:rPr sz="2400" dirty="0" err="1"/>
              <a:t>přítomen</a:t>
            </a:r>
            <a:r>
              <a:rPr sz="2400" dirty="0"/>
              <a:t> </a:t>
            </a:r>
            <a:r>
              <a:rPr sz="2400" dirty="0" err="1"/>
              <a:t>cca</a:t>
            </a:r>
            <a:r>
              <a:rPr sz="2400" dirty="0"/>
              <a:t> u </a:t>
            </a:r>
            <a:r>
              <a:rPr sz="2400" dirty="0" err="1"/>
              <a:t>poloviny</a:t>
            </a:r>
            <a:r>
              <a:rPr sz="2400" dirty="0"/>
              <a:t> </a:t>
            </a:r>
            <a:r>
              <a:rPr sz="2400" dirty="0" err="1"/>
              <a:t>pacientů</a:t>
            </a:r>
            <a:endParaRPr sz="2400" dirty="0"/>
          </a:p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lang="cs-CZ" sz="2400" dirty="0" err="1" smtClean="0"/>
              <a:t>m</a:t>
            </a:r>
            <a:r>
              <a:rPr sz="2400" dirty="0" err="1" smtClean="0"/>
              <a:t>ohou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vyskytovat</a:t>
            </a:r>
            <a:r>
              <a:rPr sz="2400" dirty="0"/>
              <a:t> </a:t>
            </a:r>
            <a:r>
              <a:rPr sz="2400" dirty="0" err="1"/>
              <a:t>kdykoli</a:t>
            </a:r>
            <a:r>
              <a:rPr sz="2400" dirty="0"/>
              <a:t> </a:t>
            </a:r>
            <a:r>
              <a:rPr sz="2400" dirty="0" err="1"/>
              <a:t>během</a:t>
            </a:r>
            <a:r>
              <a:rPr sz="2400" dirty="0"/>
              <a:t> </a:t>
            </a:r>
            <a:r>
              <a:rPr sz="2400" dirty="0" err="1"/>
              <a:t>nemoci</a:t>
            </a:r>
            <a:r>
              <a:rPr sz="2400" dirty="0"/>
              <a:t>, </a:t>
            </a:r>
            <a:r>
              <a:rPr sz="2400" dirty="0" err="1"/>
              <a:t>nejsou</a:t>
            </a:r>
            <a:r>
              <a:rPr sz="2400" dirty="0"/>
              <a:t> </a:t>
            </a:r>
            <a:r>
              <a:rPr sz="2400" dirty="0" err="1"/>
              <a:t>vázány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přítomnost</a:t>
            </a:r>
            <a:r>
              <a:rPr sz="2400" dirty="0"/>
              <a:t> </a:t>
            </a:r>
            <a:r>
              <a:rPr sz="2400" dirty="0" err="1"/>
              <a:t>fyzické</a:t>
            </a:r>
            <a:r>
              <a:rPr sz="2400" dirty="0"/>
              <a:t> </a:t>
            </a:r>
            <a:r>
              <a:rPr sz="2400" dirty="0" err="1"/>
              <a:t>poruchy</a:t>
            </a:r>
            <a:endParaRPr sz="2400" dirty="0"/>
          </a:p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lang="cs-CZ" sz="2400" dirty="0" err="1" smtClean="0"/>
              <a:t>z</a:t>
            </a:r>
            <a:r>
              <a:rPr sz="2400" dirty="0" err="1" smtClean="0"/>
              <a:t>načná</a:t>
            </a:r>
            <a:r>
              <a:rPr sz="2400" dirty="0" smtClean="0"/>
              <a:t> </a:t>
            </a:r>
            <a:r>
              <a:rPr sz="2400" dirty="0" err="1"/>
              <a:t>variabilita</a:t>
            </a:r>
            <a:r>
              <a:rPr sz="2400" dirty="0"/>
              <a:t> - </a:t>
            </a:r>
            <a:r>
              <a:rPr sz="2400" dirty="0" err="1"/>
              <a:t>cca</a:t>
            </a:r>
            <a:r>
              <a:rPr sz="2400" dirty="0"/>
              <a:t> 10% </a:t>
            </a:r>
            <a:r>
              <a:rPr sz="2400" dirty="0" err="1"/>
              <a:t>má</a:t>
            </a:r>
            <a:r>
              <a:rPr sz="2400" dirty="0"/>
              <a:t> </a:t>
            </a:r>
            <a:r>
              <a:rPr sz="2400" dirty="0" err="1"/>
              <a:t>těžké</a:t>
            </a:r>
            <a:r>
              <a:rPr sz="2400" dirty="0"/>
              <a:t> </a:t>
            </a:r>
            <a:r>
              <a:rPr sz="2400" dirty="0" err="1"/>
              <a:t>poškození</a:t>
            </a:r>
            <a:r>
              <a:rPr sz="2400" dirty="0"/>
              <a:t> </a:t>
            </a:r>
            <a:r>
              <a:rPr sz="2400" dirty="0" err="1"/>
              <a:t>včetně</a:t>
            </a:r>
            <a:r>
              <a:rPr sz="2400" dirty="0"/>
              <a:t> </a:t>
            </a:r>
            <a:r>
              <a:rPr sz="2400" dirty="0" err="1"/>
              <a:t>intelektových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, </a:t>
            </a:r>
            <a:r>
              <a:rPr sz="2400" dirty="0" err="1"/>
              <a:t>velká</a:t>
            </a:r>
            <a:r>
              <a:rPr sz="2400" dirty="0"/>
              <a:t> </a:t>
            </a:r>
            <a:r>
              <a:rPr sz="2400" dirty="0" err="1"/>
              <a:t>většina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 (90%) je </a:t>
            </a:r>
            <a:r>
              <a:rPr sz="2400" dirty="0" err="1"/>
              <a:t>postižena</a:t>
            </a:r>
            <a:r>
              <a:rPr sz="2400" dirty="0"/>
              <a:t> </a:t>
            </a:r>
            <a:r>
              <a:rPr sz="2400" dirty="0" err="1"/>
              <a:t>mírně</a:t>
            </a:r>
            <a:r>
              <a:rPr sz="2400" dirty="0"/>
              <a:t> </a:t>
            </a:r>
            <a:r>
              <a:rPr sz="2400" dirty="0" err="1"/>
              <a:t>až</a:t>
            </a:r>
            <a:r>
              <a:rPr sz="2400" dirty="0"/>
              <a:t> </a:t>
            </a:r>
            <a:r>
              <a:rPr sz="2400" dirty="0" err="1"/>
              <a:t>středně</a:t>
            </a:r>
            <a:endParaRPr sz="2400" dirty="0"/>
          </a:p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lang="cs-CZ" sz="2400" dirty="0" err="1" smtClean="0"/>
              <a:t>j</a:t>
            </a:r>
            <a:r>
              <a:rPr sz="2400" dirty="0" err="1" smtClean="0"/>
              <a:t>ako</a:t>
            </a:r>
            <a:r>
              <a:rPr sz="2400" dirty="0" smtClean="0"/>
              <a:t> </a:t>
            </a:r>
            <a:r>
              <a:rPr sz="2400" dirty="0" err="1"/>
              <a:t>skupina</a:t>
            </a:r>
            <a:r>
              <a:rPr sz="2400" dirty="0"/>
              <a:t> </a:t>
            </a:r>
            <a:r>
              <a:rPr sz="2400" dirty="0" err="1"/>
              <a:t>pacienti</a:t>
            </a:r>
            <a:r>
              <a:rPr sz="2400" dirty="0"/>
              <a:t> s RS </a:t>
            </a:r>
            <a:r>
              <a:rPr sz="2400" dirty="0" err="1"/>
              <a:t>vykazují</a:t>
            </a:r>
            <a:r>
              <a:rPr sz="2400" dirty="0"/>
              <a:t> </a:t>
            </a:r>
            <a:r>
              <a:rPr sz="2400" dirty="0" err="1"/>
              <a:t>relativně</a:t>
            </a:r>
            <a:r>
              <a:rPr sz="2400" dirty="0"/>
              <a:t> </a:t>
            </a:r>
            <a:r>
              <a:rPr sz="2400" dirty="0" err="1"/>
              <a:t>malý</a:t>
            </a:r>
            <a:r>
              <a:rPr sz="2400" dirty="0"/>
              <a:t> </a:t>
            </a:r>
            <a:r>
              <a:rPr sz="2400" dirty="0" err="1"/>
              <a:t>pokles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standardním</a:t>
            </a:r>
            <a:r>
              <a:rPr sz="2400" dirty="0"/>
              <a:t> </a:t>
            </a:r>
            <a:r>
              <a:rPr sz="2400" dirty="0" err="1"/>
              <a:t>měření</a:t>
            </a:r>
            <a:r>
              <a:rPr sz="2400" dirty="0"/>
              <a:t> </a:t>
            </a:r>
            <a:r>
              <a:rPr sz="2400" dirty="0" err="1"/>
              <a:t>inteligence</a:t>
            </a:r>
            <a:r>
              <a:rPr sz="2400" dirty="0"/>
              <a:t> a </a:t>
            </a:r>
            <a:r>
              <a:rPr sz="2400" dirty="0" err="1"/>
              <a:t>celková</a:t>
            </a:r>
            <a:r>
              <a:rPr sz="2400" dirty="0"/>
              <a:t> </a:t>
            </a:r>
            <a:r>
              <a:rPr sz="2400" dirty="0" err="1"/>
              <a:t>demence</a:t>
            </a:r>
            <a:r>
              <a:rPr sz="2400" dirty="0"/>
              <a:t> je u RS </a:t>
            </a:r>
            <a:r>
              <a:rPr sz="2400" dirty="0" err="1"/>
              <a:t>vzácná</a:t>
            </a:r>
            <a:endParaRPr sz="2400" dirty="0"/>
          </a:p>
          <a:p>
            <a:pPr marL="386715" indent="-386715" defTabSz="508254">
              <a:lnSpc>
                <a:spcPct val="100000"/>
              </a:lnSpc>
              <a:spcBef>
                <a:spcPts val="3600"/>
              </a:spcBef>
              <a:defRPr sz="2784"/>
            </a:pPr>
            <a:r>
              <a:rPr sz="2400" dirty="0"/>
              <a:t>KD </a:t>
            </a:r>
            <a:r>
              <a:rPr sz="2400" dirty="0" err="1"/>
              <a:t>bývá</a:t>
            </a:r>
            <a:r>
              <a:rPr sz="2400" dirty="0"/>
              <a:t> </a:t>
            </a:r>
            <a:r>
              <a:rPr sz="2400" dirty="0" err="1"/>
              <a:t>častěji</a:t>
            </a:r>
            <a:r>
              <a:rPr sz="2400" dirty="0"/>
              <a:t> </a:t>
            </a:r>
            <a:r>
              <a:rPr sz="2400" dirty="0" err="1"/>
              <a:t>fokální</a:t>
            </a:r>
            <a:r>
              <a:rPr sz="2400" dirty="0"/>
              <a:t>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generalizovaný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ejcharakterističtější je zpomalení rychlosti zpracovávání informací (processing speed); následně dlouhodobá epizodickś paměť a pozornost (zejména střídavá a udržovaná)…"/>
          <p:cNvSpPr txBox="1">
            <a:spLocks noGrp="1"/>
          </p:cNvSpPr>
          <p:nvPr>
            <p:ph type="body" idx="1"/>
          </p:nvPr>
        </p:nvSpPr>
        <p:spPr>
          <a:xfrm>
            <a:off x="580768" y="1507528"/>
            <a:ext cx="12097263" cy="83160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lang="cs-CZ" sz="2400" dirty="0" err="1" smtClean="0"/>
              <a:t>n</a:t>
            </a:r>
            <a:r>
              <a:rPr sz="2400" dirty="0" err="1" smtClean="0"/>
              <a:t>ejcharakterističtější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zpomalení</a:t>
            </a:r>
            <a:r>
              <a:rPr sz="2400" dirty="0"/>
              <a:t> </a:t>
            </a:r>
            <a:r>
              <a:rPr sz="2400" dirty="0" err="1"/>
              <a:t>rychlosti</a:t>
            </a:r>
            <a:r>
              <a:rPr sz="2400" dirty="0"/>
              <a:t> </a:t>
            </a:r>
            <a:r>
              <a:rPr sz="2400" dirty="0" err="1"/>
              <a:t>zpracovávání</a:t>
            </a:r>
            <a:r>
              <a:rPr sz="2400" dirty="0"/>
              <a:t> </a:t>
            </a:r>
            <a:r>
              <a:rPr sz="2400" dirty="0" err="1"/>
              <a:t>informací</a:t>
            </a:r>
            <a:r>
              <a:rPr sz="2400" dirty="0"/>
              <a:t> (processing speed); </a:t>
            </a:r>
            <a:r>
              <a:rPr sz="2400" dirty="0" err="1"/>
              <a:t>následně</a:t>
            </a:r>
            <a:r>
              <a:rPr sz="2400" dirty="0"/>
              <a:t> </a:t>
            </a:r>
            <a:r>
              <a:rPr sz="2400" dirty="0" err="1"/>
              <a:t>dlouhodobá</a:t>
            </a:r>
            <a:r>
              <a:rPr sz="2400" dirty="0"/>
              <a:t> </a:t>
            </a:r>
            <a:r>
              <a:rPr sz="2400" dirty="0" err="1" smtClean="0"/>
              <a:t>epizodick</a:t>
            </a:r>
            <a:r>
              <a:rPr lang="cs-CZ" sz="2400" dirty="0" smtClean="0"/>
              <a:t>á</a:t>
            </a:r>
            <a:r>
              <a:rPr sz="2400" dirty="0" smtClean="0"/>
              <a:t> </a:t>
            </a:r>
            <a:r>
              <a:rPr sz="2400" dirty="0" err="1"/>
              <a:t>paměť</a:t>
            </a:r>
            <a:r>
              <a:rPr sz="2400" dirty="0"/>
              <a:t> a </a:t>
            </a:r>
            <a:r>
              <a:rPr sz="2400" dirty="0" err="1"/>
              <a:t>pozornost</a:t>
            </a:r>
            <a:r>
              <a:rPr sz="2400" dirty="0"/>
              <a:t> (</a:t>
            </a:r>
            <a:r>
              <a:rPr sz="2400" dirty="0" err="1"/>
              <a:t>zejména</a:t>
            </a:r>
            <a:r>
              <a:rPr sz="2400" dirty="0"/>
              <a:t> </a:t>
            </a:r>
            <a:r>
              <a:rPr sz="2400" dirty="0" err="1"/>
              <a:t>střídavá</a:t>
            </a:r>
            <a:r>
              <a:rPr sz="2400" dirty="0"/>
              <a:t> a </a:t>
            </a:r>
            <a:r>
              <a:rPr sz="2400" dirty="0" err="1"/>
              <a:t>udržovaná</a:t>
            </a:r>
            <a:r>
              <a:rPr sz="2400" dirty="0"/>
              <a:t>)</a:t>
            </a:r>
          </a:p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lang="cs-CZ" sz="2400" dirty="0" err="1" smtClean="0"/>
              <a:t>m</a:t>
            </a:r>
            <a:r>
              <a:rPr sz="2400" dirty="0" err="1" smtClean="0"/>
              <a:t>éně</a:t>
            </a:r>
            <a:r>
              <a:rPr sz="2400" dirty="0" smtClean="0"/>
              <a:t> </a:t>
            </a:r>
            <a:r>
              <a:rPr sz="2400" dirty="0" err="1"/>
              <a:t>časté</a:t>
            </a:r>
            <a:r>
              <a:rPr sz="2400" dirty="0"/>
              <a:t>, ale </a:t>
            </a:r>
            <a:r>
              <a:rPr sz="2400" dirty="0" err="1"/>
              <a:t>významné</a:t>
            </a:r>
            <a:r>
              <a:rPr sz="2400" dirty="0"/>
              <a:t> -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exekutivních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 (</a:t>
            </a:r>
            <a:r>
              <a:rPr sz="2400" dirty="0" err="1"/>
              <a:t>zejména</a:t>
            </a:r>
            <a:r>
              <a:rPr sz="2400" dirty="0"/>
              <a:t> </a:t>
            </a:r>
            <a:r>
              <a:rPr sz="2400" dirty="0" err="1"/>
              <a:t>abstraktního</a:t>
            </a:r>
            <a:r>
              <a:rPr sz="2400" dirty="0"/>
              <a:t> </a:t>
            </a:r>
            <a:r>
              <a:rPr lang="cs-CZ" sz="2400" dirty="0" smtClean="0"/>
              <a:t>                   </a:t>
            </a:r>
            <a:r>
              <a:rPr sz="2400" dirty="0" smtClean="0"/>
              <a:t>a </a:t>
            </a:r>
            <a:r>
              <a:rPr sz="2400" dirty="0" err="1"/>
              <a:t>pojmového</a:t>
            </a:r>
            <a:r>
              <a:rPr sz="2400" dirty="0"/>
              <a:t> </a:t>
            </a:r>
            <a:r>
              <a:rPr sz="2400" dirty="0" err="1"/>
              <a:t>uvažování</a:t>
            </a:r>
            <a:r>
              <a:rPr sz="2400" dirty="0"/>
              <a:t>, resp. </a:t>
            </a:r>
            <a:r>
              <a:rPr sz="2400" dirty="0" err="1"/>
              <a:t>řešení</a:t>
            </a:r>
            <a:r>
              <a:rPr sz="2400" dirty="0"/>
              <a:t> </a:t>
            </a:r>
            <a:r>
              <a:rPr sz="2400" dirty="0" err="1"/>
              <a:t>problémů</a:t>
            </a:r>
            <a:r>
              <a:rPr sz="2400" dirty="0"/>
              <a:t>)</a:t>
            </a:r>
          </a:p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lang="cs-CZ" sz="2400" dirty="0" err="1" smtClean="0"/>
              <a:t>n</a:t>
            </a:r>
            <a:r>
              <a:rPr sz="2400" dirty="0" err="1" smtClean="0"/>
              <a:t>ekorelují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dirty="0" err="1"/>
              <a:t>délkou</a:t>
            </a:r>
            <a:r>
              <a:rPr sz="2400" dirty="0"/>
              <a:t> </a:t>
            </a:r>
            <a:r>
              <a:rPr sz="2400" dirty="0" err="1"/>
              <a:t>nemoci</a:t>
            </a:r>
            <a:r>
              <a:rPr sz="2400" dirty="0"/>
              <a:t>, </a:t>
            </a:r>
            <a:r>
              <a:rPr sz="2400" dirty="0" err="1"/>
              <a:t>stupněm</a:t>
            </a:r>
            <a:r>
              <a:rPr sz="2400" dirty="0"/>
              <a:t> </a:t>
            </a:r>
            <a:r>
              <a:rPr sz="2400" dirty="0" err="1"/>
              <a:t>fyzického</a:t>
            </a:r>
            <a:r>
              <a:rPr sz="2400" dirty="0"/>
              <a:t> </a:t>
            </a:r>
            <a:r>
              <a:rPr sz="2400" dirty="0" err="1"/>
              <a:t>postižení</a:t>
            </a:r>
            <a:r>
              <a:rPr sz="2400" dirty="0"/>
              <a:t>, </a:t>
            </a:r>
            <a:r>
              <a:rPr sz="2400" dirty="0" smtClean="0"/>
              <a:t>u</a:t>
            </a:r>
            <a:r>
              <a:rPr lang="cs-CZ" sz="2400" dirty="0" smtClean="0"/>
              <a:t>n</a:t>
            </a:r>
            <a:r>
              <a:rPr sz="2400" dirty="0" err="1" smtClean="0"/>
              <a:t>ipolární</a:t>
            </a:r>
            <a:r>
              <a:rPr sz="2400" dirty="0" smtClean="0"/>
              <a:t> </a:t>
            </a:r>
            <a:r>
              <a:rPr sz="2400" dirty="0" err="1"/>
              <a:t>depresí</a:t>
            </a:r>
            <a:r>
              <a:rPr sz="2400" dirty="0"/>
              <a:t>, </a:t>
            </a:r>
            <a:r>
              <a:rPr sz="2400" dirty="0" err="1"/>
              <a:t>úzkostnými</a:t>
            </a:r>
            <a:r>
              <a:rPr sz="2400" dirty="0"/>
              <a:t> </a:t>
            </a:r>
            <a:r>
              <a:rPr sz="2400" dirty="0" err="1"/>
              <a:t>sy</a:t>
            </a:r>
            <a:endParaRPr sz="2400" dirty="0"/>
          </a:p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lang="cs-CZ" sz="2400" dirty="0" smtClean="0"/>
              <a:t>p</a:t>
            </a:r>
            <a:r>
              <a:rPr sz="2400" dirty="0" err="1" smtClean="0"/>
              <a:t>ro</a:t>
            </a:r>
            <a:r>
              <a:rPr sz="2400" dirty="0" smtClean="0"/>
              <a:t> </a:t>
            </a:r>
            <a:r>
              <a:rPr sz="2400" dirty="0" err="1"/>
              <a:t>pacienty</a:t>
            </a:r>
            <a:r>
              <a:rPr sz="2400" dirty="0"/>
              <a:t> s RS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kde</a:t>
            </a:r>
            <a:r>
              <a:rPr sz="2400" dirty="0" smtClean="0"/>
              <a:t> </a:t>
            </a:r>
            <a:r>
              <a:rPr sz="2400" dirty="0" err="1"/>
              <a:t>apatie</a:t>
            </a:r>
            <a:r>
              <a:rPr sz="2400" dirty="0"/>
              <a:t>, </a:t>
            </a:r>
            <a:r>
              <a:rPr sz="2400" dirty="0" err="1"/>
              <a:t>euforie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netečnost</a:t>
            </a:r>
            <a:r>
              <a:rPr sz="2400" dirty="0"/>
              <a:t> - KD </a:t>
            </a:r>
            <a:r>
              <a:rPr sz="2400" dirty="0" err="1"/>
              <a:t>bývá</a:t>
            </a:r>
            <a:r>
              <a:rPr sz="2400" dirty="0"/>
              <a:t> </a:t>
            </a:r>
            <a:r>
              <a:rPr sz="2400" dirty="0" err="1"/>
              <a:t>typický</a:t>
            </a:r>
            <a:endParaRPr sz="2400" dirty="0"/>
          </a:p>
          <a:p>
            <a:pPr marL="360045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400" dirty="0"/>
              <a:t>KD </a:t>
            </a:r>
            <a:r>
              <a:rPr sz="2400" dirty="0" err="1"/>
              <a:t>koreluje</a:t>
            </a:r>
            <a:r>
              <a:rPr sz="2400" dirty="0"/>
              <a:t> s </a:t>
            </a:r>
            <a:r>
              <a:rPr sz="2400" dirty="0" err="1"/>
              <a:t>abnormalitami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MR </a:t>
            </a:r>
            <a:endParaRPr lang="cs-CZ" sz="2400" dirty="0" smtClean="0"/>
          </a:p>
          <a:p>
            <a:pPr marL="1010275" lvl="1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115" dirty="0" err="1" smtClean="0"/>
              <a:t>atrofie</a:t>
            </a:r>
            <a:r>
              <a:rPr sz="2115" dirty="0"/>
              <a:t>, </a:t>
            </a:r>
            <a:r>
              <a:rPr sz="2115" dirty="0" err="1"/>
              <a:t>ventrikulární</a:t>
            </a:r>
            <a:r>
              <a:rPr sz="2115" dirty="0"/>
              <a:t> </a:t>
            </a:r>
            <a:r>
              <a:rPr sz="2115" dirty="0" err="1" smtClean="0"/>
              <a:t>dilatac</a:t>
            </a:r>
            <a:r>
              <a:rPr lang="cs-CZ" sz="2115" dirty="0" smtClean="0"/>
              <a:t>e</a:t>
            </a:r>
            <a:r>
              <a:rPr sz="2115" dirty="0" smtClean="0"/>
              <a:t> </a:t>
            </a:r>
            <a:r>
              <a:rPr sz="2115" dirty="0"/>
              <a:t>a </a:t>
            </a:r>
            <a:r>
              <a:rPr sz="2115" dirty="0" err="1"/>
              <a:t>celkový</a:t>
            </a:r>
            <a:r>
              <a:rPr sz="2115" dirty="0"/>
              <a:t> </a:t>
            </a:r>
            <a:r>
              <a:rPr sz="2115" dirty="0" err="1"/>
              <a:t>objem</a:t>
            </a:r>
            <a:r>
              <a:rPr sz="2115" dirty="0"/>
              <a:t> </a:t>
            </a:r>
            <a:r>
              <a:rPr sz="2115" dirty="0" err="1"/>
              <a:t>postižené</a:t>
            </a:r>
            <a:r>
              <a:rPr sz="2115" dirty="0"/>
              <a:t> </a:t>
            </a:r>
            <a:r>
              <a:rPr sz="2115" dirty="0" err="1"/>
              <a:t>bílé</a:t>
            </a:r>
            <a:r>
              <a:rPr sz="2115" dirty="0"/>
              <a:t> </a:t>
            </a:r>
            <a:r>
              <a:rPr sz="2115" dirty="0" err="1" smtClean="0"/>
              <a:t>hmoty</a:t>
            </a:r>
            <a:endParaRPr lang="cs-CZ" sz="2115" dirty="0" smtClean="0"/>
          </a:p>
          <a:p>
            <a:pPr marL="1010275" lvl="1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115" dirty="0" err="1" smtClean="0"/>
              <a:t>predilekčně</a:t>
            </a:r>
            <a:r>
              <a:rPr sz="2115" dirty="0" smtClean="0"/>
              <a:t> </a:t>
            </a:r>
            <a:r>
              <a:rPr sz="2115" dirty="0" err="1"/>
              <a:t>jsou</a:t>
            </a:r>
            <a:r>
              <a:rPr sz="2115" dirty="0"/>
              <a:t> </a:t>
            </a:r>
            <a:r>
              <a:rPr sz="2115" dirty="0" err="1"/>
              <a:t>postiženy</a:t>
            </a:r>
            <a:r>
              <a:rPr sz="2115" dirty="0"/>
              <a:t> </a:t>
            </a:r>
            <a:r>
              <a:rPr sz="2115" dirty="0" err="1"/>
              <a:t>oblasti</a:t>
            </a:r>
            <a:r>
              <a:rPr sz="2115" dirty="0"/>
              <a:t> corpus </a:t>
            </a:r>
            <a:r>
              <a:rPr sz="2115" dirty="0" smtClean="0"/>
              <a:t>callosum</a:t>
            </a:r>
            <a:endParaRPr lang="cs-CZ" sz="2115" dirty="0" smtClean="0"/>
          </a:p>
          <a:p>
            <a:pPr marL="1010275" lvl="1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115" dirty="0" err="1" smtClean="0"/>
              <a:t>extenzivní</a:t>
            </a:r>
            <a:r>
              <a:rPr sz="2115" dirty="0" smtClean="0"/>
              <a:t> </a:t>
            </a:r>
            <a:r>
              <a:rPr sz="2115" dirty="0" err="1"/>
              <a:t>demyelinizace</a:t>
            </a:r>
            <a:r>
              <a:rPr sz="2115" dirty="0"/>
              <a:t> </a:t>
            </a:r>
            <a:r>
              <a:rPr sz="2115" dirty="0" err="1"/>
              <a:t>postihuje</a:t>
            </a:r>
            <a:r>
              <a:rPr sz="2115" dirty="0"/>
              <a:t> </a:t>
            </a:r>
            <a:r>
              <a:rPr sz="2115" dirty="0" err="1"/>
              <a:t>okruhy</a:t>
            </a:r>
            <a:r>
              <a:rPr sz="2115" dirty="0"/>
              <a:t> </a:t>
            </a:r>
            <a:r>
              <a:rPr sz="2115" dirty="0" err="1"/>
              <a:t>spojující</a:t>
            </a:r>
            <a:r>
              <a:rPr sz="2115" dirty="0"/>
              <a:t> </a:t>
            </a:r>
            <a:r>
              <a:rPr sz="2115" dirty="0" err="1"/>
              <a:t>prefrontální</a:t>
            </a:r>
            <a:r>
              <a:rPr sz="2115" dirty="0"/>
              <a:t> a </a:t>
            </a:r>
            <a:r>
              <a:rPr sz="2115" dirty="0" err="1"/>
              <a:t>subkortikální</a:t>
            </a:r>
            <a:r>
              <a:rPr sz="2115" dirty="0"/>
              <a:t> </a:t>
            </a:r>
            <a:r>
              <a:rPr sz="2115" dirty="0" err="1" smtClean="0"/>
              <a:t>oblasti</a:t>
            </a:r>
            <a:endParaRPr lang="cs-CZ" sz="2115" dirty="0" smtClean="0"/>
          </a:p>
          <a:p>
            <a:pPr marL="1010275" lvl="1" indent="-360045" defTabSz="473201">
              <a:lnSpc>
                <a:spcPct val="100000"/>
              </a:lnSpc>
              <a:spcBef>
                <a:spcPts val="3400"/>
              </a:spcBef>
              <a:defRPr sz="2592"/>
            </a:pPr>
            <a:r>
              <a:rPr sz="2115" dirty="0" err="1" smtClean="0"/>
              <a:t>typické</a:t>
            </a:r>
            <a:r>
              <a:rPr sz="2115" dirty="0" smtClean="0"/>
              <a:t> </a:t>
            </a:r>
            <a:r>
              <a:rPr sz="2115" dirty="0" err="1"/>
              <a:t>jsou</a:t>
            </a:r>
            <a:r>
              <a:rPr sz="2115" dirty="0"/>
              <a:t> </a:t>
            </a:r>
            <a:r>
              <a:rPr sz="2115" dirty="0" err="1"/>
              <a:t>velké</a:t>
            </a:r>
            <a:r>
              <a:rPr sz="2115" dirty="0"/>
              <a:t> </a:t>
            </a:r>
            <a:r>
              <a:rPr sz="2115" dirty="0" err="1"/>
              <a:t>splývající</a:t>
            </a:r>
            <a:r>
              <a:rPr sz="2115" dirty="0"/>
              <a:t> </a:t>
            </a:r>
            <a:r>
              <a:rPr sz="2115" dirty="0" err="1"/>
              <a:t>periventrikulární</a:t>
            </a:r>
            <a:r>
              <a:rPr sz="2115" dirty="0"/>
              <a:t> </a:t>
            </a:r>
            <a:r>
              <a:rPr sz="2115" dirty="0" err="1"/>
              <a:t>léze</a:t>
            </a:r>
            <a:endParaRPr sz="21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armakoterapie kognitivních poruch je předmětem intenzivního výzkumu…"/>
          <p:cNvSpPr txBox="1">
            <a:spLocks noGrp="1"/>
          </p:cNvSpPr>
          <p:nvPr>
            <p:ph type="body" idx="1"/>
          </p:nvPr>
        </p:nvSpPr>
        <p:spPr>
          <a:xfrm>
            <a:off x="321276" y="1430640"/>
            <a:ext cx="12418540" cy="82817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f</a:t>
            </a:r>
            <a:r>
              <a:rPr sz="2400" dirty="0" err="1" smtClean="0"/>
              <a:t>armakoterapie</a:t>
            </a:r>
            <a:r>
              <a:rPr sz="2400" dirty="0" smtClean="0"/>
              <a:t> </a:t>
            </a:r>
            <a:r>
              <a:rPr sz="2400" dirty="0" err="1"/>
              <a:t>kognitivních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je </a:t>
            </a:r>
            <a:r>
              <a:rPr sz="2400" dirty="0" err="1"/>
              <a:t>předmětem</a:t>
            </a:r>
            <a:r>
              <a:rPr sz="2400" dirty="0"/>
              <a:t> </a:t>
            </a:r>
            <a:r>
              <a:rPr sz="2400" dirty="0" err="1"/>
              <a:t>intenzivního</a:t>
            </a:r>
            <a:r>
              <a:rPr sz="2400" dirty="0"/>
              <a:t> </a:t>
            </a:r>
            <a:r>
              <a:rPr sz="2400" dirty="0" err="1"/>
              <a:t>výzkumu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p</a:t>
            </a:r>
            <a:r>
              <a:rPr sz="2400" dirty="0" err="1" smtClean="0"/>
              <a:t>reventivní</a:t>
            </a:r>
            <a:r>
              <a:rPr sz="2400" dirty="0" smtClean="0"/>
              <a:t> </a:t>
            </a:r>
            <a:r>
              <a:rPr sz="2400" dirty="0" err="1"/>
              <a:t>efekt</a:t>
            </a:r>
            <a:r>
              <a:rPr sz="2400" dirty="0"/>
              <a:t> </a:t>
            </a:r>
            <a:r>
              <a:rPr sz="2400" dirty="0" err="1"/>
              <a:t>časného</a:t>
            </a:r>
            <a:r>
              <a:rPr sz="2400" dirty="0"/>
              <a:t> </a:t>
            </a:r>
            <a:r>
              <a:rPr sz="2400" dirty="0" err="1"/>
              <a:t>zahájení</a:t>
            </a:r>
            <a:r>
              <a:rPr sz="2400" dirty="0"/>
              <a:t> a </a:t>
            </a:r>
            <a:r>
              <a:rPr sz="2400" dirty="0" err="1"/>
              <a:t>eskalace</a:t>
            </a:r>
            <a:r>
              <a:rPr sz="2400" dirty="0"/>
              <a:t> </a:t>
            </a:r>
            <a:r>
              <a:rPr sz="2400" dirty="0" err="1"/>
              <a:t>imunomodulační</a:t>
            </a:r>
            <a:r>
              <a:rPr sz="2400" dirty="0"/>
              <a:t> </a:t>
            </a:r>
            <a:r>
              <a:rPr sz="2400" dirty="0" err="1"/>
              <a:t>terapie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smtClean="0"/>
              <a:t>a</a:t>
            </a:r>
            <a:r>
              <a:rPr sz="2400" dirty="0" smtClean="0"/>
              <a:t>le </a:t>
            </a:r>
            <a:r>
              <a:rPr sz="2400" dirty="0" err="1"/>
              <a:t>dosud</a:t>
            </a:r>
            <a:r>
              <a:rPr sz="2400" dirty="0"/>
              <a:t> </a:t>
            </a:r>
            <a:r>
              <a:rPr sz="2400" dirty="0" err="1"/>
              <a:t>nebyla</a:t>
            </a:r>
            <a:r>
              <a:rPr sz="2400" dirty="0"/>
              <a:t> </a:t>
            </a:r>
            <a:r>
              <a:rPr sz="2400" dirty="0" err="1"/>
              <a:t>stanovena</a:t>
            </a:r>
            <a:r>
              <a:rPr sz="2400" dirty="0"/>
              <a:t> </a:t>
            </a:r>
            <a:r>
              <a:rPr sz="2400" dirty="0" err="1"/>
              <a:t>účinná</a:t>
            </a:r>
            <a:r>
              <a:rPr sz="2400" dirty="0"/>
              <a:t> </a:t>
            </a:r>
            <a:r>
              <a:rPr sz="2400" dirty="0" err="1"/>
              <a:t>farmakologická</a:t>
            </a:r>
            <a:r>
              <a:rPr sz="2400" dirty="0"/>
              <a:t> </a:t>
            </a:r>
            <a:r>
              <a:rPr sz="2400" dirty="0" err="1"/>
              <a:t>léčba</a:t>
            </a:r>
            <a:r>
              <a:rPr sz="2400" dirty="0"/>
              <a:t> pro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kognice</a:t>
            </a:r>
            <a:r>
              <a:rPr sz="2400" dirty="0"/>
              <a:t> u RS</a:t>
            </a:r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d</a:t>
            </a:r>
            <a:r>
              <a:rPr sz="2400" dirty="0" err="1" smtClean="0"/>
              <a:t>ůležité</a:t>
            </a:r>
            <a:r>
              <a:rPr sz="2400" dirty="0" smtClean="0"/>
              <a:t> </a:t>
            </a:r>
            <a:r>
              <a:rPr sz="2400" dirty="0" err="1"/>
              <a:t>nefarmakologcké</a:t>
            </a:r>
            <a:r>
              <a:rPr sz="2400" dirty="0"/>
              <a:t> </a:t>
            </a:r>
            <a:r>
              <a:rPr sz="2400" dirty="0" err="1"/>
              <a:t>intervence</a:t>
            </a:r>
            <a:r>
              <a:rPr sz="2400" dirty="0"/>
              <a:t> - </a:t>
            </a:r>
            <a:r>
              <a:rPr sz="2400" dirty="0" err="1"/>
              <a:t>edukace</a:t>
            </a:r>
            <a:r>
              <a:rPr sz="2400" dirty="0"/>
              <a:t> a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trénink</a:t>
            </a:r>
            <a:r>
              <a:rPr sz="2400" dirty="0"/>
              <a:t>; </a:t>
            </a:r>
            <a:r>
              <a:rPr sz="2400" dirty="0" err="1"/>
              <a:t>terapeutický</a:t>
            </a:r>
            <a:r>
              <a:rPr sz="2400" dirty="0"/>
              <a:t> </a:t>
            </a:r>
            <a:r>
              <a:rPr sz="2400" dirty="0" err="1"/>
              <a:t>efekt</a:t>
            </a:r>
            <a:r>
              <a:rPr sz="2400" dirty="0"/>
              <a:t> </a:t>
            </a:r>
            <a:r>
              <a:rPr sz="2400" dirty="0" err="1"/>
              <a:t>mnohdy</a:t>
            </a:r>
            <a:r>
              <a:rPr sz="2400" dirty="0"/>
              <a:t> </a:t>
            </a:r>
            <a:r>
              <a:rPr sz="2400" dirty="0" err="1"/>
              <a:t>jen</a:t>
            </a:r>
            <a:r>
              <a:rPr sz="2400" dirty="0"/>
              <a:t> v </a:t>
            </a:r>
            <a:r>
              <a:rPr sz="2400" dirty="0" err="1"/>
              <a:t>potvrzení</a:t>
            </a:r>
            <a:r>
              <a:rPr sz="2400" dirty="0"/>
              <a:t> </a:t>
            </a:r>
            <a:r>
              <a:rPr sz="2400" dirty="0" err="1"/>
              <a:t>problému</a:t>
            </a:r>
            <a:r>
              <a:rPr sz="2400" dirty="0"/>
              <a:t> a </a:t>
            </a:r>
            <a:r>
              <a:rPr sz="2400" dirty="0" err="1"/>
              <a:t>podání</a:t>
            </a:r>
            <a:r>
              <a:rPr sz="2400" dirty="0"/>
              <a:t> </a:t>
            </a:r>
            <a:r>
              <a:rPr sz="2400" dirty="0" err="1"/>
              <a:t>adekvátních</a:t>
            </a:r>
            <a:r>
              <a:rPr sz="2400" dirty="0"/>
              <a:t> </a:t>
            </a:r>
            <a:r>
              <a:rPr sz="2400" dirty="0" err="1"/>
              <a:t>informací</a:t>
            </a:r>
            <a:r>
              <a:rPr sz="2400" dirty="0"/>
              <a:t> </a:t>
            </a:r>
            <a:r>
              <a:rPr sz="2400" dirty="0" err="1"/>
              <a:t>postiženému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okolí</a:t>
            </a:r>
            <a:r>
              <a:rPr sz="2400" dirty="0"/>
              <a:t>; </a:t>
            </a:r>
            <a:r>
              <a:rPr sz="2400" dirty="0" err="1"/>
              <a:t>únava</a:t>
            </a:r>
            <a:r>
              <a:rPr sz="2400" dirty="0"/>
              <a:t> </a:t>
            </a:r>
            <a:r>
              <a:rPr sz="2400" dirty="0" err="1"/>
              <a:t>vše</a:t>
            </a:r>
            <a:r>
              <a:rPr sz="2400" dirty="0"/>
              <a:t> </a:t>
            </a:r>
            <a:r>
              <a:rPr sz="2400" dirty="0" err="1"/>
              <a:t>zhoršuje</a:t>
            </a:r>
            <a:r>
              <a:rPr sz="2400" dirty="0"/>
              <a:t> - </a:t>
            </a:r>
            <a:r>
              <a:rPr sz="2400" dirty="0" err="1"/>
              <a:t>mentálně</a:t>
            </a:r>
            <a:r>
              <a:rPr sz="2400" dirty="0"/>
              <a:t> </a:t>
            </a:r>
            <a:r>
              <a:rPr sz="2400" dirty="0" err="1"/>
              <a:t>náročné</a:t>
            </a:r>
            <a:r>
              <a:rPr sz="2400" dirty="0"/>
              <a:t> </a:t>
            </a:r>
            <a:r>
              <a:rPr sz="2400" dirty="0" err="1"/>
              <a:t>aktivity</a:t>
            </a:r>
            <a:r>
              <a:rPr sz="2400" dirty="0"/>
              <a:t> </a:t>
            </a:r>
            <a:r>
              <a:rPr sz="2400" dirty="0" err="1"/>
              <a:t>plánovat</a:t>
            </a:r>
            <a:r>
              <a:rPr sz="2400" dirty="0"/>
              <a:t> </a:t>
            </a:r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smtClean="0"/>
              <a:t>n</a:t>
            </a:r>
            <a:r>
              <a:rPr sz="2400" dirty="0" err="1" smtClean="0"/>
              <a:t>ezastupiteln</a:t>
            </a:r>
            <a:r>
              <a:rPr lang="cs-CZ" sz="2400" dirty="0" smtClean="0"/>
              <a:t>ý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trénink</a:t>
            </a:r>
            <a:r>
              <a:rPr sz="2400" dirty="0"/>
              <a:t> - </a:t>
            </a:r>
            <a:r>
              <a:rPr sz="2400" dirty="0" err="1"/>
              <a:t>nepanuje</a:t>
            </a:r>
            <a:r>
              <a:rPr sz="2400" dirty="0"/>
              <a:t> </a:t>
            </a:r>
            <a:r>
              <a:rPr sz="2400" dirty="0" err="1"/>
              <a:t>jednotný</a:t>
            </a:r>
            <a:r>
              <a:rPr sz="2400" dirty="0"/>
              <a:t> </a:t>
            </a:r>
            <a:r>
              <a:rPr sz="2400" dirty="0" err="1"/>
              <a:t>konsenzus</a:t>
            </a:r>
            <a:r>
              <a:rPr sz="2400" dirty="0"/>
              <a:t>; </a:t>
            </a:r>
            <a:r>
              <a:rPr sz="2400" dirty="0" err="1"/>
              <a:t>důkazy</a:t>
            </a:r>
            <a:r>
              <a:rPr sz="2400" dirty="0"/>
              <a:t> </a:t>
            </a:r>
            <a:r>
              <a:rPr sz="2400" dirty="0" err="1"/>
              <a:t>řídké</a:t>
            </a:r>
            <a:r>
              <a:rPr sz="2400" dirty="0"/>
              <a:t> a </a:t>
            </a:r>
            <a:r>
              <a:rPr sz="2400" dirty="0" err="1"/>
              <a:t>rozporuplné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i</a:t>
            </a:r>
            <a:r>
              <a:rPr sz="2400" dirty="0" err="1" smtClean="0"/>
              <a:t>ndividualizované</a:t>
            </a:r>
            <a:r>
              <a:rPr sz="2400" dirty="0" smtClean="0"/>
              <a:t> </a:t>
            </a:r>
            <a:r>
              <a:rPr sz="2400" dirty="0"/>
              <a:t>a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pacientovy</a:t>
            </a:r>
            <a:r>
              <a:rPr sz="2400" dirty="0"/>
              <a:t> </a:t>
            </a:r>
            <a:r>
              <a:rPr sz="2400" dirty="0" err="1"/>
              <a:t>problémy</a:t>
            </a:r>
            <a:r>
              <a:rPr sz="2400" dirty="0"/>
              <a:t> </a:t>
            </a:r>
            <a:r>
              <a:rPr sz="2400" dirty="0" err="1"/>
              <a:t>cílené</a:t>
            </a:r>
            <a:r>
              <a:rPr sz="2400" dirty="0"/>
              <a:t> </a:t>
            </a:r>
            <a:r>
              <a:rPr sz="2400" dirty="0" err="1"/>
              <a:t>počítačové</a:t>
            </a:r>
            <a:r>
              <a:rPr sz="2400" dirty="0"/>
              <a:t> </a:t>
            </a:r>
            <a:r>
              <a:rPr sz="2400" dirty="0" err="1"/>
              <a:t>rehabilitační</a:t>
            </a:r>
            <a:r>
              <a:rPr sz="2400" dirty="0"/>
              <a:t> </a:t>
            </a:r>
            <a:r>
              <a:rPr sz="2400" dirty="0" smtClean="0"/>
              <a:t>program</a:t>
            </a:r>
            <a:r>
              <a:rPr lang="cs-CZ" sz="2400" dirty="0" smtClean="0"/>
              <a:t>y</a:t>
            </a:r>
            <a:r>
              <a:rPr sz="2400" dirty="0" smtClean="0"/>
              <a:t> </a:t>
            </a:r>
            <a:r>
              <a:rPr sz="2400" dirty="0" err="1"/>
              <a:t>mohly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nejúčinnější</a:t>
            </a:r>
            <a:r>
              <a:rPr sz="2400" dirty="0"/>
              <a:t> </a:t>
            </a:r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p</a:t>
            </a:r>
            <a:r>
              <a:rPr sz="2400" dirty="0" err="1" smtClean="0"/>
              <a:t>roblémem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nedostupnost</a:t>
            </a:r>
            <a:r>
              <a:rPr sz="2400" dirty="0"/>
              <a:t> </a:t>
            </a:r>
            <a:r>
              <a:rPr sz="2400" dirty="0" err="1"/>
              <a:t>kognitivního</a:t>
            </a:r>
            <a:r>
              <a:rPr sz="2400" dirty="0"/>
              <a:t> </a:t>
            </a:r>
            <a:r>
              <a:rPr sz="2400" dirty="0" err="1"/>
              <a:t>tréninku</a:t>
            </a:r>
            <a:r>
              <a:rPr sz="2400" dirty="0"/>
              <a:t> v </a:t>
            </a:r>
            <a:r>
              <a:rPr sz="2400" dirty="0" err="1"/>
              <a:t>praxi</a:t>
            </a:r>
            <a:r>
              <a:rPr sz="2400" dirty="0"/>
              <a:t>; proto </a:t>
            </a:r>
            <a:r>
              <a:rPr sz="2400" dirty="0" err="1"/>
              <a:t>důležité</a:t>
            </a:r>
            <a:r>
              <a:rPr sz="2400" dirty="0"/>
              <a:t> </a:t>
            </a:r>
            <a:r>
              <a:rPr sz="2400" dirty="0" err="1"/>
              <a:t>motivovat</a:t>
            </a:r>
            <a:r>
              <a:rPr sz="2400" dirty="0"/>
              <a:t> </a:t>
            </a:r>
            <a:r>
              <a:rPr sz="2400" dirty="0" err="1"/>
              <a:t>pacienty</a:t>
            </a:r>
            <a:r>
              <a:rPr sz="2400" dirty="0"/>
              <a:t> </a:t>
            </a:r>
            <a:r>
              <a:rPr sz="2400" dirty="0" err="1" smtClean="0"/>
              <a:t>zachovat</a:t>
            </a:r>
            <a:r>
              <a:rPr lang="cs-CZ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co </a:t>
            </a:r>
            <a:r>
              <a:rPr sz="2400" dirty="0" err="1" smtClean="0"/>
              <a:t>nejdéle</a:t>
            </a:r>
            <a:r>
              <a:rPr lang="cs-CZ" sz="2400" dirty="0" smtClean="0"/>
              <a:t>,</a:t>
            </a:r>
            <a:r>
              <a:rPr sz="2400" dirty="0" smtClean="0"/>
              <a:t> </a:t>
            </a:r>
            <a:r>
              <a:rPr sz="2400" dirty="0" err="1"/>
              <a:t>práceschopnost</a:t>
            </a:r>
            <a:r>
              <a:rPr sz="2400" dirty="0"/>
              <a:t> a </a:t>
            </a:r>
            <a:r>
              <a:rPr sz="2400" dirty="0" err="1"/>
              <a:t>motivovat</a:t>
            </a:r>
            <a:r>
              <a:rPr sz="2400" dirty="0"/>
              <a:t> je </a:t>
            </a:r>
            <a:r>
              <a:rPr lang="cs-CZ" sz="2400" dirty="0" smtClean="0"/>
              <a:t>                  </a:t>
            </a:r>
            <a:r>
              <a:rPr sz="2400" dirty="0" smtClean="0"/>
              <a:t>k </a:t>
            </a:r>
            <a:r>
              <a:rPr sz="2400" dirty="0" err="1"/>
              <a:t>mentální</a:t>
            </a:r>
            <a:r>
              <a:rPr sz="2400" dirty="0"/>
              <a:t> </a:t>
            </a:r>
            <a:r>
              <a:rPr sz="2400" dirty="0" err="1"/>
              <a:t>činnosti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Kognitivní změny mohou narušovat i zdravotní péči…"/>
          <p:cNvSpPr txBox="1">
            <a:spLocks noGrp="1"/>
          </p:cNvSpPr>
          <p:nvPr>
            <p:ph type="body" idx="1"/>
          </p:nvPr>
        </p:nvSpPr>
        <p:spPr>
          <a:xfrm>
            <a:off x="903072" y="1826054"/>
            <a:ext cx="11639035" cy="7213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k</a:t>
            </a:r>
            <a:r>
              <a:rPr sz="2400" dirty="0" err="1" smtClean="0"/>
              <a:t>ognitivní</a:t>
            </a:r>
            <a:r>
              <a:rPr sz="2400" dirty="0" smtClean="0"/>
              <a:t> </a:t>
            </a:r>
            <a:r>
              <a:rPr sz="2400" dirty="0" err="1"/>
              <a:t>změny</a:t>
            </a:r>
            <a:r>
              <a:rPr sz="2400" dirty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narušovat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zdravotní</a:t>
            </a:r>
            <a:r>
              <a:rPr sz="2400" dirty="0"/>
              <a:t> </a:t>
            </a:r>
            <a:r>
              <a:rPr sz="2400" dirty="0" err="1"/>
              <a:t>péči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m</a:t>
            </a:r>
            <a:r>
              <a:rPr sz="2400" dirty="0" err="1" smtClean="0"/>
              <a:t>nohdy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nesnadné</a:t>
            </a:r>
            <a:r>
              <a:rPr sz="2400" dirty="0"/>
              <a:t> </a:t>
            </a:r>
            <a:r>
              <a:rPr sz="2400" dirty="0" err="1"/>
              <a:t>rozpoznat</a:t>
            </a:r>
            <a:r>
              <a:rPr sz="2400" dirty="0"/>
              <a:t> u </a:t>
            </a:r>
            <a:r>
              <a:rPr sz="2400" dirty="0" err="1"/>
              <a:t>pacienta</a:t>
            </a:r>
            <a:r>
              <a:rPr sz="2400" dirty="0"/>
              <a:t>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změny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e</a:t>
            </a:r>
            <a:r>
              <a:rPr sz="2400" dirty="0" err="1" smtClean="0"/>
              <a:t>xistují</a:t>
            </a:r>
            <a:r>
              <a:rPr sz="2400" dirty="0" smtClean="0"/>
              <a:t> </a:t>
            </a:r>
            <a:r>
              <a:rPr sz="2400" dirty="0" err="1"/>
              <a:t>jisté</a:t>
            </a:r>
            <a:r>
              <a:rPr sz="2400" dirty="0"/>
              <a:t> </a:t>
            </a:r>
            <a:r>
              <a:rPr sz="2400" dirty="0" err="1"/>
              <a:t>varovné</a:t>
            </a:r>
            <a:r>
              <a:rPr sz="2400" dirty="0"/>
              <a:t> </a:t>
            </a:r>
            <a:r>
              <a:rPr sz="2400" dirty="0" err="1"/>
              <a:t>signály</a:t>
            </a:r>
            <a:r>
              <a:rPr sz="2400" dirty="0"/>
              <a:t>, </a:t>
            </a:r>
            <a:r>
              <a:rPr sz="2400" dirty="0" err="1"/>
              <a:t>které</a:t>
            </a:r>
            <a:r>
              <a:rPr sz="2400" dirty="0"/>
              <a:t> </a:t>
            </a:r>
            <a:r>
              <a:rPr sz="2400" dirty="0" err="1"/>
              <a:t>spolu</a:t>
            </a:r>
            <a:r>
              <a:rPr sz="2400" dirty="0"/>
              <a:t> s </a:t>
            </a:r>
            <a:r>
              <a:rPr sz="2400" dirty="0" err="1"/>
              <a:t>informacemi</a:t>
            </a:r>
            <a:r>
              <a:rPr sz="2400" dirty="0"/>
              <a:t> od </a:t>
            </a:r>
            <a:r>
              <a:rPr sz="2400" dirty="0" err="1"/>
              <a:t>pacienta</a:t>
            </a:r>
            <a:r>
              <a:rPr sz="2400" dirty="0"/>
              <a:t> a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blízkých</a:t>
            </a:r>
            <a:r>
              <a:rPr sz="2400" dirty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užitečné</a:t>
            </a:r>
            <a:r>
              <a:rPr sz="2400" dirty="0"/>
              <a:t> </a:t>
            </a:r>
          </a:p>
          <a:p>
            <a:endParaRPr dirty="0"/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03072" y="4003592"/>
            <a:ext cx="10952378" cy="51843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Zachovaná kognice je vysoce důležitá…"/>
          <p:cNvSpPr txBox="1">
            <a:spLocks noGrp="1"/>
          </p:cNvSpPr>
          <p:nvPr>
            <p:ph type="body" idx="1"/>
          </p:nvPr>
        </p:nvSpPr>
        <p:spPr>
          <a:xfrm>
            <a:off x="841289" y="1974335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z</a:t>
            </a:r>
            <a:r>
              <a:rPr sz="2400" dirty="0" err="1" smtClean="0"/>
              <a:t>achovaná</a:t>
            </a:r>
            <a:r>
              <a:rPr sz="2400" dirty="0" smtClean="0"/>
              <a:t> </a:t>
            </a:r>
            <a:r>
              <a:rPr sz="2400" dirty="0" err="1"/>
              <a:t>kognice</a:t>
            </a:r>
            <a:r>
              <a:rPr sz="2400" dirty="0"/>
              <a:t> je </a:t>
            </a:r>
            <a:r>
              <a:rPr sz="2400" dirty="0" err="1"/>
              <a:t>vysoce</a:t>
            </a:r>
            <a:r>
              <a:rPr sz="2400" dirty="0"/>
              <a:t> </a:t>
            </a:r>
            <a:r>
              <a:rPr sz="2400" dirty="0" err="1"/>
              <a:t>důležitá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k</a:t>
            </a:r>
            <a:r>
              <a:rPr sz="2400" dirty="0" err="1" smtClean="0"/>
              <a:t>ognitivní</a:t>
            </a:r>
            <a:r>
              <a:rPr sz="2400" dirty="0" smtClean="0"/>
              <a:t> </a:t>
            </a:r>
            <a:r>
              <a:rPr sz="2400" dirty="0" err="1" smtClean="0"/>
              <a:t>poruchy</a:t>
            </a:r>
            <a:endParaRPr lang="cs-CZ" sz="2400" dirty="0" smtClean="0"/>
          </a:p>
          <a:p>
            <a:pPr lvl="1">
              <a:lnSpc>
                <a:spcPct val="100000"/>
              </a:lnSpc>
            </a:pPr>
            <a:r>
              <a:rPr lang="cs-CZ" sz="2115" dirty="0"/>
              <a:t>j</a:t>
            </a:r>
            <a:r>
              <a:rPr lang="cs-CZ" sz="2115" dirty="0" smtClean="0"/>
              <a:t>sou </a:t>
            </a:r>
            <a:r>
              <a:rPr sz="2115" dirty="0" err="1" smtClean="0"/>
              <a:t>důležitou</a:t>
            </a:r>
            <a:r>
              <a:rPr sz="2115" dirty="0" smtClean="0"/>
              <a:t> </a:t>
            </a:r>
            <a:r>
              <a:rPr sz="2115" dirty="0" err="1"/>
              <a:t>determinantou</a:t>
            </a:r>
            <a:r>
              <a:rPr sz="2115" dirty="0"/>
              <a:t> </a:t>
            </a:r>
            <a:r>
              <a:rPr sz="2115" dirty="0" err="1" smtClean="0"/>
              <a:t>práceschopnosti</a:t>
            </a:r>
            <a:endParaRPr lang="cs-CZ" sz="2115" dirty="0" smtClean="0"/>
          </a:p>
          <a:p>
            <a:pPr lvl="1">
              <a:lnSpc>
                <a:spcPct val="100000"/>
              </a:lnSpc>
            </a:pPr>
            <a:r>
              <a:rPr sz="2115" dirty="0" err="1" smtClean="0"/>
              <a:t>jsou</a:t>
            </a:r>
            <a:r>
              <a:rPr sz="2115" dirty="0" smtClean="0"/>
              <a:t> </a:t>
            </a:r>
            <a:r>
              <a:rPr sz="2115" dirty="0" err="1"/>
              <a:t>spojeny</a:t>
            </a:r>
            <a:r>
              <a:rPr sz="2115" dirty="0"/>
              <a:t> s </a:t>
            </a:r>
            <a:r>
              <a:rPr sz="2115" dirty="0" err="1"/>
              <a:t>výdaji</a:t>
            </a:r>
            <a:r>
              <a:rPr sz="2115" dirty="0"/>
              <a:t> </a:t>
            </a:r>
            <a:r>
              <a:rPr sz="2115" dirty="0" err="1" smtClean="0"/>
              <a:t>společnosti</a:t>
            </a:r>
            <a:endParaRPr lang="cs-CZ" sz="2115" dirty="0" smtClean="0"/>
          </a:p>
          <a:p>
            <a:pPr lvl="1">
              <a:lnSpc>
                <a:spcPct val="100000"/>
              </a:lnSpc>
            </a:pPr>
            <a:r>
              <a:rPr lang="cs-CZ" sz="2115" dirty="0" smtClean="0"/>
              <a:t>n</a:t>
            </a:r>
            <a:r>
              <a:rPr sz="2115" dirty="0" err="1" smtClean="0"/>
              <a:t>egativně</a:t>
            </a:r>
            <a:r>
              <a:rPr sz="2115" dirty="0" smtClean="0"/>
              <a:t> </a:t>
            </a:r>
            <a:r>
              <a:rPr sz="2115" dirty="0" err="1"/>
              <a:t>ovlivňují</a:t>
            </a:r>
            <a:r>
              <a:rPr sz="2115" dirty="0"/>
              <a:t> </a:t>
            </a:r>
            <a:r>
              <a:rPr sz="2115" dirty="0" err="1"/>
              <a:t>sociální</a:t>
            </a:r>
            <a:r>
              <a:rPr sz="2115" dirty="0"/>
              <a:t> </a:t>
            </a:r>
            <a:r>
              <a:rPr sz="2115" dirty="0" err="1"/>
              <a:t>aktivity</a:t>
            </a:r>
            <a:r>
              <a:rPr sz="2115" dirty="0"/>
              <a:t>, </a:t>
            </a:r>
            <a:r>
              <a:rPr sz="2115" dirty="0" err="1"/>
              <a:t>celkovou</a:t>
            </a:r>
            <a:r>
              <a:rPr sz="2115" dirty="0"/>
              <a:t> </a:t>
            </a:r>
            <a:r>
              <a:rPr sz="2115" dirty="0" err="1"/>
              <a:t>nezávislost</a:t>
            </a:r>
            <a:r>
              <a:rPr sz="2115" dirty="0" smtClean="0"/>
              <a:t>,</a:t>
            </a:r>
            <a:r>
              <a:rPr lang="cs-CZ" sz="2115" dirty="0" smtClean="0"/>
              <a:t> </a:t>
            </a:r>
            <a:r>
              <a:rPr sz="2115" dirty="0" err="1" smtClean="0"/>
              <a:t>postup</a:t>
            </a:r>
            <a:r>
              <a:rPr sz="2115" dirty="0" smtClean="0"/>
              <a:t> </a:t>
            </a:r>
            <a:r>
              <a:rPr sz="2115" dirty="0" err="1"/>
              <a:t>schopnosti</a:t>
            </a:r>
            <a:r>
              <a:rPr sz="2115" dirty="0"/>
              <a:t> </a:t>
            </a:r>
            <a:r>
              <a:rPr sz="2115" dirty="0" err="1"/>
              <a:t>přizpůsobení</a:t>
            </a:r>
            <a:r>
              <a:rPr sz="2115" dirty="0"/>
              <a:t>, </a:t>
            </a:r>
            <a:r>
              <a:rPr sz="2115" dirty="0" err="1"/>
              <a:t>adherenci</a:t>
            </a:r>
            <a:r>
              <a:rPr sz="2115" dirty="0"/>
              <a:t> k </a:t>
            </a:r>
            <a:r>
              <a:rPr sz="2115" dirty="0" err="1"/>
              <a:t>léčbě</a:t>
            </a:r>
            <a:r>
              <a:rPr sz="2115" dirty="0"/>
              <a:t> a </a:t>
            </a:r>
            <a:r>
              <a:rPr sz="2115" dirty="0" err="1"/>
              <a:t>mentální</a:t>
            </a:r>
            <a:r>
              <a:rPr sz="2115" dirty="0"/>
              <a:t> </a:t>
            </a:r>
            <a:r>
              <a:rPr sz="2115" dirty="0" err="1"/>
              <a:t>zdraví</a:t>
            </a:r>
            <a:r>
              <a:rPr sz="2115" dirty="0"/>
              <a:t> </a:t>
            </a:r>
            <a:r>
              <a:rPr sz="2115" dirty="0" err="1"/>
              <a:t>pacientů</a:t>
            </a:r>
            <a:r>
              <a:rPr sz="2115" dirty="0"/>
              <a:t> s 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odnocení kognice u RS"/>
          <p:cNvSpPr txBox="1">
            <a:spLocks noGrp="1"/>
          </p:cNvSpPr>
          <p:nvPr>
            <p:ph type="title"/>
          </p:nvPr>
        </p:nvSpPr>
        <p:spPr>
          <a:xfrm>
            <a:off x="3422274" y="34569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49148">
              <a:defRPr sz="7519"/>
            </a:lvl1pPr>
          </a:lstStyle>
          <a:p>
            <a:r>
              <a:rPr sz="4800" dirty="0" err="1"/>
              <a:t>Hodnocení</a:t>
            </a:r>
            <a:r>
              <a:rPr sz="4800" dirty="0"/>
              <a:t> </a:t>
            </a:r>
            <a:r>
              <a:rPr sz="4800" dirty="0" err="1"/>
              <a:t>kognice</a:t>
            </a:r>
            <a:r>
              <a:rPr sz="4800" dirty="0"/>
              <a:t> u RS</a:t>
            </a:r>
          </a:p>
        </p:txBody>
      </p:sp>
      <p:sp>
        <p:nvSpPr>
          <p:cNvPr id="158" name="2002 vyvinuta a 2006 validizována specializovaná baterie NPS testů - Minimal Assessment of Cognitive Function in Multiple Sclerosis (MACFIMS)…"/>
          <p:cNvSpPr txBox="1">
            <a:spLocks noGrp="1"/>
          </p:cNvSpPr>
          <p:nvPr>
            <p:ph type="body" idx="1"/>
          </p:nvPr>
        </p:nvSpPr>
        <p:spPr>
          <a:xfrm>
            <a:off x="506627" y="2409568"/>
            <a:ext cx="12196119" cy="6993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2200" dirty="0"/>
              <a:t>2002 </a:t>
            </a:r>
            <a:r>
              <a:rPr sz="2200" dirty="0" err="1"/>
              <a:t>vyvinuta</a:t>
            </a:r>
            <a:r>
              <a:rPr sz="2200" dirty="0"/>
              <a:t> a 2006 </a:t>
            </a:r>
            <a:r>
              <a:rPr sz="2200" dirty="0" err="1"/>
              <a:t>validizována</a:t>
            </a:r>
            <a:r>
              <a:rPr sz="2200" dirty="0"/>
              <a:t> </a:t>
            </a:r>
            <a:r>
              <a:rPr sz="2200" dirty="0" err="1"/>
              <a:t>specializovaná</a:t>
            </a:r>
            <a:r>
              <a:rPr sz="2200" dirty="0"/>
              <a:t> </a:t>
            </a:r>
            <a:r>
              <a:rPr sz="2200" dirty="0" err="1"/>
              <a:t>baterie</a:t>
            </a:r>
            <a:r>
              <a:rPr sz="2200" dirty="0"/>
              <a:t> NPS </a:t>
            </a:r>
            <a:r>
              <a:rPr sz="2200" dirty="0" err="1"/>
              <a:t>testů</a:t>
            </a:r>
            <a:r>
              <a:rPr sz="2200" dirty="0"/>
              <a:t> - </a:t>
            </a:r>
            <a:r>
              <a:rPr sz="2200" b="1" dirty="0"/>
              <a:t>Minimal Assessment of Cognitive Function in Multiple Sclerosis (MACFIMS)</a:t>
            </a:r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smtClean="0"/>
              <a:t>d</a:t>
            </a:r>
            <a:r>
              <a:rPr sz="2200" dirty="0" smtClean="0"/>
              <a:t>o </a:t>
            </a:r>
            <a:r>
              <a:rPr sz="2200" dirty="0" err="1"/>
              <a:t>té</a:t>
            </a:r>
            <a:r>
              <a:rPr sz="2200" dirty="0"/>
              <a:t> </a:t>
            </a:r>
            <a:r>
              <a:rPr sz="2200" dirty="0" err="1"/>
              <a:t>doby</a:t>
            </a:r>
            <a:r>
              <a:rPr sz="2200" dirty="0"/>
              <a:t> se </a:t>
            </a:r>
            <a:r>
              <a:rPr sz="2200" dirty="0" err="1"/>
              <a:t>testování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různilo</a:t>
            </a:r>
            <a:r>
              <a:rPr sz="2200" dirty="0"/>
              <a:t> a </a:t>
            </a:r>
            <a:r>
              <a:rPr sz="2200" dirty="0" err="1"/>
              <a:t>detekce</a:t>
            </a:r>
            <a:r>
              <a:rPr sz="2200" dirty="0"/>
              <a:t> KD </a:t>
            </a:r>
            <a:r>
              <a:rPr sz="2200" dirty="0" err="1"/>
              <a:t>nepodléhala</a:t>
            </a:r>
            <a:r>
              <a:rPr sz="2200" dirty="0"/>
              <a:t> </a:t>
            </a:r>
            <a:r>
              <a:rPr sz="2200" dirty="0" err="1"/>
              <a:t>žádnému</a:t>
            </a:r>
            <a:r>
              <a:rPr sz="2200" dirty="0"/>
              <a:t> </a:t>
            </a:r>
            <a:r>
              <a:rPr sz="2200" dirty="0" err="1"/>
              <a:t>konsenzu</a:t>
            </a:r>
            <a:endParaRPr sz="2200" dirty="0"/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b</a:t>
            </a:r>
            <a:r>
              <a:rPr sz="2200" dirty="0" err="1" smtClean="0"/>
              <a:t>aterie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skládá</a:t>
            </a:r>
            <a:r>
              <a:rPr sz="2200" dirty="0"/>
              <a:t>: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/>
              <a:t>Controlled Oral Word Association Test ( COWAT)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/>
              <a:t>Judgement of Line Orientation Test (JLO)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/>
              <a:t>California Verbal Learning Test, second edition ( CVLT-II)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/>
              <a:t>Brief Visuospatial Memory Test-Revised (BVMT-R)</a:t>
            </a:r>
          </a:p>
          <a:p>
            <a:pPr marL="925820" lvl="1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sz="1915" dirty="0" err="1"/>
              <a:t>Raova</a:t>
            </a:r>
            <a:r>
              <a:rPr sz="1915" dirty="0"/>
              <a:t> </a:t>
            </a:r>
            <a:r>
              <a:rPr sz="1915" dirty="0" err="1"/>
              <a:t>adaptace</a:t>
            </a:r>
            <a:r>
              <a:rPr sz="1915" dirty="0"/>
              <a:t> </a:t>
            </a:r>
            <a:r>
              <a:rPr sz="1915" dirty="0" err="1"/>
              <a:t>dvou</a:t>
            </a:r>
            <a:r>
              <a:rPr sz="1915" dirty="0"/>
              <a:t> </a:t>
            </a:r>
            <a:r>
              <a:rPr sz="1915" dirty="0" err="1"/>
              <a:t>testů</a:t>
            </a:r>
            <a:r>
              <a:rPr sz="1915" dirty="0"/>
              <a:t>  Paced Auditory Serial Addition Test (PASA) a </a:t>
            </a:r>
            <a:r>
              <a:rPr sz="1915" dirty="0" err="1" smtClean="0"/>
              <a:t>Symb</a:t>
            </a:r>
            <a:r>
              <a:rPr lang="cs-CZ" sz="1915" dirty="0" smtClean="0"/>
              <a:t>o</a:t>
            </a:r>
            <a:r>
              <a:rPr sz="1915" dirty="0" smtClean="0"/>
              <a:t>l </a:t>
            </a:r>
            <a:r>
              <a:rPr sz="1915" dirty="0"/>
              <a:t>Digit Modalities Test (SDMT)</a:t>
            </a:r>
          </a:p>
          <a:p>
            <a:pPr marL="275590" indent="-275590" defTabSz="362204">
              <a:lnSpc>
                <a:spcPct val="100000"/>
              </a:lnSpc>
              <a:spcBef>
                <a:spcPts val="2600"/>
              </a:spcBef>
              <a:defRPr sz="1984"/>
            </a:pPr>
            <a:r>
              <a:rPr lang="cs-CZ" sz="2200" dirty="0" err="1" smtClean="0"/>
              <a:t>i</a:t>
            </a:r>
            <a:r>
              <a:rPr sz="2200" dirty="0" err="1" smtClean="0"/>
              <a:t>mplementace</a:t>
            </a:r>
            <a:r>
              <a:rPr sz="2200" dirty="0" smtClean="0"/>
              <a:t> </a:t>
            </a:r>
            <a:r>
              <a:rPr sz="2200" dirty="0" err="1"/>
              <a:t>baterie</a:t>
            </a:r>
            <a:r>
              <a:rPr sz="2200" dirty="0"/>
              <a:t> je </a:t>
            </a:r>
            <a:r>
              <a:rPr sz="2200" dirty="0" err="1"/>
              <a:t>omezena</a:t>
            </a:r>
            <a:r>
              <a:rPr sz="2200" dirty="0"/>
              <a:t> </a:t>
            </a:r>
            <a:r>
              <a:rPr sz="2200" dirty="0" err="1"/>
              <a:t>časovou</a:t>
            </a:r>
            <a:r>
              <a:rPr sz="2200" dirty="0"/>
              <a:t> </a:t>
            </a:r>
            <a:r>
              <a:rPr sz="2200" dirty="0" err="1"/>
              <a:t>náročností</a:t>
            </a:r>
            <a:r>
              <a:rPr sz="2200" dirty="0"/>
              <a:t> a </a:t>
            </a:r>
            <a:r>
              <a:rPr sz="2200" dirty="0" err="1"/>
              <a:t>potřebou</a:t>
            </a:r>
            <a:r>
              <a:rPr sz="2200" dirty="0"/>
              <a:t> </a:t>
            </a:r>
            <a:r>
              <a:rPr sz="2200" dirty="0" err="1"/>
              <a:t>administrace</a:t>
            </a:r>
            <a:r>
              <a:rPr sz="2200" dirty="0"/>
              <a:t> </a:t>
            </a:r>
            <a:r>
              <a:rPr sz="2200" dirty="0" err="1"/>
              <a:t>zkušeným</a:t>
            </a:r>
            <a:r>
              <a:rPr sz="2200" dirty="0"/>
              <a:t> NPS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roto navržena kratší baterie NPS testů, skládá se ze tří subtestů MACFIMS (SDMT, CVLT - prvních 5 pokusů, BVMT - první 3 pokusy) a může být administrována lidmi bez NPS tréninku - Brief International Cognitive Assessment for Multiple Sclerosis (BICAMS)…"/>
          <p:cNvSpPr txBox="1">
            <a:spLocks noGrp="1"/>
          </p:cNvSpPr>
          <p:nvPr>
            <p:ph type="body" idx="1"/>
          </p:nvPr>
        </p:nvSpPr>
        <p:spPr>
          <a:xfrm>
            <a:off x="494270" y="2196756"/>
            <a:ext cx="12282616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p</a:t>
            </a:r>
            <a:r>
              <a:rPr sz="2400" dirty="0" smtClean="0"/>
              <a:t>roto </a:t>
            </a:r>
            <a:r>
              <a:rPr sz="2400" dirty="0" err="1"/>
              <a:t>navržena</a:t>
            </a:r>
            <a:r>
              <a:rPr sz="2400" dirty="0"/>
              <a:t> </a:t>
            </a:r>
            <a:r>
              <a:rPr sz="2400" dirty="0" err="1"/>
              <a:t>kratší</a:t>
            </a:r>
            <a:r>
              <a:rPr sz="2400" dirty="0"/>
              <a:t> </a:t>
            </a:r>
            <a:r>
              <a:rPr sz="2400" dirty="0" err="1"/>
              <a:t>baterie</a:t>
            </a:r>
            <a:r>
              <a:rPr sz="2400" dirty="0"/>
              <a:t> NPS </a:t>
            </a:r>
            <a:r>
              <a:rPr sz="2400" dirty="0" err="1" smtClean="0"/>
              <a:t>testů</a:t>
            </a:r>
            <a:endParaRPr lang="cs-CZ" sz="2400" dirty="0" smtClean="0"/>
          </a:p>
          <a:p>
            <a:pPr lvl="1">
              <a:lnSpc>
                <a:spcPct val="100000"/>
              </a:lnSpc>
            </a:pPr>
            <a:r>
              <a:rPr sz="2400" dirty="0" err="1" smtClean="0"/>
              <a:t>skládá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tří</a:t>
            </a:r>
            <a:r>
              <a:rPr sz="2400" dirty="0"/>
              <a:t> </a:t>
            </a:r>
            <a:r>
              <a:rPr sz="2400" dirty="0" err="1"/>
              <a:t>subtestů</a:t>
            </a:r>
            <a:r>
              <a:rPr sz="2400" dirty="0"/>
              <a:t> MACFIMS (SDMT, CVLT - </a:t>
            </a:r>
            <a:r>
              <a:rPr sz="2400" dirty="0" err="1"/>
              <a:t>prvních</a:t>
            </a:r>
            <a:r>
              <a:rPr sz="2400" dirty="0"/>
              <a:t> 5 </a:t>
            </a:r>
            <a:r>
              <a:rPr sz="2400" dirty="0" err="1"/>
              <a:t>pokusů</a:t>
            </a:r>
            <a:r>
              <a:rPr sz="2400" dirty="0"/>
              <a:t>, BVMT - </a:t>
            </a:r>
            <a:r>
              <a:rPr sz="2400" dirty="0" err="1"/>
              <a:t>první</a:t>
            </a:r>
            <a:r>
              <a:rPr sz="2400" dirty="0"/>
              <a:t> 3 </a:t>
            </a:r>
            <a:r>
              <a:rPr sz="2400" dirty="0" err="1"/>
              <a:t>pokusy</a:t>
            </a:r>
            <a:r>
              <a:rPr sz="2400" dirty="0" smtClean="0"/>
              <a:t>)</a:t>
            </a:r>
            <a:endParaRPr lang="cs-CZ" sz="2400" dirty="0" smtClean="0"/>
          </a:p>
          <a:p>
            <a:pPr lvl="1">
              <a:lnSpc>
                <a:spcPct val="100000"/>
              </a:lnSpc>
            </a:pPr>
            <a:r>
              <a:rPr sz="2400" dirty="0" err="1" smtClean="0"/>
              <a:t>může</a:t>
            </a:r>
            <a:r>
              <a:rPr sz="2400" dirty="0" smtClean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administrována</a:t>
            </a:r>
            <a:r>
              <a:rPr sz="2400" dirty="0"/>
              <a:t> </a:t>
            </a:r>
            <a:r>
              <a:rPr sz="2400" dirty="0" err="1"/>
              <a:t>lidmi</a:t>
            </a:r>
            <a:r>
              <a:rPr sz="2400" dirty="0"/>
              <a:t> bez NPS </a:t>
            </a:r>
            <a:r>
              <a:rPr sz="2400" dirty="0" err="1"/>
              <a:t>tréninku</a:t>
            </a:r>
            <a:r>
              <a:rPr sz="2400" dirty="0"/>
              <a:t> - </a:t>
            </a:r>
            <a:r>
              <a:rPr sz="2400" b="1" dirty="0"/>
              <a:t>Brief International Cognitive Assessment for Multiple Sclerosis (BICAMS)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</a:t>
            </a:r>
            <a:r>
              <a:rPr sz="2400" dirty="0" err="1" smtClean="0"/>
              <a:t>ro</a:t>
            </a:r>
            <a:r>
              <a:rPr sz="2400" dirty="0" smtClean="0"/>
              <a:t> </a:t>
            </a:r>
            <a:r>
              <a:rPr sz="2400" dirty="0" err="1"/>
              <a:t>obě</a:t>
            </a:r>
            <a:r>
              <a:rPr sz="2400" dirty="0"/>
              <a:t> </a:t>
            </a:r>
            <a:r>
              <a:rPr sz="2400" dirty="0" err="1"/>
              <a:t>tyto</a:t>
            </a:r>
            <a:r>
              <a:rPr sz="2400" dirty="0"/>
              <a:t> </a:t>
            </a:r>
            <a:r>
              <a:rPr sz="2400" dirty="0" err="1"/>
              <a:t>baterie</a:t>
            </a:r>
            <a:r>
              <a:rPr sz="2400" dirty="0"/>
              <a:t> v </a:t>
            </a:r>
            <a:r>
              <a:rPr sz="2400" dirty="0" err="1"/>
              <a:t>roce</a:t>
            </a:r>
            <a:r>
              <a:rPr sz="2400" dirty="0"/>
              <a:t> 2012 </a:t>
            </a:r>
            <a:r>
              <a:rPr sz="2400" dirty="0" err="1"/>
              <a:t>validizovány</a:t>
            </a:r>
            <a:r>
              <a:rPr sz="2400" dirty="0"/>
              <a:t> </a:t>
            </a:r>
            <a:r>
              <a:rPr sz="2400" dirty="0" err="1"/>
              <a:t>české</a:t>
            </a:r>
            <a:r>
              <a:rPr sz="2400" dirty="0"/>
              <a:t> </a:t>
            </a:r>
            <a:r>
              <a:rPr sz="2400" dirty="0" err="1"/>
              <a:t>překlady</a:t>
            </a:r>
            <a:r>
              <a:rPr sz="2400" dirty="0"/>
              <a:t> (</a:t>
            </a:r>
            <a:r>
              <a:rPr sz="2400" dirty="0" err="1"/>
              <a:t>Blahová</a:t>
            </a:r>
            <a:r>
              <a:rPr sz="2400" dirty="0"/>
              <a:t> </a:t>
            </a:r>
            <a:r>
              <a:rPr sz="2400" dirty="0" err="1"/>
              <a:t>Dušánková</a:t>
            </a:r>
            <a:r>
              <a:rPr sz="2400" dirty="0"/>
              <a:t> et al.)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roce</a:t>
            </a:r>
            <a:r>
              <a:rPr sz="2400" dirty="0"/>
              <a:t> 2006 </a:t>
            </a:r>
            <a:r>
              <a:rPr sz="2400" dirty="0" err="1"/>
              <a:t>validizován</a:t>
            </a:r>
            <a:r>
              <a:rPr sz="2400" dirty="0"/>
              <a:t> </a:t>
            </a:r>
            <a:r>
              <a:rPr sz="2400" dirty="0" smtClean="0"/>
              <a:t>pro</a:t>
            </a:r>
            <a:r>
              <a:rPr lang="cs-CZ" sz="2400" dirty="0" smtClean="0"/>
              <a:t> </a:t>
            </a:r>
            <a:r>
              <a:rPr sz="2400" dirty="0" err="1" smtClean="0"/>
              <a:t>české</a:t>
            </a:r>
            <a:r>
              <a:rPr sz="2400" dirty="0" smtClean="0"/>
              <a:t> </a:t>
            </a:r>
            <a:r>
              <a:rPr sz="2400" dirty="0" err="1"/>
              <a:t>prostředí</a:t>
            </a:r>
            <a:r>
              <a:rPr sz="2400" dirty="0"/>
              <a:t>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dotazník</a:t>
            </a:r>
            <a:r>
              <a:rPr sz="2400" dirty="0"/>
              <a:t> </a:t>
            </a:r>
            <a:r>
              <a:rPr sz="2400" b="1" dirty="0"/>
              <a:t>Multiple Sclerosis Neuropsychological Screening Questionnaire (MSNQ)</a:t>
            </a:r>
            <a:r>
              <a:rPr sz="2400" dirty="0"/>
              <a:t> -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použít</a:t>
            </a:r>
            <a:r>
              <a:rPr sz="2400" dirty="0"/>
              <a:t> pro </a:t>
            </a:r>
            <a:r>
              <a:rPr sz="2400" dirty="0" err="1"/>
              <a:t>hodnocení</a:t>
            </a:r>
            <a:r>
              <a:rPr sz="2400" dirty="0"/>
              <a:t> </a:t>
            </a:r>
            <a:r>
              <a:rPr sz="2400" dirty="0" err="1"/>
              <a:t>subjektivních</a:t>
            </a:r>
            <a:r>
              <a:rPr sz="2400" dirty="0"/>
              <a:t> a </a:t>
            </a:r>
            <a:r>
              <a:rPr sz="2400" dirty="0" err="1"/>
              <a:t>objektivních</a:t>
            </a:r>
            <a:r>
              <a:rPr sz="2400" dirty="0"/>
              <a:t> </a:t>
            </a:r>
            <a:r>
              <a:rPr sz="2400" dirty="0" err="1"/>
              <a:t>kognitivních</a:t>
            </a:r>
            <a:r>
              <a:rPr sz="2400" dirty="0"/>
              <a:t> </a:t>
            </a:r>
            <a:r>
              <a:rPr sz="2400" dirty="0" err="1"/>
              <a:t>potíží</a:t>
            </a:r>
            <a:r>
              <a:rPr sz="2400" dirty="0"/>
              <a:t> </a:t>
            </a:r>
            <a:r>
              <a:rPr sz="2400" dirty="0" err="1"/>
              <a:t>pacienta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S - závažné neurologické onemocnění; postihuje téměř 20 tisíc převážně mladých lidí v ČR…"/>
          <p:cNvSpPr txBox="1">
            <a:spLocks noGrp="1"/>
          </p:cNvSpPr>
          <p:nvPr>
            <p:ph type="body" idx="1"/>
          </p:nvPr>
        </p:nvSpPr>
        <p:spPr>
          <a:xfrm>
            <a:off x="593124" y="1381213"/>
            <a:ext cx="12072552" cy="83929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b="1" dirty="0"/>
              <a:t>RS</a:t>
            </a:r>
            <a:r>
              <a:rPr sz="2200" dirty="0"/>
              <a:t> - </a:t>
            </a:r>
            <a:r>
              <a:rPr sz="2200" dirty="0" err="1"/>
              <a:t>závažné</a:t>
            </a:r>
            <a:r>
              <a:rPr sz="2200" dirty="0"/>
              <a:t> </a:t>
            </a:r>
            <a:r>
              <a:rPr sz="2200" dirty="0" err="1"/>
              <a:t>neurologické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; </a:t>
            </a:r>
            <a:r>
              <a:rPr sz="2200" dirty="0" err="1"/>
              <a:t>postihuje</a:t>
            </a:r>
            <a:r>
              <a:rPr sz="2200" dirty="0"/>
              <a:t> </a:t>
            </a:r>
            <a:r>
              <a:rPr sz="2200" dirty="0" err="1"/>
              <a:t>téměř</a:t>
            </a:r>
            <a:r>
              <a:rPr sz="2200" dirty="0"/>
              <a:t> 20 </a:t>
            </a:r>
            <a:r>
              <a:rPr sz="2200" dirty="0" err="1"/>
              <a:t>tisíc</a:t>
            </a:r>
            <a:r>
              <a:rPr sz="2200" dirty="0"/>
              <a:t> </a:t>
            </a:r>
            <a:r>
              <a:rPr sz="2200" dirty="0" err="1"/>
              <a:t>převážně</a:t>
            </a:r>
            <a:r>
              <a:rPr sz="2200" dirty="0"/>
              <a:t> </a:t>
            </a:r>
            <a:r>
              <a:rPr sz="2200" dirty="0" err="1"/>
              <a:t>mladých</a:t>
            </a:r>
            <a:r>
              <a:rPr sz="2200" dirty="0"/>
              <a:t> </a:t>
            </a:r>
            <a:r>
              <a:rPr sz="2200" dirty="0" err="1"/>
              <a:t>lidí</a:t>
            </a:r>
            <a:r>
              <a:rPr sz="2200" dirty="0"/>
              <a:t> v ČR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n</a:t>
            </a:r>
            <a:r>
              <a:rPr sz="2200" dirty="0" err="1" smtClean="0"/>
              <a:t>ejnovější</a:t>
            </a:r>
            <a:r>
              <a:rPr sz="2200" dirty="0" smtClean="0"/>
              <a:t> </a:t>
            </a:r>
            <a:r>
              <a:rPr sz="2200" dirty="0" err="1" smtClean="0"/>
              <a:t>výzkumy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autoimunitní</a:t>
            </a:r>
            <a:r>
              <a:rPr sz="2200" dirty="0"/>
              <a:t> </a:t>
            </a:r>
            <a:r>
              <a:rPr sz="2200" dirty="0" err="1"/>
              <a:t>zánětlivá</a:t>
            </a:r>
            <a:r>
              <a:rPr sz="2200" dirty="0"/>
              <a:t> </a:t>
            </a:r>
            <a:r>
              <a:rPr sz="2200" dirty="0" err="1"/>
              <a:t>složka</a:t>
            </a:r>
            <a:r>
              <a:rPr sz="2200" dirty="0"/>
              <a:t> </a:t>
            </a:r>
            <a:r>
              <a:rPr sz="2200" dirty="0" err="1"/>
              <a:t>nemoci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která</a:t>
            </a:r>
            <a:r>
              <a:rPr sz="2200" dirty="0" smtClean="0"/>
              <a:t> </a:t>
            </a:r>
            <a:r>
              <a:rPr sz="2200" dirty="0" err="1"/>
              <a:t>hraje</a:t>
            </a:r>
            <a:r>
              <a:rPr sz="2200" dirty="0"/>
              <a:t> v </a:t>
            </a:r>
            <a:r>
              <a:rPr sz="2200" dirty="0" err="1"/>
              <a:t>průběhu</a:t>
            </a:r>
            <a:r>
              <a:rPr sz="2200" dirty="0"/>
              <a:t> RS </a:t>
            </a:r>
            <a:r>
              <a:rPr sz="2200" dirty="0" err="1"/>
              <a:t>klíčovou</a:t>
            </a:r>
            <a:r>
              <a:rPr sz="2200" dirty="0"/>
              <a:t> </a:t>
            </a:r>
            <a:r>
              <a:rPr sz="2200" dirty="0" err="1"/>
              <a:t>roli</a:t>
            </a:r>
            <a:r>
              <a:rPr sz="2200" dirty="0"/>
              <a:t>; </a:t>
            </a:r>
            <a:r>
              <a:rPr sz="2200" dirty="0" err="1"/>
              <a:t>zánět</a:t>
            </a:r>
            <a:r>
              <a:rPr sz="2200" dirty="0"/>
              <a:t> </a:t>
            </a:r>
            <a:r>
              <a:rPr sz="2200" dirty="0" err="1"/>
              <a:t>mění</a:t>
            </a:r>
            <a:r>
              <a:rPr sz="2200" dirty="0"/>
              <a:t> v </a:t>
            </a:r>
            <a:r>
              <a:rPr sz="2200" dirty="0" err="1"/>
              <a:t>průběhu</a:t>
            </a:r>
            <a:r>
              <a:rPr sz="2200" dirty="0"/>
              <a:t> RS </a:t>
            </a:r>
            <a:r>
              <a:rPr sz="2200" dirty="0" err="1"/>
              <a:t>svůj</a:t>
            </a:r>
            <a:r>
              <a:rPr sz="2200" dirty="0"/>
              <a:t> </a:t>
            </a:r>
            <a:r>
              <a:rPr sz="2200" dirty="0" err="1"/>
              <a:t>charakter</a:t>
            </a:r>
            <a:r>
              <a:rPr sz="2200" dirty="0"/>
              <a:t> a je </a:t>
            </a:r>
            <a:r>
              <a:rPr sz="2200" dirty="0" err="1"/>
              <a:t>již</a:t>
            </a:r>
            <a:r>
              <a:rPr sz="2200" dirty="0"/>
              <a:t> od </a:t>
            </a:r>
            <a:r>
              <a:rPr sz="2200" dirty="0" err="1"/>
              <a:t>počátku</a:t>
            </a:r>
            <a:r>
              <a:rPr sz="2200" dirty="0"/>
              <a:t> </a:t>
            </a:r>
            <a:r>
              <a:rPr sz="2200" dirty="0" err="1"/>
              <a:t>doprovázen</a:t>
            </a:r>
            <a:r>
              <a:rPr sz="2200" dirty="0"/>
              <a:t> </a:t>
            </a:r>
            <a:r>
              <a:rPr sz="2200" dirty="0" err="1"/>
              <a:t>neurodegenerativními</a:t>
            </a:r>
            <a:r>
              <a:rPr sz="2200" dirty="0"/>
              <a:t> </a:t>
            </a:r>
            <a:r>
              <a:rPr sz="2200" dirty="0" err="1"/>
              <a:t>změnami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které</a:t>
            </a:r>
            <a:r>
              <a:rPr sz="2200" dirty="0" smtClean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příčinou</a:t>
            </a:r>
            <a:r>
              <a:rPr sz="2200" dirty="0"/>
              <a:t> </a:t>
            </a:r>
            <a:r>
              <a:rPr sz="2200" dirty="0" err="1"/>
              <a:t>trvalé</a:t>
            </a:r>
            <a:r>
              <a:rPr sz="2200" dirty="0"/>
              <a:t> disability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o</a:t>
            </a:r>
            <a:r>
              <a:rPr sz="2200" dirty="0" err="1" smtClean="0"/>
              <a:t>nemocnění</a:t>
            </a:r>
            <a:r>
              <a:rPr sz="2200" dirty="0" smtClean="0"/>
              <a:t> </a:t>
            </a:r>
            <a:r>
              <a:rPr sz="2200" dirty="0" err="1"/>
              <a:t>začíná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první</a:t>
            </a:r>
            <a:r>
              <a:rPr sz="2200" dirty="0"/>
              <a:t> </a:t>
            </a:r>
            <a:r>
              <a:rPr sz="2200" dirty="0" err="1" smtClean="0"/>
              <a:t>neurologický</a:t>
            </a:r>
            <a:r>
              <a:rPr lang="cs-CZ" sz="2200" dirty="0" smtClean="0"/>
              <a:t>mi</a:t>
            </a:r>
            <a:r>
              <a:rPr sz="2200" dirty="0" smtClean="0"/>
              <a:t> </a:t>
            </a:r>
            <a:r>
              <a:rPr sz="2200" dirty="0" err="1" smtClean="0"/>
              <a:t>příznak</a:t>
            </a:r>
            <a:r>
              <a:rPr lang="cs-CZ" sz="2200" dirty="0" smtClean="0"/>
              <a:t>y</a:t>
            </a:r>
            <a:r>
              <a:rPr sz="2200" dirty="0" smtClean="0"/>
              <a:t>, </a:t>
            </a:r>
            <a:r>
              <a:rPr sz="2200" dirty="0" err="1"/>
              <a:t>klinicky</a:t>
            </a:r>
            <a:r>
              <a:rPr sz="2200" dirty="0"/>
              <a:t> </a:t>
            </a:r>
            <a:r>
              <a:rPr sz="2200" dirty="0" err="1"/>
              <a:t>izolovanými</a:t>
            </a:r>
            <a:r>
              <a:rPr sz="2200" dirty="0"/>
              <a:t> </a:t>
            </a:r>
            <a:r>
              <a:rPr sz="2200" dirty="0" err="1"/>
              <a:t>syndrom</a:t>
            </a:r>
            <a:r>
              <a:rPr sz="2200" dirty="0"/>
              <a:t> (clinically isolated </a:t>
            </a:r>
            <a:r>
              <a:rPr sz="2200" dirty="0" err="1"/>
              <a:t>syndrom</a:t>
            </a:r>
            <a:r>
              <a:rPr sz="2200" dirty="0"/>
              <a:t> CIS) - </a:t>
            </a:r>
            <a:r>
              <a:rPr sz="2200" dirty="0" err="1"/>
              <a:t>pak</a:t>
            </a:r>
            <a:r>
              <a:rPr sz="2200" dirty="0"/>
              <a:t> </a:t>
            </a:r>
            <a:r>
              <a:rPr sz="2200" dirty="0" err="1"/>
              <a:t>následuje</a:t>
            </a:r>
            <a:r>
              <a:rPr sz="2200" dirty="0"/>
              <a:t> remise, </a:t>
            </a:r>
            <a:r>
              <a:rPr sz="2200" dirty="0" err="1"/>
              <a:t>následována</a:t>
            </a:r>
            <a:r>
              <a:rPr sz="2200" dirty="0"/>
              <a:t> v </a:t>
            </a:r>
            <a:r>
              <a:rPr sz="2200" dirty="0" err="1"/>
              <a:t>čase</a:t>
            </a:r>
            <a:r>
              <a:rPr sz="2200" dirty="0"/>
              <a:t> </a:t>
            </a:r>
            <a:r>
              <a:rPr sz="2200" dirty="0" err="1"/>
              <a:t>dalšími</a:t>
            </a:r>
            <a:r>
              <a:rPr sz="2200" dirty="0"/>
              <a:t> </a:t>
            </a:r>
            <a:r>
              <a:rPr sz="2200" dirty="0" err="1"/>
              <a:t>relapsy</a:t>
            </a:r>
            <a:r>
              <a:rPr sz="2200" dirty="0"/>
              <a:t> - </a:t>
            </a:r>
            <a:r>
              <a:rPr sz="2200" dirty="0" err="1"/>
              <a:t>relaps</a:t>
            </a:r>
            <a:r>
              <a:rPr sz="2200" dirty="0"/>
              <a:t> </a:t>
            </a:r>
            <a:r>
              <a:rPr sz="2200" dirty="0" err="1" smtClean="0"/>
              <a:t>remi</a:t>
            </a:r>
            <a:r>
              <a:rPr lang="cs-CZ" sz="2200" dirty="0" smtClean="0"/>
              <a:t>t</a:t>
            </a:r>
            <a:r>
              <a:rPr sz="2200" dirty="0" err="1" smtClean="0"/>
              <a:t>entní</a:t>
            </a:r>
            <a:r>
              <a:rPr sz="2200" dirty="0" smtClean="0"/>
              <a:t> </a:t>
            </a:r>
            <a:r>
              <a:rPr sz="2200" dirty="0"/>
              <a:t>RS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t</a:t>
            </a:r>
            <a:r>
              <a:rPr sz="2200" dirty="0" err="1" smtClean="0"/>
              <a:t>ato</a:t>
            </a:r>
            <a:r>
              <a:rPr sz="2200" dirty="0" smtClean="0"/>
              <a:t> </a:t>
            </a:r>
            <a:r>
              <a:rPr sz="2200" dirty="0"/>
              <a:t>forma </a:t>
            </a:r>
            <a:r>
              <a:rPr sz="2200" dirty="0" err="1"/>
              <a:t>nejčastější</a:t>
            </a:r>
            <a:r>
              <a:rPr sz="2200" dirty="0"/>
              <a:t>, </a:t>
            </a:r>
            <a:r>
              <a:rPr sz="2200" dirty="0" err="1"/>
              <a:t>postihuje</a:t>
            </a:r>
            <a:r>
              <a:rPr sz="2200" dirty="0"/>
              <a:t> 80% </a:t>
            </a:r>
            <a:r>
              <a:rPr sz="2200" dirty="0" err="1"/>
              <a:t>pacientů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okud</a:t>
            </a:r>
            <a:r>
              <a:rPr sz="2200" dirty="0" smtClean="0"/>
              <a:t> </a:t>
            </a:r>
            <a:r>
              <a:rPr sz="2200" dirty="0" err="1"/>
              <a:t>pacient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léčen</a:t>
            </a:r>
            <a:r>
              <a:rPr sz="2200" dirty="0"/>
              <a:t>, s </a:t>
            </a:r>
            <a:r>
              <a:rPr sz="2200" dirty="0" err="1"/>
              <a:t>velkou</a:t>
            </a:r>
            <a:r>
              <a:rPr sz="2200" dirty="0"/>
              <a:t> </a:t>
            </a:r>
            <a:r>
              <a:rPr sz="2200" dirty="0" err="1"/>
              <a:t>pravděpodobností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15-20 let </a:t>
            </a:r>
            <a:r>
              <a:rPr sz="2200" dirty="0" err="1"/>
              <a:t>přechází</a:t>
            </a:r>
            <a:r>
              <a:rPr sz="2200" dirty="0"/>
              <a:t> do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b="1" dirty="0" err="1"/>
              <a:t>sekundárně</a:t>
            </a:r>
            <a:r>
              <a:rPr sz="2200" b="1" dirty="0"/>
              <a:t> </a:t>
            </a:r>
            <a:r>
              <a:rPr sz="2200" b="1" dirty="0" err="1"/>
              <a:t>progresivní</a:t>
            </a:r>
            <a:r>
              <a:rPr sz="2200" b="1" dirty="0"/>
              <a:t> </a:t>
            </a:r>
            <a:r>
              <a:rPr sz="2200" b="1" dirty="0" err="1"/>
              <a:t>fáze</a:t>
            </a:r>
            <a:r>
              <a:rPr sz="2200" b="1" dirty="0"/>
              <a:t> RS</a:t>
            </a:r>
            <a:r>
              <a:rPr sz="2200" dirty="0"/>
              <a:t>,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již</a:t>
            </a:r>
            <a:r>
              <a:rPr sz="2200" dirty="0"/>
              <a:t> </a:t>
            </a:r>
            <a:r>
              <a:rPr sz="2200" dirty="0" err="1"/>
              <a:t>chybí</a:t>
            </a:r>
            <a:r>
              <a:rPr sz="2200" dirty="0"/>
              <a:t> </a:t>
            </a:r>
            <a:r>
              <a:rPr sz="2200" dirty="0" err="1"/>
              <a:t>klasické</a:t>
            </a:r>
            <a:r>
              <a:rPr sz="2200" dirty="0"/>
              <a:t> </a:t>
            </a:r>
            <a:r>
              <a:rPr sz="2200" dirty="0" err="1"/>
              <a:t>relapsy</a:t>
            </a:r>
            <a:r>
              <a:rPr sz="2200" dirty="0"/>
              <a:t> a remise a </a:t>
            </a:r>
            <a:r>
              <a:rPr sz="2200" dirty="0" err="1"/>
              <a:t>pacient</a:t>
            </a:r>
            <a:r>
              <a:rPr sz="2200" dirty="0"/>
              <a:t> </a:t>
            </a:r>
            <a:r>
              <a:rPr sz="2200" dirty="0" smtClean="0"/>
              <a:t>s</a:t>
            </a:r>
            <a:r>
              <a:rPr lang="cs-CZ" sz="2200" dirty="0" smtClean="0"/>
              <a:t>e</a:t>
            </a:r>
            <a:r>
              <a:rPr sz="2200" dirty="0" smtClean="0"/>
              <a:t> </a:t>
            </a:r>
            <a:r>
              <a:rPr sz="2200" dirty="0" err="1"/>
              <a:t>postupně</a:t>
            </a:r>
            <a:r>
              <a:rPr sz="2200" dirty="0"/>
              <a:t> </a:t>
            </a:r>
            <a:r>
              <a:rPr sz="2200" dirty="0" err="1"/>
              <a:t>dále</a:t>
            </a:r>
            <a:r>
              <a:rPr sz="2200" dirty="0"/>
              <a:t> </a:t>
            </a:r>
            <a:r>
              <a:rPr sz="2200" dirty="0" err="1"/>
              <a:t>zhoršuje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a</a:t>
            </a:r>
            <a:r>
              <a:rPr sz="2200" dirty="0" err="1" smtClean="0"/>
              <a:t>si</a:t>
            </a:r>
            <a:r>
              <a:rPr sz="2200" dirty="0" smtClean="0"/>
              <a:t> </a:t>
            </a:r>
            <a:r>
              <a:rPr sz="2200" dirty="0"/>
              <a:t>v 10-15% </a:t>
            </a:r>
            <a:r>
              <a:rPr sz="2200" dirty="0" err="1"/>
              <a:t>případů</a:t>
            </a:r>
            <a:r>
              <a:rPr sz="2200" dirty="0"/>
              <a:t> </a:t>
            </a:r>
            <a:r>
              <a:rPr sz="2200" dirty="0" err="1"/>
              <a:t>relapsy</a:t>
            </a:r>
            <a:r>
              <a:rPr sz="2200" dirty="0"/>
              <a:t> </a:t>
            </a:r>
            <a:r>
              <a:rPr sz="2200" dirty="0" err="1"/>
              <a:t>zcela</a:t>
            </a:r>
            <a:r>
              <a:rPr sz="2200" dirty="0"/>
              <a:t> </a:t>
            </a:r>
            <a:r>
              <a:rPr sz="2200" dirty="0" err="1"/>
              <a:t>chybí</a:t>
            </a:r>
            <a:r>
              <a:rPr sz="2200" dirty="0"/>
              <a:t> a </a:t>
            </a:r>
            <a:r>
              <a:rPr sz="2200" dirty="0" err="1"/>
              <a:t>pacient</a:t>
            </a:r>
            <a:r>
              <a:rPr sz="2200" dirty="0"/>
              <a:t> se od </a:t>
            </a:r>
            <a:r>
              <a:rPr sz="2200" dirty="0" err="1"/>
              <a:t>počátku</a:t>
            </a:r>
            <a:r>
              <a:rPr sz="2200" dirty="0"/>
              <a:t> </a:t>
            </a:r>
            <a:r>
              <a:rPr sz="2200" dirty="0" err="1"/>
              <a:t>pozvolna</a:t>
            </a:r>
            <a:r>
              <a:rPr sz="2200" dirty="0"/>
              <a:t> </a:t>
            </a:r>
            <a:r>
              <a:rPr sz="2200" dirty="0" err="1"/>
              <a:t>progresivně</a:t>
            </a:r>
            <a:r>
              <a:rPr sz="2200" dirty="0"/>
              <a:t> </a:t>
            </a:r>
            <a:r>
              <a:rPr sz="2200" dirty="0" err="1"/>
              <a:t>horší</a:t>
            </a:r>
            <a:r>
              <a:rPr sz="2200" dirty="0"/>
              <a:t> - </a:t>
            </a:r>
            <a:r>
              <a:rPr sz="2200" dirty="0" err="1"/>
              <a:t>hovoříme</a:t>
            </a:r>
            <a:r>
              <a:rPr sz="2200" dirty="0"/>
              <a:t> o </a:t>
            </a:r>
            <a:r>
              <a:rPr sz="2200" b="1" dirty="0" err="1"/>
              <a:t>primárně</a:t>
            </a:r>
            <a:r>
              <a:rPr sz="2200" b="1" dirty="0"/>
              <a:t> </a:t>
            </a:r>
            <a:r>
              <a:rPr sz="2200" b="1" dirty="0" err="1"/>
              <a:t>progresivní</a:t>
            </a:r>
            <a:r>
              <a:rPr sz="2200" b="1" dirty="0"/>
              <a:t> RS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rvní</a:t>
            </a:r>
            <a:r>
              <a:rPr sz="2200" dirty="0" smtClean="0"/>
              <a:t> </a:t>
            </a:r>
            <a:r>
              <a:rPr sz="2200" dirty="0" err="1"/>
              <a:t>příznaky</a:t>
            </a:r>
            <a:r>
              <a:rPr sz="2200" dirty="0"/>
              <a:t> </a:t>
            </a:r>
            <a:r>
              <a:rPr sz="2200" dirty="0" err="1"/>
              <a:t>ve</a:t>
            </a:r>
            <a:r>
              <a:rPr sz="2200" dirty="0"/>
              <a:t> 2.-4. </a:t>
            </a:r>
            <a:r>
              <a:rPr sz="2200" dirty="0" err="1"/>
              <a:t>dekádě</a:t>
            </a:r>
            <a:r>
              <a:rPr sz="2200" dirty="0"/>
              <a:t>; </a:t>
            </a:r>
            <a:r>
              <a:rPr sz="2200" dirty="0" err="1"/>
              <a:t>nutnost</a:t>
            </a:r>
            <a:r>
              <a:rPr sz="2200" dirty="0"/>
              <a:t> </a:t>
            </a:r>
            <a:r>
              <a:rPr sz="2200" dirty="0" err="1"/>
              <a:t>správného</a:t>
            </a:r>
            <a:r>
              <a:rPr sz="2200" dirty="0"/>
              <a:t> a </a:t>
            </a:r>
            <a:r>
              <a:rPr sz="2200" dirty="0" err="1"/>
              <a:t>rychlého</a:t>
            </a:r>
            <a:r>
              <a:rPr sz="2200" dirty="0"/>
              <a:t> </a:t>
            </a:r>
            <a:r>
              <a:rPr sz="2200" dirty="0" err="1"/>
              <a:t>přístupu</a:t>
            </a:r>
            <a:r>
              <a:rPr sz="2200" dirty="0"/>
              <a:t> k </a:t>
            </a:r>
            <a:r>
              <a:rPr sz="2200" dirty="0" err="1"/>
              <a:t>diagnostice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/>
              <a:t>RS je v </a:t>
            </a:r>
            <a:r>
              <a:rPr sz="2200" dirty="0" err="1"/>
              <a:t>současnosti</a:t>
            </a:r>
            <a:r>
              <a:rPr sz="2200" dirty="0"/>
              <a:t> </a:t>
            </a:r>
            <a:r>
              <a:rPr sz="2200" dirty="0" err="1"/>
              <a:t>nevyléčitelná</a:t>
            </a:r>
            <a:r>
              <a:rPr sz="2200" dirty="0"/>
              <a:t>, </a:t>
            </a:r>
            <a:r>
              <a:rPr sz="2200" dirty="0" err="1"/>
              <a:t>včas</a:t>
            </a:r>
            <a:r>
              <a:rPr sz="2200" dirty="0"/>
              <a:t> </a:t>
            </a:r>
            <a:r>
              <a:rPr sz="2200" dirty="0" err="1"/>
              <a:t>zahájenou</a:t>
            </a:r>
            <a:r>
              <a:rPr sz="2200" dirty="0"/>
              <a:t> </a:t>
            </a:r>
            <a:r>
              <a:rPr sz="2200" dirty="0" err="1"/>
              <a:t>léčbou</a:t>
            </a:r>
            <a:r>
              <a:rPr sz="2200" dirty="0"/>
              <a:t> </a:t>
            </a:r>
            <a:r>
              <a:rPr sz="2200" dirty="0" err="1"/>
              <a:t>moderními</a:t>
            </a:r>
            <a:r>
              <a:rPr sz="2200" dirty="0"/>
              <a:t> </a:t>
            </a:r>
            <a:r>
              <a:rPr sz="2200" dirty="0" err="1"/>
              <a:t>preparáty</a:t>
            </a:r>
            <a:r>
              <a:rPr sz="2200" dirty="0"/>
              <a:t> </a:t>
            </a:r>
            <a:r>
              <a:rPr sz="2200" dirty="0" err="1"/>
              <a:t>lze</a:t>
            </a:r>
            <a:r>
              <a:rPr sz="2200" dirty="0"/>
              <a:t> </a:t>
            </a:r>
            <a:r>
              <a:rPr sz="2200" dirty="0" err="1"/>
              <a:t>průběh</a:t>
            </a:r>
            <a:r>
              <a:rPr sz="2200" dirty="0"/>
              <a:t> </a:t>
            </a:r>
            <a:r>
              <a:rPr sz="2200" dirty="0" err="1"/>
              <a:t>významně</a:t>
            </a:r>
            <a:r>
              <a:rPr sz="2200" dirty="0"/>
              <a:t> </a:t>
            </a:r>
            <a:r>
              <a:rPr sz="2200" dirty="0" err="1"/>
              <a:t>ovlivnit</a:t>
            </a:r>
            <a:r>
              <a:rPr sz="2200" dirty="0"/>
              <a:t> a </a:t>
            </a:r>
            <a:r>
              <a:rPr sz="2200" dirty="0" err="1"/>
              <a:t>zlepšit</a:t>
            </a:r>
            <a:r>
              <a:rPr sz="2200" dirty="0"/>
              <a:t> </a:t>
            </a:r>
            <a:r>
              <a:rPr sz="2200" dirty="0" err="1"/>
              <a:t>prognózu</a:t>
            </a:r>
            <a:r>
              <a:rPr sz="2200" dirty="0"/>
              <a:t> a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života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t</a:t>
            </a:r>
            <a:r>
              <a:rPr sz="2200" dirty="0" err="1" smtClean="0"/>
              <a:t>ypickým</a:t>
            </a:r>
            <a:r>
              <a:rPr sz="2200" dirty="0" smtClean="0"/>
              <a:t> </a:t>
            </a:r>
            <a:r>
              <a:rPr sz="2200" dirty="0" err="1"/>
              <a:t>příkladem</a:t>
            </a:r>
            <a:r>
              <a:rPr sz="2200" dirty="0"/>
              <a:t> </a:t>
            </a:r>
            <a:r>
              <a:rPr sz="2200" dirty="0" err="1" smtClean="0"/>
              <a:t>psychoneuroimunologickéh</a:t>
            </a:r>
            <a:r>
              <a:rPr lang="cs-CZ" sz="2200" dirty="0" smtClean="0"/>
              <a:t>o</a:t>
            </a:r>
            <a:r>
              <a:rPr sz="2200" dirty="0" smtClean="0"/>
              <a:t> </a:t>
            </a:r>
            <a:r>
              <a:rPr sz="2200" dirty="0" err="1"/>
              <a:t>onemocnění</a:t>
            </a:r>
            <a:r>
              <a:rPr sz="2200" dirty="0"/>
              <a:t> - </a:t>
            </a:r>
            <a:r>
              <a:rPr sz="2200" dirty="0" err="1"/>
              <a:t>nutnost</a:t>
            </a:r>
            <a:r>
              <a:rPr sz="2200" dirty="0"/>
              <a:t> </a:t>
            </a:r>
            <a:r>
              <a:rPr sz="2200" dirty="0" err="1"/>
              <a:t>mezioborové</a:t>
            </a:r>
            <a:r>
              <a:rPr sz="2200" dirty="0"/>
              <a:t> </a:t>
            </a:r>
            <a:r>
              <a:rPr sz="2200" dirty="0" err="1"/>
              <a:t>spolupráce</a:t>
            </a:r>
            <a:r>
              <a:rPr sz="2200" dirty="0"/>
              <a:t> v </a:t>
            </a:r>
            <a:r>
              <a:rPr sz="2200" dirty="0" err="1"/>
              <a:t>rámci</a:t>
            </a:r>
            <a:r>
              <a:rPr sz="2200" dirty="0"/>
              <a:t> </a:t>
            </a:r>
            <a:r>
              <a:rPr sz="2200" dirty="0" err="1"/>
              <a:t>diagnostiky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léčby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S je spojena s mnoha behaviorálními změnami…"/>
          <p:cNvSpPr txBox="1">
            <a:spLocks noGrp="1"/>
          </p:cNvSpPr>
          <p:nvPr>
            <p:ph type="body" idx="1"/>
          </p:nvPr>
        </p:nvSpPr>
        <p:spPr>
          <a:xfrm>
            <a:off x="1038997" y="2023763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sz="2400" dirty="0"/>
              <a:t>RS je </a:t>
            </a:r>
            <a:r>
              <a:rPr sz="2400" dirty="0" err="1"/>
              <a:t>spojena</a:t>
            </a:r>
            <a:r>
              <a:rPr sz="2400" dirty="0"/>
              <a:t> s </a:t>
            </a:r>
            <a:r>
              <a:rPr sz="2400" dirty="0" err="1"/>
              <a:t>mnoha</a:t>
            </a:r>
            <a:r>
              <a:rPr sz="2400" dirty="0"/>
              <a:t> </a:t>
            </a:r>
            <a:r>
              <a:rPr sz="2400" dirty="0" err="1"/>
              <a:t>behaviorálními</a:t>
            </a:r>
            <a:r>
              <a:rPr sz="2400" dirty="0"/>
              <a:t> </a:t>
            </a:r>
            <a:r>
              <a:rPr sz="2400" dirty="0" err="1"/>
              <a:t>změnami</a:t>
            </a:r>
            <a:endParaRPr sz="2400" dirty="0"/>
          </a:p>
          <a:p>
            <a:pPr marL="1076949" lvl="1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sz="2115" dirty="0" err="1" smtClean="0"/>
              <a:t>souvisí</a:t>
            </a:r>
            <a:r>
              <a:rPr sz="2115" dirty="0" smtClean="0"/>
              <a:t> </a:t>
            </a:r>
            <a:r>
              <a:rPr sz="2115" dirty="0"/>
              <a:t>s </a:t>
            </a:r>
            <a:r>
              <a:rPr sz="2115" dirty="0" err="1"/>
              <a:t>poruchami</a:t>
            </a:r>
            <a:r>
              <a:rPr sz="2115" dirty="0"/>
              <a:t> </a:t>
            </a:r>
            <a:r>
              <a:rPr sz="2115" dirty="0" err="1"/>
              <a:t>emocí</a:t>
            </a:r>
            <a:r>
              <a:rPr sz="2115" dirty="0"/>
              <a:t> a </a:t>
            </a:r>
            <a:r>
              <a:rPr sz="2115" dirty="0" err="1"/>
              <a:t>chování</a:t>
            </a:r>
            <a:endParaRPr sz="2115" dirty="0"/>
          </a:p>
          <a:p>
            <a:pPr marL="1076949" lvl="1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115" dirty="0"/>
              <a:t>s</a:t>
            </a:r>
            <a:r>
              <a:rPr sz="2115" dirty="0" err="1" smtClean="0"/>
              <a:t>ouvis</a:t>
            </a:r>
            <a:r>
              <a:rPr lang="cs-CZ" sz="2115" dirty="0" smtClean="0"/>
              <a:t>í </a:t>
            </a:r>
            <a:r>
              <a:rPr sz="2115" dirty="0" smtClean="0"/>
              <a:t>s </a:t>
            </a:r>
            <a:r>
              <a:rPr sz="2115" dirty="0" err="1"/>
              <a:t>narušením</a:t>
            </a:r>
            <a:r>
              <a:rPr sz="2115" dirty="0"/>
              <a:t> </a:t>
            </a:r>
            <a:r>
              <a:rPr sz="2115" dirty="0" err="1"/>
              <a:t>kognice</a:t>
            </a:r>
            <a:endParaRPr sz="2115" dirty="0"/>
          </a:p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400" dirty="0" err="1" smtClean="0"/>
              <a:t>t</a:t>
            </a:r>
            <a:r>
              <a:rPr sz="2400" dirty="0" err="1" smtClean="0"/>
              <a:t>yto</a:t>
            </a:r>
            <a:r>
              <a:rPr sz="2400" dirty="0" smtClean="0"/>
              <a:t> </a:t>
            </a:r>
            <a:r>
              <a:rPr sz="2400" dirty="0" err="1"/>
              <a:t>dvě</a:t>
            </a:r>
            <a:r>
              <a:rPr sz="2400" dirty="0"/>
              <a:t> </a:t>
            </a:r>
            <a:r>
              <a:rPr sz="2400" dirty="0" err="1"/>
              <a:t>kategorie</a:t>
            </a:r>
            <a:r>
              <a:rPr sz="2400" dirty="0"/>
              <a:t> se </a:t>
            </a:r>
            <a:r>
              <a:rPr sz="2400" dirty="0" err="1"/>
              <a:t>vzájemně</a:t>
            </a:r>
            <a:r>
              <a:rPr sz="2400" dirty="0"/>
              <a:t> </a:t>
            </a:r>
            <a:r>
              <a:rPr sz="2400" dirty="0" err="1"/>
              <a:t>nevylučují</a:t>
            </a:r>
            <a:r>
              <a:rPr sz="2400" dirty="0"/>
              <a:t> a </a:t>
            </a:r>
            <a:r>
              <a:rPr sz="2400" dirty="0" err="1"/>
              <a:t>často</a:t>
            </a:r>
            <a:r>
              <a:rPr sz="2400" dirty="0"/>
              <a:t> se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 smtClean="0"/>
              <a:t>překrývat</a:t>
            </a:r>
            <a:endParaRPr lang="cs-CZ" sz="2400" dirty="0" smtClean="0"/>
          </a:p>
          <a:p>
            <a:pPr marL="1076949" lvl="1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sz="2115" dirty="0" err="1" smtClean="0"/>
              <a:t>dobré</a:t>
            </a:r>
            <a:r>
              <a:rPr sz="2115" dirty="0" smtClean="0"/>
              <a:t> </a:t>
            </a:r>
            <a:r>
              <a:rPr sz="2115" dirty="0"/>
              <a:t>se </a:t>
            </a:r>
            <a:r>
              <a:rPr sz="2115" dirty="0" err="1"/>
              <a:t>věnovat</a:t>
            </a:r>
            <a:r>
              <a:rPr sz="2115" dirty="0"/>
              <a:t> </a:t>
            </a:r>
            <a:r>
              <a:rPr sz="2115" dirty="0" err="1"/>
              <a:t>oběma</a:t>
            </a:r>
            <a:r>
              <a:rPr sz="2115" dirty="0"/>
              <a:t> </a:t>
            </a:r>
            <a:r>
              <a:rPr sz="2115" dirty="0" err="1"/>
              <a:t>kategoriím</a:t>
            </a:r>
            <a:r>
              <a:rPr sz="2115" dirty="0"/>
              <a:t>, </a:t>
            </a:r>
            <a:r>
              <a:rPr sz="2115" dirty="0" err="1"/>
              <a:t>zahrnují</a:t>
            </a:r>
            <a:r>
              <a:rPr sz="2115" dirty="0"/>
              <a:t> </a:t>
            </a:r>
            <a:r>
              <a:rPr sz="2115" dirty="0" err="1"/>
              <a:t>poruchy</a:t>
            </a:r>
            <a:r>
              <a:rPr sz="2115" dirty="0"/>
              <a:t> a </a:t>
            </a:r>
            <a:r>
              <a:rPr sz="2115" dirty="0" err="1"/>
              <a:t>příznaky</a:t>
            </a:r>
            <a:r>
              <a:rPr sz="2115" dirty="0"/>
              <a:t>: </a:t>
            </a:r>
            <a:r>
              <a:rPr sz="2115" dirty="0" err="1"/>
              <a:t>deprese</a:t>
            </a:r>
            <a:r>
              <a:rPr sz="2115" dirty="0"/>
              <a:t>, </a:t>
            </a:r>
            <a:r>
              <a:rPr sz="2115" dirty="0" err="1"/>
              <a:t>bipolární</a:t>
            </a:r>
            <a:r>
              <a:rPr sz="2115" dirty="0"/>
              <a:t> </a:t>
            </a:r>
            <a:r>
              <a:rPr sz="2115" dirty="0" err="1"/>
              <a:t>afektivní</a:t>
            </a:r>
            <a:r>
              <a:rPr sz="2115" dirty="0"/>
              <a:t> </a:t>
            </a:r>
            <a:r>
              <a:rPr sz="2115" dirty="0" err="1"/>
              <a:t>poruchu</a:t>
            </a:r>
            <a:r>
              <a:rPr sz="2115" dirty="0"/>
              <a:t>, </a:t>
            </a:r>
            <a:r>
              <a:rPr sz="2115" dirty="0" err="1"/>
              <a:t>úzkostné</a:t>
            </a:r>
            <a:r>
              <a:rPr sz="2115" dirty="0"/>
              <a:t> </a:t>
            </a:r>
            <a:r>
              <a:rPr sz="2115" dirty="0" err="1"/>
              <a:t>poruchy</a:t>
            </a:r>
            <a:r>
              <a:rPr sz="2115" dirty="0"/>
              <a:t>, </a:t>
            </a:r>
            <a:r>
              <a:rPr sz="2115" dirty="0" err="1"/>
              <a:t>stavy</a:t>
            </a:r>
            <a:r>
              <a:rPr sz="2115" dirty="0"/>
              <a:t> </a:t>
            </a:r>
            <a:r>
              <a:rPr sz="2115" dirty="0" err="1"/>
              <a:t>euforie</a:t>
            </a:r>
            <a:r>
              <a:rPr sz="2115" dirty="0"/>
              <a:t>, </a:t>
            </a:r>
            <a:r>
              <a:rPr sz="2115" dirty="0" err="1"/>
              <a:t>pseudobulbární</a:t>
            </a:r>
            <a:r>
              <a:rPr sz="2115" dirty="0"/>
              <a:t> </a:t>
            </a:r>
            <a:r>
              <a:rPr sz="2115" dirty="0" err="1"/>
              <a:t>afekt</a:t>
            </a:r>
            <a:r>
              <a:rPr sz="2115" dirty="0"/>
              <a:t> (</a:t>
            </a:r>
            <a:r>
              <a:rPr sz="2115" dirty="0" err="1"/>
              <a:t>emoční</a:t>
            </a:r>
            <a:r>
              <a:rPr sz="2115" dirty="0"/>
              <a:t> </a:t>
            </a:r>
            <a:r>
              <a:rPr sz="2115" dirty="0" err="1"/>
              <a:t>inkontinence</a:t>
            </a:r>
            <a:r>
              <a:rPr sz="2115" dirty="0"/>
              <a:t>), </a:t>
            </a:r>
            <a:r>
              <a:rPr sz="2115" dirty="0" err="1"/>
              <a:t>psychotické</a:t>
            </a:r>
            <a:r>
              <a:rPr sz="2115" dirty="0"/>
              <a:t> </a:t>
            </a:r>
            <a:r>
              <a:rPr sz="2115" dirty="0" err="1"/>
              <a:t>stavy</a:t>
            </a:r>
            <a:r>
              <a:rPr sz="2115" dirty="0"/>
              <a:t> </a:t>
            </a:r>
            <a:r>
              <a:rPr sz="2115" dirty="0" err="1"/>
              <a:t>spojené</a:t>
            </a:r>
            <a:r>
              <a:rPr sz="2115" dirty="0"/>
              <a:t> </a:t>
            </a:r>
            <a:r>
              <a:rPr lang="cs-CZ" sz="2115" dirty="0" smtClean="0"/>
              <a:t>                </a:t>
            </a:r>
            <a:r>
              <a:rPr sz="2115" dirty="0" smtClean="0"/>
              <a:t>s </a:t>
            </a:r>
            <a:r>
              <a:rPr sz="2115" dirty="0" err="1"/>
              <a:t>bludy</a:t>
            </a:r>
            <a:r>
              <a:rPr sz="2115" dirty="0"/>
              <a:t> </a:t>
            </a:r>
            <a:r>
              <a:rPr sz="2115" dirty="0" err="1"/>
              <a:t>či</a:t>
            </a:r>
            <a:r>
              <a:rPr sz="2115" dirty="0"/>
              <a:t> </a:t>
            </a:r>
            <a:r>
              <a:rPr sz="2115" dirty="0" err="1"/>
              <a:t>halucinacemi</a:t>
            </a:r>
            <a:r>
              <a:rPr sz="2115" dirty="0"/>
              <a:t> a </a:t>
            </a:r>
            <a:r>
              <a:rPr sz="2115" dirty="0" err="1"/>
              <a:t>příznaky</a:t>
            </a:r>
            <a:r>
              <a:rPr sz="2115" dirty="0"/>
              <a:t> </a:t>
            </a:r>
            <a:r>
              <a:rPr sz="2115" dirty="0" err="1"/>
              <a:t>spojené</a:t>
            </a:r>
            <a:r>
              <a:rPr sz="2115" dirty="0"/>
              <a:t> s </a:t>
            </a:r>
            <a:r>
              <a:rPr sz="2115" dirty="0" err="1"/>
              <a:t>narušením</a:t>
            </a:r>
            <a:r>
              <a:rPr sz="2115" dirty="0"/>
              <a:t> </a:t>
            </a:r>
            <a:r>
              <a:rPr sz="2115" dirty="0" err="1"/>
              <a:t>kognice</a:t>
            </a:r>
            <a:endParaRPr sz="2115" dirty="0"/>
          </a:p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400" dirty="0" smtClean="0"/>
              <a:t>p</a:t>
            </a:r>
            <a:r>
              <a:rPr sz="2400" dirty="0" err="1" smtClean="0"/>
              <a:t>ro</a:t>
            </a:r>
            <a:r>
              <a:rPr sz="2400" dirty="0" smtClean="0"/>
              <a:t> </a:t>
            </a:r>
            <a:r>
              <a:rPr sz="2400" dirty="0" err="1"/>
              <a:t>mnoho</a:t>
            </a:r>
            <a:r>
              <a:rPr sz="2400" dirty="0"/>
              <a:t> z </a:t>
            </a:r>
            <a:r>
              <a:rPr sz="2400" dirty="0" err="1"/>
              <a:t>těchto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</a:t>
            </a:r>
            <a:r>
              <a:rPr sz="2400" dirty="0" err="1"/>
              <a:t>existuje</a:t>
            </a:r>
            <a:r>
              <a:rPr sz="2400" dirty="0"/>
              <a:t> </a:t>
            </a:r>
            <a:r>
              <a:rPr sz="2400" dirty="0" err="1"/>
              <a:t>účinná</a:t>
            </a:r>
            <a:r>
              <a:rPr sz="2400" dirty="0"/>
              <a:t> </a:t>
            </a:r>
            <a:r>
              <a:rPr sz="2400" dirty="0" err="1"/>
              <a:t>léčba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eprese"/>
          <p:cNvSpPr txBox="1">
            <a:spLocks noGrp="1"/>
          </p:cNvSpPr>
          <p:nvPr>
            <p:ph type="title"/>
          </p:nvPr>
        </p:nvSpPr>
        <p:spPr>
          <a:xfrm>
            <a:off x="3088640" y="33334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Deprese</a:t>
            </a:r>
            <a:endParaRPr sz="4800" dirty="0"/>
          </a:p>
        </p:txBody>
      </p:sp>
      <p:sp>
        <p:nvSpPr>
          <p:cNvPr id="127" name="Nejčastější neuropsychiatrický syndrom RS, s celoživotní prevalencí 50%, což je 3x více než v běžné populaci…"/>
          <p:cNvSpPr txBox="1">
            <a:spLocks noGrp="1"/>
          </p:cNvSpPr>
          <p:nvPr>
            <p:ph type="body" idx="1"/>
          </p:nvPr>
        </p:nvSpPr>
        <p:spPr>
          <a:xfrm>
            <a:off x="444843" y="2397211"/>
            <a:ext cx="12134335" cy="71422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n</a:t>
            </a:r>
            <a:r>
              <a:rPr dirty="0" err="1" smtClean="0"/>
              <a:t>ejčastější</a:t>
            </a:r>
            <a:r>
              <a:rPr dirty="0" smtClean="0"/>
              <a:t> </a:t>
            </a:r>
            <a:r>
              <a:rPr dirty="0" err="1"/>
              <a:t>neuropsychiatrický</a:t>
            </a:r>
            <a:r>
              <a:rPr dirty="0"/>
              <a:t> </a:t>
            </a:r>
            <a:r>
              <a:rPr dirty="0" err="1"/>
              <a:t>syndrom</a:t>
            </a:r>
            <a:r>
              <a:rPr dirty="0"/>
              <a:t> RS, s </a:t>
            </a:r>
            <a:r>
              <a:rPr dirty="0" err="1"/>
              <a:t>celoživotní</a:t>
            </a:r>
            <a:r>
              <a:rPr dirty="0"/>
              <a:t> </a:t>
            </a:r>
            <a:r>
              <a:rPr dirty="0" err="1"/>
              <a:t>prevalencí</a:t>
            </a:r>
            <a:r>
              <a:rPr dirty="0"/>
              <a:t> 50%, </a:t>
            </a:r>
            <a:r>
              <a:rPr dirty="0" err="1"/>
              <a:t>což</a:t>
            </a:r>
            <a:r>
              <a:rPr dirty="0"/>
              <a:t> je 3x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než</a:t>
            </a:r>
            <a:r>
              <a:rPr dirty="0"/>
              <a:t> v </a:t>
            </a:r>
            <a:r>
              <a:rPr dirty="0" err="1"/>
              <a:t>běžné</a:t>
            </a:r>
            <a:r>
              <a:rPr dirty="0"/>
              <a:t> </a:t>
            </a:r>
            <a:r>
              <a:rPr dirty="0" err="1"/>
              <a:t>populaci</a:t>
            </a:r>
            <a:endParaRPr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r</a:t>
            </a:r>
            <a:r>
              <a:rPr dirty="0" err="1" smtClean="0"/>
              <a:t>ozvoj</a:t>
            </a:r>
            <a:r>
              <a:rPr dirty="0" smtClean="0"/>
              <a:t> </a:t>
            </a:r>
            <a:r>
              <a:rPr dirty="0" err="1"/>
              <a:t>deprese</a:t>
            </a:r>
            <a:r>
              <a:rPr dirty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subjektivní</a:t>
            </a:r>
            <a:r>
              <a:rPr dirty="0"/>
              <a:t> </a:t>
            </a:r>
            <a:r>
              <a:rPr dirty="0" err="1"/>
              <a:t>reakcí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vznik</a:t>
            </a:r>
            <a:r>
              <a:rPr dirty="0"/>
              <a:t> a </a:t>
            </a:r>
            <a:r>
              <a:rPr dirty="0" err="1"/>
              <a:t>rozvoj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, </a:t>
            </a:r>
            <a:r>
              <a:rPr dirty="0" err="1"/>
              <a:t>přímým</a:t>
            </a:r>
            <a:r>
              <a:rPr dirty="0"/>
              <a:t> </a:t>
            </a:r>
            <a:r>
              <a:rPr dirty="0" err="1"/>
              <a:t>důsledkem</a:t>
            </a:r>
            <a:r>
              <a:rPr dirty="0"/>
              <a:t> </a:t>
            </a:r>
            <a:r>
              <a:rPr dirty="0" err="1"/>
              <a:t>chorobného</a:t>
            </a:r>
            <a:r>
              <a:rPr dirty="0"/>
              <a:t> </a:t>
            </a:r>
            <a:r>
              <a:rPr dirty="0" err="1"/>
              <a:t>procesu</a:t>
            </a:r>
            <a:r>
              <a:rPr dirty="0"/>
              <a:t>, </a:t>
            </a:r>
            <a:r>
              <a:rPr dirty="0" err="1"/>
              <a:t>vedlejším</a:t>
            </a:r>
            <a:r>
              <a:rPr dirty="0"/>
              <a:t> </a:t>
            </a:r>
            <a:r>
              <a:rPr dirty="0" err="1"/>
              <a:t>účinkem</a:t>
            </a:r>
            <a:r>
              <a:rPr dirty="0"/>
              <a:t> </a:t>
            </a:r>
            <a:r>
              <a:rPr dirty="0" err="1"/>
              <a:t>farmakoterapie</a:t>
            </a:r>
            <a:r>
              <a:rPr dirty="0"/>
              <a:t>, </a:t>
            </a:r>
            <a:r>
              <a:rPr dirty="0" err="1"/>
              <a:t>samostatným</a:t>
            </a:r>
            <a:r>
              <a:rPr dirty="0"/>
              <a:t> </a:t>
            </a:r>
            <a:r>
              <a:rPr dirty="0" err="1"/>
              <a:t>koincidujícím</a:t>
            </a:r>
            <a:r>
              <a:rPr dirty="0"/>
              <a:t> </a:t>
            </a:r>
            <a:r>
              <a:rPr dirty="0" err="1"/>
              <a:t>onemocněním</a:t>
            </a:r>
            <a:r>
              <a:rPr dirty="0"/>
              <a:t> - </a:t>
            </a:r>
            <a:r>
              <a:rPr dirty="0" err="1"/>
              <a:t>vznik</a:t>
            </a:r>
            <a:r>
              <a:rPr dirty="0"/>
              <a:t> </a:t>
            </a:r>
            <a:r>
              <a:rPr dirty="0" err="1"/>
              <a:t>většinou</a:t>
            </a:r>
            <a:r>
              <a:rPr dirty="0"/>
              <a:t> </a:t>
            </a:r>
            <a:r>
              <a:rPr dirty="0" err="1"/>
              <a:t>multifaktoriální</a:t>
            </a:r>
            <a:r>
              <a:rPr dirty="0"/>
              <a:t>, </a:t>
            </a:r>
            <a:r>
              <a:rPr dirty="0" err="1"/>
              <a:t>nejvíce</a:t>
            </a:r>
            <a:r>
              <a:rPr dirty="0"/>
              <a:t> </a:t>
            </a:r>
            <a:r>
              <a:rPr dirty="0" err="1"/>
              <a:t>koreluje</a:t>
            </a:r>
            <a:r>
              <a:rPr dirty="0"/>
              <a:t> se </a:t>
            </a:r>
            <a:r>
              <a:rPr dirty="0" err="1"/>
              <a:t>sociálním</a:t>
            </a:r>
            <a:r>
              <a:rPr dirty="0"/>
              <a:t> </a:t>
            </a:r>
            <a:r>
              <a:rPr dirty="0" err="1"/>
              <a:t>stresem</a:t>
            </a:r>
            <a:endParaRPr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n</a:t>
            </a:r>
            <a:r>
              <a:rPr dirty="0" err="1" smtClean="0"/>
              <a:t>ejpřesnější</a:t>
            </a:r>
            <a:r>
              <a:rPr dirty="0" smtClean="0"/>
              <a:t> </a:t>
            </a:r>
            <a:r>
              <a:rPr dirty="0"/>
              <a:t>pro </a:t>
            </a:r>
            <a:r>
              <a:rPr dirty="0" err="1"/>
              <a:t>diagnostiku</a:t>
            </a:r>
            <a:r>
              <a:rPr dirty="0"/>
              <a:t> je </a:t>
            </a:r>
            <a:r>
              <a:rPr dirty="0" err="1"/>
              <a:t>strukturovaný</a:t>
            </a:r>
            <a:r>
              <a:rPr dirty="0"/>
              <a:t> </a:t>
            </a:r>
            <a:r>
              <a:rPr dirty="0" err="1"/>
              <a:t>rozhovor</a:t>
            </a:r>
            <a:r>
              <a:rPr dirty="0"/>
              <a:t> s </a:t>
            </a:r>
            <a:r>
              <a:rPr dirty="0" err="1"/>
              <a:t>pacientem</a:t>
            </a:r>
            <a:r>
              <a:rPr dirty="0"/>
              <a:t> + </a:t>
            </a:r>
            <a:r>
              <a:rPr dirty="0" err="1"/>
              <a:t>objektivní</a:t>
            </a:r>
            <a:r>
              <a:rPr dirty="0"/>
              <a:t> </a:t>
            </a:r>
            <a:r>
              <a:rPr dirty="0" err="1" smtClean="0"/>
              <a:t>škály</a:t>
            </a:r>
            <a:r>
              <a:rPr dirty="0" smtClean="0"/>
              <a:t>; </a:t>
            </a:r>
            <a:r>
              <a:rPr dirty="0" err="1"/>
              <a:t>problém</a:t>
            </a:r>
            <a:r>
              <a:rPr dirty="0"/>
              <a:t> v </a:t>
            </a:r>
            <a:r>
              <a:rPr dirty="0" err="1"/>
              <a:t>rozlišení</a:t>
            </a:r>
            <a:r>
              <a:rPr dirty="0"/>
              <a:t>, co je </a:t>
            </a:r>
            <a:r>
              <a:rPr dirty="0" err="1"/>
              <a:t>příznak</a:t>
            </a:r>
            <a:r>
              <a:rPr dirty="0"/>
              <a:t> </a:t>
            </a:r>
            <a:r>
              <a:rPr dirty="0" err="1"/>
              <a:t>deprese</a:t>
            </a:r>
            <a:r>
              <a:rPr dirty="0"/>
              <a:t> a co RS </a:t>
            </a:r>
            <a:r>
              <a:rPr dirty="0" smtClean="0"/>
              <a:t>(</a:t>
            </a:r>
            <a:r>
              <a:rPr dirty="0" err="1" smtClean="0"/>
              <a:t>únava</a:t>
            </a:r>
            <a:r>
              <a:rPr dirty="0"/>
              <a:t>, </a:t>
            </a:r>
            <a:r>
              <a:rPr dirty="0" err="1"/>
              <a:t>insomnie</a:t>
            </a:r>
            <a:r>
              <a:rPr dirty="0"/>
              <a:t>)</a:t>
            </a:r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n</a:t>
            </a:r>
            <a:r>
              <a:rPr dirty="0" err="1" smtClean="0"/>
              <a:t>ekoreluje</a:t>
            </a:r>
            <a:r>
              <a:rPr dirty="0" smtClean="0"/>
              <a:t> </a:t>
            </a:r>
            <a:r>
              <a:rPr dirty="0"/>
              <a:t>s </a:t>
            </a:r>
            <a:r>
              <a:rPr dirty="0" err="1"/>
              <a:t>délkou</a:t>
            </a:r>
            <a:r>
              <a:rPr dirty="0"/>
              <a:t> </a:t>
            </a:r>
            <a:r>
              <a:rPr dirty="0" err="1"/>
              <a:t>trvání</a:t>
            </a:r>
            <a:r>
              <a:rPr dirty="0"/>
              <a:t> </a:t>
            </a:r>
            <a:r>
              <a:rPr dirty="0" err="1"/>
              <a:t>nemoci</a:t>
            </a:r>
            <a:r>
              <a:rPr dirty="0"/>
              <a:t>, </a:t>
            </a:r>
            <a:r>
              <a:rPr dirty="0" err="1"/>
              <a:t>mírou</a:t>
            </a:r>
            <a:r>
              <a:rPr dirty="0"/>
              <a:t> </a:t>
            </a:r>
            <a:r>
              <a:rPr dirty="0" err="1"/>
              <a:t>fyzického</a:t>
            </a:r>
            <a:r>
              <a:rPr dirty="0"/>
              <a:t> </a:t>
            </a:r>
            <a:r>
              <a:rPr dirty="0" err="1"/>
              <a:t>postižení</a:t>
            </a:r>
            <a:r>
              <a:rPr dirty="0"/>
              <a:t>, s </a:t>
            </a:r>
            <a:r>
              <a:rPr dirty="0" err="1"/>
              <a:t>lokalizací</a:t>
            </a:r>
            <a:r>
              <a:rPr dirty="0"/>
              <a:t> </a:t>
            </a:r>
            <a:r>
              <a:rPr dirty="0" err="1"/>
              <a:t>lézí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MR, </a:t>
            </a:r>
            <a:r>
              <a:rPr dirty="0" err="1"/>
              <a:t>celkovým</a:t>
            </a:r>
            <a:r>
              <a:rPr dirty="0"/>
              <a:t> </a:t>
            </a:r>
            <a:r>
              <a:rPr dirty="0" err="1"/>
              <a:t>objemem</a:t>
            </a:r>
            <a:r>
              <a:rPr dirty="0"/>
              <a:t> </a:t>
            </a:r>
            <a:r>
              <a:rPr dirty="0" err="1"/>
              <a:t>poškozené</a:t>
            </a:r>
            <a:r>
              <a:rPr dirty="0"/>
              <a:t> </a:t>
            </a:r>
            <a:r>
              <a:rPr dirty="0" err="1"/>
              <a:t>bílé</a:t>
            </a:r>
            <a:r>
              <a:rPr dirty="0"/>
              <a:t> </a:t>
            </a:r>
            <a:r>
              <a:rPr dirty="0" err="1"/>
              <a:t>hmoty</a:t>
            </a:r>
            <a:endParaRPr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dirty="0" err="1" smtClean="0"/>
              <a:t>p</a:t>
            </a:r>
            <a:r>
              <a:rPr dirty="0" err="1" smtClean="0"/>
              <a:t>ři</a:t>
            </a:r>
            <a:r>
              <a:rPr dirty="0" smtClean="0"/>
              <a:t> </a:t>
            </a:r>
            <a:r>
              <a:rPr dirty="0" err="1"/>
              <a:t>porovnání</a:t>
            </a:r>
            <a:r>
              <a:rPr dirty="0"/>
              <a:t> NPS a MR - </a:t>
            </a:r>
            <a:r>
              <a:rPr dirty="0" err="1"/>
              <a:t>depresivní</a:t>
            </a:r>
            <a:r>
              <a:rPr dirty="0"/>
              <a:t> </a:t>
            </a:r>
            <a:r>
              <a:rPr dirty="0" err="1"/>
              <a:t>příznaky</a:t>
            </a:r>
            <a:r>
              <a:rPr dirty="0"/>
              <a:t> se </a:t>
            </a:r>
            <a:r>
              <a:rPr dirty="0" err="1"/>
              <a:t>prohlubují</a:t>
            </a:r>
            <a:r>
              <a:rPr dirty="0"/>
              <a:t> v </a:t>
            </a:r>
            <a:r>
              <a:rPr dirty="0" err="1"/>
              <a:t>souvislosti</a:t>
            </a:r>
            <a:r>
              <a:rPr dirty="0"/>
              <a:t> s </a:t>
            </a:r>
            <a:r>
              <a:rPr dirty="0" err="1"/>
              <a:t>aktivitou</a:t>
            </a:r>
            <a:r>
              <a:rPr dirty="0"/>
              <a:t> </a:t>
            </a:r>
            <a:r>
              <a:rPr dirty="0" err="1"/>
              <a:t>onemocnění</a:t>
            </a:r>
            <a:r>
              <a:rPr dirty="0"/>
              <a:t> v </a:t>
            </a:r>
            <a:r>
              <a:rPr dirty="0" err="1"/>
              <a:t>průběhu</a:t>
            </a:r>
            <a:r>
              <a:rPr dirty="0"/>
              <a:t> </a:t>
            </a:r>
            <a:r>
              <a:rPr dirty="0" err="1"/>
              <a:t>času</a:t>
            </a:r>
            <a:r>
              <a:rPr dirty="0"/>
              <a:t>; </a:t>
            </a:r>
            <a:r>
              <a:rPr dirty="0" err="1"/>
              <a:t>charakteristický</a:t>
            </a:r>
            <a:r>
              <a:rPr dirty="0"/>
              <a:t> </a:t>
            </a:r>
            <a:r>
              <a:rPr dirty="0" err="1"/>
              <a:t>výskyt</a:t>
            </a:r>
            <a:r>
              <a:rPr dirty="0"/>
              <a:t> </a:t>
            </a:r>
            <a:r>
              <a:rPr dirty="0" err="1"/>
              <a:t>suicidálních</a:t>
            </a:r>
            <a:r>
              <a:rPr dirty="0"/>
              <a:t> </a:t>
            </a:r>
            <a:r>
              <a:rPr dirty="0" err="1"/>
              <a:t>pokusů</a:t>
            </a:r>
            <a:r>
              <a:rPr dirty="0"/>
              <a:t> </a:t>
            </a:r>
            <a:r>
              <a:rPr lang="cs-CZ" dirty="0" smtClean="0"/>
              <a:t>                        </a:t>
            </a:r>
            <a:r>
              <a:rPr dirty="0" smtClean="0"/>
              <a:t>v </a:t>
            </a:r>
            <a:r>
              <a:rPr dirty="0" err="1"/>
              <a:t>období</a:t>
            </a:r>
            <a:r>
              <a:rPr dirty="0"/>
              <a:t> </a:t>
            </a:r>
            <a:r>
              <a:rPr dirty="0" err="1"/>
              <a:t>zvýšené</a:t>
            </a:r>
            <a:r>
              <a:rPr dirty="0"/>
              <a:t> </a:t>
            </a:r>
            <a:r>
              <a:rPr dirty="0" err="1"/>
              <a:t>aktivity</a:t>
            </a:r>
            <a:r>
              <a:rPr dirty="0"/>
              <a:t> </a:t>
            </a:r>
            <a:r>
              <a:rPr dirty="0" err="1"/>
              <a:t>nemoci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ca čtvrtina pacientů zvažuje suicidium, jen menšina tak jedná; k rizikovým faktorům TS patří tíži deprese, sociální izolace, abuzus alkoholu; riziko TS je 7x vyšší; nejvíce rizikoví mladí muži do 5 let od stanovení dg.…"/>
          <p:cNvSpPr txBox="1">
            <a:spLocks noGrp="1"/>
          </p:cNvSpPr>
          <p:nvPr>
            <p:ph type="body" idx="1"/>
          </p:nvPr>
        </p:nvSpPr>
        <p:spPr>
          <a:xfrm>
            <a:off x="828932" y="1643449"/>
            <a:ext cx="11478398" cy="7569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c</a:t>
            </a:r>
            <a:r>
              <a:rPr sz="2400" dirty="0" smtClean="0"/>
              <a:t>ca </a:t>
            </a:r>
            <a:r>
              <a:rPr sz="2400" dirty="0" err="1"/>
              <a:t>čtvrtina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 </a:t>
            </a:r>
            <a:r>
              <a:rPr sz="2400" dirty="0" err="1"/>
              <a:t>zvažuje</a:t>
            </a:r>
            <a:r>
              <a:rPr sz="2400" dirty="0"/>
              <a:t> </a:t>
            </a:r>
            <a:r>
              <a:rPr sz="2400" dirty="0" err="1"/>
              <a:t>suicidium</a:t>
            </a:r>
            <a:r>
              <a:rPr sz="2400" dirty="0"/>
              <a:t>, </a:t>
            </a:r>
            <a:r>
              <a:rPr sz="2400" dirty="0" err="1"/>
              <a:t>jen</a:t>
            </a:r>
            <a:r>
              <a:rPr sz="2400" dirty="0"/>
              <a:t> </a:t>
            </a:r>
            <a:r>
              <a:rPr sz="2400" dirty="0" err="1"/>
              <a:t>menšina</a:t>
            </a:r>
            <a:r>
              <a:rPr sz="2400" dirty="0"/>
              <a:t> </a:t>
            </a:r>
            <a:r>
              <a:rPr sz="2400" dirty="0" err="1"/>
              <a:t>tak</a:t>
            </a:r>
            <a:r>
              <a:rPr sz="2400" dirty="0"/>
              <a:t> </a:t>
            </a:r>
            <a:r>
              <a:rPr sz="2400" dirty="0" err="1" smtClean="0"/>
              <a:t>jedná</a:t>
            </a:r>
            <a:endParaRPr lang="cs-CZ" sz="2400" dirty="0" smtClean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sz="2400" dirty="0" smtClean="0"/>
              <a:t>k </a:t>
            </a:r>
            <a:r>
              <a:rPr sz="2400" dirty="0" err="1"/>
              <a:t>rizikovým</a:t>
            </a:r>
            <a:r>
              <a:rPr sz="2400" dirty="0"/>
              <a:t> </a:t>
            </a:r>
            <a:r>
              <a:rPr sz="2400" dirty="0" err="1"/>
              <a:t>faktorům</a:t>
            </a:r>
            <a:r>
              <a:rPr sz="2400" dirty="0"/>
              <a:t> TS </a:t>
            </a:r>
            <a:r>
              <a:rPr sz="2400" dirty="0" err="1"/>
              <a:t>patří</a:t>
            </a:r>
            <a:r>
              <a:rPr sz="2400" dirty="0"/>
              <a:t> </a:t>
            </a:r>
            <a:r>
              <a:rPr sz="2400" dirty="0" err="1" smtClean="0"/>
              <a:t>tíž</a:t>
            </a:r>
            <a:r>
              <a:rPr lang="cs-CZ" sz="2400" dirty="0" smtClean="0"/>
              <a:t>e</a:t>
            </a:r>
            <a:r>
              <a:rPr sz="2400" dirty="0" smtClean="0"/>
              <a:t> </a:t>
            </a:r>
            <a:r>
              <a:rPr sz="2400" dirty="0" err="1"/>
              <a:t>deprese</a:t>
            </a:r>
            <a:r>
              <a:rPr sz="2400" dirty="0"/>
              <a:t>, </a:t>
            </a:r>
            <a:r>
              <a:rPr sz="2400" dirty="0" err="1"/>
              <a:t>sociální</a:t>
            </a:r>
            <a:r>
              <a:rPr sz="2400" dirty="0"/>
              <a:t> </a:t>
            </a:r>
            <a:r>
              <a:rPr sz="2400" dirty="0" err="1"/>
              <a:t>izolace</a:t>
            </a:r>
            <a:r>
              <a:rPr sz="2400" dirty="0"/>
              <a:t>, </a:t>
            </a:r>
            <a:r>
              <a:rPr sz="2400" dirty="0" err="1"/>
              <a:t>abuzus</a:t>
            </a:r>
            <a:r>
              <a:rPr sz="2400" dirty="0"/>
              <a:t> </a:t>
            </a:r>
            <a:r>
              <a:rPr sz="2400" dirty="0" err="1" smtClean="0"/>
              <a:t>alkoholu</a:t>
            </a:r>
            <a:endParaRPr lang="cs-CZ" sz="2400" dirty="0" smtClean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sz="2400" dirty="0" err="1" smtClean="0"/>
              <a:t>riziko</a:t>
            </a:r>
            <a:r>
              <a:rPr sz="2400" dirty="0" smtClean="0"/>
              <a:t> </a:t>
            </a:r>
            <a:r>
              <a:rPr sz="2400" dirty="0"/>
              <a:t>TS je 7x </a:t>
            </a:r>
            <a:r>
              <a:rPr sz="2400" dirty="0" err="1"/>
              <a:t>vyšší</a:t>
            </a:r>
            <a:r>
              <a:rPr sz="2400" dirty="0"/>
              <a:t>; </a:t>
            </a:r>
            <a:r>
              <a:rPr sz="2400" dirty="0" err="1"/>
              <a:t>nejvíce</a:t>
            </a:r>
            <a:r>
              <a:rPr sz="2400" dirty="0"/>
              <a:t> </a:t>
            </a:r>
            <a:r>
              <a:rPr sz="2400" dirty="0" err="1"/>
              <a:t>rizikoví</a:t>
            </a:r>
            <a:r>
              <a:rPr sz="2400" dirty="0"/>
              <a:t> </a:t>
            </a:r>
            <a:r>
              <a:rPr sz="2400" dirty="0" err="1"/>
              <a:t>mladí</a:t>
            </a:r>
            <a:r>
              <a:rPr sz="2400" dirty="0"/>
              <a:t> </a:t>
            </a:r>
            <a:r>
              <a:rPr sz="2400" dirty="0" err="1"/>
              <a:t>muži</a:t>
            </a:r>
            <a:r>
              <a:rPr sz="2400" dirty="0"/>
              <a:t> do 5 let od </a:t>
            </a:r>
            <a:r>
              <a:rPr sz="2400" dirty="0" err="1"/>
              <a:t>stanovení</a:t>
            </a:r>
            <a:r>
              <a:rPr sz="2400" dirty="0"/>
              <a:t> dg.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d</a:t>
            </a:r>
            <a:r>
              <a:rPr sz="2400" dirty="0" err="1" smtClean="0"/>
              <a:t>epresi</a:t>
            </a:r>
            <a:r>
              <a:rPr sz="2400" dirty="0" smtClean="0"/>
              <a:t> </a:t>
            </a:r>
            <a:r>
              <a:rPr sz="2400" dirty="0"/>
              <a:t>u RS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 smtClean="0"/>
              <a:t>léčit</a:t>
            </a:r>
            <a:r>
              <a:rPr lang="cs-CZ" sz="2400" dirty="0" smtClean="0"/>
              <a:t> - </a:t>
            </a:r>
            <a:r>
              <a:rPr sz="2400" dirty="0" err="1" smtClean="0"/>
              <a:t>léky</a:t>
            </a:r>
            <a:r>
              <a:rPr sz="2400" dirty="0" smtClean="0"/>
              <a:t> </a:t>
            </a:r>
            <a:r>
              <a:rPr sz="2400" dirty="0" err="1"/>
              <a:t>první</a:t>
            </a:r>
            <a:r>
              <a:rPr sz="2400" dirty="0"/>
              <a:t> </a:t>
            </a:r>
            <a:r>
              <a:rPr sz="2400" dirty="0" err="1"/>
              <a:t>volby</a:t>
            </a:r>
            <a:r>
              <a:rPr sz="2400" dirty="0"/>
              <a:t> - </a:t>
            </a:r>
            <a:r>
              <a:rPr sz="2400" dirty="0" err="1"/>
              <a:t>antidepresiva</a:t>
            </a:r>
            <a:r>
              <a:rPr sz="2400" dirty="0"/>
              <a:t> s </a:t>
            </a:r>
            <a:r>
              <a:rPr sz="2400" dirty="0" err="1"/>
              <a:t>minimálními</a:t>
            </a:r>
            <a:r>
              <a:rPr sz="2400" dirty="0"/>
              <a:t> </a:t>
            </a:r>
            <a:r>
              <a:rPr sz="2400" dirty="0" err="1"/>
              <a:t>sedativními</a:t>
            </a:r>
            <a:r>
              <a:rPr sz="2400" dirty="0"/>
              <a:t>, </a:t>
            </a:r>
            <a:r>
              <a:rPr sz="2400" dirty="0" err="1"/>
              <a:t>hypotenzními</a:t>
            </a:r>
            <a:r>
              <a:rPr sz="2400" dirty="0"/>
              <a:t> a </a:t>
            </a:r>
            <a:r>
              <a:rPr sz="2400" dirty="0" err="1" smtClean="0"/>
              <a:t>antich</a:t>
            </a:r>
            <a:r>
              <a:rPr lang="cs-CZ" sz="2400" dirty="0" smtClean="0"/>
              <a:t>o</a:t>
            </a:r>
            <a:r>
              <a:rPr sz="2400" dirty="0" err="1" smtClean="0"/>
              <a:t>linergními</a:t>
            </a:r>
            <a:r>
              <a:rPr sz="2400" dirty="0" smtClean="0"/>
              <a:t> </a:t>
            </a:r>
            <a:r>
              <a:rPr sz="2400" dirty="0"/>
              <a:t>NÚ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závažnějších</a:t>
            </a:r>
            <a:r>
              <a:rPr sz="2400" dirty="0"/>
              <a:t> </a:t>
            </a:r>
            <a:r>
              <a:rPr sz="2400" dirty="0" err="1"/>
              <a:t>případech</a:t>
            </a:r>
            <a:r>
              <a:rPr sz="2400" dirty="0"/>
              <a:t> a u </a:t>
            </a:r>
            <a:r>
              <a:rPr sz="2400" dirty="0" err="1"/>
              <a:t>farmkorezistence</a:t>
            </a:r>
            <a:r>
              <a:rPr sz="2400" dirty="0"/>
              <a:t> je </a:t>
            </a:r>
            <a:r>
              <a:rPr sz="2400" dirty="0" err="1"/>
              <a:t>možná</a:t>
            </a:r>
            <a:r>
              <a:rPr sz="2400" dirty="0"/>
              <a:t> EKT </a:t>
            </a:r>
            <a:r>
              <a:rPr sz="2400" dirty="0" smtClean="0"/>
              <a:t>(</a:t>
            </a:r>
            <a:r>
              <a:rPr sz="2400" dirty="0" err="1" smtClean="0"/>
              <a:t>ovšem</a:t>
            </a:r>
            <a:r>
              <a:rPr sz="2400" dirty="0" smtClean="0"/>
              <a:t> </a:t>
            </a:r>
            <a:r>
              <a:rPr lang="cs-CZ" sz="2400" dirty="0" smtClean="0"/>
              <a:t>                </a:t>
            </a:r>
            <a:r>
              <a:rPr sz="2400" dirty="0" smtClean="0"/>
              <a:t>je </a:t>
            </a:r>
            <a:r>
              <a:rPr sz="2400" dirty="0" err="1"/>
              <a:t>zde</a:t>
            </a:r>
            <a:r>
              <a:rPr sz="2400" dirty="0"/>
              <a:t> 20% </a:t>
            </a:r>
            <a:r>
              <a:rPr sz="2400" dirty="0" err="1"/>
              <a:t>riziko</a:t>
            </a:r>
            <a:r>
              <a:rPr sz="2400" dirty="0"/>
              <a:t> </a:t>
            </a:r>
            <a:r>
              <a:rPr sz="2400" dirty="0" err="1"/>
              <a:t>vyvolání</a:t>
            </a:r>
            <a:r>
              <a:rPr sz="2400" dirty="0"/>
              <a:t> </a:t>
            </a:r>
            <a:r>
              <a:rPr sz="2400" dirty="0" err="1"/>
              <a:t>relapsu</a:t>
            </a:r>
            <a:r>
              <a:rPr sz="2400" dirty="0"/>
              <a:t> RS)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o</a:t>
            </a:r>
            <a:r>
              <a:rPr sz="2400" dirty="0" err="1" smtClean="0"/>
              <a:t>ptimální</a:t>
            </a:r>
            <a:r>
              <a:rPr sz="2400" dirty="0" smtClean="0"/>
              <a:t> </a:t>
            </a:r>
            <a:r>
              <a:rPr sz="2400" dirty="0" err="1"/>
              <a:t>kombinace</a:t>
            </a:r>
            <a:r>
              <a:rPr sz="2400" dirty="0"/>
              <a:t> </a:t>
            </a:r>
            <a:r>
              <a:rPr sz="2400" dirty="0" err="1"/>
              <a:t>farmakoterapie</a:t>
            </a:r>
            <a:r>
              <a:rPr sz="2400" dirty="0"/>
              <a:t> a </a:t>
            </a:r>
            <a:r>
              <a:rPr sz="2400" dirty="0" smtClean="0"/>
              <a:t>PST</a:t>
            </a:r>
            <a:endParaRPr lang="cs-CZ" sz="2400" dirty="0" smtClean="0"/>
          </a:p>
          <a:p>
            <a:pPr marL="1072505" lvl="1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sz="2115" dirty="0" err="1" smtClean="0"/>
              <a:t>zaměřené</a:t>
            </a:r>
            <a:r>
              <a:rPr sz="2115" dirty="0" smtClean="0"/>
              <a:t> </a:t>
            </a:r>
            <a:r>
              <a:rPr sz="2115" dirty="0" err="1"/>
              <a:t>zejména</a:t>
            </a:r>
            <a:r>
              <a:rPr sz="2115" dirty="0"/>
              <a:t> </a:t>
            </a:r>
            <a:r>
              <a:rPr sz="2115" dirty="0" err="1"/>
              <a:t>na</a:t>
            </a:r>
            <a:r>
              <a:rPr sz="2115" dirty="0"/>
              <a:t> </a:t>
            </a:r>
            <a:r>
              <a:rPr sz="2115" dirty="0" err="1"/>
              <a:t>zvládání</a:t>
            </a:r>
            <a:r>
              <a:rPr sz="2115" dirty="0"/>
              <a:t> </a:t>
            </a:r>
            <a:r>
              <a:rPr sz="2115" dirty="0" err="1"/>
              <a:t>základního</a:t>
            </a:r>
            <a:r>
              <a:rPr sz="2115" dirty="0"/>
              <a:t> </a:t>
            </a:r>
            <a:r>
              <a:rPr sz="2115" dirty="0" err="1"/>
              <a:t>onemocnění</a:t>
            </a:r>
            <a:r>
              <a:rPr sz="2115" dirty="0"/>
              <a:t> (coping), </a:t>
            </a:r>
            <a:r>
              <a:rPr sz="2115" dirty="0" err="1"/>
              <a:t>dostatečnou</a:t>
            </a:r>
            <a:r>
              <a:rPr sz="2115" dirty="0"/>
              <a:t> </a:t>
            </a:r>
            <a:r>
              <a:rPr sz="2115" dirty="0" err="1"/>
              <a:t>edukaci</a:t>
            </a:r>
            <a:r>
              <a:rPr sz="2115" dirty="0"/>
              <a:t> a </a:t>
            </a:r>
            <a:r>
              <a:rPr sz="2115" dirty="0" err="1"/>
              <a:t>zvládání</a:t>
            </a:r>
            <a:r>
              <a:rPr sz="2115" dirty="0"/>
              <a:t> </a:t>
            </a:r>
            <a:r>
              <a:rPr sz="2115" dirty="0" err="1"/>
              <a:t>jednotlivých</a:t>
            </a:r>
            <a:r>
              <a:rPr sz="2115" dirty="0"/>
              <a:t> </a:t>
            </a:r>
            <a:r>
              <a:rPr sz="2115" dirty="0" err="1"/>
              <a:t>symptomů</a:t>
            </a:r>
            <a:endParaRPr sz="21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ipolární afektivní porucha"/>
          <p:cNvSpPr txBox="1">
            <a:spLocks noGrp="1"/>
          </p:cNvSpPr>
          <p:nvPr>
            <p:ph type="title"/>
          </p:nvPr>
        </p:nvSpPr>
        <p:spPr>
          <a:xfrm>
            <a:off x="3088640" y="58047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08254">
              <a:defRPr sz="6960"/>
            </a:lvl1pPr>
          </a:lstStyle>
          <a:p>
            <a:r>
              <a:rPr sz="4800" dirty="0" err="1"/>
              <a:t>Bipolární</a:t>
            </a:r>
            <a:r>
              <a:rPr sz="4800" dirty="0"/>
              <a:t> </a:t>
            </a:r>
            <a:r>
              <a:rPr sz="4800" dirty="0" err="1"/>
              <a:t>afektivní</a:t>
            </a:r>
            <a:r>
              <a:rPr sz="4800" dirty="0"/>
              <a:t> </a:t>
            </a:r>
            <a:r>
              <a:rPr sz="4800" dirty="0" err="1"/>
              <a:t>porucha</a:t>
            </a:r>
            <a:endParaRPr sz="4800" dirty="0"/>
          </a:p>
        </p:txBody>
      </p:sp>
      <p:sp>
        <p:nvSpPr>
          <p:cNvPr id="132" name="2x častější výskyt u RS…"/>
          <p:cNvSpPr txBox="1">
            <a:spLocks noGrp="1"/>
          </p:cNvSpPr>
          <p:nvPr>
            <p:ph type="body" idx="1"/>
          </p:nvPr>
        </p:nvSpPr>
        <p:spPr>
          <a:xfrm>
            <a:off x="845312" y="2681416"/>
            <a:ext cx="11314176" cy="6623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sz="2400" dirty="0"/>
              <a:t>2x </a:t>
            </a:r>
            <a:r>
              <a:rPr sz="2400" dirty="0" err="1"/>
              <a:t>častější</a:t>
            </a:r>
            <a:r>
              <a:rPr sz="2400" dirty="0"/>
              <a:t> </a:t>
            </a:r>
            <a:r>
              <a:rPr sz="2400" dirty="0" err="1"/>
              <a:t>výskyt</a:t>
            </a:r>
            <a:r>
              <a:rPr sz="2400" dirty="0"/>
              <a:t> u RS</a:t>
            </a:r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p</a:t>
            </a:r>
            <a:r>
              <a:rPr sz="2400" dirty="0" err="1" smtClean="0"/>
              <a:t>ředpokládá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zde</a:t>
            </a:r>
            <a:r>
              <a:rPr sz="2400" dirty="0"/>
              <a:t> </a:t>
            </a:r>
            <a:r>
              <a:rPr sz="2400" dirty="0" err="1"/>
              <a:t>genetická</a:t>
            </a:r>
            <a:r>
              <a:rPr sz="2400" dirty="0"/>
              <a:t> </a:t>
            </a:r>
            <a:r>
              <a:rPr sz="2400" dirty="0" err="1"/>
              <a:t>vulnerabilita</a:t>
            </a:r>
            <a:r>
              <a:rPr sz="2400" dirty="0"/>
              <a:t> </a:t>
            </a:r>
            <a:r>
              <a:rPr sz="2400" dirty="0" smtClean="0"/>
              <a:t>(</a:t>
            </a:r>
            <a:r>
              <a:rPr sz="2400" dirty="0" err="1" smtClean="0"/>
              <a:t>na</a:t>
            </a:r>
            <a:r>
              <a:rPr sz="2400" dirty="0" smtClean="0"/>
              <a:t> </a:t>
            </a:r>
            <a:r>
              <a:rPr sz="2400" dirty="0" err="1"/>
              <a:t>rozdíl</a:t>
            </a:r>
            <a:r>
              <a:rPr sz="2400" dirty="0"/>
              <a:t> od </a:t>
            </a:r>
            <a:r>
              <a:rPr sz="2400" dirty="0" err="1"/>
              <a:t>unipolární</a:t>
            </a:r>
            <a:r>
              <a:rPr sz="2400" dirty="0"/>
              <a:t>), </a:t>
            </a:r>
            <a:r>
              <a:rPr sz="2400" dirty="0" err="1"/>
              <a:t>její</a:t>
            </a:r>
            <a:r>
              <a:rPr sz="2400" dirty="0"/>
              <a:t> </a:t>
            </a:r>
            <a:r>
              <a:rPr sz="2400" dirty="0" err="1"/>
              <a:t>zvýšený</a:t>
            </a:r>
            <a:r>
              <a:rPr sz="2400" dirty="0"/>
              <a:t> </a:t>
            </a:r>
            <a:r>
              <a:rPr sz="2400" dirty="0" err="1"/>
              <a:t>výskyt</a:t>
            </a:r>
            <a:r>
              <a:rPr sz="2400" dirty="0"/>
              <a:t> </a:t>
            </a:r>
            <a:r>
              <a:rPr sz="2400" dirty="0" err="1"/>
              <a:t>nelze</a:t>
            </a:r>
            <a:r>
              <a:rPr sz="2400" dirty="0"/>
              <a:t> </a:t>
            </a:r>
            <a:r>
              <a:rPr sz="2400" dirty="0" err="1"/>
              <a:t>přisuzovat</a:t>
            </a:r>
            <a:r>
              <a:rPr sz="2400" dirty="0"/>
              <a:t> </a:t>
            </a:r>
            <a:r>
              <a:rPr sz="2400" dirty="0" err="1"/>
              <a:t>léčbě</a:t>
            </a:r>
            <a:r>
              <a:rPr sz="2400" dirty="0"/>
              <a:t> </a:t>
            </a:r>
            <a:r>
              <a:rPr sz="2400" dirty="0" err="1"/>
              <a:t>kortikosteroidy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kteří</a:t>
            </a:r>
            <a:r>
              <a:rPr sz="2400" dirty="0" smtClean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léčbě</a:t>
            </a:r>
            <a:r>
              <a:rPr sz="2400" dirty="0"/>
              <a:t> </a:t>
            </a:r>
            <a:r>
              <a:rPr sz="2400" dirty="0" err="1"/>
              <a:t>kortikosteroidy</a:t>
            </a:r>
            <a:r>
              <a:rPr sz="2400" dirty="0"/>
              <a:t> </a:t>
            </a:r>
            <a:r>
              <a:rPr sz="2400" dirty="0" err="1"/>
              <a:t>začnou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smtClean="0"/>
              <a:t>hypo/</a:t>
            </a:r>
            <a:r>
              <a:rPr sz="2400" dirty="0" err="1" smtClean="0"/>
              <a:t>maničtí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často</a:t>
            </a:r>
            <a:r>
              <a:rPr sz="2400" dirty="0"/>
              <a:t> v RA </a:t>
            </a:r>
            <a:r>
              <a:rPr sz="2400" dirty="0" err="1"/>
              <a:t>afektivní</a:t>
            </a:r>
            <a:r>
              <a:rPr sz="2400" dirty="0"/>
              <a:t> </a:t>
            </a:r>
            <a:r>
              <a:rPr sz="2400" dirty="0" err="1"/>
              <a:t>poruchu</a:t>
            </a:r>
            <a:r>
              <a:rPr sz="2400" dirty="0"/>
              <a:t> a/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alkoholismus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premorbidně</a:t>
            </a:r>
            <a:r>
              <a:rPr sz="2400" dirty="0"/>
              <a:t> </a:t>
            </a:r>
            <a:r>
              <a:rPr sz="2400" dirty="0" err="1"/>
              <a:t>tyto</a:t>
            </a:r>
            <a:r>
              <a:rPr sz="2400" dirty="0"/>
              <a:t> </a:t>
            </a:r>
            <a:r>
              <a:rPr sz="2400" dirty="0" err="1"/>
              <a:t>poruchy</a:t>
            </a:r>
            <a:r>
              <a:rPr sz="2400" dirty="0"/>
              <a:t> v OA</a:t>
            </a:r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č</a:t>
            </a:r>
            <a:r>
              <a:rPr sz="2400" dirty="0" err="1" smtClean="0"/>
              <a:t>asto</a:t>
            </a:r>
            <a:r>
              <a:rPr sz="2400" dirty="0" smtClean="0"/>
              <a:t> </a:t>
            </a:r>
            <a:r>
              <a:rPr sz="2400" dirty="0"/>
              <a:t>se u </a:t>
            </a:r>
            <a:r>
              <a:rPr sz="2400" dirty="0" err="1"/>
              <a:t>depresivních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 s RS </a:t>
            </a:r>
            <a:r>
              <a:rPr sz="2400" dirty="0" err="1"/>
              <a:t>zapomíná</a:t>
            </a:r>
            <a:r>
              <a:rPr sz="2400" dirty="0"/>
              <a:t> </a:t>
            </a:r>
            <a:r>
              <a:rPr sz="2400" dirty="0" err="1"/>
              <a:t>pátrat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manických</a:t>
            </a:r>
            <a:r>
              <a:rPr sz="2400" dirty="0"/>
              <a:t> </a:t>
            </a:r>
            <a:r>
              <a:rPr sz="2400" dirty="0" err="1"/>
              <a:t>epizodách</a:t>
            </a:r>
            <a:r>
              <a:rPr sz="2400" dirty="0"/>
              <a:t> v </a:t>
            </a:r>
            <a:r>
              <a:rPr sz="2400" dirty="0" err="1"/>
              <a:t>historii</a:t>
            </a:r>
            <a:r>
              <a:rPr sz="2400" dirty="0"/>
              <a:t> - </a:t>
            </a:r>
            <a:r>
              <a:rPr sz="2400" dirty="0" err="1"/>
              <a:t>chybná</a:t>
            </a:r>
            <a:r>
              <a:rPr sz="2400" dirty="0"/>
              <a:t> </a:t>
            </a:r>
            <a:r>
              <a:rPr sz="2400" dirty="0" err="1" smtClean="0"/>
              <a:t>diagnóza</a:t>
            </a:r>
            <a:r>
              <a:rPr lang="cs-CZ" sz="2400" dirty="0" smtClean="0"/>
              <a:t> </a:t>
            </a:r>
            <a:r>
              <a:rPr sz="2400" dirty="0" smtClean="0"/>
              <a:t>- </a:t>
            </a:r>
            <a:r>
              <a:rPr sz="2400" dirty="0" err="1"/>
              <a:t>nedostatečná</a:t>
            </a:r>
            <a:r>
              <a:rPr sz="2400" dirty="0"/>
              <a:t> </a:t>
            </a:r>
            <a:r>
              <a:rPr sz="2400" dirty="0" err="1"/>
              <a:t>léčba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p</a:t>
            </a:r>
            <a:r>
              <a:rPr sz="2400" dirty="0" err="1" smtClean="0"/>
              <a:t>ři</a:t>
            </a:r>
            <a:r>
              <a:rPr sz="2400" dirty="0" smtClean="0"/>
              <a:t> </a:t>
            </a:r>
            <a:r>
              <a:rPr sz="2400" dirty="0" err="1"/>
              <a:t>léčbě</a:t>
            </a:r>
            <a:r>
              <a:rPr sz="2400" dirty="0"/>
              <a:t> </a:t>
            </a:r>
            <a:r>
              <a:rPr sz="2400" dirty="0" err="1"/>
              <a:t>nejčastěji</a:t>
            </a:r>
            <a:r>
              <a:rPr sz="2400" dirty="0"/>
              <a:t> </a:t>
            </a:r>
            <a:r>
              <a:rPr sz="2400" dirty="0" err="1"/>
              <a:t>thymoprofylaktika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Úzkostné poruchy"/>
          <p:cNvSpPr txBox="1">
            <a:spLocks noGrp="1"/>
          </p:cNvSpPr>
          <p:nvPr>
            <p:ph type="title"/>
          </p:nvPr>
        </p:nvSpPr>
        <p:spPr>
          <a:xfrm>
            <a:off x="3150425" y="37041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Úzkostné</a:t>
            </a:r>
            <a:r>
              <a:rPr sz="4800" dirty="0"/>
              <a:t>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135" name="Často přehlíženy; až 36% pacientů, nepoměrně více zastoupeny ženy…"/>
          <p:cNvSpPr txBox="1">
            <a:spLocks noGrp="1"/>
          </p:cNvSpPr>
          <p:nvPr>
            <p:ph type="body" idx="1"/>
          </p:nvPr>
        </p:nvSpPr>
        <p:spPr>
          <a:xfrm>
            <a:off x="654909" y="2199508"/>
            <a:ext cx="11862486" cy="6734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err="1" smtClean="0"/>
              <a:t>č</a:t>
            </a:r>
            <a:r>
              <a:rPr sz="2400" dirty="0" err="1" smtClean="0"/>
              <a:t>asto</a:t>
            </a:r>
            <a:r>
              <a:rPr sz="2400" dirty="0" smtClean="0"/>
              <a:t> </a:t>
            </a:r>
            <a:r>
              <a:rPr sz="2400" dirty="0" err="1"/>
              <a:t>přehlíženy</a:t>
            </a:r>
            <a:r>
              <a:rPr sz="2400" dirty="0"/>
              <a:t>; </a:t>
            </a:r>
            <a:r>
              <a:rPr sz="2400" dirty="0" err="1"/>
              <a:t>až</a:t>
            </a:r>
            <a:r>
              <a:rPr sz="2400" dirty="0"/>
              <a:t> 36% </a:t>
            </a:r>
            <a:r>
              <a:rPr sz="2400" dirty="0" err="1"/>
              <a:t>pacientů</a:t>
            </a:r>
            <a:r>
              <a:rPr sz="2400" dirty="0"/>
              <a:t>, </a:t>
            </a:r>
            <a:r>
              <a:rPr sz="2400" dirty="0" err="1"/>
              <a:t>nepoměrně</a:t>
            </a:r>
            <a:r>
              <a:rPr sz="2400" dirty="0"/>
              <a:t> </a:t>
            </a:r>
            <a:r>
              <a:rPr sz="2400" dirty="0" err="1"/>
              <a:t>více</a:t>
            </a:r>
            <a:r>
              <a:rPr sz="2400" dirty="0"/>
              <a:t> </a:t>
            </a:r>
            <a:r>
              <a:rPr sz="2400" dirty="0" err="1"/>
              <a:t>zastoupeny</a:t>
            </a:r>
            <a:r>
              <a:rPr sz="2400" dirty="0"/>
              <a:t> </a:t>
            </a:r>
            <a:r>
              <a:rPr sz="2400" dirty="0" err="1"/>
              <a:t>ženy</a:t>
            </a:r>
            <a:endParaRPr sz="2400" dirty="0"/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smtClean="0"/>
              <a:t>p</a:t>
            </a:r>
            <a:r>
              <a:rPr sz="2400" dirty="0" err="1" smtClean="0"/>
              <a:t>říznaky</a:t>
            </a:r>
            <a:r>
              <a:rPr sz="2400" dirty="0" smtClean="0"/>
              <a:t>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nerozpoznány</a:t>
            </a:r>
            <a:r>
              <a:rPr sz="2400" dirty="0"/>
              <a:t> a </a:t>
            </a:r>
            <a:r>
              <a:rPr sz="2400" dirty="0" err="1"/>
              <a:t>neléčeny</a:t>
            </a:r>
            <a:r>
              <a:rPr sz="2400" dirty="0"/>
              <a:t>,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lang="cs-CZ" sz="2400" dirty="0" smtClean="0"/>
              <a:t>dány</a:t>
            </a:r>
            <a:r>
              <a:rPr sz="2400" dirty="0" smtClean="0"/>
              <a:t> </a:t>
            </a:r>
            <a:r>
              <a:rPr sz="2400" dirty="0" err="1"/>
              <a:t>chybně</a:t>
            </a:r>
            <a:r>
              <a:rPr sz="2400" dirty="0"/>
              <a:t> pod dg. </a:t>
            </a:r>
            <a:r>
              <a:rPr sz="2400" dirty="0" err="1"/>
              <a:t>deprese</a:t>
            </a:r>
            <a:endParaRPr sz="2400" dirty="0"/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smtClean="0"/>
              <a:t>u</a:t>
            </a:r>
            <a:r>
              <a:rPr sz="2400" dirty="0" smtClean="0"/>
              <a:t> </a:t>
            </a:r>
            <a:r>
              <a:rPr sz="2400" dirty="0" err="1"/>
              <a:t>pacientů</a:t>
            </a:r>
            <a:r>
              <a:rPr sz="2400" dirty="0"/>
              <a:t>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komorbidně</a:t>
            </a:r>
            <a:r>
              <a:rPr sz="2400" dirty="0"/>
              <a:t> s </a:t>
            </a:r>
            <a:r>
              <a:rPr sz="2400" dirty="0" err="1"/>
              <a:t>depresí</a:t>
            </a:r>
            <a:endParaRPr sz="2400" dirty="0"/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err="1" smtClean="0"/>
              <a:t>v</a:t>
            </a:r>
            <a:r>
              <a:rPr sz="2400" dirty="0" err="1" smtClean="0"/>
              <a:t>ýskyt</a:t>
            </a:r>
            <a:r>
              <a:rPr sz="2400" dirty="0" smtClean="0"/>
              <a:t> </a:t>
            </a:r>
            <a:r>
              <a:rPr sz="2400" dirty="0" err="1"/>
              <a:t>specifických</a:t>
            </a:r>
            <a:r>
              <a:rPr sz="2400" dirty="0"/>
              <a:t> </a:t>
            </a:r>
            <a:r>
              <a:rPr sz="2400" dirty="0" err="1"/>
              <a:t>fobií</a:t>
            </a:r>
            <a:r>
              <a:rPr sz="2400" dirty="0"/>
              <a:t> je </a:t>
            </a:r>
            <a:r>
              <a:rPr sz="2400" dirty="0" err="1"/>
              <a:t>srovnatelný</a:t>
            </a:r>
            <a:r>
              <a:rPr sz="2400" dirty="0"/>
              <a:t> - </a:t>
            </a:r>
            <a:r>
              <a:rPr sz="2400" dirty="0" err="1"/>
              <a:t>cca</a:t>
            </a:r>
            <a:r>
              <a:rPr sz="2400" dirty="0"/>
              <a:t> 11%; </a:t>
            </a:r>
            <a:r>
              <a:rPr sz="2400" dirty="0" err="1"/>
              <a:t>některé</a:t>
            </a:r>
            <a:r>
              <a:rPr sz="2400" dirty="0"/>
              <a:t> </a:t>
            </a:r>
            <a:r>
              <a:rPr sz="2400" dirty="0" err="1"/>
              <a:t>nabývají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závažnosti</a:t>
            </a:r>
            <a:r>
              <a:rPr sz="2400" dirty="0"/>
              <a:t>, </a:t>
            </a:r>
            <a:r>
              <a:rPr sz="2400" dirty="0" err="1"/>
              <a:t>pokud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spojeny</a:t>
            </a:r>
            <a:r>
              <a:rPr sz="2400" dirty="0"/>
              <a:t> s </a:t>
            </a:r>
            <a:r>
              <a:rPr sz="2400" dirty="0" err="1"/>
              <a:t>lékařskou</a:t>
            </a:r>
            <a:r>
              <a:rPr sz="2400" dirty="0"/>
              <a:t> </a:t>
            </a:r>
            <a:r>
              <a:rPr sz="2400" dirty="0" err="1"/>
              <a:t>péčí</a:t>
            </a:r>
            <a:r>
              <a:rPr sz="2400" dirty="0"/>
              <a:t> - </a:t>
            </a:r>
            <a:r>
              <a:rPr sz="2400" dirty="0" err="1"/>
              <a:t>algofobie</a:t>
            </a:r>
            <a:r>
              <a:rPr sz="2400" dirty="0"/>
              <a:t>, </a:t>
            </a:r>
            <a:r>
              <a:rPr sz="2400" dirty="0" err="1"/>
              <a:t>farmakofobie</a:t>
            </a:r>
            <a:r>
              <a:rPr sz="2400" dirty="0"/>
              <a:t>, </a:t>
            </a:r>
            <a:r>
              <a:rPr sz="2400" dirty="0" err="1"/>
              <a:t>hematofobie</a:t>
            </a:r>
            <a:r>
              <a:rPr sz="2400" dirty="0"/>
              <a:t>,..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sz="2400" dirty="0" err="1"/>
              <a:t>tAB</a:t>
            </a:r>
            <a:r>
              <a:rPr sz="2400" dirty="0"/>
              <a:t> </a:t>
            </a:r>
            <a:r>
              <a:rPr sz="2400" dirty="0" err="1"/>
              <a:t>str</a:t>
            </a:r>
            <a:r>
              <a:rPr sz="2400" dirty="0"/>
              <a:t> </a:t>
            </a:r>
            <a:r>
              <a:rPr sz="2400" dirty="0" smtClean="0"/>
              <a:t>352</a:t>
            </a:r>
            <a:endParaRPr sz="2400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54909" y="5927811"/>
            <a:ext cx="12084908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13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Úzkostné poruchy"/>
          <p:cNvSpPr txBox="1">
            <a:spLocks noGrp="1"/>
          </p:cNvSpPr>
          <p:nvPr>
            <p:ph type="title"/>
          </p:nvPr>
        </p:nvSpPr>
        <p:spPr>
          <a:xfrm>
            <a:off x="3150425" y="37041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Úzkostné</a:t>
            </a:r>
            <a:r>
              <a:rPr sz="4800" dirty="0"/>
              <a:t>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135" name="Často přehlíženy; až 36% pacientů, nepoměrně více zastoupeny ženy…"/>
          <p:cNvSpPr txBox="1">
            <a:spLocks noGrp="1"/>
          </p:cNvSpPr>
          <p:nvPr>
            <p:ph type="body" idx="1"/>
          </p:nvPr>
        </p:nvSpPr>
        <p:spPr>
          <a:xfrm>
            <a:off x="654909" y="2199508"/>
            <a:ext cx="11862486" cy="6734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smtClean="0"/>
              <a:t>s</a:t>
            </a:r>
            <a:r>
              <a:rPr sz="2400" dirty="0" err="1" smtClean="0"/>
              <a:t>pojeny</a:t>
            </a:r>
            <a:r>
              <a:rPr sz="2400" dirty="0" smtClean="0"/>
              <a:t> </a:t>
            </a:r>
            <a:r>
              <a:rPr sz="2400" dirty="0"/>
              <a:t>u RS s </a:t>
            </a:r>
            <a:r>
              <a:rPr sz="2400" dirty="0" err="1"/>
              <a:t>větším</a:t>
            </a:r>
            <a:r>
              <a:rPr sz="2400" dirty="0"/>
              <a:t> </a:t>
            </a:r>
            <a:r>
              <a:rPr sz="2400" dirty="0" err="1"/>
              <a:t>množstvím</a:t>
            </a:r>
            <a:r>
              <a:rPr sz="2400" dirty="0"/>
              <a:t> </a:t>
            </a:r>
            <a:r>
              <a:rPr sz="2400" dirty="0" err="1"/>
              <a:t>somatických</a:t>
            </a:r>
            <a:r>
              <a:rPr sz="2400" dirty="0"/>
              <a:t> </a:t>
            </a:r>
            <a:r>
              <a:rPr sz="2400" dirty="0" err="1"/>
              <a:t>stesků</a:t>
            </a:r>
            <a:r>
              <a:rPr sz="2400" dirty="0"/>
              <a:t>, </a:t>
            </a:r>
            <a:r>
              <a:rPr sz="2400" dirty="0" err="1"/>
              <a:t>vyšší</a:t>
            </a:r>
            <a:r>
              <a:rPr sz="2400" dirty="0"/>
              <a:t> </a:t>
            </a:r>
            <a:r>
              <a:rPr sz="2400" dirty="0" err="1"/>
              <a:t>mírou</a:t>
            </a:r>
            <a:r>
              <a:rPr sz="2400" dirty="0"/>
              <a:t> </a:t>
            </a:r>
            <a:r>
              <a:rPr sz="2400" dirty="0" err="1"/>
              <a:t>sociální</a:t>
            </a:r>
            <a:r>
              <a:rPr sz="2400" dirty="0"/>
              <a:t> </a:t>
            </a:r>
            <a:r>
              <a:rPr sz="2400" dirty="0" err="1"/>
              <a:t>dysfce</a:t>
            </a:r>
            <a:r>
              <a:rPr sz="2400" dirty="0"/>
              <a:t> a </a:t>
            </a:r>
            <a:r>
              <a:rPr sz="2400" dirty="0" err="1"/>
              <a:t>zvýšenou</a:t>
            </a:r>
            <a:r>
              <a:rPr sz="2400" dirty="0"/>
              <a:t> </a:t>
            </a:r>
            <a:r>
              <a:rPr sz="2400" dirty="0" err="1"/>
              <a:t>četností</a:t>
            </a:r>
            <a:r>
              <a:rPr sz="2400" dirty="0"/>
              <a:t> </a:t>
            </a:r>
            <a:r>
              <a:rPr sz="2400" dirty="0" err="1"/>
              <a:t>myšlenek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TS</a:t>
            </a:r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err="1" smtClean="0"/>
              <a:t>ú</a:t>
            </a:r>
            <a:r>
              <a:rPr sz="2400" dirty="0" err="1" smtClean="0"/>
              <a:t>zkost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nejsilnější</a:t>
            </a:r>
            <a:r>
              <a:rPr sz="2400" dirty="0"/>
              <a:t> </a:t>
            </a:r>
            <a:r>
              <a:rPr sz="2400" dirty="0" err="1"/>
              <a:t>nezávislý</a:t>
            </a:r>
            <a:r>
              <a:rPr sz="2400" dirty="0"/>
              <a:t> </a:t>
            </a:r>
            <a:r>
              <a:rPr sz="2400" dirty="0" err="1"/>
              <a:t>prediktor</a:t>
            </a:r>
            <a:r>
              <a:rPr sz="2400" dirty="0"/>
              <a:t> </a:t>
            </a:r>
            <a:r>
              <a:rPr sz="2400" dirty="0" err="1"/>
              <a:t>nárůstu</a:t>
            </a:r>
            <a:r>
              <a:rPr sz="2400" dirty="0"/>
              <a:t> </a:t>
            </a:r>
            <a:r>
              <a:rPr sz="2400" dirty="0" err="1"/>
              <a:t>konzumace</a:t>
            </a:r>
            <a:r>
              <a:rPr sz="2400" dirty="0"/>
              <a:t> </a:t>
            </a:r>
            <a:r>
              <a:rPr sz="2400" dirty="0" err="1"/>
              <a:t>alkoholu</a:t>
            </a:r>
            <a:r>
              <a:rPr sz="2400" dirty="0"/>
              <a:t> u RS </a:t>
            </a:r>
            <a:r>
              <a:rPr sz="2400" dirty="0" err="1" smtClean="0"/>
              <a:t>pacientů</a:t>
            </a:r>
            <a:r>
              <a:rPr lang="cs-CZ" sz="2400" dirty="0" smtClean="0"/>
              <a:t> !!!</a:t>
            </a:r>
            <a:endParaRPr sz="2400" dirty="0"/>
          </a:p>
          <a:p>
            <a:pPr marL="297815" indent="-297815" defTabSz="391414">
              <a:spcBef>
                <a:spcPts val="2800"/>
              </a:spcBef>
              <a:defRPr sz="2144"/>
            </a:pPr>
            <a:r>
              <a:rPr lang="cs-CZ" sz="2400" dirty="0" err="1" smtClean="0"/>
              <a:t>l</a:t>
            </a:r>
            <a:r>
              <a:rPr sz="2400" dirty="0" err="1" smtClean="0"/>
              <a:t>éčba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krátkodobě</a:t>
            </a:r>
            <a:r>
              <a:rPr sz="2400" dirty="0"/>
              <a:t> </a:t>
            </a:r>
            <a:r>
              <a:rPr sz="2400" dirty="0" err="1"/>
              <a:t>účinná</a:t>
            </a:r>
            <a:r>
              <a:rPr sz="2400" dirty="0"/>
              <a:t> </a:t>
            </a:r>
            <a:r>
              <a:rPr sz="2400" dirty="0" err="1"/>
              <a:t>anxiolytika</a:t>
            </a:r>
            <a:r>
              <a:rPr sz="2400" dirty="0"/>
              <a:t> </a:t>
            </a:r>
            <a:r>
              <a:rPr sz="2400" dirty="0" smtClean="0"/>
              <a:t>(</a:t>
            </a:r>
            <a:r>
              <a:rPr sz="2400" dirty="0" err="1" smtClean="0"/>
              <a:t>pozor</a:t>
            </a:r>
            <a:r>
              <a:rPr sz="2400" dirty="0" smtClean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abuzus</a:t>
            </a:r>
            <a:r>
              <a:rPr sz="2400" dirty="0"/>
              <a:t> - </a:t>
            </a:r>
            <a:r>
              <a:rPr sz="2400" dirty="0" err="1"/>
              <a:t>negativní</a:t>
            </a:r>
            <a:r>
              <a:rPr sz="2400" dirty="0"/>
              <a:t> </a:t>
            </a:r>
            <a:r>
              <a:rPr sz="2400" dirty="0" err="1"/>
              <a:t>vliv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léčbu</a:t>
            </a:r>
            <a:r>
              <a:rPr sz="2400" dirty="0"/>
              <a:t> </a:t>
            </a:r>
            <a:r>
              <a:rPr sz="2400" dirty="0" err="1"/>
              <a:t>základního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); </a:t>
            </a:r>
            <a:r>
              <a:rPr sz="2400" dirty="0" err="1"/>
              <a:t>vhodnější</a:t>
            </a:r>
            <a:r>
              <a:rPr sz="2400" dirty="0"/>
              <a:t> AD +  PST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uforie"/>
          <p:cNvSpPr txBox="1">
            <a:spLocks noGrp="1"/>
          </p:cNvSpPr>
          <p:nvPr>
            <p:ph type="title"/>
          </p:nvPr>
        </p:nvSpPr>
        <p:spPr>
          <a:xfrm>
            <a:off x="3088640" y="33334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Euforie</a:t>
            </a:r>
            <a:endParaRPr sz="4800" dirty="0"/>
          </a:p>
        </p:txBody>
      </p:sp>
      <p:sp>
        <p:nvSpPr>
          <p:cNvPr id="138" name="Neurologicky nejvíce podmíněný sy RS…"/>
          <p:cNvSpPr txBox="1">
            <a:spLocks noGrp="1"/>
          </p:cNvSpPr>
          <p:nvPr>
            <p:ph type="body" idx="1"/>
          </p:nvPr>
        </p:nvSpPr>
        <p:spPr>
          <a:xfrm>
            <a:off x="494270" y="2285998"/>
            <a:ext cx="12047838" cy="70927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n</a:t>
            </a:r>
            <a:r>
              <a:rPr sz="2200" dirty="0" err="1" smtClean="0"/>
              <a:t>eurologicky</a:t>
            </a:r>
            <a:r>
              <a:rPr sz="2200" dirty="0" smtClean="0"/>
              <a:t> </a:t>
            </a:r>
            <a:r>
              <a:rPr sz="2200" dirty="0" err="1"/>
              <a:t>nejvíce</a:t>
            </a:r>
            <a:r>
              <a:rPr sz="2200" dirty="0"/>
              <a:t> </a:t>
            </a:r>
            <a:r>
              <a:rPr sz="2200" dirty="0" err="1"/>
              <a:t>podmíněný</a:t>
            </a:r>
            <a:r>
              <a:rPr sz="2200" dirty="0"/>
              <a:t> </a:t>
            </a:r>
            <a:r>
              <a:rPr sz="2200" dirty="0" err="1"/>
              <a:t>sy</a:t>
            </a:r>
            <a:r>
              <a:rPr sz="2200" dirty="0"/>
              <a:t> RS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ředpokládá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přímá</a:t>
            </a:r>
            <a:r>
              <a:rPr sz="2200" dirty="0"/>
              <a:t> </a:t>
            </a:r>
            <a:r>
              <a:rPr sz="2200" dirty="0" err="1"/>
              <a:t>souvislost</a:t>
            </a:r>
            <a:r>
              <a:rPr sz="2200" dirty="0"/>
              <a:t> s </a:t>
            </a:r>
            <a:r>
              <a:rPr sz="2200" dirty="0" err="1"/>
              <a:t>demyelinizací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b="1" dirty="0" smtClean="0"/>
              <a:t>d</a:t>
            </a:r>
            <a:r>
              <a:rPr sz="2200" b="1" dirty="0" err="1" smtClean="0"/>
              <a:t>ef</a:t>
            </a:r>
            <a:r>
              <a:rPr sz="2200" b="1" dirty="0"/>
              <a:t>. </a:t>
            </a:r>
            <a:r>
              <a:rPr sz="2200" dirty="0"/>
              <a:t>- </a:t>
            </a:r>
            <a:r>
              <a:rPr sz="2200" dirty="0" err="1"/>
              <a:t>stálý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</a:t>
            </a:r>
            <a:r>
              <a:rPr sz="2200" dirty="0" err="1"/>
              <a:t>mentálního</a:t>
            </a:r>
            <a:r>
              <a:rPr sz="2200" dirty="0"/>
              <a:t> </a:t>
            </a:r>
            <a:r>
              <a:rPr sz="2200" dirty="0" err="1"/>
              <a:t>pocitu</a:t>
            </a:r>
            <a:r>
              <a:rPr sz="2200" dirty="0"/>
              <a:t> </a:t>
            </a:r>
            <a:r>
              <a:rPr sz="2200" dirty="0" err="1"/>
              <a:t>zdraví</a:t>
            </a:r>
            <a:r>
              <a:rPr sz="2200" dirty="0"/>
              <a:t> a </a:t>
            </a:r>
            <a:r>
              <a:rPr sz="2200" dirty="0" err="1"/>
              <a:t>duševní</a:t>
            </a:r>
            <a:r>
              <a:rPr sz="2200" dirty="0"/>
              <a:t> </a:t>
            </a:r>
            <a:r>
              <a:rPr sz="2200" dirty="0" err="1"/>
              <a:t>pohody</a:t>
            </a:r>
            <a:r>
              <a:rPr sz="2200" dirty="0"/>
              <a:t> </a:t>
            </a:r>
            <a:r>
              <a:rPr sz="2200" dirty="0" err="1"/>
              <a:t>navzdory</a:t>
            </a:r>
            <a:r>
              <a:rPr sz="2200" dirty="0"/>
              <a:t> </a:t>
            </a:r>
            <a:r>
              <a:rPr sz="2200" dirty="0" err="1"/>
              <a:t>přítomnosti</a:t>
            </a:r>
            <a:r>
              <a:rPr sz="2200" dirty="0"/>
              <a:t> </a:t>
            </a:r>
            <a:r>
              <a:rPr sz="2200" dirty="0" err="1"/>
              <a:t>značné</a:t>
            </a:r>
            <a:r>
              <a:rPr sz="2200" dirty="0"/>
              <a:t> </a:t>
            </a:r>
            <a:r>
              <a:rPr sz="2200" dirty="0" err="1"/>
              <a:t>fyzické</a:t>
            </a:r>
            <a:r>
              <a:rPr sz="2200" dirty="0"/>
              <a:t> morbidity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acienti</a:t>
            </a:r>
            <a:r>
              <a:rPr sz="2200" dirty="0" smtClean="0"/>
              <a:t> </a:t>
            </a:r>
            <a:r>
              <a:rPr sz="2200" dirty="0" err="1"/>
              <a:t>opakovaně</a:t>
            </a:r>
            <a:r>
              <a:rPr sz="2200" dirty="0"/>
              <a:t> </a:t>
            </a:r>
            <a:r>
              <a:rPr sz="2200" dirty="0" err="1"/>
              <a:t>bezstarostně</a:t>
            </a:r>
            <a:r>
              <a:rPr sz="2200" dirty="0"/>
              <a:t> </a:t>
            </a:r>
            <a:r>
              <a:rPr sz="2200" dirty="0" err="1"/>
              <a:t>vyjadřují</a:t>
            </a:r>
            <a:r>
              <a:rPr sz="2200" dirty="0"/>
              <a:t> </a:t>
            </a:r>
            <a:r>
              <a:rPr sz="2200" dirty="0" err="1"/>
              <a:t>přesvědčení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vše</a:t>
            </a:r>
            <a:r>
              <a:rPr sz="2200" dirty="0"/>
              <a:t> je </a:t>
            </a:r>
            <a:r>
              <a:rPr sz="2200" dirty="0" err="1"/>
              <a:t>dobré</a:t>
            </a:r>
            <a:r>
              <a:rPr sz="2200" dirty="0"/>
              <a:t> a v </a:t>
            </a:r>
            <a:r>
              <a:rPr sz="2200" dirty="0" err="1"/>
              <a:t>pořádku</a:t>
            </a:r>
            <a:r>
              <a:rPr sz="2200" dirty="0"/>
              <a:t>, </a:t>
            </a:r>
            <a:r>
              <a:rPr sz="2200" dirty="0" err="1"/>
              <a:t>ačkoli</a:t>
            </a:r>
            <a:r>
              <a:rPr sz="2200" dirty="0"/>
              <a:t> </a:t>
            </a:r>
            <a:r>
              <a:rPr sz="2200" dirty="0" err="1"/>
              <a:t>okolnosti</a:t>
            </a:r>
            <a:r>
              <a:rPr sz="2200" dirty="0"/>
              <a:t> </a:t>
            </a:r>
            <a:r>
              <a:rPr sz="2200" dirty="0" err="1"/>
              <a:t>hovoří</a:t>
            </a:r>
            <a:r>
              <a:rPr sz="2200" dirty="0"/>
              <a:t> </a:t>
            </a:r>
            <a:r>
              <a:rPr sz="2200" dirty="0" err="1"/>
              <a:t>jinak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n</a:t>
            </a:r>
            <a:r>
              <a:rPr sz="2200" dirty="0" err="1" smtClean="0"/>
              <a:t>eměla</a:t>
            </a:r>
            <a:r>
              <a:rPr sz="2200" dirty="0" smtClean="0"/>
              <a:t> </a:t>
            </a:r>
            <a:r>
              <a:rPr sz="2200" dirty="0"/>
              <a:t>by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diagnostikována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součást</a:t>
            </a:r>
            <a:r>
              <a:rPr sz="2200" dirty="0"/>
              <a:t> BAP, ale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samostatný</a:t>
            </a:r>
            <a:r>
              <a:rPr sz="2200" dirty="0"/>
              <a:t> </a:t>
            </a:r>
            <a:r>
              <a:rPr sz="2200" dirty="0" err="1"/>
              <a:t>sy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p</a:t>
            </a:r>
            <a:r>
              <a:rPr sz="2200" dirty="0" err="1" smtClean="0"/>
              <a:t>rokázán</a:t>
            </a:r>
            <a:r>
              <a:rPr sz="2200" dirty="0" smtClean="0"/>
              <a:t> </a:t>
            </a:r>
            <a:r>
              <a:rPr sz="2200" dirty="0" err="1"/>
              <a:t>vztah</a:t>
            </a:r>
            <a:r>
              <a:rPr sz="2200" dirty="0"/>
              <a:t> </a:t>
            </a:r>
            <a:r>
              <a:rPr sz="2200" dirty="0" err="1"/>
              <a:t>euforie</a:t>
            </a:r>
            <a:r>
              <a:rPr sz="2200" dirty="0"/>
              <a:t> a </a:t>
            </a:r>
            <a:r>
              <a:rPr sz="2200" dirty="0" err="1"/>
              <a:t>ventrikulátní</a:t>
            </a:r>
            <a:r>
              <a:rPr sz="2200" dirty="0"/>
              <a:t> </a:t>
            </a:r>
            <a:r>
              <a:rPr sz="2200" dirty="0" err="1"/>
              <a:t>dilatace</a:t>
            </a:r>
            <a:r>
              <a:rPr sz="2200" dirty="0"/>
              <a:t>, </a:t>
            </a:r>
            <a:r>
              <a:rPr sz="2200" dirty="0" err="1"/>
              <a:t>lézí</a:t>
            </a:r>
            <a:r>
              <a:rPr sz="2200" dirty="0"/>
              <a:t> FL, </a:t>
            </a:r>
            <a:r>
              <a:rPr sz="2200" dirty="0" err="1"/>
              <a:t>bazální</a:t>
            </a:r>
            <a:r>
              <a:rPr sz="2200" dirty="0"/>
              <a:t> </a:t>
            </a:r>
            <a:r>
              <a:rPr sz="2200" dirty="0" err="1"/>
              <a:t>ganglií</a:t>
            </a:r>
            <a:r>
              <a:rPr sz="2200" dirty="0"/>
              <a:t> a </a:t>
            </a:r>
            <a:r>
              <a:rPr sz="2200" dirty="0" err="1"/>
              <a:t>částí</a:t>
            </a:r>
            <a:r>
              <a:rPr sz="2200" dirty="0"/>
              <a:t> </a:t>
            </a:r>
            <a:r>
              <a:rPr sz="2200" dirty="0" err="1"/>
              <a:t>limbického</a:t>
            </a:r>
            <a:r>
              <a:rPr sz="2200" dirty="0"/>
              <a:t> </a:t>
            </a:r>
            <a:r>
              <a:rPr sz="2200" dirty="0" err="1"/>
              <a:t>systému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patogenezi</a:t>
            </a:r>
            <a:r>
              <a:rPr sz="2200" dirty="0"/>
              <a:t> </a:t>
            </a:r>
            <a:r>
              <a:rPr sz="2200" dirty="0" err="1"/>
              <a:t>hraje</a:t>
            </a:r>
            <a:r>
              <a:rPr sz="2200" dirty="0"/>
              <a:t> </a:t>
            </a:r>
            <a:r>
              <a:rPr sz="2200" dirty="0" err="1"/>
              <a:t>roli</a:t>
            </a:r>
            <a:r>
              <a:rPr sz="2200" dirty="0"/>
              <a:t> </a:t>
            </a:r>
            <a:r>
              <a:rPr sz="2200" dirty="0" err="1"/>
              <a:t>přerušení</a:t>
            </a:r>
            <a:r>
              <a:rPr sz="2200" dirty="0"/>
              <a:t> </a:t>
            </a:r>
            <a:r>
              <a:rPr sz="2200" dirty="0" err="1"/>
              <a:t>fronto-limbických</a:t>
            </a:r>
            <a:r>
              <a:rPr sz="2200" dirty="0"/>
              <a:t> </a:t>
            </a:r>
            <a:r>
              <a:rPr sz="2200" dirty="0" err="1"/>
              <a:t>spojů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e</a:t>
            </a:r>
            <a:r>
              <a:rPr sz="2200" dirty="0" err="1" smtClean="0"/>
              <a:t>uforičtí</a:t>
            </a:r>
            <a:r>
              <a:rPr sz="2200" dirty="0" smtClean="0"/>
              <a:t>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mají</a:t>
            </a:r>
            <a:r>
              <a:rPr sz="2200" dirty="0"/>
              <a:t> </a:t>
            </a:r>
            <a:r>
              <a:rPr sz="2200" dirty="0" err="1"/>
              <a:t>vyšší</a:t>
            </a:r>
            <a:r>
              <a:rPr sz="2200" dirty="0"/>
              <a:t> </a:t>
            </a:r>
            <a:r>
              <a:rPr sz="2200" dirty="0" err="1"/>
              <a:t>stupeň</a:t>
            </a:r>
            <a:r>
              <a:rPr sz="2200" dirty="0"/>
              <a:t> </a:t>
            </a:r>
            <a:r>
              <a:rPr sz="2200" dirty="0" err="1"/>
              <a:t>fyzického</a:t>
            </a:r>
            <a:r>
              <a:rPr sz="2200" dirty="0"/>
              <a:t> </a:t>
            </a:r>
            <a:r>
              <a:rPr sz="2200" dirty="0" err="1"/>
              <a:t>postižení</a:t>
            </a:r>
            <a:r>
              <a:rPr sz="2200" dirty="0"/>
              <a:t> a </a:t>
            </a:r>
            <a:r>
              <a:rPr sz="2200" dirty="0" err="1"/>
              <a:t>signifikantně</a:t>
            </a:r>
            <a:r>
              <a:rPr sz="2200" dirty="0"/>
              <a:t> </a:t>
            </a:r>
            <a:r>
              <a:rPr sz="2200" dirty="0" err="1"/>
              <a:t>postižené</a:t>
            </a:r>
            <a:r>
              <a:rPr sz="2200" dirty="0"/>
              <a:t> KF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d</a:t>
            </a:r>
            <a:r>
              <a:rPr sz="2200" dirty="0" err="1" smtClean="0"/>
              <a:t>íky</a:t>
            </a:r>
            <a:r>
              <a:rPr sz="2200" dirty="0" smtClean="0"/>
              <a:t> </a:t>
            </a:r>
            <a:r>
              <a:rPr sz="2200" dirty="0" err="1"/>
              <a:t>časné</a:t>
            </a:r>
            <a:r>
              <a:rPr sz="2200" dirty="0"/>
              <a:t> </a:t>
            </a:r>
            <a:r>
              <a:rPr sz="2200" dirty="0" err="1"/>
              <a:t>diagnostice</a:t>
            </a:r>
            <a:r>
              <a:rPr sz="2200" dirty="0"/>
              <a:t> je </a:t>
            </a:r>
            <a:r>
              <a:rPr sz="2200" dirty="0" err="1"/>
              <a:t>výskyt</a:t>
            </a:r>
            <a:r>
              <a:rPr sz="2200" dirty="0"/>
              <a:t> </a:t>
            </a:r>
            <a:r>
              <a:rPr sz="2200" dirty="0" err="1"/>
              <a:t>euforie</a:t>
            </a:r>
            <a:r>
              <a:rPr sz="2200" dirty="0"/>
              <a:t> </a:t>
            </a:r>
            <a:r>
              <a:rPr sz="2200" dirty="0" err="1"/>
              <a:t>nižší</a:t>
            </a:r>
            <a:r>
              <a:rPr sz="2200" dirty="0"/>
              <a:t> (</a:t>
            </a:r>
            <a:r>
              <a:rPr sz="2200" dirty="0" err="1"/>
              <a:t>asi</a:t>
            </a:r>
            <a:r>
              <a:rPr sz="2200" dirty="0"/>
              <a:t> 2%); </a:t>
            </a:r>
            <a:r>
              <a:rPr sz="2200" dirty="0" err="1"/>
              <a:t>neexistuje</a:t>
            </a:r>
            <a:r>
              <a:rPr sz="2200" dirty="0"/>
              <a:t> </a:t>
            </a:r>
            <a:r>
              <a:rPr sz="2200" dirty="0" err="1"/>
              <a:t>žádná</a:t>
            </a:r>
            <a:r>
              <a:rPr sz="2200" dirty="0"/>
              <a:t> </a:t>
            </a:r>
            <a:r>
              <a:rPr sz="2200" dirty="0" err="1"/>
              <a:t>léčba</a:t>
            </a:r>
            <a:r>
              <a:rPr sz="2200" dirty="0"/>
              <a:t> </a:t>
            </a:r>
            <a:r>
              <a:rPr sz="2200" dirty="0" err="1"/>
              <a:t>tohoto</a:t>
            </a:r>
            <a:r>
              <a:rPr sz="2200" dirty="0"/>
              <a:t> </a:t>
            </a:r>
            <a:r>
              <a:rPr sz="2200" dirty="0" err="1"/>
              <a:t>stavu</a:t>
            </a:r>
            <a:r>
              <a:rPr sz="2200" dirty="0"/>
              <a:t>, </a:t>
            </a:r>
            <a:r>
              <a:rPr sz="2200" dirty="0" err="1"/>
              <a:t>který</a:t>
            </a:r>
            <a:r>
              <a:rPr sz="2200" dirty="0"/>
              <a:t> </a:t>
            </a:r>
            <a:r>
              <a:rPr sz="2200" dirty="0" err="1"/>
              <a:t>pacientovi</a:t>
            </a:r>
            <a:r>
              <a:rPr sz="2200" dirty="0"/>
              <a:t> </a:t>
            </a:r>
            <a:r>
              <a:rPr sz="2200" dirty="0" err="1"/>
              <a:t>nezpůsobuje</a:t>
            </a:r>
            <a:r>
              <a:rPr sz="2200" dirty="0"/>
              <a:t> </a:t>
            </a:r>
            <a:r>
              <a:rPr sz="2200" dirty="0" err="1"/>
              <a:t>žádný</a:t>
            </a:r>
            <a:r>
              <a:rPr sz="2200" dirty="0"/>
              <a:t> </a:t>
            </a:r>
            <a:r>
              <a:rPr sz="2200" dirty="0" err="1"/>
              <a:t>distres</a:t>
            </a:r>
            <a:r>
              <a:rPr sz="2200" dirty="0"/>
              <a:t> - </a:t>
            </a:r>
            <a:r>
              <a:rPr sz="2200" dirty="0" err="1" smtClean="0"/>
              <a:t>pacientů</a:t>
            </a: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nenáhled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mást</a:t>
            </a:r>
            <a:r>
              <a:rPr sz="2200" dirty="0"/>
              <a:t> </a:t>
            </a:r>
            <a:r>
              <a:rPr lang="cs-CZ" sz="2200" dirty="0" smtClean="0"/>
              <a:t>            </a:t>
            </a:r>
            <a:r>
              <a:rPr sz="2200" dirty="0" smtClean="0"/>
              <a:t>a </a:t>
            </a:r>
            <a:r>
              <a:rPr sz="2200" dirty="0" err="1"/>
              <a:t>významně</a:t>
            </a:r>
            <a:r>
              <a:rPr sz="2200" dirty="0"/>
              <a:t> </a:t>
            </a:r>
            <a:r>
              <a:rPr sz="2200" dirty="0" err="1"/>
              <a:t>frustrovat</a:t>
            </a:r>
            <a:r>
              <a:rPr sz="2200" dirty="0"/>
              <a:t>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okolí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1614</Words>
  <Application>Microsoft Office PowerPoint</Application>
  <PresentationFormat>Vlastní</PresentationFormat>
  <Paragraphs>114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Helvetica Neue</vt:lpstr>
      <vt:lpstr>Kondenzační stopa</vt:lpstr>
      <vt:lpstr>Roztroušená skleróza</vt:lpstr>
      <vt:lpstr>Prezentace aplikace PowerPoint</vt:lpstr>
      <vt:lpstr>Prezentace aplikace PowerPoint</vt:lpstr>
      <vt:lpstr>Deprese</vt:lpstr>
      <vt:lpstr>Prezentace aplikace PowerPoint</vt:lpstr>
      <vt:lpstr>Bipolární afektivní porucha</vt:lpstr>
      <vt:lpstr>Úzkostné poruchy</vt:lpstr>
      <vt:lpstr>Úzkostné poruchy</vt:lpstr>
      <vt:lpstr>Euforie</vt:lpstr>
      <vt:lpstr>Pseudobulbární afekt</vt:lpstr>
      <vt:lpstr>Psychóza</vt:lpstr>
      <vt:lpstr>Kognitivní poruchy</vt:lpstr>
      <vt:lpstr>Prezentace aplikace PowerPoint</vt:lpstr>
      <vt:lpstr>Prezentace aplikace PowerPoint</vt:lpstr>
      <vt:lpstr>Prezentace aplikace PowerPoint</vt:lpstr>
      <vt:lpstr>Prezentace aplikace PowerPoint</vt:lpstr>
      <vt:lpstr>Hodnocení kognice u RS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Roztroušená skleróza</dc:title>
  <cp:lastModifiedBy>Hana Přikrylová Kučerová</cp:lastModifiedBy>
  <cp:revision>8</cp:revision>
  <dcterms:modified xsi:type="dcterms:W3CDTF">2019-10-22T11:52:26Z</dcterms:modified>
</cp:coreProperties>
</file>