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AA76EB-6969-4E0A-8860-123D5567D7FE}" type="slidenum">
              <a:rPr lang="cs-CZ" altLang="cs-CZ">
                <a:latin typeface="Arial" panose="020B0604020202020204" pitchFamily="34" charset="0"/>
              </a:rPr>
              <a:pPr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64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Vztah neuropsychologie a ergoterapie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4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813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</a:t>
            </a:r>
            <a:r>
              <a:rPr lang="cs-CZ" b="1" dirty="0" err="1" smtClean="0"/>
              <a:t>předpracovní</a:t>
            </a:r>
            <a:r>
              <a:rPr lang="cs-CZ" b="1" dirty="0" smtClean="0"/>
              <a:t> hodnocení a trénink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završením ergoterapeutického působení je zaměření na pracovní začlenění pacienta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zhledem k ekonomické nejistotě – důležitá součást rehabilitačního programu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ahrnuje modelové činnosti, různé testy umožňující posoudit pacientovy předpoklady pro budoucí pracovní uplatnění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acvičuje dovednosti různého druhu, anebo cíleně schopnosti, které jsou předpokladem pro zvládnutí vybrané profese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ergoterapeut navrhuje vhodnou úpravu pracovního prostředí, pokud je potřebná; případně pomáhá s výběrem jiného pracovního uplatnění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6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1612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poradenství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nedílnou součástí je poskytování informací pacientovi i rodinným příslušníkům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abídky služeb a možností, na které má pacient nárok, doporučení ohledně úprav domácího či pracovního prostředí, instruktáže týkající se konkrétního onemocnění (např. význam polohování u imobilních osob a jeho nácvik)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/>
              <a:t>e</a:t>
            </a:r>
            <a:r>
              <a:rPr lang="cs-CZ" dirty="0" smtClean="0"/>
              <a:t>rgoterapie se snaží o plnohodnotné zařazení pacienta do běžného života, do kterého se pacient po propuštění z nemocnice nebo jiného zařízení vrátí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9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5635"/>
            <a:ext cx="8610600" cy="1234441"/>
          </a:xfrm>
        </p:spPr>
        <p:txBody>
          <a:bodyPr/>
          <a:lstStyle/>
          <a:p>
            <a:r>
              <a:rPr lang="cs-CZ" dirty="0" smtClean="0"/>
              <a:t>Kognitivní trénink v rámci 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50076"/>
            <a:ext cx="10820400" cy="50250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c</a:t>
            </a:r>
            <a:r>
              <a:rPr lang="cs-CZ" dirty="0" smtClean="0"/>
              <a:t>ílem je obnovení poškozených KF</a:t>
            </a:r>
          </a:p>
          <a:p>
            <a:pPr>
              <a:lnSpc>
                <a:spcPct val="120000"/>
              </a:lnSpc>
            </a:pPr>
            <a:r>
              <a:rPr lang="cs-CZ" dirty="0"/>
              <a:t>v</a:t>
            </a:r>
            <a:r>
              <a:rPr lang="cs-CZ" dirty="0" smtClean="0"/>
              <a:t>ychází z předpokladu plasticity mozku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ergoterapie pak spočívá v opakovaném nácviku a intenzivním cvičení, které je zaměřeno na určité kognitivní procesy a předpokládá se, že pacient bude schopen zobecnit naučené dovednosti do denních aktivit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tento přístup má u některých poruch pouze omezený vliv </a:t>
            </a:r>
            <a:r>
              <a:rPr lang="cs-CZ" sz="1700" dirty="0" smtClean="0"/>
              <a:t>(Thomas, </a:t>
            </a:r>
            <a:r>
              <a:rPr lang="cs-CZ" sz="1700" dirty="0" err="1" smtClean="0"/>
              <a:t>Stonell</a:t>
            </a:r>
            <a:r>
              <a:rPr lang="cs-CZ" sz="1700" dirty="0" smtClean="0"/>
              <a:t>, 1994)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odstatou adaptačního přístupu je znovuzískání funkčních dovedností pomocí kompenzace (náhrady ztracené dovednosti) a adaptace prostředí</a:t>
            </a:r>
          </a:p>
          <a:p>
            <a:pPr>
              <a:lnSpc>
                <a:spcPct val="120000"/>
              </a:lnSpc>
            </a:pPr>
            <a:r>
              <a:rPr lang="cs-CZ" dirty="0"/>
              <a:t>h</a:t>
            </a:r>
            <a:r>
              <a:rPr lang="cs-CZ" dirty="0" smtClean="0"/>
              <a:t>ledá různé strategie a techniky, které napomáhají snížit vliv poruchy na provádění ADL</a:t>
            </a:r>
          </a:p>
          <a:p>
            <a:pPr>
              <a:lnSpc>
                <a:spcPct val="120000"/>
              </a:lnSpc>
            </a:pPr>
            <a:r>
              <a:rPr lang="cs-CZ" dirty="0"/>
              <a:t>a</a:t>
            </a:r>
            <a:r>
              <a:rPr lang="cs-CZ" dirty="0" smtClean="0"/>
              <a:t>daptační přístup je založen na přizpůsobení nebo změně prostředí tak, aby pacient mohl své poruchy kompenzovat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acient musí aspoň částečný náhled na svoji poruchu a situaci, být schopen přemýšlet o kompenzačních strategiích a využívat je</a:t>
            </a:r>
          </a:p>
          <a:p>
            <a:pPr>
              <a:lnSpc>
                <a:spcPct val="120000"/>
              </a:lnSpc>
            </a:pPr>
            <a:r>
              <a:rPr lang="cs-CZ" dirty="0"/>
              <a:t>u</a:t>
            </a:r>
            <a:r>
              <a:rPr lang="cs-CZ" dirty="0" smtClean="0"/>
              <a:t>vědomění poruchy může vyvolat frustraci, ale to pomůže pacientovi naučit se nové strategii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ozitivní hodnocení přístupu – pacient vidí rychlejší výsledky rehabilitace, rychlejší rehabilitace zkracuje délku hospitalizace</a:t>
            </a:r>
          </a:p>
          <a:p>
            <a:pPr>
              <a:lnSpc>
                <a:spcPct val="120000"/>
              </a:lnSpc>
            </a:pPr>
            <a:r>
              <a:rPr lang="cs-CZ" dirty="0"/>
              <a:t>z</a:t>
            </a:r>
            <a:r>
              <a:rPr lang="cs-CZ" dirty="0" smtClean="0"/>
              <a:t>ácvik pacienta a jeho rodiny je rychlý a nenáročný </a:t>
            </a:r>
            <a:r>
              <a:rPr lang="cs-CZ" sz="1700" dirty="0" smtClean="0"/>
              <a:t>(</a:t>
            </a:r>
            <a:r>
              <a:rPr lang="cs-CZ" sz="1700" dirty="0" err="1" smtClean="0"/>
              <a:t>Krivošíková</a:t>
            </a:r>
            <a:r>
              <a:rPr lang="cs-CZ" sz="1700" dirty="0" smtClean="0"/>
              <a:t>, 2006)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780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7544"/>
            <a:ext cx="8610600" cy="1293028"/>
          </a:xfrm>
        </p:spPr>
        <p:txBody>
          <a:bodyPr/>
          <a:lstStyle/>
          <a:p>
            <a:r>
              <a:rPr lang="cs-CZ" dirty="0" smtClean="0"/>
              <a:t>provázanost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131" y="1712422"/>
            <a:ext cx="11845636" cy="46218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u</a:t>
            </a:r>
            <a:r>
              <a:rPr lang="cs-CZ" dirty="0" smtClean="0"/>
              <a:t> pacientů po poškození mozku – většinou kombinace somatických, kognitivních, osobnostních, emočních, behaviorálních, sociálních obtíží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utný </a:t>
            </a:r>
            <a:r>
              <a:rPr lang="cs-CZ" dirty="0" err="1" smtClean="0"/>
              <a:t>multisdisciplinární</a:t>
            </a:r>
            <a:r>
              <a:rPr lang="cs-CZ" dirty="0" smtClean="0"/>
              <a:t>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d</a:t>
            </a:r>
            <a:r>
              <a:rPr lang="cs-CZ" dirty="0" smtClean="0"/>
              <a:t>o tvorby rehabilitačního plánu nutné zapojit i pacienta a rodinu, výtěžnost je pak mnohokrát vyšší</a:t>
            </a:r>
          </a:p>
          <a:p>
            <a:pPr>
              <a:lnSpc>
                <a:spcPct val="110000"/>
              </a:lnSpc>
            </a:pPr>
            <a:r>
              <a:rPr lang="cs-CZ" dirty="0"/>
              <a:t>v</a:t>
            </a:r>
            <a:r>
              <a:rPr lang="cs-CZ" dirty="0" smtClean="0"/>
              <a:t> ideálním případě celý tým spolupracuje, členové se pravidelně setkávají, předávají si informace, postřehy, dojmy …… skládají to jako puzzle, aby získali co nejpřesnější obraz                   o  pacientovi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NPS disponuje diagnostickými nástroji, zjištěná data pomáhají jak jemu, tak i ergoterapeutovi, k vytvoření tréninkového plánu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tréninkový plán by se měl vzájemně doplňovat a propojovat</a:t>
            </a:r>
          </a:p>
          <a:p>
            <a:pPr>
              <a:lnSpc>
                <a:spcPct val="110000"/>
              </a:lnSpc>
            </a:pPr>
            <a:r>
              <a:rPr lang="cs-CZ" dirty="0"/>
              <a:t>d</a:t>
            </a:r>
            <a:r>
              <a:rPr lang="cs-CZ" dirty="0" smtClean="0"/>
              <a:t>ůležitá vzájemná komunikace, pestrost, zábavnost a různorodost úkolů – zvětšení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61804"/>
            <a:ext cx="10820400" cy="42568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m</a:t>
            </a:r>
            <a:r>
              <a:rPr lang="cs-CZ" dirty="0" smtClean="0"/>
              <a:t>íra zlepšení a resocializace, včetně pracovního zařazení, závisí na mnoha faktorech – na závažnosti a lokalizaci léze, na psychosociálních faktorech, ošetřovatelské péči, farmakoterapii a chirurgické léčbě, na komplexitě                    a odbornosti rehabilitace + přístup samotného pacienta, jeho motivace                       k léčbě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ilným prediktorem výsledků péče je terapeutický vztah – důležitý předpoklad úspěšné rehabilitace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 pokud vidí pacient smysluplnost rehabilitace nejen v každém tréninkovém cvičení, ale také v tom, že je trénink jednotlivých oborů propojen a navazuje na sebe, opět se zvyšuje jeho motivovanost k práci a tím i úspěšnost rehabilitace jako 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neuropsychoterapie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6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29047"/>
            <a:ext cx="10820400" cy="48712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eurovědci a psychoterapeuti žijí ve dvou vzdálených světech e teprve nedávno se o sebe začali zajímat</a:t>
            </a:r>
          </a:p>
          <a:p>
            <a:pPr>
              <a:lnSpc>
                <a:spcPct val="100000"/>
              </a:lnSpc>
            </a:pPr>
            <a:r>
              <a:rPr lang="cs-CZ" dirty="0"/>
              <a:t>m</a:t>
            </a:r>
            <a:r>
              <a:rPr lang="cs-CZ" dirty="0" smtClean="0"/>
              <a:t>ěl by je spojovat jejich společný zájem o psychické poruchy</a:t>
            </a:r>
          </a:p>
          <a:p>
            <a:pPr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ájem neurovědců se zintenzivnil zejména po odhalení funkčního významu látkové výměny neurotransmiterů pro psychické poruchy – toto spojilo neurovědy nejdříve s biologicky orientovanou psychiatrií, naděje byly vkládány jednoznačně do farmakologické léčby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PST byla nejdříve psychiatry považována za něco podřadného, něco, co je dobré „tak pro psychology“ – k tomu přispěla i zjednodušená představa, že psychické poruchy jsou ve značné míře dědičnou záležitostí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ostupem času neurovědci objevili abnormní plasticitu mozku, způsobenou vlivy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8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106"/>
            <a:ext cx="10820400" cy="489619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kazuje se, že na propuknutí manifestního onemocnění má genetika menší vliv, než se předpokládalo, a naopak individuální zkušenost hraje, prostřednictvím exprese genu, roli daleko větší</a:t>
            </a:r>
          </a:p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kázalo se, že plasticita mozku působí v obou směrech -  podporuje                              a umožňuje chorobný stav a poškození, nebo se ubírá směrem ke kompenzaci</a:t>
            </a:r>
          </a:p>
          <a:p>
            <a:pPr>
              <a:lnSpc>
                <a:spcPct val="100000"/>
              </a:lnSpc>
            </a:pPr>
            <a:r>
              <a:rPr lang="cs-CZ" dirty="0"/>
              <a:t>o</a:t>
            </a:r>
            <a:r>
              <a:rPr lang="cs-CZ" dirty="0" smtClean="0"/>
              <a:t>d této doby končí </a:t>
            </a:r>
            <a:r>
              <a:rPr lang="cs-CZ" dirty="0" err="1" smtClean="0"/>
              <a:t>neurovědní</a:t>
            </a:r>
            <a:r>
              <a:rPr lang="cs-CZ" dirty="0" smtClean="0"/>
              <a:t> kroky častěji spekulacemi, jak psychoterapeuticky působit na </a:t>
            </a:r>
            <a:r>
              <a:rPr lang="cs-CZ" dirty="0" err="1" smtClean="0"/>
              <a:t>neuronální</a:t>
            </a:r>
            <a:r>
              <a:rPr lang="cs-CZ" dirty="0" smtClean="0"/>
              <a:t> struktury a procesy,  nebo o tom, jak by se mohla PST vlivem </a:t>
            </a:r>
            <a:r>
              <a:rPr lang="cs-CZ" dirty="0" err="1" smtClean="0"/>
              <a:t>neurovědních</a:t>
            </a:r>
            <a:r>
              <a:rPr lang="cs-CZ" dirty="0" smtClean="0"/>
              <a:t> poznatků dále rozvíjet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neurovědními</a:t>
            </a:r>
            <a:r>
              <a:rPr lang="cs-CZ" dirty="0" smtClean="0"/>
              <a:t> poznatky nezačíná PST nanovo a neznamená, že čeho doteď dosáhla je zbytečné</a:t>
            </a:r>
          </a:p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aopak století praktických zkušeností s nejrůznějšími přístupy a postupy zanechalo bohatý fundament znalostí, z něhož je možné dnes vycházet</a:t>
            </a:r>
          </a:p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utno zvyšovat znalost psychoterapeutů o výzkum a fungování mozku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3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62545"/>
            <a:ext cx="10820400" cy="4971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t</a:t>
            </a:r>
            <a:r>
              <a:rPr lang="cs-CZ" dirty="0" smtClean="0"/>
              <a:t>erapeuti jsou na tom obdobně jako psychofarmakologové – mají po ruce arzenál účinných prostředků k ovlivňování pacientů, ale ne vždy je zřejmé, jak léky přesně působí, víme málo o tom, kde přesně působí</a:t>
            </a:r>
          </a:p>
          <a:p>
            <a:pPr>
              <a:lnSpc>
                <a:spcPct val="110000"/>
              </a:lnSpc>
            </a:pPr>
            <a:r>
              <a:rPr lang="cs-CZ" dirty="0"/>
              <a:t>h</a:t>
            </a:r>
            <a:r>
              <a:rPr lang="cs-CZ" dirty="0" smtClean="0"/>
              <a:t>ranice mezi neurovědami a kognitivní psychologií je plynulá – moderní kognitivní psychologie ukazuje, že mozek je zdrojem vnitřní reprezentace vnímaného světa; neurobiologie jasně ukázala, že tyto reprezentace je možné objasnit na úrovni jednotlivých nervových buněk a jejich spojení</a:t>
            </a:r>
          </a:p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onvergence těchto disciplín poskytuje zcela nové pohledy na fenomény vnímání, učení a paměti </a:t>
            </a:r>
            <a:r>
              <a:rPr lang="cs-CZ" sz="1300" dirty="0" smtClean="0"/>
              <a:t>(Kandel, 1996)</a:t>
            </a:r>
          </a:p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ognitivní věda přerostla v afektivní neurovědu – emoce se staly jedním z hlavních předmětů </a:t>
            </a:r>
            <a:r>
              <a:rPr lang="cs-CZ" dirty="0" err="1" smtClean="0"/>
              <a:t>neurovědního</a:t>
            </a:r>
            <a:r>
              <a:rPr lang="cs-CZ" dirty="0" smtClean="0"/>
              <a:t> výzkumu </a:t>
            </a:r>
            <a:r>
              <a:rPr lang="cs-CZ" sz="1300" dirty="0" smtClean="0"/>
              <a:t>(</a:t>
            </a:r>
            <a:r>
              <a:rPr lang="cs-CZ" sz="1300" dirty="0" err="1" smtClean="0"/>
              <a:t>Damasio</a:t>
            </a:r>
            <a:r>
              <a:rPr lang="cs-CZ" sz="1300" dirty="0" smtClean="0"/>
              <a:t>, 2000)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rolínání psychologie a neurověd pokračuje a bude jednou zahrnovat i obory,                     u nichž ještě dnes psychologický výzkum převažuje nad </a:t>
            </a:r>
            <a:r>
              <a:rPr lang="cs-CZ" dirty="0" err="1" smtClean="0"/>
              <a:t>neurovědním</a:t>
            </a:r>
            <a:r>
              <a:rPr lang="cs-CZ" dirty="0" smtClean="0"/>
              <a:t> – např. motivační aspekty psychických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neuropsychoterapie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</a:t>
            </a:r>
            <a:r>
              <a:rPr lang="cs-CZ" dirty="0" smtClean="0"/>
              <a:t>lade hlavní důraz na </a:t>
            </a:r>
            <a:r>
              <a:rPr lang="cs-CZ" dirty="0" err="1" smtClean="0"/>
              <a:t>neurovědní</a:t>
            </a:r>
            <a:r>
              <a:rPr lang="cs-CZ" dirty="0" smtClean="0"/>
              <a:t> základy psychoterapie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usiluje </a:t>
            </a:r>
            <a:r>
              <a:rPr lang="cs-CZ" dirty="0"/>
              <a:t>o cílené změny nervové tkáně za pomoci psychoterapeutických </a:t>
            </a:r>
            <a:r>
              <a:rPr lang="cs-CZ" dirty="0" smtClean="0"/>
              <a:t>postupů</a:t>
            </a:r>
          </a:p>
          <a:p>
            <a:pPr>
              <a:lnSpc>
                <a:spcPct val="100000"/>
              </a:lnSpc>
            </a:pPr>
            <a:r>
              <a:rPr lang="cs-CZ" b="1" dirty="0"/>
              <a:t>š</a:t>
            </a:r>
            <a:r>
              <a:rPr lang="cs-CZ" b="1" dirty="0" smtClean="0"/>
              <a:t>irší pojetí </a:t>
            </a:r>
            <a:r>
              <a:rPr lang="cs-CZ" dirty="0" smtClean="0"/>
              <a:t>– veškerá PST, protože všechny PST postupy se snaží více či méně úspěšně působit na neurobiologické </a:t>
            </a:r>
            <a:r>
              <a:rPr lang="cs-CZ" dirty="0" err="1" smtClean="0"/>
              <a:t>fce</a:t>
            </a:r>
            <a:r>
              <a:rPr lang="cs-CZ" dirty="0" smtClean="0"/>
              <a:t> mozku </a:t>
            </a:r>
            <a:r>
              <a:rPr lang="cs-CZ" sz="1200" dirty="0" smtClean="0"/>
              <a:t>(</a:t>
            </a:r>
            <a:r>
              <a:rPr lang="cs-CZ" sz="1200" dirty="0" err="1" smtClean="0"/>
              <a:t>Bogerts</a:t>
            </a:r>
            <a:r>
              <a:rPr lang="cs-CZ" sz="1200" dirty="0" smtClean="0"/>
              <a:t>, 1996)</a:t>
            </a:r>
          </a:p>
          <a:p>
            <a:pPr>
              <a:lnSpc>
                <a:spcPct val="100000"/>
              </a:lnSpc>
            </a:pPr>
            <a:r>
              <a:rPr lang="cs-CZ" b="1" dirty="0"/>
              <a:t>u</a:t>
            </a:r>
            <a:r>
              <a:rPr lang="cs-CZ" b="1" dirty="0" smtClean="0"/>
              <a:t>žší pojetí </a:t>
            </a:r>
            <a:r>
              <a:rPr lang="cs-CZ" dirty="0" smtClean="0"/>
              <a:t>– PST práce se skupinou nebo jedincem (a jeho sociálním okolím) v průběhu a po překonání poškození mozku, ať již působící noxa byla jakékoliv etiologie (poranění mozku, CMP, epilepsie,…) a stav pacienta se vyvíjí pozitivně </a:t>
            </a:r>
            <a:r>
              <a:rPr lang="cs-CZ" dirty="0"/>
              <a:t>č</a:t>
            </a:r>
            <a:r>
              <a:rPr lang="cs-CZ" dirty="0" smtClean="0"/>
              <a:t>i negativně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0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6022" y="171980"/>
            <a:ext cx="8964613" cy="129381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sz="3600" dirty="0" smtClean="0"/>
              <a:t>neuropsychologie</a:t>
            </a:r>
            <a:endParaRPr lang="cs-CZ" altLang="cs-CZ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82601" y="1296785"/>
            <a:ext cx="11006666" cy="59485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h</a:t>
            </a:r>
            <a:r>
              <a:rPr lang="cs-CZ" altLang="cs-CZ" sz="1800" dirty="0" smtClean="0"/>
              <a:t>lavní úlohou NPS je diagnostika  a terapie NPS </a:t>
            </a:r>
            <a:r>
              <a:rPr lang="cs-CZ" altLang="cs-CZ" sz="1800" dirty="0" err="1" smtClean="0"/>
              <a:t>fčních</a:t>
            </a:r>
            <a:r>
              <a:rPr lang="cs-CZ" altLang="cs-CZ" sz="1800" dirty="0" smtClean="0"/>
              <a:t> poruch u pacientů po poškození mozku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diagnostika je základní kámen pro sestavení kvalitního a odpovídajícího rehabilitačního plánu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má k diagnostice množství metod; při výběru metod vždy zohledňuje stav pacienta, tj. konkrétní poškození a jeho následky, věk, únavu, psychické rozpoložení,…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d</a:t>
            </a:r>
            <a:r>
              <a:rPr lang="cs-CZ" altLang="cs-CZ" sz="1800" dirty="0" smtClean="0"/>
              <a:t>iagnostika v rámci NPS by měla zjistit, k jakým změnám po psychické stránce – osobnost jedince, emoce, kognitivní funkce, oblast motoriky – </a:t>
            </a:r>
            <a:r>
              <a:rPr lang="cs-CZ" altLang="cs-CZ" sz="1800" dirty="0" err="1" smtClean="0"/>
              <a:t>grafomotoriky</a:t>
            </a:r>
            <a:r>
              <a:rPr lang="cs-CZ" altLang="cs-CZ" sz="1800" dirty="0" smtClean="0"/>
              <a:t> i jemné motoriky, včetně řeči – následkem poškození mozku došlo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diagnostika se nezaměřuje jen na deficity, ale snaží se poznat celý profil pacienta, k čemuž patří i zmapování zachovalých </a:t>
            </a:r>
            <a:r>
              <a:rPr lang="cs-CZ" altLang="cs-CZ" sz="1800" dirty="0" err="1" smtClean="0"/>
              <a:t>fcí</a:t>
            </a:r>
            <a:r>
              <a:rPr lang="cs-CZ" altLang="cs-CZ" sz="1800" dirty="0" smtClean="0"/>
              <a:t>, tj. jakými funkcemi pacient disponuje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n</a:t>
            </a:r>
            <a:r>
              <a:rPr lang="cs-CZ" altLang="cs-CZ" sz="1800" dirty="0" smtClean="0"/>
              <a:t>utné je poznat psychický vývoj pacienta v celé jeho historii a získat tak informace o stavu pacienta před úrazem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/>
              <a:t>j</a:t>
            </a:r>
            <a:r>
              <a:rPr lang="cs-CZ" altLang="cs-CZ" sz="1600" dirty="0" smtClean="0"/>
              <a:t>inak bychom si mohli stanovit cíl, kterého nelze dosáhnout!!!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odmínky pro NPS diagnostiku a následnou rehabilitaci jsou náročné – většina pacientů trpí                   v různé míře poruchou vědomí; pacient po těžkém poškození mozku nevykazuje ze začátku žádné nebo jen nepatrné reakce na stimulaci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97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5425"/>
            <a:ext cx="10820400" cy="45886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cs-CZ" dirty="0" smtClean="0"/>
              <a:t>rvalých změn synaptického přenosu, ležících v základu PST, lze dosáhnout následujícími učebními postupy, které jsou přítomné celoživotně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habituace – zeslabení mozkové reakce na podnět netýkající se emocí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senzibilizace – posílení mozkové reakce na podnět týkající se emocí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klasické podmiňování – spojení podmíněného a nepodmíněného podnětu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operantní podmiňování – učení se na základě odměny a trestu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kognitivní podmiňování – úprava vzorců chování získáním náhledu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procedurální učení – učení se stálým opakováním, např. učení se cizímu jazyku, hře na hudební nástroj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deklarativní učení – podržení po jednorázovém vjemu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4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neuropsychodiagnóza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52627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 lidí po poškození mozku – největší problém související s indikací PST – nedostatečně upřesněná nebo vůbec nestanovená </a:t>
            </a:r>
            <a:r>
              <a:rPr lang="cs-CZ" dirty="0" err="1" smtClean="0"/>
              <a:t>klinickopsychologická</a:t>
            </a:r>
            <a:r>
              <a:rPr lang="cs-CZ" dirty="0" smtClean="0"/>
              <a:t> či NPS diagnóza</a:t>
            </a:r>
          </a:p>
          <a:p>
            <a:pPr>
              <a:lnSpc>
                <a:spcPct val="100000"/>
              </a:lnSpc>
            </a:pPr>
            <a:r>
              <a:rPr lang="cs-CZ" dirty="0"/>
              <a:t>č</a:t>
            </a:r>
            <a:r>
              <a:rPr lang="cs-CZ" dirty="0" smtClean="0"/>
              <a:t>asto nechuť terapeutů – s odkazem „vše se ukáže na skupině“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Small</a:t>
            </a:r>
            <a:r>
              <a:rPr lang="cs-CZ" dirty="0" smtClean="0"/>
              <a:t> (1980) </a:t>
            </a:r>
            <a:r>
              <a:rPr lang="cs-CZ" b="1" dirty="0" err="1" smtClean="0"/>
              <a:t>neuropsychodiagnostické</a:t>
            </a:r>
            <a:r>
              <a:rPr lang="cs-CZ" b="1" dirty="0" smtClean="0"/>
              <a:t> interview </a:t>
            </a:r>
            <a:r>
              <a:rPr lang="cs-CZ" dirty="0" smtClean="0"/>
              <a:t>následované projektivním rozhovorem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namnéza – 6 hlavních – neurologicky významných oblastí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porod, vývoj, vysoká teplota, úrazy hlavy, anestezie, intoxikace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 projektivním interview doporučuje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explorovat</a:t>
            </a:r>
            <a:r>
              <a:rPr lang="cs-CZ" dirty="0" smtClean="0"/>
              <a:t> nejranější paměťově vybavitelný zážitek a s ním spojené pocity, anamnézu snů, nejlepší a nejhorší osobnostní vlastnost, uskutečněná věc (kladná i záporná), prožitek (nejvíce pozitivní                  i negativní), při možnosti prožít dosavadní život znovu – co změnit, co zachovat; tři přání,….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2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2102" y="307173"/>
            <a:ext cx="8610600" cy="1293028"/>
          </a:xfrm>
        </p:spPr>
        <p:txBody>
          <a:bodyPr/>
          <a:lstStyle/>
          <a:p>
            <a:r>
              <a:rPr lang="cs-CZ" dirty="0" err="1" smtClean="0"/>
              <a:t>Lezaková</a:t>
            </a:r>
            <a:r>
              <a:rPr lang="cs-CZ" dirty="0" smtClean="0"/>
              <a:t> (1982) oblasti poruch po poškození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1"/>
            <a:ext cx="10820400" cy="515804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ociální percepce</a:t>
            </a:r>
          </a:p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ebekontrola a řízení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lánování, organizace a iniciace</a:t>
            </a:r>
          </a:p>
          <a:p>
            <a:pPr>
              <a:lnSpc>
                <a:spcPct val="120000"/>
              </a:lnSpc>
            </a:pPr>
            <a:r>
              <a:rPr lang="cs-CZ" dirty="0"/>
              <a:t>k</a:t>
            </a:r>
            <a:r>
              <a:rPr lang="cs-CZ" dirty="0" smtClean="0"/>
              <a:t>ontrola emocí</a:t>
            </a:r>
          </a:p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chopnost učení na základě zkušenosti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Benton</a:t>
            </a:r>
            <a:r>
              <a:rPr lang="cs-CZ" dirty="0" smtClean="0"/>
              <a:t> (1979) komplex symptomů souvisejících s behaviorální funkčností po mozkovém poškození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deficity pozornosti a koncentrace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únavnost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paměťové nedostatky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narušená kontrola emoční modulace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osobnostní změny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různé formy řečových poruch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senzorické deficity (základních i vyšších schopností)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oškození mozku s sebou nese příznaky, které jsou popisovány v souvislosti                 s </a:t>
            </a:r>
            <a:r>
              <a:rPr lang="cs-CZ" dirty="0" err="1" smtClean="0"/>
              <a:t>posttraumatickýcm</a:t>
            </a:r>
            <a:r>
              <a:rPr lang="cs-CZ" dirty="0" smtClean="0"/>
              <a:t> stresovým syndromem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čkoli jedinec často nemá na traumatickou událost žádnou vzpomínku, nevědomá psychická obrana je pokusem ignorovat posttraumatické změny nebo prožitek traumatu jako celkově destruktivní události, která nezanechala osobě téměř žádnou budoucnost</a:t>
            </a:r>
          </a:p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cs-CZ" dirty="0" smtClean="0"/>
              <a:t>rvalé afektivní vybíjení interferuje se schopností osobnosti integrovat katastrofický zážitek do života, zvládnout běžné konfliktní situace                               a nashromáždit zkušenosti považované za kladné a posilující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62794"/>
            <a:ext cx="10820400" cy="50624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u</a:t>
            </a:r>
            <a:r>
              <a:rPr lang="cs-CZ" dirty="0" smtClean="0"/>
              <a:t> selhání adaptace se mohou objevit všechny, nebo jen některé z psychických                            a fyziologických reakcí </a:t>
            </a:r>
            <a:r>
              <a:rPr lang="cs-CZ" sz="1400" dirty="0" smtClean="0"/>
              <a:t>(</a:t>
            </a:r>
            <a:r>
              <a:rPr lang="cs-CZ" sz="1400" dirty="0" err="1" smtClean="0"/>
              <a:t>Bartemeier</a:t>
            </a:r>
            <a:r>
              <a:rPr lang="cs-CZ" sz="1400" dirty="0" smtClean="0"/>
              <a:t>, 1986)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iritabilita vůči druhým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hypersenzitivita vůči vnímané hrozbě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poruchy spánku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strach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reakce motorického systému – mimovolní útěkové reakce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vytlačení emocí z vědomí - psychickými mechanismy, izolací, drogami, ztrátou zájmu o události,…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nerozhodnost, zmatenost a problémy v rozhodování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psychosomatické reakce – třes, zvracení, průjmy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ústup do pasivity s následným inkoherentním, nezvládnutelným a bezohledným chováním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agrese, hněv, deprese a chování typu „bojuj, nebo unikni“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7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0548"/>
            <a:ext cx="8610600" cy="1293028"/>
          </a:xfrm>
        </p:spPr>
        <p:txBody>
          <a:bodyPr/>
          <a:lstStyle/>
          <a:p>
            <a:r>
              <a:rPr lang="cs-CZ" dirty="0" smtClean="0"/>
              <a:t>Cíle </a:t>
            </a:r>
            <a:r>
              <a:rPr lang="cs-CZ" dirty="0" err="1" smtClean="0"/>
              <a:t>neuropsychoterapie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95550"/>
            <a:ext cx="10820400" cy="4423136"/>
          </a:xfrm>
        </p:spPr>
        <p:txBody>
          <a:bodyPr>
            <a:normAutofit/>
          </a:bodyPr>
          <a:lstStyle/>
          <a:p>
            <a:r>
              <a:rPr lang="cs-CZ" dirty="0" err="1" smtClean="0"/>
              <a:t>Prigatano</a:t>
            </a:r>
            <a:r>
              <a:rPr lang="cs-CZ" dirty="0" smtClean="0"/>
              <a:t> (1986) uvádí oblasti, v nichž lze očekávat přinos </a:t>
            </a:r>
            <a:r>
              <a:rPr lang="cs-CZ" dirty="0" err="1" smtClean="0"/>
              <a:t>neuropsychoterapie</a:t>
            </a:r>
            <a:endParaRPr lang="cs-CZ" dirty="0" smtClean="0"/>
          </a:p>
          <a:p>
            <a:pPr lvl="1"/>
            <a:r>
              <a:rPr lang="cs-CZ" dirty="0" smtClean="0"/>
              <a:t>nabízí model, který pomáhá pacientovi porozumět tomu, co se přihodilo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oskytuje pomoc vypořádat se s významem mozkového poškození pro jeho život</a:t>
            </a:r>
          </a:p>
          <a:p>
            <a:pPr lvl="1"/>
            <a:r>
              <a:rPr lang="cs-CZ" dirty="0" smtClean="0"/>
              <a:t>umožňuje dosažení pocitu přijetí sebe a odpuštění sobě i jiným, již byli případně postiženi</a:t>
            </a:r>
          </a:p>
          <a:p>
            <a:pPr lvl="1"/>
            <a:r>
              <a:rPr lang="cs-CZ" dirty="0" smtClean="0"/>
              <a:t>napomáhá získání reálné odpovědnosti vůči práci a interpersonálním vztahům</a:t>
            </a:r>
          </a:p>
          <a:p>
            <a:pPr lvl="1"/>
            <a:r>
              <a:rPr lang="cs-CZ" dirty="0" smtClean="0"/>
              <a:t>učí, jak se chovat v rozličných sociálních situacích, tj. zvyšuje sociální kompetence klienta</a:t>
            </a:r>
          </a:p>
          <a:p>
            <a:pPr lvl="1"/>
            <a:r>
              <a:rPr lang="cs-CZ" dirty="0" smtClean="0"/>
              <a:t>nabízí specifické behaviorální postupy kompenzace neuropsychologických deficitů</a:t>
            </a:r>
          </a:p>
          <a:p>
            <a:pPr lvl="1"/>
            <a:r>
              <a:rPr lang="cs-CZ" dirty="0" smtClean="0"/>
              <a:t>pěstuje realistickou víru a naději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6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56802"/>
            <a:ext cx="8610600" cy="1293028"/>
          </a:xfrm>
        </p:spPr>
        <p:txBody>
          <a:bodyPr/>
          <a:lstStyle/>
          <a:p>
            <a:r>
              <a:rPr lang="cs-CZ" dirty="0" smtClean="0"/>
              <a:t>Základní prvky </a:t>
            </a:r>
            <a:r>
              <a:rPr lang="cs-CZ" dirty="0" err="1" smtClean="0"/>
              <a:t>PSt</a:t>
            </a:r>
            <a:r>
              <a:rPr lang="cs-CZ" dirty="0" smtClean="0"/>
              <a:t>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105"/>
            <a:ext cx="10820400" cy="528689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ečiníme </a:t>
            </a:r>
            <a:r>
              <a:rPr lang="cs-CZ" dirty="0"/>
              <a:t>začátek psychoterapie či rehabilitačního programu pro pacienta příliš </a:t>
            </a:r>
            <a:r>
              <a:rPr lang="cs-CZ" dirty="0" smtClean="0"/>
              <a:t>snadným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pacientovi i rodině </a:t>
            </a:r>
            <a:r>
              <a:rPr lang="cs-CZ" dirty="0"/>
              <a:t>zdůraznit, že bereme-li my na sebe odpovědnost za práci s jeho problémy, měl by on mít tutéž </a:t>
            </a:r>
            <a:r>
              <a:rPr lang="cs-CZ" dirty="0" smtClean="0"/>
              <a:t>povinnost - týká </a:t>
            </a:r>
            <a:r>
              <a:rPr lang="cs-CZ" dirty="0"/>
              <a:t>se to především účasti na setkáních a dalších požadavků, které z léčby </a:t>
            </a:r>
            <a:r>
              <a:rPr lang="cs-CZ" dirty="0" smtClean="0"/>
              <a:t>vyplývají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individuální nebo </a:t>
            </a:r>
            <a:r>
              <a:rPr lang="cs-CZ" dirty="0"/>
              <a:t>skupinové </a:t>
            </a:r>
            <a:r>
              <a:rPr lang="cs-CZ" dirty="0" smtClean="0"/>
              <a:t>psychoterapie - ideální zpočátku individuální PST </a:t>
            </a:r>
            <a:r>
              <a:rPr lang="cs-CZ" dirty="0"/>
              <a:t>denně a </a:t>
            </a:r>
            <a:r>
              <a:rPr lang="cs-CZ" dirty="0" smtClean="0"/>
              <a:t>později skupinová psychoterapie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lánujeme hlavní body setkání</a:t>
            </a:r>
          </a:p>
          <a:p>
            <a:pPr>
              <a:lnSpc>
                <a:spcPct val="120000"/>
              </a:lnSpc>
            </a:pPr>
            <a:r>
              <a:rPr lang="cs-CZ" dirty="0"/>
              <a:t>d</a:t>
            </a:r>
            <a:r>
              <a:rPr lang="cs-CZ" dirty="0" smtClean="0"/>
              <a:t>ovolíme pacientům </a:t>
            </a:r>
            <a:r>
              <a:rPr lang="cs-CZ" dirty="0"/>
              <a:t>ventilovat aktuální „trápení“, ale vrátíme se k hlavním, naplánovaným </a:t>
            </a:r>
            <a:r>
              <a:rPr lang="cs-CZ" dirty="0" smtClean="0"/>
              <a:t>otázkám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postupně </a:t>
            </a:r>
            <a:r>
              <a:rPr lang="cs-CZ" dirty="0"/>
              <a:t>poskytujeme důležité informace o jejich mozkovém </a:t>
            </a:r>
            <a:r>
              <a:rPr lang="cs-CZ" dirty="0" smtClean="0"/>
              <a:t>poškození</a:t>
            </a:r>
          </a:p>
          <a:p>
            <a:pPr>
              <a:lnSpc>
                <a:spcPct val="120000"/>
              </a:lnSpc>
            </a:pPr>
            <a:r>
              <a:rPr lang="cs-CZ" dirty="0"/>
              <a:t>b</a:t>
            </a:r>
            <a:r>
              <a:rPr lang="cs-CZ" dirty="0" smtClean="0"/>
              <a:t>ěhem setkání – nejlépe na začátku – oddělíme kognitivní problémy od emocionálních                              a motivačních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je-li to možné, máme oddělené </a:t>
            </a:r>
            <a:r>
              <a:rPr lang="cs-CZ" dirty="0"/>
              <a:t>hodiny </a:t>
            </a:r>
            <a:r>
              <a:rPr lang="cs-CZ" dirty="0" smtClean="0"/>
              <a:t>kognitivního tréninku a </a:t>
            </a:r>
            <a:r>
              <a:rPr lang="cs-CZ" dirty="0" smtClean="0"/>
              <a:t>psychoterapie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první </a:t>
            </a:r>
            <a:r>
              <a:rPr lang="cs-CZ" dirty="0"/>
              <a:t>skupinové aktivity se ovšem téměř vždy zabývají kognitivním </a:t>
            </a:r>
            <a:r>
              <a:rPr lang="cs-CZ" dirty="0" smtClean="0"/>
              <a:t>fungováním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další </a:t>
            </a:r>
            <a:r>
              <a:rPr lang="cs-CZ" dirty="0"/>
              <a:t>se však musí vypořádat také s poruchami </a:t>
            </a:r>
            <a:r>
              <a:rPr lang="cs-CZ" dirty="0" smtClean="0"/>
              <a:t>osobnostními, emocionálními,….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6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21476"/>
            <a:ext cx="10820400" cy="527026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při </a:t>
            </a:r>
            <a:r>
              <a:rPr lang="cs-CZ" dirty="0"/>
              <a:t>skupinových </a:t>
            </a:r>
            <a:r>
              <a:rPr lang="cs-CZ" dirty="0" smtClean="0"/>
              <a:t>setkáních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nabídneme </a:t>
            </a:r>
            <a:r>
              <a:rPr lang="cs-CZ" dirty="0"/>
              <a:t>model osobnostních problémů a učíme pacienty, jak se dají </a:t>
            </a:r>
            <a:r>
              <a:rPr lang="cs-CZ" dirty="0" smtClean="0"/>
              <a:t>zvládat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apř. zdůrazníme </a:t>
            </a:r>
            <a:r>
              <a:rPr lang="cs-CZ" dirty="0"/>
              <a:t>reakce na prostředí, neuropsychologické a charakterové potíže a vždy poskytneme jednoduché vysvětlení, aby je pacienti pochopili a mohlo se s ním dále </a:t>
            </a:r>
            <a:r>
              <a:rPr lang="cs-CZ" dirty="0" smtClean="0"/>
              <a:t>pracovat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pro </a:t>
            </a:r>
            <a:r>
              <a:rPr lang="cs-CZ" dirty="0"/>
              <a:t>práci se </a:t>
            </a:r>
            <a:r>
              <a:rPr lang="cs-CZ" dirty="0" smtClean="0"/>
              <a:t>speciﬁckými osobnostními </a:t>
            </a:r>
            <a:r>
              <a:rPr lang="cs-CZ" dirty="0"/>
              <a:t>potížemi se snažíme nalézt </a:t>
            </a:r>
            <a:r>
              <a:rPr lang="cs-CZ" dirty="0" smtClean="0"/>
              <a:t>odpovídající behaviorální techniky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posílíme </a:t>
            </a:r>
            <a:r>
              <a:rPr lang="cs-CZ" dirty="0"/>
              <a:t>uvědomění si deﬁcitů u sebe i ostatních účastníků </a:t>
            </a:r>
            <a:r>
              <a:rPr lang="cs-CZ" dirty="0" smtClean="0"/>
              <a:t>terapie - je </a:t>
            </a:r>
            <a:r>
              <a:rPr lang="cs-CZ" dirty="0"/>
              <a:t>to </a:t>
            </a:r>
            <a:r>
              <a:rPr lang="cs-CZ" dirty="0" smtClean="0"/>
              <a:t>nejpodstatnější pro </a:t>
            </a:r>
            <a:r>
              <a:rPr lang="cs-CZ" dirty="0"/>
              <a:t>přijetí a motivaci ke </a:t>
            </a:r>
            <a:r>
              <a:rPr lang="cs-CZ" dirty="0" smtClean="0"/>
              <a:t>kompenzaci zbytkových deﬁcitů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pomůžeme </a:t>
            </a:r>
            <a:r>
              <a:rPr lang="cs-CZ" dirty="0"/>
              <a:t>každému poznat, jak jeho osobnostní vlastnosti přispívají k postupu v </a:t>
            </a:r>
            <a:r>
              <a:rPr lang="cs-CZ" dirty="0" smtClean="0"/>
              <a:t>rehabilitaci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ú</a:t>
            </a:r>
            <a:r>
              <a:rPr lang="cs-CZ" dirty="0" smtClean="0"/>
              <a:t>častníci </a:t>
            </a:r>
            <a:r>
              <a:rPr lang="cs-CZ" dirty="0"/>
              <a:t>terapie se </a:t>
            </a:r>
            <a:r>
              <a:rPr lang="cs-CZ" dirty="0" smtClean="0"/>
              <a:t>mohou lišit </a:t>
            </a:r>
            <a:r>
              <a:rPr lang="cs-CZ" dirty="0"/>
              <a:t>ve schopnosti využít tuto </a:t>
            </a:r>
            <a:r>
              <a:rPr lang="cs-CZ" dirty="0" smtClean="0"/>
              <a:t>informaci - proto </a:t>
            </a:r>
            <a:r>
              <a:rPr lang="cs-CZ" dirty="0"/>
              <a:t>podle stupně porozumění řídíme přípravu „řešení“ v rámci </a:t>
            </a:r>
            <a:r>
              <a:rPr lang="cs-CZ" dirty="0" smtClean="0"/>
              <a:t>terapeutického vztahu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u</a:t>
            </a:r>
            <a:r>
              <a:rPr lang="cs-CZ" dirty="0" smtClean="0"/>
              <a:t>pozorníme na sílu </a:t>
            </a:r>
            <a:r>
              <a:rPr lang="cs-CZ" dirty="0"/>
              <a:t>skupiny </a:t>
            </a:r>
            <a:r>
              <a:rPr lang="cs-CZ" dirty="0" smtClean="0"/>
              <a:t>při redukci pocitů osobního </a:t>
            </a:r>
            <a:r>
              <a:rPr lang="cs-CZ" dirty="0" err="1" smtClean="0"/>
              <a:t>diskomfortu</a:t>
            </a:r>
            <a:r>
              <a:rPr lang="cs-CZ" dirty="0" smtClean="0"/>
              <a:t> a zvýšení </a:t>
            </a:r>
            <a:r>
              <a:rPr lang="cs-CZ" dirty="0"/>
              <a:t>pocitů </a:t>
            </a:r>
            <a:r>
              <a:rPr lang="cs-CZ" dirty="0" smtClean="0"/>
              <a:t>sounáležitosti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někteří </a:t>
            </a:r>
            <a:r>
              <a:rPr lang="cs-CZ" dirty="0"/>
              <a:t>pacienti mohou poukazovat na skutečnost, že se necítí dobře mezi jinými mozkově poškozenými </a:t>
            </a:r>
            <a:r>
              <a:rPr lang="cs-CZ" dirty="0" smtClean="0"/>
              <a:t>jedinci - obvykle </a:t>
            </a:r>
            <a:r>
              <a:rPr lang="cs-CZ" dirty="0"/>
              <a:t>za tím stojí popření schopnosti stát tváří v tvář vlastnímu </a:t>
            </a:r>
            <a:r>
              <a:rPr lang="cs-CZ" dirty="0" smtClean="0"/>
              <a:t>postižení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pokud </a:t>
            </a:r>
            <a:r>
              <a:rPr lang="cs-CZ" dirty="0"/>
              <a:t>svůj stav akceptují</a:t>
            </a:r>
            <a:r>
              <a:rPr lang="cs-CZ" dirty="0" smtClean="0"/>
              <a:t>, dávají to najevo navazováním přátelských vztahů s podobně postiženými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064029"/>
            <a:ext cx="10820400" cy="56194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okusíme </a:t>
            </a:r>
            <a:r>
              <a:rPr lang="cs-CZ" dirty="0"/>
              <a:t>se dosáhnout souhlasu s poskytováním otevřené zpětné vazby (</a:t>
            </a:r>
            <a:r>
              <a:rPr lang="cs-CZ" dirty="0" smtClean="0"/>
              <a:t>jak bolestné, tak příjemné)v rámci skupinových setkání</a:t>
            </a:r>
          </a:p>
          <a:p>
            <a:pPr>
              <a:lnSpc>
                <a:spcPct val="110000"/>
              </a:lnSpc>
            </a:pPr>
            <a:r>
              <a:rPr lang="cs-CZ" dirty="0"/>
              <a:t>s</a:t>
            </a:r>
            <a:r>
              <a:rPr lang="cs-CZ" dirty="0" smtClean="0"/>
              <a:t>ouhlas je absolutně </a:t>
            </a:r>
            <a:r>
              <a:rPr lang="cs-CZ" dirty="0"/>
              <a:t>nezbytný pro </a:t>
            </a:r>
            <a:r>
              <a:rPr lang="cs-CZ" dirty="0" smtClean="0"/>
              <a:t>otevřenou práci </a:t>
            </a:r>
            <a:r>
              <a:rPr lang="cs-CZ" dirty="0"/>
              <a:t>v </a:t>
            </a:r>
            <a:r>
              <a:rPr lang="cs-CZ" dirty="0" smtClean="0"/>
              <a:t>terapeutickém prostředí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filtrujeme </a:t>
            </a:r>
            <a:r>
              <a:rPr lang="cs-CZ" dirty="0"/>
              <a:t>informaci a zpětnou vazbu pacientovi v množství, se kterým je </a:t>
            </a:r>
            <a:r>
              <a:rPr lang="cs-CZ" dirty="0" smtClean="0"/>
              <a:t>schopen pracovat tak, že může začít upravovat sociálně nekompetentní chování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využíváme </a:t>
            </a:r>
            <a:r>
              <a:rPr lang="cs-CZ" dirty="0"/>
              <a:t>při tom behaviorálních modiﬁkačních </a:t>
            </a:r>
            <a:r>
              <a:rPr lang="cs-CZ" dirty="0" smtClean="0"/>
              <a:t>technik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nebojíme </a:t>
            </a:r>
            <a:r>
              <a:rPr lang="cs-CZ" dirty="0"/>
              <a:t>se užití humoru či metafor při poukazování na skutečnosti, ale nesnižujeme jimi závažnost obav a </a:t>
            </a:r>
            <a:r>
              <a:rPr lang="cs-CZ" dirty="0" smtClean="0"/>
              <a:t>starostí 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zde </a:t>
            </a:r>
            <a:r>
              <a:rPr lang="cs-CZ" dirty="0"/>
              <a:t>by se měla nejvíce </a:t>
            </a:r>
            <a:r>
              <a:rPr lang="cs-CZ" dirty="0" smtClean="0"/>
              <a:t>projevit humánnost </a:t>
            </a:r>
            <a:r>
              <a:rPr lang="cs-CZ" dirty="0"/>
              <a:t>a </a:t>
            </a:r>
            <a:r>
              <a:rPr lang="cs-CZ" dirty="0" smtClean="0"/>
              <a:t>profesionalita terapeuta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pacient </a:t>
            </a:r>
            <a:r>
              <a:rPr lang="cs-CZ" dirty="0"/>
              <a:t>by měl vidět aspekty altruistické péče s hlubokými speciﬁckými znalostmi </a:t>
            </a:r>
            <a:r>
              <a:rPr lang="cs-CZ" dirty="0" smtClean="0"/>
              <a:t>                      a </a:t>
            </a:r>
            <a:r>
              <a:rPr lang="cs-CZ" dirty="0"/>
              <a:t>ohledem na něho a jemu </a:t>
            </a:r>
            <a:r>
              <a:rPr lang="cs-CZ" dirty="0" smtClean="0"/>
              <a:t>podobné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pacienti </a:t>
            </a:r>
            <a:r>
              <a:rPr lang="cs-CZ" dirty="0"/>
              <a:t>s poškozením mozku pochopí mnoho, je-li jim to předloženo formou analogií nebo připodobněním (metaforicky</a:t>
            </a:r>
            <a:r>
              <a:rPr lang="cs-CZ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je </a:t>
            </a:r>
            <a:r>
              <a:rPr lang="cs-CZ" dirty="0"/>
              <a:t>to zvláště důležité u jedinců s narušeným zpracováním </a:t>
            </a:r>
            <a:r>
              <a:rPr lang="cs-CZ" dirty="0" smtClean="0"/>
              <a:t>informace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ujasňujeme </a:t>
            </a:r>
            <a:r>
              <a:rPr lang="cs-CZ" dirty="0"/>
              <a:t>si problémy, se kterými je zapotřebí pracovat, a pravidelně si zaznamenáváme pokroky v </a:t>
            </a:r>
            <a:r>
              <a:rPr lang="cs-CZ" dirty="0" smtClean="0"/>
              <a:t>jednotlivých oblastech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6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96785"/>
            <a:ext cx="10820400" cy="51538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eustále </a:t>
            </a:r>
            <a:r>
              <a:rPr lang="cs-CZ" dirty="0"/>
              <a:t>připomínáme sobě i pacientovi, že</a:t>
            </a:r>
            <a:r>
              <a:rPr lang="cs-CZ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budeme </a:t>
            </a:r>
            <a:r>
              <a:rPr lang="cs-CZ" dirty="0"/>
              <a:t>bojovat poctivě tváří v tvář pravdě o jeho silné stránky a proti </a:t>
            </a:r>
            <a:r>
              <a:rPr lang="cs-CZ" dirty="0" smtClean="0"/>
              <a:t>jeho nedostatkům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emáme k dispozici odpovědi na všechno, ale zavazujeme se k pomoci ke </a:t>
            </a:r>
            <a:r>
              <a:rPr lang="cs-CZ" dirty="0"/>
              <a:t>změnám tam, kde jen to bude </a:t>
            </a:r>
            <a:r>
              <a:rPr lang="cs-CZ" dirty="0" smtClean="0"/>
              <a:t>možné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 </a:t>
            </a:r>
            <a:r>
              <a:rPr lang="cs-CZ" dirty="0"/>
              <a:t>rehabilitaci a psychoterapii neexistují zázraky, ale jen těžká </a:t>
            </a:r>
            <a:r>
              <a:rPr lang="cs-CZ" dirty="0" smtClean="0"/>
              <a:t>práce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budeme-li </a:t>
            </a:r>
            <a:r>
              <a:rPr lang="cs-CZ" dirty="0"/>
              <a:t>se cítit my i pacient šťastnými, bude intenzivní úsilí ústit do podstatné změny v přizpůsobení </a:t>
            </a:r>
            <a:r>
              <a:rPr lang="cs-CZ" dirty="0" smtClean="0"/>
              <a:t>pacienta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často </a:t>
            </a:r>
            <a:r>
              <a:rPr lang="cs-CZ" dirty="0"/>
              <a:t>zdůrazňujeme, že honba za nedosažitelnou chimérou není tím nejšťastnějším </a:t>
            </a:r>
            <a:r>
              <a:rPr lang="cs-CZ" dirty="0" smtClean="0"/>
              <a:t>cílem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tím </a:t>
            </a:r>
            <a:r>
              <a:rPr lang="cs-CZ" dirty="0"/>
              <a:t>je stát se nezávislým, schopným zajišťovat své potřeby </a:t>
            </a:r>
            <a:r>
              <a:rPr lang="cs-CZ" dirty="0" smtClean="0"/>
              <a:t>a být užitečný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j</a:t>
            </a:r>
            <a:r>
              <a:rPr lang="cs-CZ" dirty="0" smtClean="0"/>
              <a:t>ak to formuloval jeden z pacientů: „Mohu pracovat – jsem tedy </a:t>
            </a:r>
            <a:r>
              <a:rPr lang="cs-CZ" dirty="0"/>
              <a:t>svobodný</a:t>
            </a:r>
            <a:r>
              <a:rPr lang="cs-CZ" dirty="0" smtClean="0"/>
              <a:t>.“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dalším </a:t>
            </a:r>
            <a:r>
              <a:rPr lang="cs-CZ" dirty="0"/>
              <a:t>(sekundárním) cílem je dosažení lásky v interpersonálních kontaktech, pro což terapie nemůže poskytnout žádné </a:t>
            </a:r>
            <a:r>
              <a:rPr lang="cs-CZ" dirty="0" smtClean="0"/>
              <a:t>záruky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5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4356"/>
            <a:ext cx="10820400" cy="498763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z</a:t>
            </a:r>
            <a:r>
              <a:rPr lang="cs-CZ" dirty="0" smtClean="0"/>
              <a:t>ačátek remise, který je spojen s rozjasněním vědomí, nastává, když  pacient začne ve zvýšené míře reagovat na podněty a vytvářet kontakt k okolí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NPS diagnostika v průběhu časné rehabilitace musí být otevřena dynamice a rychlým změnám během restituční fáze, protože z počátečních globálních výpadků se mohou vyvinout specifické NPS deficity a komplexy symptomů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a základě zjištěných informací NPS sestavuje rehabilitační plán, podle výkonů a kontrolních NPS vyšetření jej postupně upravuje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a konci rehabilitačního pobytu provádí hodnocení stavu pacienta, podrobně mapuje dosažené úspěchy (pokroky, regrese, stagnace, plató)                a na jejich základě doporučuje následnou péči</a:t>
            </a:r>
          </a:p>
          <a:p>
            <a:pPr>
              <a:lnSpc>
                <a:spcPct val="110000"/>
              </a:lnSpc>
            </a:pPr>
            <a:r>
              <a:rPr lang="cs-CZ" dirty="0"/>
              <a:t>c</a:t>
            </a:r>
            <a:r>
              <a:rPr lang="cs-CZ" dirty="0" smtClean="0"/>
              <a:t>ílem je zmírnit kognitivní a emocionální poruchy po poškození mozku                     a podporovat pacienta a rodinu ve zvládání profesních a sociálních potíží těmito funkčními poruchami způsobených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3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Rosenthal</a:t>
            </a:r>
            <a:r>
              <a:rPr lang="cs-CZ" dirty="0"/>
              <a:t> (1987) upozorňuje na často opomíjenou oblast </a:t>
            </a:r>
            <a:r>
              <a:rPr lang="cs-CZ" dirty="0" err="1" smtClean="0"/>
              <a:t>neuropsychoterapie</a:t>
            </a:r>
            <a:r>
              <a:rPr lang="cs-CZ" dirty="0" smtClean="0"/>
              <a:t> u pacientů s mozkovým poškozením, kterou je rodina,             a předkládá čtyři formy intervence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vzdělávání </a:t>
            </a:r>
            <a:r>
              <a:rPr lang="cs-CZ" dirty="0"/>
              <a:t>pacienta a </a:t>
            </a:r>
            <a:r>
              <a:rPr lang="cs-CZ" dirty="0" smtClean="0"/>
              <a:t>rodiny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poradenství rodině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r</a:t>
            </a:r>
            <a:r>
              <a:rPr lang="cs-CZ" dirty="0" smtClean="0"/>
              <a:t>odinná terapie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rodinné </a:t>
            </a:r>
            <a:r>
              <a:rPr lang="cs-CZ" dirty="0"/>
              <a:t>podpůrné </a:t>
            </a:r>
            <a:r>
              <a:rPr lang="cs-CZ" dirty="0" smtClean="0"/>
              <a:t>skupiny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41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1527" y="0"/>
            <a:ext cx="8610600" cy="1293028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2385" y="1354975"/>
            <a:ext cx="11446625" cy="55030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300" dirty="0" err="1"/>
              <a:t>n</a:t>
            </a:r>
            <a:r>
              <a:rPr lang="cs-CZ" sz="2300" dirty="0" err="1" smtClean="0"/>
              <a:t>europsychoterapie</a:t>
            </a:r>
            <a:r>
              <a:rPr lang="cs-CZ" sz="2300" dirty="0" smtClean="0"/>
              <a:t> se vyčlenila jako speciﬁcká oblast psychoterapeutické práce </a:t>
            </a:r>
            <a:r>
              <a:rPr lang="cs-CZ" sz="2300" dirty="0"/>
              <a:t>s mozkově poškozenými </a:t>
            </a:r>
            <a:r>
              <a:rPr lang="cs-CZ" sz="2300" dirty="0" smtClean="0"/>
              <a:t>jedinci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jejich </a:t>
            </a:r>
            <a:r>
              <a:rPr lang="cs-CZ" sz="2300" dirty="0"/>
              <a:t>zvláštnosti, dané především narušením základních kognitivních funkcí – vnímání, pozornosti, paměti, řeči, myšlení, emocí (i celkové osobnosti</a:t>
            </a:r>
            <a:r>
              <a:rPr lang="cs-CZ" sz="2300" dirty="0" smtClean="0"/>
              <a:t>), </a:t>
            </a:r>
            <a:r>
              <a:rPr lang="cs-CZ" sz="2300" dirty="0"/>
              <a:t>jim obvykle brání v plnohodnotné účasti v běžné psychoterapii (potřebují např</a:t>
            </a:r>
            <a:r>
              <a:rPr lang="cs-CZ" sz="2300" dirty="0" smtClean="0"/>
              <a:t>. mnohem </a:t>
            </a:r>
            <a:r>
              <a:rPr lang="cs-CZ" sz="2300" dirty="0"/>
              <a:t>méně verbálně zdatného, ale zato více aktivního terapeuta</a:t>
            </a:r>
            <a:r>
              <a:rPr lang="cs-CZ" sz="23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samozřejmě, že </a:t>
            </a:r>
            <a:r>
              <a:rPr lang="cs-CZ" sz="2300" dirty="0"/>
              <a:t>by byla </a:t>
            </a:r>
            <a:r>
              <a:rPr lang="cs-CZ" sz="2300" dirty="0" smtClean="0"/>
              <a:t>vhodná postupná integrace těchto osob do normálních psychoterapeutických skupin – aspoň v dalších vývojových stadiích po odeznění </a:t>
            </a:r>
            <a:r>
              <a:rPr lang="cs-CZ" sz="2300" dirty="0" err="1" smtClean="0"/>
              <a:t>postakutních</a:t>
            </a:r>
            <a:r>
              <a:rPr lang="cs-CZ" sz="2300" dirty="0" smtClean="0"/>
              <a:t> příznaků a provedené kognitivní rehabilitaci, </a:t>
            </a:r>
            <a:r>
              <a:rPr lang="cs-CZ" sz="2300" dirty="0"/>
              <a:t>ale zatím tomu stojí v cestě také neschopnost či nevůle </a:t>
            </a:r>
            <a:r>
              <a:rPr lang="cs-CZ" sz="2300" dirty="0" smtClean="0"/>
              <a:t>psychoterapeutických škol </a:t>
            </a:r>
            <a:r>
              <a:rPr lang="cs-CZ" sz="2300" dirty="0"/>
              <a:t>takové jedince přijímat do svých </a:t>
            </a:r>
            <a:r>
              <a:rPr lang="cs-CZ" sz="2300" dirty="0" smtClean="0"/>
              <a:t>systémů</a:t>
            </a:r>
          </a:p>
          <a:p>
            <a:pPr>
              <a:lnSpc>
                <a:spcPct val="120000"/>
              </a:lnSpc>
            </a:pPr>
            <a:r>
              <a:rPr lang="cs-CZ" sz="2300" dirty="0" err="1" smtClean="0"/>
              <a:t>neuropsychoterapie</a:t>
            </a:r>
            <a:r>
              <a:rPr lang="cs-CZ" sz="2300" dirty="0" smtClean="0"/>
              <a:t> </a:t>
            </a:r>
            <a:r>
              <a:rPr lang="cs-CZ" sz="2300" dirty="0"/>
              <a:t>je proto součástí – jednak rámcovou, jednak speciﬁckou – mnoha forem </a:t>
            </a:r>
            <a:r>
              <a:rPr lang="cs-CZ" sz="2300" dirty="0" err="1"/>
              <a:t>neurokognitivní</a:t>
            </a:r>
            <a:r>
              <a:rPr lang="cs-CZ" sz="2300" dirty="0"/>
              <a:t> </a:t>
            </a:r>
            <a:r>
              <a:rPr lang="cs-CZ" sz="2300" dirty="0" smtClean="0"/>
              <a:t>rehabilitace - ta </a:t>
            </a:r>
            <a:r>
              <a:rPr lang="cs-CZ" sz="2300" dirty="0"/>
              <a:t>probíhá individuálně i </a:t>
            </a:r>
            <a:r>
              <a:rPr lang="cs-CZ" sz="2300" dirty="0" smtClean="0"/>
              <a:t>skupinově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hlavním </a:t>
            </a:r>
            <a:r>
              <a:rPr lang="cs-CZ" sz="2300" dirty="0"/>
              <a:t>cílem je nalézt klientovi přijatelné řešení jeho omezení </a:t>
            </a:r>
            <a:r>
              <a:rPr lang="cs-CZ" sz="2300" dirty="0" smtClean="0"/>
              <a:t>vyplývajících z </a:t>
            </a:r>
            <a:r>
              <a:rPr lang="cs-CZ" sz="2300" dirty="0"/>
              <a:t>mozkového </a:t>
            </a:r>
            <a:r>
              <a:rPr lang="cs-CZ" sz="2300" dirty="0" smtClean="0"/>
              <a:t>poškození a </a:t>
            </a:r>
            <a:r>
              <a:rPr lang="cs-CZ" sz="2300" dirty="0"/>
              <a:t>naučit ho s nimi </a:t>
            </a:r>
            <a:r>
              <a:rPr lang="cs-CZ" sz="2300" dirty="0" smtClean="0"/>
              <a:t>žít</a:t>
            </a:r>
          </a:p>
          <a:p>
            <a:pPr>
              <a:lnSpc>
                <a:spcPct val="120000"/>
              </a:lnSpc>
            </a:pPr>
            <a:r>
              <a:rPr lang="cs-CZ" sz="2300" dirty="0"/>
              <a:t>v</a:t>
            </a:r>
            <a:r>
              <a:rPr lang="cs-CZ" sz="2300" smtClean="0"/>
              <a:t>elký </a:t>
            </a:r>
            <a:r>
              <a:rPr lang="cs-CZ" sz="2300" dirty="0" smtClean="0"/>
              <a:t>význam se přikládá </a:t>
            </a:r>
            <a:r>
              <a:rPr lang="cs-CZ" sz="2300" dirty="0"/>
              <a:t>práci s rodinou klienta, dětmi, případně dalšími blízkými </a:t>
            </a:r>
            <a:r>
              <a:rPr lang="cs-CZ" sz="2300" dirty="0" smtClean="0"/>
              <a:t>osobami</a:t>
            </a:r>
          </a:p>
          <a:p>
            <a:pPr>
              <a:lnSpc>
                <a:spcPct val="120000"/>
              </a:lnSpc>
            </a:pPr>
            <a:r>
              <a:rPr lang="cs-CZ" sz="2300" dirty="0" err="1" smtClean="0"/>
              <a:t>neuropsychoterapie</a:t>
            </a:r>
            <a:r>
              <a:rPr lang="cs-CZ" sz="2300" dirty="0" smtClean="0"/>
              <a:t> </a:t>
            </a:r>
            <a:r>
              <a:rPr lang="cs-CZ" sz="2300" dirty="0"/>
              <a:t>vyžaduje zvláštní výcvik pro práci s osobami, které utrpěly poškození </a:t>
            </a:r>
            <a:r>
              <a:rPr lang="cs-CZ" sz="2300" dirty="0" smtClean="0"/>
              <a:t>mozku</a:t>
            </a: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37607"/>
            <a:ext cx="10820400" cy="50458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ognitivní NPS rehabilitace se zaměřuje </a:t>
            </a:r>
            <a:r>
              <a:rPr lang="cs-CZ" sz="1200" dirty="0" smtClean="0"/>
              <a:t>(Šplíchal, </a:t>
            </a:r>
            <a:r>
              <a:rPr lang="cs-CZ" sz="1200" dirty="0" err="1" smtClean="0"/>
              <a:t>Angerová</a:t>
            </a:r>
            <a:r>
              <a:rPr lang="cs-CZ" sz="1200" dirty="0" smtClean="0"/>
              <a:t>, 2002):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vizuální percepce, rozpoznávání objektů (vnímání velikosti, tvaru, barev, pohybu)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rozpoznávání obličejů (vnímání lidské tváře a různých emocí)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orientace v prostoru (lokalizace předmětů v prostoru)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orientace časem, místem, osobou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řeč (schopnost produkovat řeč – verbálně se vyjadřovat, tvorba vět a slov, schopnost porozumět mluvené řeči)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schopnost čtení, včetně porozumění textu</a:t>
            </a:r>
          </a:p>
          <a:p>
            <a:pPr lvl="1">
              <a:lnSpc>
                <a:spcPct val="110000"/>
              </a:lnSpc>
            </a:pPr>
            <a:r>
              <a:rPr lang="cs-CZ" dirty="0" err="1" smtClean="0"/>
              <a:t>grafomotorika</a:t>
            </a:r>
            <a:r>
              <a:rPr lang="cs-CZ" dirty="0" smtClean="0"/>
              <a:t> (kresba, písmo)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pozornost (udržení pozornosti)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paměť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exekutivní </a:t>
            </a:r>
            <a:r>
              <a:rPr lang="cs-CZ" dirty="0" err="1" smtClean="0"/>
              <a:t>fce</a:t>
            </a:r>
            <a:endParaRPr lang="cs-CZ" dirty="0" smtClean="0"/>
          </a:p>
          <a:p>
            <a:pPr lvl="1">
              <a:lnSpc>
                <a:spcPct val="110000"/>
              </a:lnSpc>
            </a:pPr>
            <a:r>
              <a:rPr lang="cs-CZ" dirty="0" smtClean="0"/>
              <a:t>porozumění problémům a jejich řešení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8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cs-CZ" dirty="0" smtClean="0"/>
              <a:t>NPS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93028"/>
            <a:ext cx="10820400" cy="517427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š</a:t>
            </a:r>
            <a:r>
              <a:rPr lang="cs-CZ" b="1" dirty="0" smtClean="0"/>
              <a:t>irší pojetí </a:t>
            </a:r>
            <a:r>
              <a:rPr lang="cs-CZ" dirty="0" smtClean="0"/>
              <a:t>– vymezit jako funkční adaptaci člověka s mozkovým poškozením na běžné denní činnosti, zahrnující sebeobsluhu, náplň volného času s rekreačními aktivitami, výkon povolání v plné či přizpůsobené míře a plnění dalších sociálních a privátních </a:t>
            </a:r>
            <a:r>
              <a:rPr lang="cs-CZ" dirty="0" err="1" smtClean="0"/>
              <a:t>fcí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b="1" dirty="0"/>
              <a:t>u</a:t>
            </a:r>
            <a:r>
              <a:rPr lang="cs-CZ" b="1" dirty="0" smtClean="0"/>
              <a:t>žší vymezení </a:t>
            </a:r>
            <a:r>
              <a:rPr lang="cs-CZ" dirty="0" smtClean="0"/>
              <a:t>– kognitivní </a:t>
            </a:r>
            <a:r>
              <a:rPr lang="cs-CZ" dirty="0" err="1" smtClean="0"/>
              <a:t>retrénink</a:t>
            </a:r>
            <a:r>
              <a:rPr lang="cs-CZ" dirty="0" smtClean="0"/>
              <a:t> nebo restituce vyšších psychických </a:t>
            </a:r>
            <a:r>
              <a:rPr lang="cs-CZ" dirty="0" err="1" smtClean="0"/>
              <a:t>fcí</a:t>
            </a:r>
            <a:r>
              <a:rPr lang="cs-CZ" dirty="0" smtClean="0"/>
              <a:t>, jíž se rozumí systematické úsilí o zlepšení mozkových deficitů, které na některých úrovních narušují zpracování informace přicházející do mozku zevnitř i zvnějšku organismu </a:t>
            </a:r>
            <a:r>
              <a:rPr lang="cs-CZ" sz="1400" dirty="0" smtClean="0"/>
              <a:t>(</a:t>
            </a:r>
            <a:r>
              <a:rPr lang="cs-CZ" sz="1400" dirty="0" err="1" smtClean="0"/>
              <a:t>Kulišťák</a:t>
            </a:r>
            <a:r>
              <a:rPr lang="cs-CZ" sz="1400" dirty="0" smtClean="0"/>
              <a:t>, 2003)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rincip zdola nahoru X </a:t>
            </a:r>
            <a:r>
              <a:rPr lang="cs-CZ" dirty="0" err="1" smtClean="0"/>
              <a:t>zhora</a:t>
            </a:r>
            <a:r>
              <a:rPr lang="cs-CZ" dirty="0" smtClean="0"/>
              <a:t> dolů ?</a:t>
            </a:r>
          </a:p>
          <a:p>
            <a:pPr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utná spolupráce pacienta!! – soustředit se na subjektivní prožívání pacienta, naslouchat; schopnost vidět život z pohledu pacienta</a:t>
            </a:r>
          </a:p>
          <a:p>
            <a:pPr>
              <a:lnSpc>
                <a:spcPct val="120000"/>
              </a:lnSpc>
            </a:pPr>
            <a:r>
              <a:rPr lang="cs-CZ" dirty="0"/>
              <a:t>z</a:t>
            </a:r>
            <a:r>
              <a:rPr lang="cs-CZ" dirty="0" smtClean="0"/>
              <a:t>e strany odborníků – klinická senzitivita, i klinický rozum – vycházet z reálných možností                 a zůstat stát nohama na  pevné zemi</a:t>
            </a:r>
          </a:p>
          <a:p>
            <a:pPr>
              <a:lnSpc>
                <a:spcPct val="120000"/>
              </a:lnSpc>
            </a:pPr>
            <a:r>
              <a:rPr lang="cs-CZ" dirty="0"/>
              <a:t>c</a:t>
            </a:r>
            <a:r>
              <a:rPr lang="cs-CZ" dirty="0" smtClean="0"/>
              <a:t>ílem NPS rehabilitace je zprostředkovat pacientovi jeho poruchu „lidským“ způsobem, aby se s následky poškození mozku lépe vypořádal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40918"/>
            <a:ext cx="8610600" cy="1293028"/>
          </a:xfrm>
        </p:spPr>
        <p:txBody>
          <a:bodyPr/>
          <a:lstStyle/>
          <a:p>
            <a:r>
              <a:rPr lang="cs-CZ" dirty="0" smtClean="0"/>
              <a:t>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33946"/>
            <a:ext cx="10820400" cy="51996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j</a:t>
            </a:r>
            <a:r>
              <a:rPr lang="cs-CZ" dirty="0" smtClean="0"/>
              <a:t>e obor, který prostřednictvím smysluplného zaměstnávání usiluje o zachování                       a využívání schopností jedince potřebných pro zvládání běžných denních, pracovních, zájmových a rekreačních činností u osob jakéhokoli věku a s různým typem postižení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ojem zaměstnávání zahrnuje veškeré činnosti, které člověk vykonává v průběhu života a jsou vnímány jako součást životního stylu a identity </a:t>
            </a:r>
            <a:r>
              <a:rPr lang="cs-CZ" sz="1300" dirty="0" smtClean="0"/>
              <a:t>(Jelínková, </a:t>
            </a:r>
            <a:r>
              <a:rPr lang="cs-CZ" sz="1300" dirty="0" err="1" smtClean="0"/>
              <a:t>Krivošíková</a:t>
            </a:r>
            <a:r>
              <a:rPr lang="cs-CZ" sz="1300" dirty="0" smtClean="0"/>
              <a:t>, 2009)</a:t>
            </a:r>
          </a:p>
          <a:p>
            <a:pPr>
              <a:lnSpc>
                <a:spcPct val="110000"/>
              </a:lnSpc>
            </a:pPr>
            <a:r>
              <a:rPr lang="cs-CZ" dirty="0"/>
              <a:t>c</a:t>
            </a:r>
            <a:r>
              <a:rPr lang="cs-CZ" dirty="0" smtClean="0"/>
              <a:t>ílem ergoterapie je dosažení co možná nejvyšší míry soběstačnosti a nezávislosti jedince ve všedních denních činnostech (ADL –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) a to jak                   v prostředí domácím, tak i pracovním a sociálním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rgoterapeutické diagnostické metody – pomáhají zmapovat potíže pacienta               a podle toho vybrat vhodné smysluplné činnosti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rgoterapeutické vyšetření se zaměřuje především na zhodnocení </a:t>
            </a:r>
            <a:r>
              <a:rPr lang="cs-CZ" dirty="0" err="1" smtClean="0"/>
              <a:t>fce</a:t>
            </a:r>
            <a:r>
              <a:rPr lang="cs-CZ" dirty="0" smtClean="0"/>
              <a:t> horních končetin, </a:t>
            </a:r>
            <a:r>
              <a:rPr lang="cs-CZ" dirty="0" err="1" smtClean="0"/>
              <a:t>senzomotoriky</a:t>
            </a:r>
            <a:r>
              <a:rPr lang="cs-CZ" dirty="0" smtClean="0"/>
              <a:t>, mobility, lokomoce, orientačně hodnotí KF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 navrhuje pacientovi na míru – eventuálně i vyrábí – kompenzační pomůcky, bez nichž by nemohl danou činnost vykonávat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7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rámci ergoterapie 5 hlavních oblastí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trénink ADL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zaměřuje se na schopnost pacienta provádět všední činnosti – základní fyzické </a:t>
            </a:r>
            <a:r>
              <a:rPr lang="cs-CZ" dirty="0" err="1" smtClean="0"/>
              <a:t>fce</a:t>
            </a:r>
            <a:r>
              <a:rPr lang="cs-CZ" dirty="0"/>
              <a:t> </a:t>
            </a:r>
            <a:r>
              <a:rPr lang="cs-CZ" dirty="0" smtClean="0"/>
              <a:t>(personální nebo bazální ADL), ale i  sociální aktivity běžného života (instrumentální nebo rozšířené ADL)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ersonální ADL – osobní hygiena, kontinence, oblékání, mobilita,…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i</a:t>
            </a:r>
            <a:r>
              <a:rPr lang="cs-CZ" dirty="0" smtClean="0"/>
              <a:t>nstrumentální – nakupování, příprava jídla, užívání léků, telefonování, jízda autem,…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ýkon v těchto činnostech je ovlivněn dysfunkcemi v oblasti motorické (svalová síly, tonus, koordinace,..), senzorické (čití, bolest, orientace,..), kognitivní (vědomí, pozornost, paměť, schopnost řešit problémy,…), psychosociální (osobnost pacienta, jeho motivace, nálada,..)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cílená na postiženou oblast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cílem je zvětšení svalové síly, zlepšení koordinace, rozsahu pohybu a jeho zpřesnění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nejrůznější činnosti pomocí nejrůznějších pomůcek a nástrojů; zátěž postupně dávkována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atří sem i cílený trénink KF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9792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k</a:t>
            </a:r>
            <a:r>
              <a:rPr lang="cs-CZ" b="1" dirty="0" smtClean="0"/>
              <a:t>ondiční ergoterapie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m</a:t>
            </a:r>
            <a:r>
              <a:rPr lang="cs-CZ" dirty="0" smtClean="0"/>
              <a:t>á za úkol odpoutat pozornost pacienta od nepříznivého vlivu onemocnění                  a udržet dobrou duševní pohodu, zvláště je-li onemocnění dlouhodobé nebo trvalé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ři sestavování plánu ergoterapeut vychází ze zájmů pacienta, činnost musí člověka bavit a být smysluplná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ř. ruční práce, modelování, práce s papírem, společenské hry, četba,…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</a:t>
            </a:r>
            <a:r>
              <a:rPr lang="cs-CZ" dirty="0" smtClean="0"/>
              <a:t>ilným motivačním činitelem je nejen léčebné působení činnosti, ale především hmatatelný výrobek či dosažení určitého výkonu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t</a:t>
            </a:r>
            <a:r>
              <a:rPr lang="cs-CZ" dirty="0" smtClean="0"/>
              <a:t>o, že pacient něco viditelného dokázal, zlepšuje jeho sebedůvěru a upevňuje pocit znovunabývání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6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3314</Words>
  <Application>Microsoft Office PowerPoint</Application>
  <PresentationFormat>Širokoúhlá obrazovka</PresentationFormat>
  <Paragraphs>221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Century Gothic</vt:lpstr>
      <vt:lpstr>Kondenzační stopa</vt:lpstr>
      <vt:lpstr>Vztah neuropsychologie a ergoterapie</vt:lpstr>
      <vt:lpstr>neuropsychologie</vt:lpstr>
      <vt:lpstr>Prezentace aplikace PowerPoint</vt:lpstr>
      <vt:lpstr>Prezentace aplikace PowerPoint</vt:lpstr>
      <vt:lpstr>NPS rehabilitace</vt:lpstr>
      <vt:lpstr>ergoterapie</vt:lpstr>
      <vt:lpstr>V rámci ergoterapie 5 hlavních oblastí </vt:lpstr>
      <vt:lpstr>Prezentace aplikace PowerPoint</vt:lpstr>
      <vt:lpstr>Prezentace aplikace PowerPoint</vt:lpstr>
      <vt:lpstr>Prezentace aplikace PowerPoint</vt:lpstr>
      <vt:lpstr>Prezentace aplikace PowerPoint</vt:lpstr>
      <vt:lpstr>Kognitivní trénink v rámci ergoterapie</vt:lpstr>
      <vt:lpstr>provázanost</vt:lpstr>
      <vt:lpstr>Prezentace aplikace PowerPoint</vt:lpstr>
      <vt:lpstr>neuropsychoterapie</vt:lpstr>
      <vt:lpstr>Prezentace aplikace PowerPoint</vt:lpstr>
      <vt:lpstr>Prezentace aplikace PowerPoint</vt:lpstr>
      <vt:lpstr>Prezentace aplikace PowerPoint</vt:lpstr>
      <vt:lpstr>neuropsychoterapie</vt:lpstr>
      <vt:lpstr>Prezentace aplikace PowerPoint</vt:lpstr>
      <vt:lpstr>neuropsychodiagnóza</vt:lpstr>
      <vt:lpstr>Lezaková (1982) oblasti poruch po poškození mozku</vt:lpstr>
      <vt:lpstr>Prezentace aplikace PowerPoint</vt:lpstr>
      <vt:lpstr>Prezentace aplikace PowerPoint</vt:lpstr>
      <vt:lpstr>Cíle neuropsychoterapie</vt:lpstr>
      <vt:lpstr>Základní prvky PSt intervence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122</cp:revision>
  <dcterms:created xsi:type="dcterms:W3CDTF">2018-09-20T07:10:33Z</dcterms:created>
  <dcterms:modified xsi:type="dcterms:W3CDTF">2019-11-27T07:46:54Z</dcterms:modified>
</cp:coreProperties>
</file>