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2816-064B-4B83-A2E7-1E8D331825FB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74F7-E2E1-48A2-A43E-75C3DB1269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0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459300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892969" y="892969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65847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  <p:sldLayoutId id="2147483670" r:id="rId19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ětská neuropsychologi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 err="1"/>
              <a:t>Dětská</a:t>
            </a:r>
            <a:r>
              <a:rPr dirty="0"/>
              <a:t> </a:t>
            </a:r>
            <a:r>
              <a:rPr dirty="0" err="1"/>
              <a:t>neuropsychologie</a:t>
            </a:r>
            <a:endParaRPr dirty="0"/>
          </a:p>
        </p:txBody>
      </p:sp>
      <p:sp>
        <p:nvSpPr>
          <p:cNvPr id="120" name="Text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463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Existuje pouze jedna vývojová cesta ke zralosti?"/>
          <p:cNvSpPr txBox="1">
            <a:spLocks noGrp="1"/>
          </p:cNvSpPr>
          <p:nvPr>
            <p:ph type="title"/>
          </p:nvPr>
        </p:nvSpPr>
        <p:spPr>
          <a:xfrm>
            <a:off x="3020291" y="282235"/>
            <a:ext cx="8610600" cy="1293028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4000" dirty="0" err="1"/>
              <a:t>Existuje</a:t>
            </a:r>
            <a:r>
              <a:rPr sz="4000" dirty="0"/>
              <a:t> </a:t>
            </a:r>
            <a:r>
              <a:rPr sz="4000" dirty="0" err="1"/>
              <a:t>pouze</a:t>
            </a:r>
            <a:r>
              <a:rPr sz="4000" dirty="0"/>
              <a:t> </a:t>
            </a:r>
            <a:r>
              <a:rPr sz="4000" dirty="0" err="1"/>
              <a:t>jedna</a:t>
            </a:r>
            <a:r>
              <a:rPr sz="4000" dirty="0"/>
              <a:t> </a:t>
            </a:r>
            <a:r>
              <a:rPr sz="4000" dirty="0" err="1"/>
              <a:t>vývojová</a:t>
            </a:r>
            <a:r>
              <a:rPr sz="4000" dirty="0"/>
              <a:t> </a:t>
            </a:r>
            <a:r>
              <a:rPr sz="4000" dirty="0" err="1"/>
              <a:t>cesta</a:t>
            </a:r>
            <a:r>
              <a:rPr sz="4000" dirty="0"/>
              <a:t> </a:t>
            </a:r>
            <a:r>
              <a:rPr sz="4000" dirty="0" err="1"/>
              <a:t>ke</a:t>
            </a:r>
            <a:r>
              <a:rPr sz="4000" dirty="0"/>
              <a:t> </a:t>
            </a:r>
            <a:r>
              <a:rPr sz="4000" dirty="0" err="1"/>
              <a:t>zralosti</a:t>
            </a:r>
            <a:r>
              <a:rPr sz="4000" dirty="0"/>
              <a:t>?</a:t>
            </a:r>
          </a:p>
        </p:txBody>
      </p:sp>
      <p:sp>
        <p:nvSpPr>
          <p:cNvPr id="147" name="za určitých okolností mohou být vyšší fce budovány alternativním způsobem…"/>
          <p:cNvSpPr txBox="1">
            <a:spLocks noGrp="1"/>
          </p:cNvSpPr>
          <p:nvPr>
            <p:ph type="body" idx="1"/>
          </p:nvPr>
        </p:nvSpPr>
        <p:spPr>
          <a:xfrm>
            <a:off x="685800" y="2194560"/>
            <a:ext cx="11176462" cy="452212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56272" indent="-256272" defTabSz="336816">
              <a:lnSpc>
                <a:spcPct val="110000"/>
              </a:lnSpc>
              <a:spcBef>
                <a:spcPts val="2391"/>
              </a:spcBef>
              <a:defRPr sz="2624"/>
            </a:pP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určitých</a:t>
            </a:r>
            <a:r>
              <a:rPr dirty="0"/>
              <a:t> </a:t>
            </a:r>
            <a:r>
              <a:rPr dirty="0" err="1"/>
              <a:t>okolností</a:t>
            </a:r>
            <a:r>
              <a:rPr dirty="0"/>
              <a:t> </a:t>
            </a:r>
            <a:r>
              <a:rPr dirty="0" err="1"/>
              <a:t>mohou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vyšší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budovány</a:t>
            </a:r>
            <a:r>
              <a:rPr dirty="0"/>
              <a:t> </a:t>
            </a:r>
            <a:r>
              <a:rPr dirty="0" err="1"/>
              <a:t>alternativním</a:t>
            </a:r>
            <a:r>
              <a:rPr dirty="0"/>
              <a:t> </a:t>
            </a:r>
            <a:r>
              <a:rPr dirty="0" err="1"/>
              <a:t>způsobem</a:t>
            </a:r>
            <a:endParaRPr dirty="0"/>
          </a:p>
          <a:p>
            <a:pPr marL="256272" indent="-256272" defTabSz="336816">
              <a:lnSpc>
                <a:spcPct val="110000"/>
              </a:lnSpc>
              <a:spcBef>
                <a:spcPts val="2391"/>
              </a:spcBef>
              <a:defRPr sz="2624"/>
            </a:pPr>
            <a:r>
              <a:rPr dirty="0" err="1"/>
              <a:t>studií</a:t>
            </a:r>
            <a:r>
              <a:rPr dirty="0"/>
              <a:t> </a:t>
            </a:r>
            <a:r>
              <a:rPr dirty="0" err="1"/>
              <a:t>mnoho</a:t>
            </a:r>
            <a:r>
              <a:rPr dirty="0"/>
              <a:t>, </a:t>
            </a:r>
            <a:r>
              <a:rPr dirty="0" err="1"/>
              <a:t>výsledky</a:t>
            </a:r>
            <a:r>
              <a:rPr dirty="0"/>
              <a:t> </a:t>
            </a:r>
            <a:r>
              <a:rPr dirty="0" err="1"/>
              <a:t>nejednoznačné</a:t>
            </a:r>
            <a:endParaRPr dirty="0"/>
          </a:p>
          <a:p>
            <a:pPr marL="256272" indent="-256272" defTabSz="336816">
              <a:lnSpc>
                <a:spcPct val="110000"/>
              </a:lnSpc>
              <a:spcBef>
                <a:spcPts val="2391"/>
              </a:spcBef>
              <a:defRPr sz="2624"/>
            </a:pPr>
            <a:r>
              <a:rPr dirty="0"/>
              <a:t>je </a:t>
            </a:r>
            <a:r>
              <a:rPr dirty="0" err="1"/>
              <a:t>jisté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jedna</a:t>
            </a:r>
            <a:r>
              <a:rPr dirty="0"/>
              <a:t> </a:t>
            </a:r>
            <a:r>
              <a:rPr dirty="0" err="1"/>
              <a:t>schopnost</a:t>
            </a:r>
            <a:r>
              <a:rPr dirty="0"/>
              <a:t> u </a:t>
            </a:r>
            <a:r>
              <a:rPr dirty="0" err="1"/>
              <a:t>různých</a:t>
            </a:r>
            <a:r>
              <a:rPr dirty="0"/>
              <a:t> </a:t>
            </a:r>
            <a:r>
              <a:rPr dirty="0" err="1"/>
              <a:t>lidí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řízena</a:t>
            </a:r>
            <a:r>
              <a:rPr dirty="0"/>
              <a:t> z </a:t>
            </a:r>
            <a:r>
              <a:rPr dirty="0" err="1"/>
              <a:t>odlišných</a:t>
            </a:r>
            <a:r>
              <a:rPr dirty="0"/>
              <a:t> </a:t>
            </a:r>
            <a:r>
              <a:rPr dirty="0" err="1"/>
              <a:t>mozkových</a:t>
            </a:r>
            <a:r>
              <a:rPr dirty="0"/>
              <a:t> </a:t>
            </a:r>
            <a:r>
              <a:rPr dirty="0" err="1"/>
              <a:t>oblastí</a:t>
            </a:r>
            <a:r>
              <a:rPr dirty="0"/>
              <a:t> a </a:t>
            </a:r>
            <a:r>
              <a:rPr dirty="0" err="1"/>
              <a:t>stavět</a:t>
            </a:r>
            <a:r>
              <a:rPr dirty="0"/>
              <a:t> </a:t>
            </a:r>
            <a:r>
              <a:rPr dirty="0" err="1"/>
              <a:t>tak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různých</a:t>
            </a:r>
            <a:r>
              <a:rPr dirty="0"/>
              <a:t> </a:t>
            </a:r>
            <a:r>
              <a:rPr dirty="0" err="1"/>
              <a:t>jednodušších</a:t>
            </a:r>
            <a:r>
              <a:rPr dirty="0"/>
              <a:t> </a:t>
            </a:r>
            <a:r>
              <a:rPr dirty="0" err="1"/>
              <a:t>bazálních</a:t>
            </a:r>
            <a:r>
              <a:rPr dirty="0"/>
              <a:t> </a:t>
            </a:r>
            <a:r>
              <a:rPr dirty="0" err="1"/>
              <a:t>fcích</a:t>
            </a:r>
            <a:r>
              <a:rPr dirty="0"/>
              <a:t> </a:t>
            </a:r>
            <a:r>
              <a:rPr lang="cs-CZ" dirty="0" smtClean="0"/>
              <a:t>                      </a:t>
            </a:r>
            <a:r>
              <a:rPr dirty="0" smtClean="0"/>
              <a:t>(</a:t>
            </a:r>
            <a:r>
              <a:rPr dirty="0" err="1" smtClean="0"/>
              <a:t>např</a:t>
            </a:r>
            <a:r>
              <a:rPr dirty="0"/>
              <a:t>. </a:t>
            </a:r>
            <a:r>
              <a:rPr lang="cs-CZ" dirty="0" err="1" smtClean="0"/>
              <a:t>l</a:t>
            </a:r>
            <a:r>
              <a:rPr dirty="0" err="1" smtClean="0"/>
              <a:t>idé</a:t>
            </a:r>
            <a:r>
              <a:rPr dirty="0" smtClean="0"/>
              <a:t> </a:t>
            </a:r>
            <a:r>
              <a:rPr dirty="0"/>
              <a:t>od </a:t>
            </a:r>
            <a:r>
              <a:rPr dirty="0" err="1"/>
              <a:t>narození</a:t>
            </a:r>
            <a:r>
              <a:rPr dirty="0"/>
              <a:t> </a:t>
            </a:r>
            <a:r>
              <a:rPr dirty="0" err="1"/>
              <a:t>nevidomí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 smtClean="0"/>
              <a:t>čtení</a:t>
            </a:r>
            <a:r>
              <a:rPr lang="cs-CZ" dirty="0" smtClean="0"/>
              <a:t> - </a:t>
            </a:r>
            <a:r>
              <a:rPr dirty="0" smtClean="0"/>
              <a:t> </a:t>
            </a:r>
            <a:r>
              <a:rPr dirty="0" err="1"/>
              <a:t>aktivita</a:t>
            </a:r>
            <a:r>
              <a:rPr dirty="0"/>
              <a:t> v </a:t>
            </a:r>
            <a:r>
              <a:rPr dirty="0" err="1"/>
              <a:t>primární</a:t>
            </a:r>
            <a:r>
              <a:rPr dirty="0"/>
              <a:t> </a:t>
            </a:r>
            <a:r>
              <a:rPr dirty="0" err="1"/>
              <a:t>senzorické</a:t>
            </a:r>
            <a:r>
              <a:rPr dirty="0"/>
              <a:t> </a:t>
            </a:r>
            <a:r>
              <a:rPr dirty="0" err="1"/>
              <a:t>oblasti</a:t>
            </a:r>
            <a:r>
              <a:rPr dirty="0" smtClean="0"/>
              <a:t>,</a:t>
            </a:r>
            <a:r>
              <a:rPr lang="cs-CZ" dirty="0" smtClean="0"/>
              <a:t> </a:t>
            </a:r>
            <a:r>
              <a:rPr dirty="0" err="1" smtClean="0"/>
              <a:t>lidé</a:t>
            </a:r>
            <a:r>
              <a:rPr dirty="0" smtClean="0"/>
              <a:t> </a:t>
            </a:r>
            <a:r>
              <a:rPr dirty="0" err="1"/>
              <a:t>kteří</a:t>
            </a:r>
            <a:r>
              <a:rPr dirty="0"/>
              <a:t> </a:t>
            </a:r>
            <a:r>
              <a:rPr dirty="0" err="1"/>
              <a:t>oslepli</a:t>
            </a:r>
            <a:r>
              <a:rPr dirty="0"/>
              <a:t> v </a:t>
            </a:r>
            <a:r>
              <a:rPr dirty="0" err="1"/>
              <a:t>pozdějším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, </a:t>
            </a:r>
            <a:r>
              <a:rPr dirty="0" err="1"/>
              <a:t>vykazují</a:t>
            </a:r>
            <a:r>
              <a:rPr dirty="0"/>
              <a:t> </a:t>
            </a:r>
            <a:r>
              <a:rPr dirty="0" err="1"/>
              <a:t>aktivitu</a:t>
            </a:r>
            <a:r>
              <a:rPr dirty="0"/>
              <a:t> v </a:t>
            </a:r>
            <a:r>
              <a:rPr dirty="0" err="1"/>
              <a:t>motorické</a:t>
            </a:r>
            <a:r>
              <a:rPr dirty="0"/>
              <a:t> </a:t>
            </a:r>
            <a:r>
              <a:rPr dirty="0" err="1"/>
              <a:t>frontální</a:t>
            </a:r>
            <a:r>
              <a:rPr dirty="0"/>
              <a:t> </a:t>
            </a:r>
            <a:r>
              <a:rPr dirty="0" err="1"/>
              <a:t>oblasti</a:t>
            </a:r>
            <a:r>
              <a:rPr dirty="0"/>
              <a:t> - </a:t>
            </a:r>
            <a:r>
              <a:rPr dirty="0" err="1"/>
              <a:t>využívají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čtení</a:t>
            </a:r>
            <a:r>
              <a:rPr dirty="0"/>
              <a:t> </a:t>
            </a:r>
            <a:r>
              <a:rPr dirty="0" err="1"/>
              <a:t>dříve</a:t>
            </a:r>
            <a:r>
              <a:rPr dirty="0"/>
              <a:t> </a:t>
            </a:r>
            <a:r>
              <a:rPr dirty="0" err="1"/>
              <a:t>vytvořenou</a:t>
            </a:r>
            <a:r>
              <a:rPr dirty="0"/>
              <a:t> </a:t>
            </a:r>
            <a:r>
              <a:rPr dirty="0" err="1"/>
              <a:t>schopnost</a:t>
            </a:r>
            <a:r>
              <a:rPr dirty="0"/>
              <a:t> </a:t>
            </a:r>
            <a:r>
              <a:rPr dirty="0" err="1"/>
              <a:t>vizuální</a:t>
            </a:r>
            <a:r>
              <a:rPr dirty="0"/>
              <a:t> </a:t>
            </a:r>
            <a:r>
              <a:rPr dirty="0" err="1"/>
              <a:t>představivosti</a:t>
            </a:r>
            <a:r>
              <a:rPr dirty="0"/>
              <a:t>)</a:t>
            </a:r>
          </a:p>
          <a:p>
            <a:pPr marL="256272" indent="-256272" defTabSz="336816">
              <a:lnSpc>
                <a:spcPct val="110000"/>
              </a:lnSpc>
              <a:spcBef>
                <a:spcPts val="2391"/>
              </a:spcBef>
              <a:defRPr sz="2624"/>
            </a:pPr>
            <a:r>
              <a:rPr dirty="0" err="1"/>
              <a:t>znalost</a:t>
            </a:r>
            <a:r>
              <a:rPr dirty="0"/>
              <a:t> “</a:t>
            </a:r>
            <a:r>
              <a:rPr dirty="0" err="1"/>
              <a:t>struktury</a:t>
            </a:r>
            <a:r>
              <a:rPr dirty="0"/>
              <a:t>” </a:t>
            </a:r>
            <a:r>
              <a:rPr dirty="0" err="1"/>
              <a:t>jednotlivých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a </a:t>
            </a:r>
            <a:r>
              <a:rPr dirty="0" err="1"/>
              <a:t>různých</a:t>
            </a:r>
            <a:r>
              <a:rPr dirty="0"/>
              <a:t> </a:t>
            </a:r>
            <a:r>
              <a:rPr dirty="0" err="1"/>
              <a:t>možností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“</a:t>
            </a:r>
            <a:r>
              <a:rPr dirty="0" err="1"/>
              <a:t>výstavby</a:t>
            </a:r>
            <a:r>
              <a:rPr dirty="0"/>
              <a:t>” je </a:t>
            </a:r>
            <a:r>
              <a:rPr dirty="0" err="1"/>
              <a:t>důležitým</a:t>
            </a:r>
            <a:r>
              <a:rPr dirty="0"/>
              <a:t> </a:t>
            </a:r>
            <a:r>
              <a:rPr dirty="0" err="1"/>
              <a:t>předpokladem</a:t>
            </a:r>
            <a:r>
              <a:rPr dirty="0"/>
              <a:t> pro </a:t>
            </a:r>
            <a:r>
              <a:rPr dirty="0" err="1"/>
              <a:t>plánování</a:t>
            </a:r>
            <a:r>
              <a:rPr dirty="0"/>
              <a:t> </a:t>
            </a:r>
            <a:r>
              <a:rPr dirty="0" err="1"/>
              <a:t>výukových</a:t>
            </a:r>
            <a:r>
              <a:rPr dirty="0"/>
              <a:t> </a:t>
            </a:r>
            <a:r>
              <a:rPr lang="cs-CZ" dirty="0" smtClean="0"/>
              <a:t>                                  </a:t>
            </a:r>
            <a:r>
              <a:rPr dirty="0" smtClean="0"/>
              <a:t>a </a:t>
            </a:r>
            <a:r>
              <a:rPr dirty="0" err="1"/>
              <a:t>rehabilitačních</a:t>
            </a:r>
            <a:r>
              <a:rPr dirty="0"/>
              <a:t> </a:t>
            </a:r>
            <a:r>
              <a:rPr dirty="0" err="1"/>
              <a:t>programů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2084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NPS vyšetření"/>
          <p:cNvSpPr txBox="1">
            <a:spLocks noGrp="1"/>
          </p:cNvSpPr>
          <p:nvPr>
            <p:ph type="title"/>
          </p:nvPr>
        </p:nvSpPr>
        <p:spPr>
          <a:xfrm>
            <a:off x="2745971" y="82729"/>
            <a:ext cx="8610600" cy="1293028"/>
          </a:xfrm>
          <a:prstGeom prst="rect">
            <a:avLst/>
          </a:prstGeom>
        </p:spPr>
        <p:txBody>
          <a:bodyPr/>
          <a:lstStyle/>
          <a:p>
            <a:r>
              <a:rPr dirty="0"/>
              <a:t>NPS </a:t>
            </a:r>
            <a:r>
              <a:rPr dirty="0" err="1"/>
              <a:t>vyšetření</a:t>
            </a:r>
            <a:endParaRPr dirty="0"/>
          </a:p>
        </p:txBody>
      </p:sp>
      <p:sp>
        <p:nvSpPr>
          <p:cNvPr id="150" name="snaha o NPS vyšetření již v kojeneckém a batolecím věku (Accardo, 2008)…"/>
          <p:cNvSpPr txBox="1">
            <a:spLocks noGrp="1"/>
          </p:cNvSpPr>
          <p:nvPr>
            <p:ph type="body" idx="1"/>
          </p:nvPr>
        </p:nvSpPr>
        <p:spPr>
          <a:xfrm>
            <a:off x="685800" y="1504604"/>
            <a:ext cx="10820400" cy="52785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71890" indent="-171890" defTabSz="225913">
              <a:spcBef>
                <a:spcPts val="1617"/>
              </a:spcBef>
              <a:defRPr sz="1760"/>
            </a:pPr>
            <a:r>
              <a:rPr dirty="0" err="1"/>
              <a:t>snaha</a:t>
            </a:r>
            <a:r>
              <a:rPr dirty="0"/>
              <a:t> o NPS </a:t>
            </a:r>
            <a:r>
              <a:rPr dirty="0" err="1"/>
              <a:t>vyšetření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v </a:t>
            </a:r>
            <a:r>
              <a:rPr dirty="0" err="1"/>
              <a:t>kojeneckém</a:t>
            </a:r>
            <a:r>
              <a:rPr dirty="0"/>
              <a:t> a </a:t>
            </a:r>
            <a:r>
              <a:rPr dirty="0" err="1"/>
              <a:t>batolecím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</a:t>
            </a:r>
            <a:r>
              <a:rPr sz="1200" dirty="0"/>
              <a:t>(</a:t>
            </a:r>
            <a:r>
              <a:rPr sz="1200" dirty="0" err="1"/>
              <a:t>Accardo</a:t>
            </a:r>
            <a:r>
              <a:rPr sz="1200" dirty="0"/>
              <a:t>, 2008)</a:t>
            </a:r>
          </a:p>
          <a:p>
            <a:pPr marL="171890" indent="-171890" defTabSz="225913">
              <a:spcBef>
                <a:spcPts val="1617"/>
              </a:spcBef>
              <a:defRPr sz="1760"/>
            </a:pPr>
            <a:r>
              <a:rPr dirty="0" err="1"/>
              <a:t>Aylward</a:t>
            </a:r>
            <a:r>
              <a:rPr dirty="0"/>
              <a:t>, 1997 - </a:t>
            </a:r>
            <a:r>
              <a:rPr dirty="0" err="1"/>
              <a:t>navrhuje</a:t>
            </a:r>
            <a:r>
              <a:rPr dirty="0"/>
              <a:t> </a:t>
            </a:r>
            <a:r>
              <a:rPr dirty="0" err="1"/>
              <a:t>podrobné</a:t>
            </a:r>
            <a:r>
              <a:rPr dirty="0"/>
              <a:t> </a:t>
            </a:r>
            <a:r>
              <a:rPr dirty="0" err="1"/>
              <a:t>schéma</a:t>
            </a:r>
            <a:r>
              <a:rPr dirty="0"/>
              <a:t> NPS </a:t>
            </a:r>
            <a:r>
              <a:rPr dirty="0" err="1"/>
              <a:t>rozboru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interpretace</a:t>
            </a:r>
            <a:r>
              <a:rPr dirty="0"/>
              <a:t> </a:t>
            </a:r>
            <a:r>
              <a:rPr dirty="0" err="1"/>
              <a:t>výsledků</a:t>
            </a:r>
            <a:r>
              <a:rPr dirty="0"/>
              <a:t> </a:t>
            </a:r>
            <a:r>
              <a:rPr dirty="0" err="1"/>
              <a:t>běžných</a:t>
            </a:r>
            <a:r>
              <a:rPr dirty="0"/>
              <a:t> </a:t>
            </a:r>
            <a:r>
              <a:rPr dirty="0" err="1"/>
              <a:t>vývojových</a:t>
            </a:r>
            <a:r>
              <a:rPr dirty="0"/>
              <a:t> </a:t>
            </a:r>
            <a:r>
              <a:rPr dirty="0" err="1"/>
              <a:t>škál</a:t>
            </a:r>
            <a:r>
              <a:rPr dirty="0"/>
              <a:t>, </a:t>
            </a:r>
            <a:r>
              <a:rPr dirty="0" err="1"/>
              <a:t>vypracoval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vlastní</a:t>
            </a:r>
            <a:r>
              <a:rPr dirty="0"/>
              <a:t> </a:t>
            </a:r>
            <a:r>
              <a:rPr dirty="0" err="1"/>
              <a:t>soubor</a:t>
            </a:r>
            <a:r>
              <a:rPr dirty="0"/>
              <a:t> </a:t>
            </a:r>
            <a:r>
              <a:rPr dirty="0" err="1"/>
              <a:t>zkoušek</a:t>
            </a:r>
            <a:r>
              <a:rPr dirty="0"/>
              <a:t> (Early </a:t>
            </a:r>
            <a:r>
              <a:rPr dirty="0" err="1"/>
              <a:t>Neuropsychologic</a:t>
            </a:r>
            <a:r>
              <a:rPr dirty="0"/>
              <a:t> Optimality Rating Scales - ENORS, 1998) - od </a:t>
            </a:r>
            <a:r>
              <a:rPr dirty="0" err="1"/>
              <a:t>prvních</a:t>
            </a:r>
            <a:r>
              <a:rPr dirty="0"/>
              <a:t> </a:t>
            </a:r>
            <a:r>
              <a:rPr dirty="0" err="1"/>
              <a:t>měsíců</a:t>
            </a:r>
            <a:r>
              <a:rPr dirty="0"/>
              <a:t> </a:t>
            </a:r>
            <a:r>
              <a:rPr dirty="0" err="1"/>
              <a:t>života</a:t>
            </a:r>
            <a:endParaRPr dirty="0"/>
          </a:p>
          <a:p>
            <a:pPr marL="171890" indent="-171890" defTabSz="225913">
              <a:spcBef>
                <a:spcPts val="1617"/>
              </a:spcBef>
              <a:defRPr sz="1760"/>
            </a:pPr>
            <a:r>
              <a:rPr dirty="0" err="1"/>
              <a:t>dítě</a:t>
            </a:r>
            <a:r>
              <a:rPr dirty="0"/>
              <a:t> je </a:t>
            </a:r>
            <a:r>
              <a:rPr dirty="0" err="1"/>
              <a:t>hodnoceno</a:t>
            </a:r>
            <a:r>
              <a:rPr dirty="0"/>
              <a:t> v 5 </a:t>
            </a:r>
            <a:r>
              <a:rPr dirty="0" err="1"/>
              <a:t>oblastech</a:t>
            </a:r>
            <a:endParaRPr dirty="0"/>
          </a:p>
          <a:p>
            <a:pPr marL="629090" lvl="1" indent="-171890" defTabSz="225913">
              <a:spcBef>
                <a:spcPts val="1617"/>
              </a:spcBef>
              <a:defRPr sz="1760"/>
            </a:pPr>
            <a:r>
              <a:rPr dirty="0" err="1"/>
              <a:t>základní</a:t>
            </a:r>
            <a:r>
              <a:rPr dirty="0"/>
              <a:t> </a:t>
            </a:r>
            <a:r>
              <a:rPr dirty="0" err="1"/>
              <a:t>neurologické</a:t>
            </a:r>
            <a:r>
              <a:rPr dirty="0"/>
              <a:t> </a:t>
            </a:r>
            <a:r>
              <a:rPr dirty="0" smtClean="0"/>
              <a:t>fun</a:t>
            </a:r>
            <a:r>
              <a:rPr lang="cs-CZ" dirty="0" err="1" smtClean="0"/>
              <a:t>kc</a:t>
            </a:r>
            <a:r>
              <a:rPr dirty="0" smtClean="0"/>
              <a:t>e </a:t>
            </a:r>
            <a:r>
              <a:rPr dirty="0"/>
              <a:t>(</a:t>
            </a:r>
            <a:r>
              <a:rPr dirty="0" err="1"/>
              <a:t>intaktnost</a:t>
            </a:r>
            <a:r>
              <a:rPr dirty="0"/>
              <a:t> CNS)</a:t>
            </a:r>
          </a:p>
          <a:p>
            <a:pPr marL="629090" lvl="1" indent="-171890" defTabSz="225913">
              <a:spcBef>
                <a:spcPts val="1617"/>
              </a:spcBef>
              <a:defRPr sz="1760"/>
            </a:pPr>
            <a:r>
              <a:rPr dirty="0" err="1"/>
              <a:t>receptivní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(</a:t>
            </a:r>
            <a:r>
              <a:rPr dirty="0" err="1"/>
              <a:t>vnímání</a:t>
            </a:r>
            <a:r>
              <a:rPr dirty="0"/>
              <a:t> - </a:t>
            </a:r>
            <a:r>
              <a:rPr dirty="0" err="1"/>
              <a:t>vizuální</a:t>
            </a:r>
            <a:r>
              <a:rPr dirty="0"/>
              <a:t>, </a:t>
            </a:r>
            <a:r>
              <a:rPr dirty="0" err="1"/>
              <a:t>taktilní</a:t>
            </a:r>
            <a:r>
              <a:rPr dirty="0"/>
              <a:t>, </a:t>
            </a:r>
            <a:r>
              <a:rPr dirty="0" err="1"/>
              <a:t>sluchové</a:t>
            </a:r>
            <a:r>
              <a:rPr dirty="0"/>
              <a:t>, </a:t>
            </a:r>
            <a:r>
              <a:rPr dirty="0" err="1"/>
              <a:t>později</a:t>
            </a:r>
            <a:r>
              <a:rPr dirty="0"/>
              <a:t> </a:t>
            </a:r>
            <a:r>
              <a:rPr dirty="0" err="1"/>
              <a:t>porozumění</a:t>
            </a:r>
            <a:r>
              <a:rPr dirty="0"/>
              <a:t> </a:t>
            </a:r>
            <a:r>
              <a:rPr dirty="0" err="1"/>
              <a:t>řeči</a:t>
            </a:r>
            <a:r>
              <a:rPr dirty="0"/>
              <a:t>)</a:t>
            </a:r>
          </a:p>
          <a:p>
            <a:pPr marL="629090" lvl="1" indent="-171890" defTabSz="225913">
              <a:spcBef>
                <a:spcPts val="1617"/>
              </a:spcBef>
              <a:defRPr sz="1760"/>
            </a:pPr>
            <a:r>
              <a:rPr dirty="0" err="1"/>
              <a:t>expresivní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 smtClean="0"/>
              <a:t>jemná</a:t>
            </a:r>
            <a:r>
              <a:rPr dirty="0" smtClean="0"/>
              <a:t> </a:t>
            </a:r>
            <a:r>
              <a:rPr dirty="0" err="1"/>
              <a:t>motorika</a:t>
            </a:r>
            <a:r>
              <a:rPr dirty="0"/>
              <a:t>, </a:t>
            </a:r>
            <a:r>
              <a:rPr dirty="0" err="1"/>
              <a:t>orální</a:t>
            </a:r>
            <a:r>
              <a:rPr dirty="0"/>
              <a:t> </a:t>
            </a:r>
            <a:r>
              <a:rPr dirty="0" err="1"/>
              <a:t>motorika</a:t>
            </a:r>
            <a:r>
              <a:rPr dirty="0"/>
              <a:t> a </a:t>
            </a:r>
            <a:r>
              <a:rPr dirty="0" err="1"/>
              <a:t>řeč</a:t>
            </a:r>
            <a:r>
              <a:rPr dirty="0"/>
              <a:t>, </a:t>
            </a:r>
            <a:r>
              <a:rPr dirty="0" err="1"/>
              <a:t>hrubá</a:t>
            </a:r>
            <a:r>
              <a:rPr dirty="0"/>
              <a:t> </a:t>
            </a:r>
            <a:r>
              <a:rPr dirty="0" err="1"/>
              <a:t>motorika</a:t>
            </a:r>
            <a:r>
              <a:rPr dirty="0"/>
              <a:t>)</a:t>
            </a:r>
          </a:p>
          <a:p>
            <a:pPr marL="629090" lvl="1" indent="-171890" defTabSz="225913">
              <a:spcBef>
                <a:spcPts val="1617"/>
              </a:spcBef>
              <a:defRPr sz="1760"/>
            </a:pPr>
            <a:r>
              <a:rPr dirty="0" err="1"/>
              <a:t>kognitivní</a:t>
            </a:r>
            <a:r>
              <a:rPr dirty="0"/>
              <a:t> </a:t>
            </a:r>
            <a:r>
              <a:rPr dirty="0" err="1"/>
              <a:t>procesy</a:t>
            </a:r>
            <a:r>
              <a:rPr dirty="0"/>
              <a:t>, </a:t>
            </a:r>
            <a:r>
              <a:rPr dirty="0" err="1"/>
              <a:t>centrální</a:t>
            </a:r>
            <a:r>
              <a:rPr dirty="0"/>
              <a:t> </a:t>
            </a:r>
            <a:r>
              <a:rPr dirty="0" err="1"/>
              <a:t>zpracování</a:t>
            </a:r>
            <a:r>
              <a:rPr dirty="0"/>
              <a:t> </a:t>
            </a:r>
            <a:r>
              <a:rPr dirty="0" err="1"/>
              <a:t>informací</a:t>
            </a:r>
            <a:r>
              <a:rPr dirty="0"/>
              <a:t> (</a:t>
            </a:r>
            <a:r>
              <a:rPr dirty="0" err="1"/>
              <a:t>paměť</a:t>
            </a:r>
            <a:r>
              <a:rPr dirty="0"/>
              <a:t>, </a:t>
            </a:r>
            <a:r>
              <a:rPr dirty="0" err="1"/>
              <a:t>učení</a:t>
            </a:r>
            <a:r>
              <a:rPr dirty="0"/>
              <a:t>, </a:t>
            </a:r>
            <a:r>
              <a:rPr dirty="0" err="1"/>
              <a:t>myšlení</a:t>
            </a:r>
            <a:r>
              <a:rPr dirty="0"/>
              <a:t>)</a:t>
            </a:r>
          </a:p>
          <a:p>
            <a:pPr marL="629090" lvl="1" indent="-171890" defTabSz="225913">
              <a:spcBef>
                <a:spcPts val="1617"/>
              </a:spcBef>
              <a:defRPr sz="1760"/>
            </a:pPr>
            <a:r>
              <a:rPr dirty="0" err="1"/>
              <a:t>mentální</a:t>
            </a:r>
            <a:r>
              <a:rPr dirty="0"/>
              <a:t> </a:t>
            </a:r>
            <a:r>
              <a:rPr dirty="0" err="1"/>
              <a:t>aktivita</a:t>
            </a:r>
            <a:r>
              <a:rPr dirty="0"/>
              <a:t> (</a:t>
            </a:r>
            <a:r>
              <a:rPr dirty="0" err="1"/>
              <a:t>pozornost</a:t>
            </a:r>
            <a:r>
              <a:rPr dirty="0"/>
              <a:t> a </a:t>
            </a:r>
            <a:r>
              <a:rPr dirty="0" err="1"/>
              <a:t>exekutivní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, </a:t>
            </a:r>
            <a:r>
              <a:rPr dirty="0" err="1"/>
              <a:t>úroveň</a:t>
            </a:r>
            <a:r>
              <a:rPr dirty="0"/>
              <a:t> </a:t>
            </a:r>
            <a:r>
              <a:rPr dirty="0" err="1"/>
              <a:t>aktivity</a:t>
            </a:r>
            <a:r>
              <a:rPr dirty="0"/>
              <a:t>)</a:t>
            </a:r>
          </a:p>
          <a:p>
            <a:pPr marL="171890" indent="-171890" defTabSz="225913">
              <a:spcBef>
                <a:spcPts val="1617"/>
              </a:spcBef>
              <a:defRPr sz="1760"/>
            </a:pPr>
            <a:r>
              <a:rPr dirty="0" err="1"/>
              <a:t>jednotlivé</a:t>
            </a:r>
            <a:r>
              <a:rPr dirty="0"/>
              <a:t> </a:t>
            </a:r>
            <a:r>
              <a:rPr dirty="0" err="1"/>
              <a:t>oblasti</a:t>
            </a:r>
            <a:r>
              <a:rPr dirty="0"/>
              <a:t> </a:t>
            </a:r>
            <a:r>
              <a:rPr dirty="0" err="1"/>
              <a:t>mají</a:t>
            </a:r>
            <a:r>
              <a:rPr dirty="0"/>
              <a:t> v </a:t>
            </a:r>
            <a:r>
              <a:rPr dirty="0" err="1"/>
              <a:t>různém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</a:t>
            </a:r>
            <a:r>
              <a:rPr dirty="0" err="1"/>
              <a:t>různou</a:t>
            </a:r>
            <a:r>
              <a:rPr dirty="0"/>
              <a:t> </a:t>
            </a:r>
            <a:r>
              <a:rPr dirty="0" err="1"/>
              <a:t>váhu</a:t>
            </a:r>
            <a:r>
              <a:rPr dirty="0"/>
              <a:t>, </a:t>
            </a:r>
            <a:r>
              <a:rPr dirty="0" err="1"/>
              <a:t>přitom</a:t>
            </a:r>
            <a:r>
              <a:rPr dirty="0"/>
              <a:t> </a:t>
            </a:r>
            <a:r>
              <a:rPr dirty="0" err="1"/>
              <a:t>prakticky</a:t>
            </a:r>
            <a:r>
              <a:rPr dirty="0"/>
              <a:t> </a:t>
            </a:r>
            <a:r>
              <a:rPr dirty="0" err="1"/>
              <a:t>všechny</a:t>
            </a:r>
            <a:r>
              <a:rPr dirty="0"/>
              <a:t> </a:t>
            </a:r>
            <a:r>
              <a:rPr dirty="0" err="1"/>
              <a:t>projevy</a:t>
            </a:r>
            <a:r>
              <a:rPr dirty="0"/>
              <a:t> </a:t>
            </a:r>
            <a:r>
              <a:rPr dirty="0" err="1"/>
              <a:t>dítěte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standardních</a:t>
            </a:r>
            <a:r>
              <a:rPr dirty="0"/>
              <a:t> </a:t>
            </a:r>
            <a:r>
              <a:rPr dirty="0" err="1"/>
              <a:t>situacích</a:t>
            </a:r>
            <a:r>
              <a:rPr dirty="0"/>
              <a:t> </a:t>
            </a:r>
            <a:r>
              <a:rPr dirty="0" smtClean="0"/>
              <a:t>mu</a:t>
            </a:r>
            <a:r>
              <a:rPr lang="cs-CZ" dirty="0" smtClean="0"/>
              <a:t>s</a:t>
            </a:r>
            <a:r>
              <a:rPr dirty="0" smtClean="0"/>
              <a:t>í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hodnoceny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více</a:t>
            </a:r>
            <a:r>
              <a:rPr dirty="0"/>
              <a:t> </a:t>
            </a:r>
            <a:r>
              <a:rPr dirty="0" err="1"/>
              <a:t>oblastech</a:t>
            </a:r>
            <a:r>
              <a:rPr dirty="0"/>
              <a:t> </a:t>
            </a:r>
            <a:r>
              <a:rPr dirty="0" err="1"/>
              <a:t>současně</a:t>
            </a:r>
            <a:endParaRPr dirty="0"/>
          </a:p>
          <a:p>
            <a:pPr marL="171890" indent="-171890" defTabSz="225913">
              <a:spcBef>
                <a:spcPts val="1617"/>
              </a:spcBef>
              <a:defRPr sz="1760"/>
            </a:pPr>
            <a:r>
              <a:rPr dirty="0" err="1"/>
              <a:t>základem</a:t>
            </a:r>
            <a:r>
              <a:rPr dirty="0"/>
              <a:t> NPS </a:t>
            </a:r>
            <a:r>
              <a:rPr dirty="0" err="1"/>
              <a:t>interpretace</a:t>
            </a:r>
            <a:r>
              <a:rPr dirty="0"/>
              <a:t> v </a:t>
            </a:r>
            <a:r>
              <a:rPr dirty="0" err="1"/>
              <a:t>raném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je </a:t>
            </a:r>
            <a:r>
              <a:rPr dirty="0" err="1"/>
              <a:t>vždy</a:t>
            </a:r>
            <a:r>
              <a:rPr dirty="0"/>
              <a:t> a </a:t>
            </a:r>
            <a:r>
              <a:rPr dirty="0" err="1"/>
              <a:t>především</a:t>
            </a:r>
            <a:r>
              <a:rPr dirty="0"/>
              <a:t> </a:t>
            </a:r>
            <a:r>
              <a:rPr dirty="0" err="1"/>
              <a:t>kvalitativní</a:t>
            </a:r>
            <a:r>
              <a:rPr dirty="0"/>
              <a:t> </a:t>
            </a:r>
            <a:r>
              <a:rPr dirty="0" err="1"/>
              <a:t>analýza</a:t>
            </a:r>
            <a:r>
              <a:rPr dirty="0"/>
              <a:t> </a:t>
            </a:r>
            <a:r>
              <a:rPr dirty="0" err="1"/>
              <a:t>chování</a:t>
            </a:r>
            <a:r>
              <a:rPr dirty="0"/>
              <a:t> </a:t>
            </a:r>
            <a:r>
              <a:rPr dirty="0" err="1"/>
              <a:t>dítěte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17943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 dirty="0"/>
          </a:p>
        </p:txBody>
      </p:sp>
      <p:sp>
        <p:nvSpPr>
          <p:cNvPr id="153" name="organické poruchy CNS (i přechodné) se nejdřívě u dětí projeví celkovou retardacírůzného stupně i značnou nerovnoměrností testových výkonů a také kvalitativními změnami chování…"/>
          <p:cNvSpPr txBox="1">
            <a:spLocks noGrp="1"/>
          </p:cNvSpPr>
          <p:nvPr>
            <p:ph type="body" idx="1"/>
          </p:nvPr>
        </p:nvSpPr>
        <p:spPr>
          <a:xfrm>
            <a:off x="685800" y="1712422"/>
            <a:ext cx="10820400" cy="493776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03143" indent="-203143" defTabSz="266987">
              <a:lnSpc>
                <a:spcPct val="110000"/>
              </a:lnSpc>
              <a:spcBef>
                <a:spcPts val="1898"/>
              </a:spcBef>
              <a:defRPr sz="2080"/>
            </a:pPr>
            <a:r>
              <a:rPr dirty="0" err="1"/>
              <a:t>organické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CNS (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přechodné</a:t>
            </a:r>
            <a:r>
              <a:rPr dirty="0"/>
              <a:t>) se </a:t>
            </a:r>
            <a:r>
              <a:rPr dirty="0" err="1"/>
              <a:t>nejdřívě</a:t>
            </a:r>
            <a:r>
              <a:rPr dirty="0"/>
              <a:t> u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projeví</a:t>
            </a:r>
            <a:r>
              <a:rPr dirty="0"/>
              <a:t> </a:t>
            </a:r>
            <a:r>
              <a:rPr dirty="0" err="1"/>
              <a:t>celkovou</a:t>
            </a:r>
            <a:r>
              <a:rPr dirty="0"/>
              <a:t> </a:t>
            </a:r>
            <a:r>
              <a:rPr dirty="0" err="1" smtClean="0"/>
              <a:t>retardací</a:t>
            </a:r>
            <a:r>
              <a:rPr lang="cs-CZ" dirty="0" smtClean="0"/>
              <a:t> </a:t>
            </a:r>
            <a:r>
              <a:rPr dirty="0" err="1" smtClean="0"/>
              <a:t>různého</a:t>
            </a:r>
            <a:r>
              <a:rPr dirty="0" smtClean="0"/>
              <a:t> </a:t>
            </a:r>
            <a:r>
              <a:rPr dirty="0" err="1"/>
              <a:t>stupně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značnou</a:t>
            </a:r>
            <a:r>
              <a:rPr dirty="0"/>
              <a:t> </a:t>
            </a:r>
            <a:r>
              <a:rPr dirty="0" err="1"/>
              <a:t>nerovnoměrností</a:t>
            </a:r>
            <a:r>
              <a:rPr dirty="0"/>
              <a:t> </a:t>
            </a:r>
            <a:r>
              <a:rPr dirty="0" err="1"/>
              <a:t>testových</a:t>
            </a:r>
            <a:r>
              <a:rPr dirty="0"/>
              <a:t> </a:t>
            </a:r>
            <a:r>
              <a:rPr dirty="0" err="1"/>
              <a:t>výkonů</a:t>
            </a:r>
            <a:r>
              <a:rPr dirty="0"/>
              <a:t> a </a:t>
            </a:r>
            <a:r>
              <a:rPr dirty="0" err="1"/>
              <a:t>také</a:t>
            </a:r>
            <a:r>
              <a:rPr dirty="0"/>
              <a:t> </a:t>
            </a:r>
            <a:r>
              <a:rPr dirty="0" err="1"/>
              <a:t>kvalitativními</a:t>
            </a:r>
            <a:r>
              <a:rPr dirty="0"/>
              <a:t> </a:t>
            </a:r>
            <a:r>
              <a:rPr dirty="0" err="1"/>
              <a:t>změnami</a:t>
            </a:r>
            <a:r>
              <a:rPr dirty="0"/>
              <a:t> </a:t>
            </a:r>
            <a:r>
              <a:rPr dirty="0" err="1"/>
              <a:t>chování</a:t>
            </a:r>
            <a:endParaRPr dirty="0"/>
          </a:p>
          <a:p>
            <a:pPr marL="203143" indent="-203143" defTabSz="266987">
              <a:lnSpc>
                <a:spcPct val="110000"/>
              </a:lnSpc>
              <a:spcBef>
                <a:spcPts val="1898"/>
              </a:spcBef>
              <a:defRPr sz="2080"/>
            </a:pPr>
            <a:r>
              <a:rPr dirty="0" err="1"/>
              <a:t>zachycení</a:t>
            </a:r>
            <a:r>
              <a:rPr dirty="0"/>
              <a:t> </a:t>
            </a:r>
            <a:r>
              <a:rPr dirty="0" err="1"/>
              <a:t>vývojových</a:t>
            </a:r>
            <a:r>
              <a:rPr dirty="0"/>
              <a:t> </a:t>
            </a:r>
            <a:r>
              <a:rPr dirty="0" err="1"/>
              <a:t>nerovnoměrností</a:t>
            </a:r>
            <a:r>
              <a:rPr dirty="0"/>
              <a:t> je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základem</a:t>
            </a:r>
            <a:r>
              <a:rPr dirty="0"/>
              <a:t> pro </a:t>
            </a:r>
            <a:r>
              <a:rPr dirty="0" err="1"/>
              <a:t>detailnější</a:t>
            </a:r>
            <a:r>
              <a:rPr dirty="0"/>
              <a:t> </a:t>
            </a:r>
            <a:r>
              <a:rPr dirty="0" err="1"/>
              <a:t>analýzu</a:t>
            </a:r>
            <a:r>
              <a:rPr dirty="0"/>
              <a:t> </a:t>
            </a:r>
            <a:r>
              <a:rPr dirty="0" err="1"/>
              <a:t>výsledků</a:t>
            </a:r>
            <a:r>
              <a:rPr dirty="0"/>
              <a:t>, </a:t>
            </a:r>
            <a:r>
              <a:rPr dirty="0" err="1"/>
              <a:t>která</a:t>
            </a:r>
            <a:r>
              <a:rPr dirty="0"/>
              <a:t> </a:t>
            </a:r>
            <a:r>
              <a:rPr dirty="0" err="1"/>
              <a:t>přispěje</a:t>
            </a:r>
            <a:r>
              <a:rPr dirty="0"/>
              <a:t> k </a:t>
            </a:r>
            <a:r>
              <a:rPr dirty="0" err="1"/>
              <a:t>porozumění</a:t>
            </a:r>
            <a:r>
              <a:rPr dirty="0"/>
              <a:t> </a:t>
            </a:r>
            <a:r>
              <a:rPr dirty="0" err="1"/>
              <a:t>vývojovým</a:t>
            </a:r>
            <a:r>
              <a:rPr dirty="0"/>
              <a:t> </a:t>
            </a:r>
            <a:r>
              <a:rPr dirty="0" err="1"/>
              <a:t>poruchám</a:t>
            </a:r>
            <a:r>
              <a:rPr dirty="0"/>
              <a:t> u </a:t>
            </a:r>
            <a:r>
              <a:rPr dirty="0" err="1"/>
              <a:t>daného</a:t>
            </a:r>
            <a:r>
              <a:rPr dirty="0"/>
              <a:t> </a:t>
            </a:r>
            <a:r>
              <a:rPr dirty="0" err="1"/>
              <a:t>dítěte</a:t>
            </a:r>
            <a:endParaRPr dirty="0"/>
          </a:p>
          <a:p>
            <a:pPr marL="203143" indent="-203143" defTabSz="266987">
              <a:lnSpc>
                <a:spcPct val="110000"/>
              </a:lnSpc>
              <a:spcBef>
                <a:spcPts val="1898"/>
              </a:spcBef>
              <a:defRPr sz="2080"/>
            </a:pPr>
            <a:r>
              <a:rPr dirty="0" err="1"/>
              <a:t>aplikovaná</a:t>
            </a:r>
            <a:r>
              <a:rPr dirty="0"/>
              <a:t> </a:t>
            </a:r>
            <a:r>
              <a:rPr dirty="0" smtClean="0"/>
              <a:t>NPS</a:t>
            </a:r>
            <a:r>
              <a:rPr lang="cs-CZ" dirty="0" smtClean="0"/>
              <a:t> - </a:t>
            </a:r>
            <a:r>
              <a:rPr dirty="0" smtClean="0"/>
              <a:t>NPS </a:t>
            </a:r>
            <a:r>
              <a:rPr dirty="0" err="1"/>
              <a:t>vyšetření</a:t>
            </a:r>
            <a:r>
              <a:rPr dirty="0"/>
              <a:t> by </a:t>
            </a:r>
            <a:r>
              <a:rPr dirty="0" err="1"/>
              <a:t>mělo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běžnou</a:t>
            </a:r>
            <a:r>
              <a:rPr dirty="0"/>
              <a:t> </a:t>
            </a:r>
            <a:r>
              <a:rPr dirty="0" err="1"/>
              <a:t>součástí</a:t>
            </a:r>
            <a:r>
              <a:rPr dirty="0"/>
              <a:t> </a:t>
            </a:r>
            <a:r>
              <a:rPr dirty="0" err="1"/>
              <a:t>praxe</a:t>
            </a:r>
            <a:r>
              <a:rPr dirty="0"/>
              <a:t> </a:t>
            </a:r>
            <a:r>
              <a:rPr dirty="0" err="1"/>
              <a:t>všech</a:t>
            </a:r>
            <a:r>
              <a:rPr dirty="0"/>
              <a:t> </a:t>
            </a:r>
            <a:r>
              <a:rPr dirty="0" err="1"/>
              <a:t>dětských</a:t>
            </a:r>
            <a:r>
              <a:rPr dirty="0"/>
              <a:t> </a:t>
            </a:r>
            <a:r>
              <a:rPr dirty="0" err="1"/>
              <a:t>klinických</a:t>
            </a:r>
            <a:r>
              <a:rPr dirty="0"/>
              <a:t> </a:t>
            </a:r>
            <a:r>
              <a:rPr dirty="0" err="1"/>
              <a:t>psychologů</a:t>
            </a:r>
            <a:r>
              <a:rPr dirty="0"/>
              <a:t>, </a:t>
            </a:r>
            <a:r>
              <a:rPr dirty="0" err="1"/>
              <a:t>kteří</a:t>
            </a:r>
            <a:r>
              <a:rPr dirty="0"/>
              <a:t> </a:t>
            </a:r>
            <a:r>
              <a:rPr dirty="0" err="1"/>
              <a:t>pracují</a:t>
            </a:r>
            <a:r>
              <a:rPr dirty="0"/>
              <a:t> s </a:t>
            </a:r>
            <a:r>
              <a:rPr dirty="0" err="1" smtClean="0"/>
              <a:t>dětmi</a:t>
            </a:r>
            <a:r>
              <a:rPr lang="cs-CZ" dirty="0" smtClean="0"/>
              <a:t> </a:t>
            </a:r>
            <a:r>
              <a:rPr dirty="0" smtClean="0"/>
              <a:t>s </a:t>
            </a:r>
            <a:r>
              <a:rPr dirty="0" err="1"/>
              <a:t>vývojovými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neurologickými</a:t>
            </a:r>
            <a:r>
              <a:rPr dirty="0"/>
              <a:t> </a:t>
            </a:r>
            <a:r>
              <a:rPr dirty="0" err="1"/>
              <a:t>poruchami</a:t>
            </a:r>
            <a:endParaRPr dirty="0"/>
          </a:p>
          <a:p>
            <a:pPr marL="203143" indent="-203143" defTabSz="266987">
              <a:lnSpc>
                <a:spcPct val="110000"/>
              </a:lnSpc>
              <a:spcBef>
                <a:spcPts val="1898"/>
              </a:spcBef>
              <a:defRPr sz="2080"/>
            </a:pPr>
            <a:r>
              <a:rPr dirty="0" err="1"/>
              <a:t>dětská</a:t>
            </a:r>
            <a:r>
              <a:rPr dirty="0"/>
              <a:t> NPS </a:t>
            </a:r>
            <a:r>
              <a:rPr dirty="0" err="1"/>
              <a:t>diagnostika</a:t>
            </a:r>
            <a:r>
              <a:rPr dirty="0"/>
              <a:t> je </a:t>
            </a:r>
            <a:r>
              <a:rPr dirty="0" err="1"/>
              <a:t>dnes</a:t>
            </a:r>
            <a:r>
              <a:rPr dirty="0"/>
              <a:t> </a:t>
            </a:r>
            <a:r>
              <a:rPr dirty="0" err="1" smtClean="0"/>
              <a:t>zamě</a:t>
            </a:r>
            <a:r>
              <a:rPr lang="cs-CZ" dirty="0" smtClean="0"/>
              <a:t>ř</a:t>
            </a:r>
            <a:r>
              <a:rPr dirty="0" err="1" smtClean="0"/>
              <a:t>ena</a:t>
            </a:r>
            <a:r>
              <a:rPr dirty="0" smtClean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poznání</a:t>
            </a:r>
            <a:r>
              <a:rPr dirty="0"/>
              <a:t> </a:t>
            </a:r>
            <a:r>
              <a:rPr dirty="0" err="1"/>
              <a:t>struktury</a:t>
            </a:r>
            <a:r>
              <a:rPr dirty="0"/>
              <a:t> </a:t>
            </a:r>
            <a:r>
              <a:rPr dirty="0" err="1"/>
              <a:t>komplexních</a:t>
            </a:r>
            <a:r>
              <a:rPr dirty="0"/>
              <a:t> </a:t>
            </a:r>
            <a:r>
              <a:rPr dirty="0" err="1"/>
              <a:t>kognitivních</a:t>
            </a:r>
            <a:r>
              <a:rPr dirty="0"/>
              <a:t> (</a:t>
            </a:r>
            <a:r>
              <a:rPr dirty="0" err="1"/>
              <a:t>motivačních</a:t>
            </a:r>
            <a:r>
              <a:rPr dirty="0"/>
              <a:t> a </a:t>
            </a:r>
            <a:r>
              <a:rPr dirty="0" err="1"/>
              <a:t>emočních</a:t>
            </a:r>
            <a:r>
              <a:rPr dirty="0"/>
              <a:t>) </a:t>
            </a:r>
            <a:r>
              <a:rPr dirty="0" err="1"/>
              <a:t>procesů</a:t>
            </a:r>
            <a:r>
              <a:rPr dirty="0"/>
              <a:t> v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vývoji</a:t>
            </a:r>
            <a:r>
              <a:rPr dirty="0"/>
              <a:t>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poruch</a:t>
            </a:r>
            <a:r>
              <a:rPr dirty="0"/>
              <a:t> a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potřeba</a:t>
            </a:r>
            <a:r>
              <a:rPr dirty="0"/>
              <a:t> </a:t>
            </a:r>
            <a:r>
              <a:rPr lang="cs-CZ" dirty="0" smtClean="0"/>
              <a:t>                               </a:t>
            </a:r>
            <a:r>
              <a:rPr dirty="0" smtClean="0"/>
              <a:t>s </a:t>
            </a:r>
            <a:r>
              <a:rPr dirty="0" err="1"/>
              <a:t>narůstajícími</a:t>
            </a:r>
            <a:r>
              <a:rPr dirty="0"/>
              <a:t> </a:t>
            </a:r>
            <a:r>
              <a:rPr dirty="0" err="1"/>
              <a:t>možnostmi</a:t>
            </a:r>
            <a:r>
              <a:rPr dirty="0"/>
              <a:t> </a:t>
            </a:r>
            <a:r>
              <a:rPr dirty="0" err="1"/>
              <a:t>kognitivní</a:t>
            </a:r>
            <a:r>
              <a:rPr dirty="0"/>
              <a:t> </a:t>
            </a:r>
            <a:r>
              <a:rPr dirty="0" err="1"/>
              <a:t>rehabilitace</a:t>
            </a:r>
            <a:r>
              <a:rPr dirty="0"/>
              <a:t> a s </a:t>
            </a:r>
            <a:r>
              <a:rPr dirty="0" err="1"/>
              <a:t>rozvojem</a:t>
            </a:r>
            <a:r>
              <a:rPr dirty="0"/>
              <a:t> </a:t>
            </a:r>
            <a:r>
              <a:rPr dirty="0" err="1"/>
              <a:t>programů</a:t>
            </a:r>
            <a:r>
              <a:rPr dirty="0"/>
              <a:t> </a:t>
            </a:r>
            <a:r>
              <a:rPr dirty="0" err="1"/>
              <a:t>rané</a:t>
            </a:r>
            <a:r>
              <a:rPr dirty="0"/>
              <a:t> </a:t>
            </a:r>
            <a:r>
              <a:rPr dirty="0" err="1"/>
              <a:t>péče</a:t>
            </a:r>
            <a:r>
              <a:rPr dirty="0"/>
              <a:t> </a:t>
            </a:r>
            <a:r>
              <a:rPr dirty="0" err="1"/>
              <a:t>stále</a:t>
            </a:r>
            <a:r>
              <a:rPr dirty="0"/>
              <a:t> </a:t>
            </a:r>
            <a:r>
              <a:rPr dirty="0" err="1"/>
              <a:t>narůstá</a:t>
            </a:r>
            <a:r>
              <a:rPr dirty="0"/>
              <a:t> -pro </a:t>
            </a:r>
            <a:r>
              <a:rPr dirty="0" err="1"/>
              <a:t>přípravu</a:t>
            </a:r>
            <a:r>
              <a:rPr dirty="0"/>
              <a:t> </a:t>
            </a:r>
            <a:r>
              <a:rPr dirty="0" err="1"/>
              <a:t>skutečně</a:t>
            </a:r>
            <a:r>
              <a:rPr dirty="0"/>
              <a:t> </a:t>
            </a:r>
            <a:r>
              <a:rPr dirty="0" err="1"/>
              <a:t>efektivního</a:t>
            </a:r>
            <a:r>
              <a:rPr dirty="0"/>
              <a:t> </a:t>
            </a:r>
            <a:r>
              <a:rPr dirty="0" err="1"/>
              <a:t>rehabilitačního</a:t>
            </a:r>
            <a:r>
              <a:rPr dirty="0"/>
              <a:t> </a:t>
            </a:r>
            <a:r>
              <a:rPr dirty="0" err="1"/>
              <a:t>programu</a:t>
            </a:r>
            <a:r>
              <a:rPr dirty="0"/>
              <a:t> je </a:t>
            </a:r>
            <a:r>
              <a:rPr dirty="0" err="1"/>
              <a:t>detailní</a:t>
            </a:r>
            <a:r>
              <a:rPr dirty="0"/>
              <a:t> </a:t>
            </a:r>
            <a:r>
              <a:rPr lang="cs-CZ" dirty="0" smtClean="0"/>
              <a:t>                              </a:t>
            </a:r>
            <a:r>
              <a:rPr dirty="0" smtClean="0"/>
              <a:t>a </a:t>
            </a:r>
            <a:r>
              <a:rPr dirty="0" err="1"/>
              <a:t>vývojově</a:t>
            </a:r>
            <a:r>
              <a:rPr dirty="0"/>
              <a:t> </a:t>
            </a:r>
            <a:r>
              <a:rPr dirty="0" err="1"/>
              <a:t>zakotvená</a:t>
            </a:r>
            <a:r>
              <a:rPr dirty="0"/>
              <a:t> </a:t>
            </a:r>
            <a:r>
              <a:rPr dirty="0" err="1"/>
              <a:t>diagnostika</a:t>
            </a:r>
            <a:r>
              <a:rPr dirty="0"/>
              <a:t> </a:t>
            </a:r>
            <a:r>
              <a:rPr dirty="0" err="1"/>
              <a:t>zásadní</a:t>
            </a:r>
            <a:r>
              <a:rPr dirty="0"/>
              <a:t>!!!</a:t>
            </a:r>
          </a:p>
          <a:p>
            <a:pPr marL="203143" indent="-203143" defTabSz="266987">
              <a:lnSpc>
                <a:spcPct val="110000"/>
              </a:lnSpc>
              <a:spcBef>
                <a:spcPts val="1898"/>
              </a:spcBef>
              <a:defRPr sz="2080"/>
            </a:pPr>
            <a:r>
              <a:rPr dirty="0" err="1"/>
              <a:t>časná</a:t>
            </a:r>
            <a:r>
              <a:rPr dirty="0"/>
              <a:t> </a:t>
            </a:r>
            <a:r>
              <a:rPr dirty="0" err="1"/>
              <a:t>rehabilitace</a:t>
            </a:r>
            <a:r>
              <a:rPr dirty="0"/>
              <a:t> je </a:t>
            </a:r>
            <a:r>
              <a:rPr dirty="0" err="1"/>
              <a:t>účinná</a:t>
            </a:r>
            <a:r>
              <a:rPr dirty="0"/>
              <a:t>, ale </a:t>
            </a:r>
            <a:r>
              <a:rPr dirty="0" err="1"/>
              <a:t>efektivita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různých</a:t>
            </a:r>
            <a:r>
              <a:rPr dirty="0"/>
              <a:t> </a:t>
            </a:r>
            <a:r>
              <a:rPr dirty="0" err="1"/>
              <a:t>obecných</a:t>
            </a:r>
            <a:r>
              <a:rPr dirty="0"/>
              <a:t> </a:t>
            </a:r>
            <a:r>
              <a:rPr dirty="0" err="1"/>
              <a:t>programů</a:t>
            </a:r>
            <a:r>
              <a:rPr dirty="0"/>
              <a:t> se </a:t>
            </a:r>
            <a:r>
              <a:rPr dirty="0" err="1"/>
              <a:t>příliš</a:t>
            </a:r>
            <a:r>
              <a:rPr dirty="0"/>
              <a:t> </a:t>
            </a:r>
            <a:r>
              <a:rPr dirty="0" err="1"/>
              <a:t>neliší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5436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 dirty="0"/>
          </a:p>
        </p:txBody>
      </p:sp>
      <p:sp>
        <p:nvSpPr>
          <p:cNvPr id="156" name="NPS vyšetření musí vždy obsahovat jak zhodnocení celkové vývojové nebo intelektové úrovně, tak i určení profilu dílčích speciálních schopností a naučených dovedností (zejména čtení, psaní, počítání a rozsahu znalostí)…"/>
          <p:cNvSpPr txBox="1">
            <a:spLocks noGrp="1"/>
          </p:cNvSpPr>
          <p:nvPr>
            <p:ph type="body" idx="1"/>
          </p:nvPr>
        </p:nvSpPr>
        <p:spPr>
          <a:xfrm>
            <a:off x="685800" y="1720736"/>
            <a:ext cx="10820400" cy="490450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/>
              <a:t>NPS </a:t>
            </a:r>
            <a:r>
              <a:rPr dirty="0" err="1"/>
              <a:t>vyšetření</a:t>
            </a:r>
            <a:r>
              <a:rPr dirty="0"/>
              <a:t>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 smtClean="0"/>
              <a:t>obsahovat</a:t>
            </a:r>
            <a:r>
              <a:rPr lang="cs-CZ" dirty="0" smtClean="0"/>
              <a:t>,</a:t>
            </a:r>
            <a:r>
              <a:rPr dirty="0" smtClean="0"/>
              <a:t> </a:t>
            </a:r>
            <a:r>
              <a:rPr dirty="0" err="1"/>
              <a:t>jak</a:t>
            </a:r>
            <a:r>
              <a:rPr dirty="0"/>
              <a:t> </a:t>
            </a:r>
            <a:r>
              <a:rPr dirty="0" err="1"/>
              <a:t>zhodnocení</a:t>
            </a:r>
            <a:r>
              <a:rPr dirty="0"/>
              <a:t> </a:t>
            </a:r>
            <a:r>
              <a:rPr dirty="0" err="1"/>
              <a:t>celkové</a:t>
            </a:r>
            <a:r>
              <a:rPr dirty="0"/>
              <a:t> </a:t>
            </a:r>
            <a:r>
              <a:rPr dirty="0" err="1"/>
              <a:t>vývojové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intelektové</a:t>
            </a:r>
            <a:r>
              <a:rPr dirty="0"/>
              <a:t> </a:t>
            </a:r>
            <a:r>
              <a:rPr dirty="0" err="1"/>
              <a:t>úrovně</a:t>
            </a:r>
            <a:r>
              <a:rPr dirty="0"/>
              <a:t>, </a:t>
            </a:r>
            <a:r>
              <a:rPr dirty="0" err="1"/>
              <a:t>tak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určení</a:t>
            </a:r>
            <a:r>
              <a:rPr dirty="0"/>
              <a:t> </a:t>
            </a:r>
            <a:r>
              <a:rPr dirty="0" err="1"/>
              <a:t>profilu</a:t>
            </a:r>
            <a:r>
              <a:rPr dirty="0"/>
              <a:t> </a:t>
            </a:r>
            <a:r>
              <a:rPr dirty="0" err="1"/>
              <a:t>dílčích</a:t>
            </a:r>
            <a:r>
              <a:rPr dirty="0"/>
              <a:t> </a:t>
            </a:r>
            <a:r>
              <a:rPr dirty="0" err="1"/>
              <a:t>speciálních</a:t>
            </a:r>
            <a:r>
              <a:rPr dirty="0"/>
              <a:t> </a:t>
            </a:r>
            <a:r>
              <a:rPr dirty="0" err="1"/>
              <a:t>schopností</a:t>
            </a:r>
            <a:r>
              <a:rPr dirty="0"/>
              <a:t> a </a:t>
            </a:r>
            <a:r>
              <a:rPr dirty="0" err="1"/>
              <a:t>naučených</a:t>
            </a:r>
            <a:r>
              <a:rPr dirty="0"/>
              <a:t> </a:t>
            </a:r>
            <a:r>
              <a:rPr dirty="0" err="1"/>
              <a:t>dovedností</a:t>
            </a:r>
            <a:r>
              <a:rPr dirty="0"/>
              <a:t> (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čtení</a:t>
            </a:r>
            <a:r>
              <a:rPr dirty="0"/>
              <a:t>, </a:t>
            </a:r>
            <a:r>
              <a:rPr dirty="0" err="1"/>
              <a:t>psaní</a:t>
            </a:r>
            <a:r>
              <a:rPr dirty="0"/>
              <a:t>, </a:t>
            </a:r>
            <a:r>
              <a:rPr dirty="0" err="1"/>
              <a:t>počítání</a:t>
            </a:r>
            <a:r>
              <a:rPr dirty="0"/>
              <a:t> a </a:t>
            </a:r>
            <a:r>
              <a:rPr dirty="0" err="1"/>
              <a:t>rozsahu</a:t>
            </a:r>
            <a:r>
              <a:rPr dirty="0"/>
              <a:t> </a:t>
            </a:r>
            <a:r>
              <a:rPr dirty="0" err="1"/>
              <a:t>znalostí</a:t>
            </a:r>
            <a:r>
              <a:rPr dirty="0"/>
              <a:t>)</a:t>
            </a:r>
          </a:p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 err="1"/>
              <a:t>při</a:t>
            </a:r>
            <a:r>
              <a:rPr dirty="0"/>
              <a:t> NPS </a:t>
            </a:r>
            <a:r>
              <a:rPr dirty="0" err="1"/>
              <a:t>vyšetření</a:t>
            </a:r>
            <a:r>
              <a:rPr dirty="0"/>
              <a:t> je </a:t>
            </a:r>
            <a:r>
              <a:rPr dirty="0" err="1"/>
              <a:t>kladen</a:t>
            </a:r>
            <a:r>
              <a:rPr dirty="0"/>
              <a:t> </a:t>
            </a:r>
            <a:r>
              <a:rPr dirty="0" err="1"/>
              <a:t>větší</a:t>
            </a:r>
            <a:r>
              <a:rPr dirty="0"/>
              <a:t> </a:t>
            </a:r>
            <a:r>
              <a:rPr dirty="0" err="1"/>
              <a:t>důraz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hodnocení</a:t>
            </a:r>
            <a:r>
              <a:rPr dirty="0"/>
              <a:t> </a:t>
            </a:r>
            <a:r>
              <a:rPr dirty="0" err="1"/>
              <a:t>jednodušších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(</a:t>
            </a:r>
            <a:r>
              <a:rPr dirty="0" err="1" smtClean="0"/>
              <a:t>zrak</a:t>
            </a:r>
            <a:r>
              <a:rPr lang="cs-CZ" dirty="0" smtClean="0"/>
              <a:t>o</a:t>
            </a:r>
            <a:r>
              <a:rPr dirty="0" err="1" smtClean="0"/>
              <a:t>vá</a:t>
            </a:r>
            <a:r>
              <a:rPr dirty="0"/>
              <a:t>, </a:t>
            </a:r>
            <a:r>
              <a:rPr dirty="0" err="1" smtClean="0"/>
              <a:t>sluchová</a:t>
            </a:r>
            <a:r>
              <a:rPr lang="cs-CZ" dirty="0" smtClean="0"/>
              <a:t>,</a:t>
            </a:r>
            <a:r>
              <a:rPr dirty="0" smtClean="0"/>
              <a:t> </a:t>
            </a:r>
            <a:r>
              <a:rPr lang="cs-CZ" dirty="0" err="1" smtClean="0"/>
              <a:t>t</a:t>
            </a:r>
            <a:r>
              <a:rPr dirty="0" err="1" smtClean="0"/>
              <a:t>aktilní</a:t>
            </a:r>
            <a:r>
              <a:rPr dirty="0" smtClean="0"/>
              <a:t> </a:t>
            </a:r>
            <a:r>
              <a:rPr dirty="0" err="1"/>
              <a:t>percepce</a:t>
            </a:r>
            <a:r>
              <a:rPr dirty="0"/>
              <a:t>, </a:t>
            </a:r>
            <a:r>
              <a:rPr dirty="0" err="1"/>
              <a:t>jednotlivé</a:t>
            </a:r>
            <a:r>
              <a:rPr dirty="0"/>
              <a:t> </a:t>
            </a:r>
            <a:r>
              <a:rPr dirty="0" err="1" smtClean="0"/>
              <a:t>dr</a:t>
            </a:r>
            <a:r>
              <a:rPr lang="cs-CZ" dirty="0" smtClean="0"/>
              <a:t>u</a:t>
            </a:r>
            <a:r>
              <a:rPr dirty="0" err="1" smtClean="0"/>
              <a:t>hy</a:t>
            </a:r>
            <a:r>
              <a:rPr dirty="0" smtClean="0"/>
              <a:t> </a:t>
            </a:r>
            <a:r>
              <a:rPr dirty="0"/>
              <a:t>a </a:t>
            </a:r>
            <a:r>
              <a:rPr dirty="0" err="1"/>
              <a:t>typy</a:t>
            </a:r>
            <a:r>
              <a:rPr dirty="0"/>
              <a:t> </a:t>
            </a:r>
            <a:r>
              <a:rPr dirty="0" err="1"/>
              <a:t>paměti</a:t>
            </a:r>
            <a:r>
              <a:rPr dirty="0"/>
              <a:t>, </a:t>
            </a:r>
            <a:r>
              <a:rPr dirty="0" err="1"/>
              <a:t>charakteristiky</a:t>
            </a:r>
            <a:r>
              <a:rPr dirty="0"/>
              <a:t> </a:t>
            </a:r>
            <a:r>
              <a:rPr dirty="0" err="1"/>
              <a:t>pozornosti</a:t>
            </a:r>
            <a:r>
              <a:rPr dirty="0"/>
              <a:t> - </a:t>
            </a:r>
            <a:r>
              <a:rPr dirty="0" err="1"/>
              <a:t>vytrvalost</a:t>
            </a:r>
            <a:r>
              <a:rPr dirty="0"/>
              <a:t>, </a:t>
            </a:r>
            <a:r>
              <a:rPr dirty="0" err="1"/>
              <a:t>oscilace</a:t>
            </a:r>
            <a:r>
              <a:rPr dirty="0"/>
              <a:t> a </a:t>
            </a:r>
            <a:r>
              <a:rPr dirty="0" err="1"/>
              <a:t>odklonitelnost</a:t>
            </a:r>
            <a:r>
              <a:rPr dirty="0"/>
              <a:t>, </a:t>
            </a:r>
            <a:r>
              <a:rPr dirty="0" err="1"/>
              <a:t>rozsah</a:t>
            </a:r>
            <a:r>
              <a:rPr dirty="0"/>
              <a:t> a </a:t>
            </a:r>
            <a:r>
              <a:rPr dirty="0" err="1"/>
              <a:t>kvalita</a:t>
            </a:r>
            <a:r>
              <a:rPr dirty="0"/>
              <a:t> </a:t>
            </a:r>
            <a:r>
              <a:rPr dirty="0" err="1"/>
              <a:t>motoriky</a:t>
            </a:r>
            <a:r>
              <a:rPr dirty="0"/>
              <a:t>) </a:t>
            </a:r>
            <a:r>
              <a:rPr lang="cs-CZ" dirty="0" smtClean="0"/>
              <a:t>                              </a:t>
            </a:r>
            <a:r>
              <a:rPr dirty="0" smtClean="0"/>
              <a:t>a </a:t>
            </a:r>
            <a:r>
              <a:rPr dirty="0" err="1"/>
              <a:t>některých</a:t>
            </a:r>
            <a:r>
              <a:rPr dirty="0"/>
              <a:t> </a:t>
            </a:r>
            <a:r>
              <a:rPr dirty="0" err="1"/>
              <a:t>specificky</a:t>
            </a:r>
            <a:r>
              <a:rPr dirty="0"/>
              <a:t> NPS </a:t>
            </a:r>
            <a:r>
              <a:rPr dirty="0" err="1" smtClean="0"/>
              <a:t>definovan</a:t>
            </a:r>
            <a:r>
              <a:rPr lang="cs-CZ" dirty="0" smtClean="0"/>
              <a:t>é</a:t>
            </a:r>
            <a:r>
              <a:rPr dirty="0" smtClean="0"/>
              <a:t> </a:t>
            </a:r>
            <a:r>
              <a:rPr dirty="0" err="1" smtClean="0"/>
              <a:t>proces</a:t>
            </a:r>
            <a:r>
              <a:rPr lang="cs-CZ" dirty="0" smtClean="0"/>
              <a:t>y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err="1"/>
              <a:t>integrace</a:t>
            </a:r>
            <a:r>
              <a:rPr dirty="0"/>
              <a:t> </a:t>
            </a:r>
            <a:r>
              <a:rPr dirty="0" err="1"/>
              <a:t>dílčích</a:t>
            </a:r>
            <a:r>
              <a:rPr dirty="0"/>
              <a:t> </a:t>
            </a:r>
            <a:r>
              <a:rPr dirty="0" err="1"/>
              <a:t>schopností</a:t>
            </a:r>
            <a:r>
              <a:rPr dirty="0"/>
              <a:t>, </a:t>
            </a:r>
            <a:r>
              <a:rPr dirty="0" err="1"/>
              <a:t>exekutivní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)</a:t>
            </a:r>
          </a:p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 err="1"/>
              <a:t>potřeba</a:t>
            </a:r>
            <a:r>
              <a:rPr dirty="0"/>
              <a:t> </a:t>
            </a:r>
            <a:r>
              <a:rPr dirty="0" err="1"/>
              <a:t>zachytit</a:t>
            </a:r>
            <a:r>
              <a:rPr dirty="0"/>
              <a:t>, </a:t>
            </a:r>
            <a:r>
              <a:rPr dirty="0" err="1"/>
              <a:t>jak</a:t>
            </a:r>
            <a:r>
              <a:rPr dirty="0"/>
              <a:t> </a:t>
            </a:r>
            <a:r>
              <a:rPr dirty="0" err="1"/>
              <a:t>deficity</a:t>
            </a:r>
            <a:r>
              <a:rPr dirty="0"/>
              <a:t>, </a:t>
            </a:r>
            <a:r>
              <a:rPr dirty="0" err="1"/>
              <a:t>tak</a:t>
            </a:r>
            <a:r>
              <a:rPr dirty="0"/>
              <a:t> </a:t>
            </a:r>
            <a:r>
              <a:rPr dirty="0" err="1"/>
              <a:t>silné</a:t>
            </a:r>
            <a:r>
              <a:rPr dirty="0"/>
              <a:t> </a:t>
            </a:r>
            <a:r>
              <a:rPr dirty="0" err="1"/>
              <a:t>stránky</a:t>
            </a:r>
            <a:r>
              <a:rPr dirty="0"/>
              <a:t> </a:t>
            </a:r>
            <a:r>
              <a:rPr dirty="0" err="1"/>
              <a:t>dítěte</a:t>
            </a:r>
            <a:r>
              <a:rPr dirty="0"/>
              <a:t> - </a:t>
            </a:r>
            <a:r>
              <a:rPr dirty="0" err="1"/>
              <a:t>důležitá</a:t>
            </a:r>
            <a:r>
              <a:rPr dirty="0"/>
              <a:t> </a:t>
            </a:r>
            <a:r>
              <a:rPr dirty="0" err="1"/>
              <a:t>vodítka</a:t>
            </a:r>
            <a:r>
              <a:rPr dirty="0"/>
              <a:t> pro </a:t>
            </a:r>
            <a:r>
              <a:rPr dirty="0" err="1"/>
              <a:t>rehabilitaci</a:t>
            </a:r>
            <a:endParaRPr dirty="0"/>
          </a:p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/>
              <a:t>NPS </a:t>
            </a:r>
            <a:r>
              <a:rPr dirty="0" err="1"/>
              <a:t>baterie</a:t>
            </a:r>
            <a:r>
              <a:rPr dirty="0"/>
              <a:t> - </a:t>
            </a:r>
            <a:r>
              <a:rPr dirty="0" err="1"/>
              <a:t>sestaveny</a:t>
            </a:r>
            <a:r>
              <a:rPr dirty="0"/>
              <a:t> </a:t>
            </a:r>
            <a:r>
              <a:rPr dirty="0" err="1"/>
              <a:t>tak</a:t>
            </a:r>
            <a:r>
              <a:rPr dirty="0"/>
              <a:t>, aby </a:t>
            </a:r>
            <a:r>
              <a:rPr dirty="0" err="1"/>
              <a:t>bylo</a:t>
            </a:r>
            <a:r>
              <a:rPr dirty="0"/>
              <a:t> </a:t>
            </a:r>
            <a:r>
              <a:rPr dirty="0" err="1"/>
              <a:t>možné</a:t>
            </a:r>
            <a:r>
              <a:rPr dirty="0"/>
              <a:t> </a:t>
            </a:r>
            <a:r>
              <a:rPr dirty="0" err="1"/>
              <a:t>zachytit</a:t>
            </a:r>
            <a:r>
              <a:rPr dirty="0"/>
              <a:t> </a:t>
            </a:r>
            <a:r>
              <a:rPr dirty="0" err="1"/>
              <a:t>všechny</a:t>
            </a:r>
            <a:r>
              <a:rPr dirty="0"/>
              <a:t> </a:t>
            </a:r>
            <a:r>
              <a:rPr dirty="0" err="1"/>
              <a:t>případné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jednoduchých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složitých</a:t>
            </a:r>
            <a:r>
              <a:rPr dirty="0"/>
              <a:t> KF a aby </a:t>
            </a:r>
            <a:r>
              <a:rPr dirty="0" err="1"/>
              <a:t>mohla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přesně</a:t>
            </a:r>
            <a:r>
              <a:rPr dirty="0"/>
              <a:t> </a:t>
            </a:r>
            <a:r>
              <a:rPr dirty="0" err="1"/>
              <a:t>určena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míra</a:t>
            </a:r>
            <a:r>
              <a:rPr dirty="0"/>
              <a:t> 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, </a:t>
            </a:r>
            <a:r>
              <a:rPr dirty="0" err="1"/>
              <a:t>podrobnější</a:t>
            </a:r>
            <a:r>
              <a:rPr dirty="0"/>
              <a:t> </a:t>
            </a:r>
            <a:r>
              <a:rPr dirty="0" err="1"/>
              <a:t>hodnocení</a:t>
            </a:r>
            <a:r>
              <a:rPr dirty="0"/>
              <a:t> </a:t>
            </a:r>
            <a:r>
              <a:rPr dirty="0" err="1"/>
              <a:t>emočních</a:t>
            </a:r>
            <a:r>
              <a:rPr dirty="0"/>
              <a:t> a </a:t>
            </a:r>
            <a:r>
              <a:rPr dirty="0" err="1"/>
              <a:t>osobnostních</a:t>
            </a:r>
            <a:r>
              <a:rPr dirty="0"/>
              <a:t> </a:t>
            </a:r>
            <a:r>
              <a:rPr dirty="0" err="1"/>
              <a:t>charakteristik</a:t>
            </a:r>
            <a:r>
              <a:rPr dirty="0"/>
              <a:t> </a:t>
            </a:r>
            <a:r>
              <a:rPr dirty="0" err="1"/>
              <a:t>však</a:t>
            </a:r>
            <a:r>
              <a:rPr dirty="0"/>
              <a:t> </a:t>
            </a:r>
            <a:r>
              <a:rPr dirty="0" err="1"/>
              <a:t>zatím</a:t>
            </a:r>
            <a:r>
              <a:rPr dirty="0"/>
              <a:t> </a:t>
            </a:r>
            <a:r>
              <a:rPr dirty="0" err="1"/>
              <a:t>většinou</a:t>
            </a:r>
            <a:r>
              <a:rPr dirty="0"/>
              <a:t> </a:t>
            </a:r>
            <a:r>
              <a:rPr dirty="0" err="1"/>
              <a:t>neumožňují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50417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baterie konstruovány a užívány dvěma odlišnými způsoby…"/>
          <p:cNvSpPr txBox="1">
            <a:spLocks noGrp="1"/>
          </p:cNvSpPr>
          <p:nvPr>
            <p:ph type="body" idx="1"/>
          </p:nvPr>
        </p:nvSpPr>
        <p:spPr>
          <a:xfrm>
            <a:off x="892969" y="1346661"/>
            <a:ext cx="10406063" cy="536170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259397" indent="-259397" defTabSz="340923">
              <a:lnSpc>
                <a:spcPct val="110000"/>
              </a:lnSpc>
              <a:spcBef>
                <a:spcPts val="2391"/>
              </a:spcBef>
              <a:defRPr sz="2656"/>
            </a:pPr>
            <a:r>
              <a:rPr dirty="0" err="1"/>
              <a:t>baterie</a:t>
            </a:r>
            <a:r>
              <a:rPr dirty="0"/>
              <a:t> </a:t>
            </a:r>
            <a:r>
              <a:rPr dirty="0" err="1"/>
              <a:t>konstruovány</a:t>
            </a:r>
            <a:r>
              <a:rPr dirty="0"/>
              <a:t> a </a:t>
            </a:r>
            <a:r>
              <a:rPr dirty="0" err="1"/>
              <a:t>užívány</a:t>
            </a:r>
            <a:r>
              <a:rPr dirty="0"/>
              <a:t> </a:t>
            </a:r>
            <a:r>
              <a:rPr dirty="0" err="1"/>
              <a:t>dvěma</a:t>
            </a:r>
            <a:r>
              <a:rPr dirty="0"/>
              <a:t> </a:t>
            </a:r>
            <a:r>
              <a:rPr dirty="0" err="1"/>
              <a:t>odlišnými</a:t>
            </a:r>
            <a:r>
              <a:rPr dirty="0"/>
              <a:t> </a:t>
            </a:r>
            <a:r>
              <a:rPr dirty="0" err="1"/>
              <a:t>způsoby</a:t>
            </a:r>
            <a:endParaRPr dirty="0"/>
          </a:p>
          <a:p>
            <a:pPr marL="259397" indent="-259397" defTabSz="340923">
              <a:lnSpc>
                <a:spcPct val="110000"/>
              </a:lnSpc>
              <a:spcBef>
                <a:spcPts val="2391"/>
              </a:spcBef>
              <a:defRPr sz="2656"/>
            </a:pPr>
            <a:r>
              <a:rPr b="1" dirty="0" err="1"/>
              <a:t>první</a:t>
            </a:r>
            <a:r>
              <a:rPr b="1" dirty="0"/>
              <a:t> </a:t>
            </a:r>
            <a:r>
              <a:rPr b="1" dirty="0" err="1"/>
              <a:t>přístup</a:t>
            </a:r>
            <a:r>
              <a:rPr b="1" dirty="0"/>
              <a:t> </a:t>
            </a:r>
            <a:r>
              <a:rPr b="1" dirty="0" err="1"/>
              <a:t>psychometrický</a:t>
            </a:r>
            <a:r>
              <a:rPr b="1" dirty="0"/>
              <a:t>/</a:t>
            </a:r>
            <a:r>
              <a:rPr b="1" dirty="0" err="1"/>
              <a:t>kvantitativní</a:t>
            </a:r>
            <a:endParaRPr b="1" dirty="0"/>
          </a:p>
          <a:p>
            <a:pPr marL="716597" lvl="1" indent="-259397" defTabSz="340923">
              <a:lnSpc>
                <a:spcPct val="110000"/>
              </a:lnSpc>
              <a:spcBef>
                <a:spcPts val="2391"/>
              </a:spcBef>
              <a:defRPr sz="2656"/>
            </a:pPr>
            <a:r>
              <a:rPr dirty="0" err="1"/>
              <a:t>baterie</a:t>
            </a:r>
            <a:r>
              <a:rPr dirty="0"/>
              <a:t> </a:t>
            </a:r>
            <a:r>
              <a:rPr dirty="0" err="1"/>
              <a:t>Reitanovy</a:t>
            </a:r>
            <a:r>
              <a:rPr dirty="0"/>
              <a:t> (9-14 let a 5-8 let) </a:t>
            </a:r>
            <a:r>
              <a:rPr dirty="0" smtClean="0"/>
              <a:t>-</a:t>
            </a:r>
            <a:r>
              <a:rPr lang="cs-CZ" dirty="0" smtClean="0"/>
              <a:t> </a:t>
            </a:r>
            <a:r>
              <a:rPr dirty="0" err="1" smtClean="0"/>
              <a:t>opakovaně</a:t>
            </a:r>
            <a:r>
              <a:rPr dirty="0" smtClean="0"/>
              <a:t> </a:t>
            </a:r>
            <a:r>
              <a:rPr dirty="0" err="1"/>
              <a:t>revidovány</a:t>
            </a:r>
            <a:r>
              <a:rPr dirty="0"/>
              <a:t>, u </a:t>
            </a:r>
            <a:r>
              <a:rPr dirty="0" err="1"/>
              <a:t>nás</a:t>
            </a:r>
            <a:r>
              <a:rPr dirty="0"/>
              <a:t> </a:t>
            </a:r>
            <a:r>
              <a:rPr dirty="0" err="1"/>
              <a:t>nepublikovány</a:t>
            </a:r>
            <a:endParaRPr dirty="0"/>
          </a:p>
          <a:p>
            <a:pPr marL="716597" lvl="1" indent="-259397" defTabSz="340923">
              <a:lnSpc>
                <a:spcPct val="110000"/>
              </a:lnSpc>
              <a:spcBef>
                <a:spcPts val="2391"/>
              </a:spcBef>
              <a:defRPr sz="2656"/>
            </a:pPr>
            <a:r>
              <a:rPr dirty="0" err="1"/>
              <a:t>specifické</a:t>
            </a:r>
            <a:r>
              <a:rPr dirty="0"/>
              <a:t> NPS </a:t>
            </a:r>
            <a:r>
              <a:rPr dirty="0" err="1"/>
              <a:t>baterie</a:t>
            </a:r>
            <a:r>
              <a:rPr dirty="0"/>
              <a:t> pro </a:t>
            </a:r>
            <a:r>
              <a:rPr dirty="0" err="1" smtClean="0"/>
              <a:t>řešen</a:t>
            </a:r>
            <a:r>
              <a:rPr lang="cs-CZ" dirty="0" smtClean="0"/>
              <a:t>í</a:t>
            </a:r>
            <a:r>
              <a:rPr dirty="0" smtClean="0"/>
              <a:t> </a:t>
            </a:r>
            <a:r>
              <a:rPr dirty="0" err="1"/>
              <a:t>některých</a:t>
            </a:r>
            <a:r>
              <a:rPr dirty="0"/>
              <a:t> </a:t>
            </a:r>
            <a:r>
              <a:rPr dirty="0" err="1"/>
              <a:t>užších</a:t>
            </a:r>
            <a:r>
              <a:rPr dirty="0"/>
              <a:t> </a:t>
            </a:r>
            <a:r>
              <a:rPr dirty="0" err="1"/>
              <a:t>problémů</a:t>
            </a:r>
            <a:r>
              <a:rPr dirty="0"/>
              <a:t> - </a:t>
            </a:r>
            <a:r>
              <a:rPr dirty="0" err="1"/>
              <a:t>detekce</a:t>
            </a:r>
            <a:r>
              <a:rPr dirty="0"/>
              <a:t> </a:t>
            </a:r>
            <a:r>
              <a:rPr dirty="0" err="1"/>
              <a:t>neurotoxických</a:t>
            </a:r>
            <a:r>
              <a:rPr dirty="0"/>
              <a:t> </a:t>
            </a:r>
            <a:r>
              <a:rPr dirty="0" err="1"/>
              <a:t>důsledků</a:t>
            </a:r>
            <a:r>
              <a:rPr dirty="0"/>
              <a:t> </a:t>
            </a:r>
            <a:r>
              <a:rPr dirty="0" err="1"/>
              <a:t>chemických</a:t>
            </a:r>
            <a:r>
              <a:rPr dirty="0"/>
              <a:t> </a:t>
            </a:r>
            <a:r>
              <a:rPr dirty="0" err="1"/>
              <a:t>látek</a:t>
            </a:r>
            <a:r>
              <a:rPr dirty="0"/>
              <a:t> (</a:t>
            </a:r>
            <a:r>
              <a:rPr b="1" dirty="0"/>
              <a:t>Neurobehavioral Evaluation System I, II - NES</a:t>
            </a:r>
            <a:r>
              <a:rPr dirty="0"/>
              <a:t>) - </a:t>
            </a:r>
            <a:r>
              <a:rPr dirty="0" err="1"/>
              <a:t>české</a:t>
            </a:r>
            <a:r>
              <a:rPr dirty="0"/>
              <a:t> </a:t>
            </a:r>
            <a:r>
              <a:rPr dirty="0" err="1"/>
              <a:t>normy</a:t>
            </a:r>
            <a:r>
              <a:rPr dirty="0"/>
              <a:t> z </a:t>
            </a:r>
            <a:r>
              <a:rPr dirty="0" err="1"/>
              <a:t>počátku</a:t>
            </a:r>
            <a:r>
              <a:rPr dirty="0"/>
              <a:t> 90. let,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senzomotorické</a:t>
            </a:r>
            <a:r>
              <a:rPr dirty="0"/>
              <a:t> a </a:t>
            </a:r>
            <a:r>
              <a:rPr dirty="0" err="1"/>
              <a:t>pozornostní</a:t>
            </a:r>
            <a:r>
              <a:rPr dirty="0"/>
              <a:t> testy</a:t>
            </a:r>
          </a:p>
          <a:p>
            <a:pPr marL="716597" lvl="1" indent="-259397" defTabSz="340923">
              <a:lnSpc>
                <a:spcPct val="110000"/>
              </a:lnSpc>
              <a:spcBef>
                <a:spcPts val="2391"/>
              </a:spcBef>
              <a:defRPr sz="2656"/>
            </a:pPr>
            <a:r>
              <a:rPr b="1" dirty="0"/>
              <a:t>CANTAB</a:t>
            </a:r>
            <a:r>
              <a:rPr dirty="0"/>
              <a:t> pro </a:t>
            </a:r>
            <a:r>
              <a:rPr dirty="0" err="1"/>
              <a:t>děti</a:t>
            </a:r>
            <a:r>
              <a:rPr dirty="0"/>
              <a:t> -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škály</a:t>
            </a:r>
            <a:r>
              <a:rPr dirty="0"/>
              <a:t> </a:t>
            </a:r>
            <a:r>
              <a:rPr dirty="0" err="1"/>
              <a:t>mají</a:t>
            </a:r>
            <a:r>
              <a:rPr dirty="0"/>
              <a:t> </a:t>
            </a:r>
            <a:r>
              <a:rPr dirty="0" err="1"/>
              <a:t>dle</a:t>
            </a:r>
            <a:r>
              <a:rPr dirty="0"/>
              <a:t> </a:t>
            </a:r>
            <a:r>
              <a:rPr dirty="0" err="1"/>
              <a:t>autorů</a:t>
            </a:r>
            <a:r>
              <a:rPr dirty="0"/>
              <a:t> </a:t>
            </a:r>
            <a:r>
              <a:rPr dirty="0" err="1"/>
              <a:t>těsný</a:t>
            </a:r>
            <a:r>
              <a:rPr dirty="0"/>
              <a:t> </a:t>
            </a:r>
            <a:r>
              <a:rPr dirty="0" err="1"/>
              <a:t>vztah</a:t>
            </a:r>
            <a:r>
              <a:rPr dirty="0"/>
              <a:t> k </a:t>
            </a:r>
            <a:r>
              <a:rPr dirty="0" err="1"/>
              <a:t>specificky</a:t>
            </a:r>
            <a:r>
              <a:rPr dirty="0"/>
              <a:t> </a:t>
            </a:r>
            <a:r>
              <a:rPr dirty="0" err="1"/>
              <a:t>ohraničeným</a:t>
            </a:r>
            <a:r>
              <a:rPr dirty="0"/>
              <a:t> </a:t>
            </a:r>
            <a:r>
              <a:rPr dirty="0" err="1"/>
              <a:t>lokalizovaným</a:t>
            </a:r>
            <a:r>
              <a:rPr dirty="0"/>
              <a:t> </a:t>
            </a:r>
            <a:r>
              <a:rPr dirty="0" err="1"/>
              <a:t>lézím</a:t>
            </a:r>
            <a:r>
              <a:rPr dirty="0"/>
              <a:t>, </a:t>
            </a:r>
            <a:r>
              <a:rPr dirty="0" err="1"/>
              <a:t>obsahuje</a:t>
            </a:r>
            <a:r>
              <a:rPr dirty="0"/>
              <a:t> testy </a:t>
            </a:r>
            <a:r>
              <a:rPr dirty="0" err="1"/>
              <a:t>jednodušší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složitější</a:t>
            </a:r>
            <a:endParaRPr dirty="0"/>
          </a:p>
          <a:p>
            <a:pPr marL="716597" lvl="1" indent="-259397" defTabSz="340923">
              <a:lnSpc>
                <a:spcPct val="110000"/>
              </a:lnSpc>
              <a:spcBef>
                <a:spcPts val="2391"/>
              </a:spcBef>
              <a:defRPr sz="2656"/>
            </a:pPr>
            <a:r>
              <a:rPr dirty="0" err="1"/>
              <a:t>většinou</a:t>
            </a:r>
            <a:r>
              <a:rPr dirty="0"/>
              <a:t> </a:t>
            </a:r>
            <a:r>
              <a:rPr dirty="0" err="1"/>
              <a:t>počítačové</a:t>
            </a:r>
            <a:r>
              <a:rPr dirty="0"/>
              <a:t> </a:t>
            </a:r>
            <a:r>
              <a:rPr dirty="0" err="1"/>
              <a:t>verze</a:t>
            </a:r>
            <a:r>
              <a:rPr dirty="0"/>
              <a:t> NPS </a:t>
            </a:r>
            <a:r>
              <a:rPr dirty="0" err="1" smtClean="0"/>
              <a:t>baterií</a:t>
            </a:r>
            <a:r>
              <a:rPr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25596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/>
          </a:p>
        </p:txBody>
      </p:sp>
      <p:sp>
        <p:nvSpPr>
          <p:cNvPr id="164" name="druhý přístup, klinický, přístup Lurijův - nejen při prási s dospělými, ale i staršími dětm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b="1" dirty="0" err="1"/>
              <a:t>druhý</a:t>
            </a:r>
            <a:r>
              <a:rPr b="1" dirty="0"/>
              <a:t> </a:t>
            </a:r>
            <a:r>
              <a:rPr b="1" dirty="0" err="1"/>
              <a:t>přístup</a:t>
            </a:r>
            <a:r>
              <a:rPr b="1" dirty="0"/>
              <a:t>, </a:t>
            </a:r>
            <a:r>
              <a:rPr b="1" dirty="0" err="1"/>
              <a:t>klinický</a:t>
            </a:r>
            <a:r>
              <a:rPr b="1" dirty="0"/>
              <a:t>, </a:t>
            </a:r>
            <a:r>
              <a:rPr b="1" dirty="0" err="1"/>
              <a:t>přístup</a:t>
            </a:r>
            <a:r>
              <a:rPr b="1" dirty="0"/>
              <a:t> </a:t>
            </a:r>
            <a:r>
              <a:rPr b="1" dirty="0" err="1"/>
              <a:t>Lurijův</a:t>
            </a:r>
            <a:r>
              <a:rPr b="1" dirty="0"/>
              <a:t> </a:t>
            </a:r>
            <a:r>
              <a:rPr dirty="0"/>
              <a:t>- </a:t>
            </a:r>
            <a:r>
              <a:rPr dirty="0" err="1"/>
              <a:t>nejen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prási</a:t>
            </a:r>
            <a:r>
              <a:rPr dirty="0"/>
              <a:t> s </a:t>
            </a:r>
            <a:r>
              <a:rPr dirty="0" err="1"/>
              <a:t>dospělými</a:t>
            </a:r>
            <a:r>
              <a:rPr dirty="0"/>
              <a:t>, ale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staršími</a:t>
            </a:r>
            <a:r>
              <a:rPr dirty="0"/>
              <a:t> </a:t>
            </a:r>
            <a:r>
              <a:rPr dirty="0" err="1"/>
              <a:t>dětmi</a:t>
            </a:r>
            <a:endParaRPr dirty="0"/>
          </a:p>
          <a:p>
            <a:pPr lvl="1"/>
            <a:r>
              <a:rPr dirty="0"/>
              <a:t>1981 The </a:t>
            </a:r>
            <a:r>
              <a:rPr dirty="0" err="1"/>
              <a:t>Lurija</a:t>
            </a:r>
            <a:r>
              <a:rPr dirty="0"/>
              <a:t> Nebraska Neuropsychological Battery Children Revision</a:t>
            </a:r>
          </a:p>
          <a:p>
            <a:pPr lvl="1"/>
            <a:r>
              <a:rPr dirty="0"/>
              <a:t>NEPSY -pro </a:t>
            </a:r>
            <a:r>
              <a:rPr dirty="0" err="1"/>
              <a:t>děti</a:t>
            </a:r>
            <a:r>
              <a:rPr dirty="0"/>
              <a:t> 4-8 let</a:t>
            </a:r>
          </a:p>
          <a:p>
            <a:pPr lvl="1"/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často</a:t>
            </a:r>
            <a:r>
              <a:rPr dirty="0"/>
              <a:t> </a:t>
            </a:r>
            <a:r>
              <a:rPr dirty="0" err="1"/>
              <a:t>používanou</a:t>
            </a:r>
            <a:r>
              <a:rPr dirty="0"/>
              <a:t> a </a:t>
            </a:r>
            <a:r>
              <a:rPr dirty="0" err="1"/>
              <a:t>objektivně</a:t>
            </a:r>
            <a:r>
              <a:rPr dirty="0"/>
              <a:t> </a:t>
            </a:r>
            <a:r>
              <a:rPr dirty="0" err="1"/>
              <a:t>kvantifikovanou</a:t>
            </a:r>
            <a:r>
              <a:rPr dirty="0"/>
              <a:t> </a:t>
            </a:r>
            <a:r>
              <a:rPr dirty="0" err="1"/>
              <a:t>úpravou</a:t>
            </a:r>
            <a:r>
              <a:rPr dirty="0"/>
              <a:t> je </a:t>
            </a:r>
            <a:r>
              <a:rPr dirty="0" smtClean="0"/>
              <a:t>T</a:t>
            </a:r>
            <a:r>
              <a:rPr lang="cs-CZ" dirty="0"/>
              <a:t>u</a:t>
            </a:r>
            <a:r>
              <a:rPr dirty="0" smtClean="0"/>
              <a:t>binger </a:t>
            </a:r>
            <a:r>
              <a:rPr dirty="0"/>
              <a:t>Luria Christensen </a:t>
            </a:r>
            <a:r>
              <a:rPr dirty="0" err="1"/>
              <a:t>neuropsychologische</a:t>
            </a:r>
            <a:r>
              <a:rPr dirty="0"/>
              <a:t> </a:t>
            </a:r>
            <a:r>
              <a:rPr dirty="0" err="1"/>
              <a:t>Untersuchungsreihe</a:t>
            </a:r>
            <a:r>
              <a:rPr dirty="0"/>
              <a:t> fur Kinder - 5-16 let</a:t>
            </a:r>
          </a:p>
        </p:txBody>
      </p:sp>
    </p:spTree>
    <p:extLst>
      <p:ext uri="{BB962C8B-B14F-4D97-AF65-F5344CB8AC3E}">
        <p14:creationId xmlns:p14="http://schemas.microsoft.com/office/powerpoint/2010/main" val="32374861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Závěr"/>
          <p:cNvSpPr txBox="1">
            <a:spLocks noGrp="1"/>
          </p:cNvSpPr>
          <p:nvPr>
            <p:ph type="title"/>
          </p:nvPr>
        </p:nvSpPr>
        <p:spPr>
          <a:xfrm>
            <a:off x="2895600" y="340424"/>
            <a:ext cx="8610600" cy="1293028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Závěr</a:t>
            </a:r>
            <a:endParaRPr dirty="0"/>
          </a:p>
        </p:txBody>
      </p:sp>
      <p:sp>
        <p:nvSpPr>
          <p:cNvPr id="167" name="dětská NPS obor celkem mladý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dětská</a:t>
            </a:r>
            <a:r>
              <a:rPr dirty="0"/>
              <a:t> NPS </a:t>
            </a:r>
            <a:r>
              <a:rPr dirty="0" err="1"/>
              <a:t>obor</a:t>
            </a:r>
            <a:r>
              <a:rPr dirty="0"/>
              <a:t> </a:t>
            </a:r>
            <a:r>
              <a:rPr dirty="0" err="1"/>
              <a:t>celkem</a:t>
            </a:r>
            <a:r>
              <a:rPr dirty="0"/>
              <a:t> </a:t>
            </a:r>
            <a:r>
              <a:rPr dirty="0" err="1"/>
              <a:t>mladý</a:t>
            </a:r>
            <a:endParaRPr dirty="0"/>
          </a:p>
          <a:p>
            <a:r>
              <a:rPr dirty="0" err="1"/>
              <a:t>rychle</a:t>
            </a:r>
            <a:r>
              <a:rPr dirty="0"/>
              <a:t> </a:t>
            </a:r>
            <a:r>
              <a:rPr dirty="0" err="1"/>
              <a:t>narůstající</a:t>
            </a:r>
            <a:r>
              <a:rPr dirty="0"/>
              <a:t> </a:t>
            </a:r>
            <a:r>
              <a:rPr dirty="0" err="1"/>
              <a:t>rozsah</a:t>
            </a:r>
            <a:r>
              <a:rPr dirty="0"/>
              <a:t> </a:t>
            </a:r>
            <a:r>
              <a:rPr dirty="0" err="1"/>
              <a:t>výsledných</a:t>
            </a:r>
            <a:r>
              <a:rPr dirty="0"/>
              <a:t> </a:t>
            </a:r>
            <a:r>
              <a:rPr dirty="0" err="1"/>
              <a:t>empirických</a:t>
            </a:r>
            <a:r>
              <a:rPr dirty="0"/>
              <a:t> </a:t>
            </a:r>
            <a:r>
              <a:rPr dirty="0" err="1"/>
              <a:t>studií</a:t>
            </a:r>
            <a:r>
              <a:rPr dirty="0"/>
              <a:t> </a:t>
            </a:r>
            <a:r>
              <a:rPr dirty="0" err="1"/>
              <a:t>rozšiřuje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možnosti</a:t>
            </a:r>
            <a:r>
              <a:rPr dirty="0"/>
              <a:t> </a:t>
            </a:r>
            <a:r>
              <a:rPr dirty="0" err="1"/>
              <a:t>terapeutické</a:t>
            </a:r>
            <a:endParaRPr dirty="0"/>
          </a:p>
          <a:p>
            <a:r>
              <a:rPr dirty="0"/>
              <a:t>k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významným</a:t>
            </a:r>
            <a:r>
              <a:rPr dirty="0"/>
              <a:t> </a:t>
            </a:r>
            <a:r>
              <a:rPr dirty="0" err="1"/>
              <a:t>trendům</a:t>
            </a:r>
            <a:r>
              <a:rPr dirty="0"/>
              <a:t> </a:t>
            </a:r>
            <a:r>
              <a:rPr dirty="0" err="1"/>
              <a:t>patří</a:t>
            </a:r>
            <a:r>
              <a:rPr dirty="0"/>
              <a:t> </a:t>
            </a:r>
            <a:r>
              <a:rPr dirty="0" err="1"/>
              <a:t>rozšiřování</a:t>
            </a:r>
            <a:r>
              <a:rPr dirty="0"/>
              <a:t> </a:t>
            </a:r>
            <a:r>
              <a:rPr dirty="0" err="1"/>
              <a:t>zájmu</a:t>
            </a:r>
            <a:r>
              <a:rPr dirty="0"/>
              <a:t> NPS </a:t>
            </a:r>
            <a:r>
              <a:rPr dirty="0" err="1"/>
              <a:t>i</a:t>
            </a:r>
            <a:r>
              <a:rPr dirty="0"/>
              <a:t> </a:t>
            </a:r>
            <a:r>
              <a:rPr dirty="0" smtClean="0"/>
              <a:t>o </a:t>
            </a:r>
            <a:r>
              <a:rPr dirty="0"/>
              <a:t>oblast </a:t>
            </a:r>
            <a:r>
              <a:rPr dirty="0" err="1"/>
              <a:t>emočních</a:t>
            </a:r>
            <a:r>
              <a:rPr dirty="0"/>
              <a:t> a </a:t>
            </a:r>
            <a:r>
              <a:rPr dirty="0" err="1"/>
              <a:t>sociálních</a:t>
            </a:r>
            <a:r>
              <a:rPr dirty="0"/>
              <a:t> </a:t>
            </a:r>
            <a:r>
              <a:rPr dirty="0" err="1"/>
              <a:t>projevů</a:t>
            </a:r>
            <a:endParaRPr dirty="0"/>
          </a:p>
          <a:p>
            <a:r>
              <a:rPr dirty="0" err="1"/>
              <a:t>narůstá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počet</a:t>
            </a:r>
            <a:r>
              <a:rPr dirty="0"/>
              <a:t> </a:t>
            </a:r>
            <a:r>
              <a:rPr dirty="0" err="1"/>
              <a:t>prací</a:t>
            </a:r>
            <a:r>
              <a:rPr dirty="0"/>
              <a:t> </a:t>
            </a:r>
            <a:r>
              <a:rPr dirty="0" err="1"/>
              <a:t>zaměřených</a:t>
            </a:r>
            <a:r>
              <a:rPr dirty="0"/>
              <a:t> </a:t>
            </a:r>
            <a:r>
              <a:rPr dirty="0" err="1"/>
              <a:t>přímo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NPS </a:t>
            </a:r>
            <a:r>
              <a:rPr dirty="0" err="1"/>
              <a:t>emocí</a:t>
            </a:r>
            <a:r>
              <a:rPr dirty="0"/>
              <a:t> a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porozumění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vztahu</a:t>
            </a:r>
            <a:r>
              <a:rPr dirty="0"/>
              <a:t> k </a:t>
            </a:r>
            <a:r>
              <a:rPr dirty="0" err="1"/>
              <a:t>fcím</a:t>
            </a:r>
            <a:r>
              <a:rPr dirty="0"/>
              <a:t> </a:t>
            </a:r>
            <a:r>
              <a:rPr dirty="0" err="1"/>
              <a:t>kognitivním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48714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 dirty="0"/>
          </a:p>
        </p:txBody>
      </p:sp>
      <p:sp>
        <p:nvSpPr>
          <p:cNvPr id="123" name="věnuje se studiu vztahů mezi mozkem a chováním, respektive průběhem psychických procesů, především z hediska vlivu mozkových lézína psychické fungování člověka…"/>
          <p:cNvSpPr txBox="1">
            <a:spLocks noGrp="1"/>
          </p:cNvSpPr>
          <p:nvPr>
            <p:ph type="body" idx="1"/>
          </p:nvPr>
        </p:nvSpPr>
        <p:spPr>
          <a:xfrm>
            <a:off x="685800" y="1321723"/>
            <a:ext cx="10820400" cy="533677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00017" indent="-200017" defTabSz="262880">
              <a:lnSpc>
                <a:spcPct val="110000"/>
              </a:lnSpc>
              <a:spcBef>
                <a:spcPts val="1828"/>
              </a:spcBef>
              <a:defRPr sz="2048"/>
            </a:pPr>
            <a:r>
              <a:rPr dirty="0" err="1"/>
              <a:t>věnuje</a:t>
            </a:r>
            <a:r>
              <a:rPr dirty="0"/>
              <a:t> se </a:t>
            </a:r>
            <a:r>
              <a:rPr dirty="0" err="1"/>
              <a:t>studiu</a:t>
            </a:r>
            <a:r>
              <a:rPr dirty="0"/>
              <a:t> </a:t>
            </a:r>
            <a:r>
              <a:rPr dirty="0" err="1"/>
              <a:t>vztahů</a:t>
            </a:r>
            <a:r>
              <a:rPr dirty="0"/>
              <a:t> </a:t>
            </a:r>
            <a:r>
              <a:rPr dirty="0" err="1"/>
              <a:t>mezi</a:t>
            </a:r>
            <a:r>
              <a:rPr dirty="0"/>
              <a:t> </a:t>
            </a:r>
            <a:r>
              <a:rPr dirty="0" err="1"/>
              <a:t>mozkem</a:t>
            </a:r>
            <a:r>
              <a:rPr dirty="0"/>
              <a:t> a </a:t>
            </a:r>
            <a:r>
              <a:rPr dirty="0" err="1"/>
              <a:t>chováním</a:t>
            </a:r>
            <a:r>
              <a:rPr dirty="0"/>
              <a:t>, </a:t>
            </a:r>
            <a:r>
              <a:rPr dirty="0" err="1"/>
              <a:t>respektive</a:t>
            </a:r>
            <a:r>
              <a:rPr dirty="0"/>
              <a:t> </a:t>
            </a:r>
            <a:r>
              <a:rPr dirty="0" err="1"/>
              <a:t>průběhem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procesů</a:t>
            </a:r>
            <a:r>
              <a:rPr dirty="0"/>
              <a:t>, </a:t>
            </a:r>
            <a:r>
              <a:rPr dirty="0" err="1"/>
              <a:t>především</a:t>
            </a:r>
            <a:r>
              <a:rPr dirty="0"/>
              <a:t> z </a:t>
            </a:r>
            <a:r>
              <a:rPr dirty="0" smtClean="0"/>
              <a:t>h</a:t>
            </a:r>
            <a:r>
              <a:rPr lang="cs-CZ" dirty="0" smtClean="0"/>
              <a:t>l</a:t>
            </a:r>
            <a:r>
              <a:rPr dirty="0" err="1" smtClean="0"/>
              <a:t>ediska</a:t>
            </a:r>
            <a:r>
              <a:rPr dirty="0" smtClean="0"/>
              <a:t> </a:t>
            </a:r>
            <a:r>
              <a:rPr dirty="0" err="1"/>
              <a:t>vlivu</a:t>
            </a:r>
            <a:r>
              <a:rPr dirty="0"/>
              <a:t> </a:t>
            </a:r>
            <a:r>
              <a:rPr dirty="0" err="1"/>
              <a:t>mozkových</a:t>
            </a:r>
            <a:r>
              <a:rPr dirty="0"/>
              <a:t> </a:t>
            </a:r>
            <a:r>
              <a:rPr dirty="0" err="1" smtClean="0"/>
              <a:t>lézí</a:t>
            </a:r>
            <a:r>
              <a:rPr lang="cs-CZ" dirty="0" smtClean="0"/>
              <a:t> </a:t>
            </a:r>
            <a:r>
              <a:rPr dirty="0" err="1" smtClean="0"/>
              <a:t>na</a:t>
            </a:r>
            <a:r>
              <a:rPr dirty="0" smtClean="0"/>
              <a:t> </a:t>
            </a:r>
            <a:r>
              <a:rPr dirty="0" err="1"/>
              <a:t>psychické</a:t>
            </a:r>
            <a:r>
              <a:rPr dirty="0"/>
              <a:t> </a:t>
            </a:r>
            <a:r>
              <a:rPr dirty="0" err="1"/>
              <a:t>fungování</a:t>
            </a:r>
            <a:r>
              <a:rPr dirty="0"/>
              <a:t> </a:t>
            </a:r>
            <a:r>
              <a:rPr dirty="0" err="1"/>
              <a:t>člověka</a:t>
            </a:r>
            <a:endParaRPr dirty="0"/>
          </a:p>
          <a:p>
            <a:pPr marL="200017" indent="-200017" defTabSz="262880">
              <a:lnSpc>
                <a:spcPct val="110000"/>
              </a:lnSpc>
              <a:spcBef>
                <a:spcPts val="1828"/>
              </a:spcBef>
              <a:defRPr sz="2048"/>
            </a:pPr>
            <a:r>
              <a:rPr dirty="0"/>
              <a:t>je </a:t>
            </a:r>
            <a:r>
              <a:rPr dirty="0" err="1"/>
              <a:t>oborem</a:t>
            </a:r>
            <a:r>
              <a:rPr dirty="0"/>
              <a:t> </a:t>
            </a:r>
            <a:r>
              <a:rPr dirty="0" err="1"/>
              <a:t>mladším</a:t>
            </a:r>
            <a:endParaRPr dirty="0"/>
          </a:p>
          <a:p>
            <a:pPr marL="200017" indent="-200017" defTabSz="262880">
              <a:lnSpc>
                <a:spcPct val="110000"/>
              </a:lnSpc>
              <a:spcBef>
                <a:spcPts val="1828"/>
              </a:spcBef>
              <a:defRPr sz="2048"/>
            </a:pPr>
            <a:r>
              <a:rPr dirty="0"/>
              <a:t>od 70.let </a:t>
            </a:r>
            <a:r>
              <a:rPr dirty="0" err="1"/>
              <a:t>minulého</a:t>
            </a:r>
            <a:r>
              <a:rPr dirty="0"/>
              <a:t> </a:t>
            </a:r>
            <a:r>
              <a:rPr dirty="0" err="1"/>
              <a:t>století</a:t>
            </a:r>
            <a:r>
              <a:rPr dirty="0"/>
              <a:t> </a:t>
            </a:r>
            <a:r>
              <a:rPr dirty="0" err="1"/>
              <a:t>odborné</a:t>
            </a:r>
            <a:r>
              <a:rPr dirty="0"/>
              <a:t> </a:t>
            </a:r>
            <a:r>
              <a:rPr dirty="0" err="1"/>
              <a:t>časopisy</a:t>
            </a:r>
            <a:r>
              <a:rPr dirty="0"/>
              <a:t> (Child Neuropsychology, Developmental Neuropsychology), </a:t>
            </a:r>
            <a:r>
              <a:rPr dirty="0" err="1"/>
              <a:t>řada</a:t>
            </a:r>
            <a:r>
              <a:rPr dirty="0"/>
              <a:t> </a:t>
            </a:r>
            <a:r>
              <a:rPr dirty="0" err="1"/>
              <a:t>monografií</a:t>
            </a:r>
            <a:r>
              <a:rPr dirty="0"/>
              <a:t> a </a:t>
            </a:r>
            <a:r>
              <a:rPr dirty="0" err="1"/>
              <a:t>aplikovaná</a:t>
            </a:r>
            <a:r>
              <a:rPr dirty="0"/>
              <a:t> </a:t>
            </a:r>
            <a:r>
              <a:rPr dirty="0" err="1"/>
              <a:t>dětská</a:t>
            </a:r>
            <a:r>
              <a:rPr dirty="0"/>
              <a:t> NPS (</a:t>
            </a:r>
            <a:r>
              <a:rPr dirty="0" err="1"/>
              <a:t>pediatrická</a:t>
            </a:r>
            <a:r>
              <a:rPr dirty="0"/>
              <a:t>) </a:t>
            </a:r>
            <a:r>
              <a:rPr dirty="0" err="1"/>
              <a:t>prakticky</a:t>
            </a:r>
            <a:r>
              <a:rPr dirty="0"/>
              <a:t> </a:t>
            </a:r>
            <a:r>
              <a:rPr dirty="0" err="1"/>
              <a:t>využívána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celém</a:t>
            </a:r>
            <a:r>
              <a:rPr dirty="0"/>
              <a:t> </a:t>
            </a:r>
            <a:r>
              <a:rPr dirty="0" err="1"/>
              <a:t>světě</a:t>
            </a:r>
            <a:endParaRPr dirty="0"/>
          </a:p>
          <a:p>
            <a:pPr marL="200017" indent="-200017" defTabSz="262880">
              <a:lnSpc>
                <a:spcPct val="110000"/>
              </a:lnSpc>
              <a:spcBef>
                <a:spcPts val="1828"/>
              </a:spcBef>
              <a:defRPr sz="2048"/>
            </a:pPr>
            <a:r>
              <a:rPr dirty="0" err="1"/>
              <a:t>dříve</a:t>
            </a:r>
            <a:r>
              <a:rPr dirty="0"/>
              <a:t> </a:t>
            </a:r>
            <a:r>
              <a:rPr dirty="0" err="1"/>
              <a:t>navazovala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klasickou</a:t>
            </a:r>
            <a:r>
              <a:rPr dirty="0"/>
              <a:t> NPS </a:t>
            </a:r>
            <a:r>
              <a:rPr dirty="0" err="1"/>
              <a:t>dospělých</a:t>
            </a:r>
            <a:r>
              <a:rPr dirty="0"/>
              <a:t>, </a:t>
            </a:r>
            <a:r>
              <a:rPr dirty="0" err="1"/>
              <a:t>převzala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zaměření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studium</a:t>
            </a:r>
            <a:r>
              <a:rPr dirty="0"/>
              <a:t> </a:t>
            </a:r>
            <a:r>
              <a:rPr dirty="0" err="1"/>
              <a:t>lokalizace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endParaRPr dirty="0"/>
          </a:p>
          <a:p>
            <a:pPr marL="200017" indent="-200017" defTabSz="262880">
              <a:lnSpc>
                <a:spcPct val="110000"/>
              </a:lnSpc>
              <a:spcBef>
                <a:spcPts val="1828"/>
              </a:spcBef>
              <a:defRPr sz="2048"/>
            </a:pPr>
            <a:r>
              <a:rPr dirty="0"/>
              <a:t>u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toto</a:t>
            </a:r>
            <a:r>
              <a:rPr dirty="0"/>
              <a:t> </a:t>
            </a:r>
            <a:r>
              <a:rPr dirty="0" err="1"/>
              <a:t>nevedlo</a:t>
            </a:r>
            <a:r>
              <a:rPr dirty="0"/>
              <a:t> k </a:t>
            </a:r>
            <a:r>
              <a:rPr dirty="0" err="1"/>
              <a:t>jednoznačným</a:t>
            </a:r>
            <a:r>
              <a:rPr dirty="0"/>
              <a:t> </a:t>
            </a:r>
            <a:r>
              <a:rPr dirty="0" err="1"/>
              <a:t>závěrům</a:t>
            </a:r>
            <a:r>
              <a:rPr dirty="0"/>
              <a:t>, </a:t>
            </a:r>
            <a:r>
              <a:rPr dirty="0" err="1"/>
              <a:t>nekonzistentní</a:t>
            </a:r>
            <a:r>
              <a:rPr dirty="0"/>
              <a:t>, </a:t>
            </a:r>
            <a:r>
              <a:rPr dirty="0" err="1"/>
              <a:t>značně</a:t>
            </a:r>
            <a:r>
              <a:rPr dirty="0"/>
              <a:t> </a:t>
            </a:r>
            <a:r>
              <a:rPr dirty="0" err="1"/>
              <a:t>variabilní</a:t>
            </a:r>
            <a:r>
              <a:rPr dirty="0"/>
              <a:t> </a:t>
            </a:r>
            <a:r>
              <a:rPr lang="cs-CZ" dirty="0" smtClean="0"/>
              <a:t>                                 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 err="1"/>
              <a:t>rozporuplné</a:t>
            </a:r>
            <a:r>
              <a:rPr dirty="0"/>
              <a:t> </a:t>
            </a:r>
            <a:r>
              <a:rPr dirty="0" err="1"/>
              <a:t>poznatky</a:t>
            </a:r>
            <a:r>
              <a:rPr dirty="0"/>
              <a:t> </a:t>
            </a:r>
            <a:r>
              <a:rPr dirty="0" smtClean="0"/>
              <a:t>-</a:t>
            </a:r>
            <a:r>
              <a:rPr lang="cs-CZ" dirty="0" smtClean="0"/>
              <a:t> </a:t>
            </a:r>
            <a:r>
              <a:rPr lang="en-US" dirty="0" smtClean="0"/>
              <a:t>&gt; </a:t>
            </a:r>
            <a:r>
              <a:rPr dirty="0" smtClean="0"/>
              <a:t> </a:t>
            </a:r>
            <a:r>
              <a:rPr dirty="0" err="1"/>
              <a:t>závěr</a:t>
            </a:r>
            <a:r>
              <a:rPr dirty="0"/>
              <a:t> - u </a:t>
            </a:r>
            <a:r>
              <a:rPr dirty="0" err="1"/>
              <a:t>dětí</a:t>
            </a:r>
            <a:r>
              <a:rPr dirty="0"/>
              <a:t> je </a:t>
            </a:r>
            <a:r>
              <a:rPr dirty="0" err="1"/>
              <a:t>klinický</a:t>
            </a:r>
            <a:r>
              <a:rPr dirty="0"/>
              <a:t> </a:t>
            </a:r>
            <a:r>
              <a:rPr dirty="0" err="1"/>
              <a:t>obraz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různých</a:t>
            </a:r>
            <a:r>
              <a:rPr dirty="0"/>
              <a:t> </a:t>
            </a:r>
            <a:r>
              <a:rPr dirty="0" err="1"/>
              <a:t>neurologických</a:t>
            </a:r>
            <a:r>
              <a:rPr dirty="0"/>
              <a:t> </a:t>
            </a:r>
            <a:r>
              <a:rPr dirty="0" err="1"/>
              <a:t>poruch</a:t>
            </a:r>
            <a:r>
              <a:rPr dirty="0"/>
              <a:t> </a:t>
            </a:r>
            <a:r>
              <a:rPr dirty="0" err="1"/>
              <a:t>málo</a:t>
            </a:r>
            <a:r>
              <a:rPr dirty="0"/>
              <a:t> </a:t>
            </a:r>
            <a:r>
              <a:rPr dirty="0" err="1"/>
              <a:t>variabilní</a:t>
            </a:r>
            <a:r>
              <a:rPr dirty="0"/>
              <a:t> a </a:t>
            </a:r>
            <a:r>
              <a:rPr dirty="0" err="1"/>
              <a:t>nezávisí</a:t>
            </a:r>
            <a:r>
              <a:rPr dirty="0"/>
              <a:t> </a:t>
            </a:r>
            <a:r>
              <a:rPr dirty="0" err="1"/>
              <a:t>přímo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povaze</a:t>
            </a:r>
            <a:r>
              <a:rPr dirty="0"/>
              <a:t> a </a:t>
            </a:r>
            <a:r>
              <a:rPr dirty="0" err="1"/>
              <a:t>typu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CNS</a:t>
            </a:r>
          </a:p>
          <a:p>
            <a:pPr marL="200017" indent="-200017" defTabSz="262880">
              <a:lnSpc>
                <a:spcPct val="110000"/>
              </a:lnSpc>
              <a:spcBef>
                <a:spcPts val="1828"/>
              </a:spcBef>
              <a:defRPr sz="2048"/>
            </a:pPr>
            <a:r>
              <a:rPr dirty="0" err="1"/>
              <a:t>teorie</a:t>
            </a:r>
            <a:r>
              <a:rPr dirty="0"/>
              <a:t> </a:t>
            </a:r>
            <a:r>
              <a:rPr dirty="0" err="1"/>
              <a:t>kontinua</a:t>
            </a:r>
            <a:r>
              <a:rPr dirty="0"/>
              <a:t> </a:t>
            </a:r>
            <a:r>
              <a:rPr dirty="0" err="1"/>
              <a:t>míry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sz="1300" dirty="0"/>
              <a:t>(</a:t>
            </a:r>
            <a:r>
              <a:rPr sz="1300" dirty="0" err="1"/>
              <a:t>Capute</a:t>
            </a:r>
            <a:r>
              <a:rPr sz="1300" dirty="0"/>
              <a:t>, </a:t>
            </a:r>
            <a:r>
              <a:rPr sz="1300" dirty="0" err="1"/>
              <a:t>Accardo</a:t>
            </a:r>
            <a:r>
              <a:rPr sz="1300" dirty="0"/>
              <a:t>, 1996)</a:t>
            </a:r>
          </a:p>
        </p:txBody>
      </p:sp>
    </p:spTree>
    <p:extLst>
      <p:ext uri="{BB962C8B-B14F-4D97-AF65-F5344CB8AC3E}">
        <p14:creationId xmlns:p14="http://schemas.microsoft.com/office/powerpoint/2010/main" val="40184416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/>
          </a:p>
        </p:txBody>
      </p:sp>
      <p:sp>
        <p:nvSpPr>
          <p:cNvPr id="126" name="podle tohoto pojetí není významná lokalizace léze ani její etiologie, ale výsledná porucha je přímo podmíněna především rozsahem nebo mírou poškození mozku…"/>
          <p:cNvSpPr txBox="1">
            <a:spLocks noGrp="1"/>
          </p:cNvSpPr>
          <p:nvPr>
            <p:ph type="body" idx="1"/>
          </p:nvPr>
        </p:nvSpPr>
        <p:spPr>
          <a:xfrm>
            <a:off x="523702" y="1263536"/>
            <a:ext cx="11388436" cy="543652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podle</a:t>
            </a:r>
            <a:r>
              <a:rPr dirty="0"/>
              <a:t> </a:t>
            </a:r>
            <a:r>
              <a:rPr dirty="0" err="1"/>
              <a:t>tohoto</a:t>
            </a:r>
            <a:r>
              <a:rPr dirty="0"/>
              <a:t> </a:t>
            </a:r>
            <a:r>
              <a:rPr dirty="0" err="1"/>
              <a:t>pojetí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významná</a:t>
            </a:r>
            <a:r>
              <a:rPr dirty="0"/>
              <a:t> </a:t>
            </a:r>
            <a:r>
              <a:rPr dirty="0" err="1"/>
              <a:t>lokalizace</a:t>
            </a:r>
            <a:r>
              <a:rPr dirty="0"/>
              <a:t> </a:t>
            </a:r>
            <a:r>
              <a:rPr dirty="0" err="1"/>
              <a:t>léze</a:t>
            </a:r>
            <a:r>
              <a:rPr dirty="0"/>
              <a:t>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etiologie</a:t>
            </a:r>
            <a:r>
              <a:rPr dirty="0"/>
              <a:t>, ale </a:t>
            </a:r>
            <a:r>
              <a:rPr dirty="0" err="1"/>
              <a:t>výsledná</a:t>
            </a:r>
            <a:r>
              <a:rPr dirty="0"/>
              <a:t> </a:t>
            </a:r>
            <a:r>
              <a:rPr dirty="0" err="1"/>
              <a:t>porucha</a:t>
            </a:r>
            <a:r>
              <a:rPr dirty="0"/>
              <a:t> je </a:t>
            </a:r>
            <a:r>
              <a:rPr dirty="0" err="1"/>
              <a:t>přímo</a:t>
            </a:r>
            <a:r>
              <a:rPr dirty="0"/>
              <a:t> </a:t>
            </a:r>
            <a:r>
              <a:rPr dirty="0" err="1"/>
              <a:t>podmíněna</a:t>
            </a:r>
            <a:r>
              <a:rPr dirty="0"/>
              <a:t> </a:t>
            </a:r>
            <a:r>
              <a:rPr dirty="0" err="1"/>
              <a:t>především</a:t>
            </a:r>
            <a:r>
              <a:rPr dirty="0"/>
              <a:t> </a:t>
            </a:r>
            <a:r>
              <a:rPr dirty="0" err="1"/>
              <a:t>rozsahem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mírou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</a:t>
            </a:r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př</a:t>
            </a:r>
            <a:r>
              <a:rPr dirty="0"/>
              <a:t>.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míře</a:t>
            </a:r>
            <a:r>
              <a:rPr dirty="0"/>
              <a:t> </a:t>
            </a:r>
            <a:r>
              <a:rPr dirty="0" err="1"/>
              <a:t>perinatálního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závisí</a:t>
            </a:r>
            <a:r>
              <a:rPr dirty="0"/>
              <a:t>, </a:t>
            </a:r>
            <a:r>
              <a:rPr dirty="0" err="1"/>
              <a:t>zda</a:t>
            </a:r>
            <a:r>
              <a:rPr dirty="0"/>
              <a:t> </a:t>
            </a:r>
            <a:r>
              <a:rPr dirty="0" err="1"/>
              <a:t>jeho</a:t>
            </a:r>
            <a:r>
              <a:rPr dirty="0"/>
              <a:t> </a:t>
            </a:r>
            <a:r>
              <a:rPr dirty="0" err="1"/>
              <a:t>důsledkem</a:t>
            </a:r>
            <a:r>
              <a:rPr dirty="0"/>
              <a:t> </a:t>
            </a:r>
            <a:r>
              <a:rPr dirty="0" err="1"/>
              <a:t>bude</a:t>
            </a:r>
            <a:r>
              <a:rPr dirty="0"/>
              <a:t> </a:t>
            </a:r>
            <a:r>
              <a:rPr dirty="0" err="1"/>
              <a:t>závažná</a:t>
            </a:r>
            <a:r>
              <a:rPr dirty="0"/>
              <a:t>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motoriky</a:t>
            </a:r>
            <a:r>
              <a:rPr dirty="0"/>
              <a:t> (DMO)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kognitivních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(</a:t>
            </a:r>
            <a:r>
              <a:rPr dirty="0" err="1"/>
              <a:t>mentální</a:t>
            </a:r>
            <a:r>
              <a:rPr dirty="0"/>
              <a:t> </a:t>
            </a:r>
            <a:r>
              <a:rPr dirty="0" err="1"/>
              <a:t>retardace</a:t>
            </a:r>
            <a:r>
              <a:rPr dirty="0"/>
              <a:t>),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zda</a:t>
            </a:r>
            <a:r>
              <a:rPr dirty="0"/>
              <a:t> se </a:t>
            </a:r>
            <a:r>
              <a:rPr dirty="0" err="1"/>
              <a:t>organicita</a:t>
            </a:r>
            <a:r>
              <a:rPr dirty="0"/>
              <a:t> </a:t>
            </a:r>
            <a:r>
              <a:rPr dirty="0" err="1"/>
              <a:t>projeví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 </a:t>
            </a:r>
            <a:r>
              <a:rPr dirty="0" err="1"/>
              <a:t>tzv</a:t>
            </a:r>
            <a:r>
              <a:rPr dirty="0"/>
              <a:t>. </a:t>
            </a:r>
            <a:r>
              <a:rPr dirty="0" err="1"/>
              <a:t>lehká</a:t>
            </a:r>
            <a:r>
              <a:rPr dirty="0"/>
              <a:t> </a:t>
            </a:r>
            <a:r>
              <a:rPr dirty="0" err="1"/>
              <a:t>mozková</a:t>
            </a:r>
            <a:r>
              <a:rPr dirty="0"/>
              <a:t> </a:t>
            </a:r>
            <a:r>
              <a:rPr dirty="0" err="1"/>
              <a:t>dysfce</a:t>
            </a:r>
            <a:r>
              <a:rPr dirty="0"/>
              <a:t>, </a:t>
            </a:r>
            <a:r>
              <a:rPr dirty="0" err="1"/>
              <a:t>klinický</a:t>
            </a:r>
            <a:r>
              <a:rPr dirty="0"/>
              <a:t> </a:t>
            </a:r>
            <a:r>
              <a:rPr dirty="0" err="1"/>
              <a:t>obraz</a:t>
            </a:r>
            <a:r>
              <a:rPr dirty="0"/>
              <a:t> je ale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dosti</a:t>
            </a:r>
            <a:r>
              <a:rPr dirty="0"/>
              <a:t> </a:t>
            </a:r>
            <a:r>
              <a:rPr dirty="0" err="1"/>
              <a:t>uniformní</a:t>
            </a:r>
            <a:endParaRPr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pojem</a:t>
            </a:r>
            <a:r>
              <a:rPr dirty="0"/>
              <a:t> </a:t>
            </a:r>
            <a:r>
              <a:rPr dirty="0" err="1"/>
              <a:t>lehká</a:t>
            </a:r>
            <a:r>
              <a:rPr dirty="0"/>
              <a:t> </a:t>
            </a:r>
            <a:r>
              <a:rPr dirty="0" err="1"/>
              <a:t>dětská</a:t>
            </a:r>
            <a:r>
              <a:rPr dirty="0"/>
              <a:t> </a:t>
            </a:r>
            <a:r>
              <a:rPr dirty="0" err="1"/>
              <a:t>encefalopatie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minimální</a:t>
            </a:r>
            <a:r>
              <a:rPr dirty="0"/>
              <a:t> </a:t>
            </a:r>
            <a:r>
              <a:rPr dirty="0" err="1"/>
              <a:t>mozkové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s </a:t>
            </a:r>
            <a:r>
              <a:rPr dirty="0" err="1"/>
              <a:t>nediferencovaným</a:t>
            </a:r>
            <a:r>
              <a:rPr dirty="0"/>
              <a:t> </a:t>
            </a:r>
            <a:r>
              <a:rPr dirty="0" err="1"/>
              <a:t>klinickým</a:t>
            </a:r>
            <a:r>
              <a:rPr dirty="0"/>
              <a:t> </a:t>
            </a:r>
            <a:r>
              <a:rPr dirty="0" err="1"/>
              <a:t>obrazem</a:t>
            </a:r>
            <a:r>
              <a:rPr dirty="0"/>
              <a:t> - v </a:t>
            </a:r>
            <a:r>
              <a:rPr dirty="0" err="1"/>
              <a:t>útlém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</a:t>
            </a:r>
            <a:r>
              <a:rPr dirty="0" err="1"/>
              <a:t>nejsou</a:t>
            </a:r>
            <a:r>
              <a:rPr dirty="0"/>
              <a:t> </a:t>
            </a:r>
            <a:r>
              <a:rPr dirty="0" err="1"/>
              <a:t>dílčí</a:t>
            </a:r>
            <a:r>
              <a:rPr dirty="0"/>
              <a:t> </a:t>
            </a:r>
            <a:r>
              <a:rPr dirty="0" err="1"/>
              <a:t>psychické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ještě</a:t>
            </a:r>
            <a:r>
              <a:rPr dirty="0"/>
              <a:t> </a:t>
            </a:r>
            <a:r>
              <a:rPr dirty="0" err="1"/>
              <a:t>diferencovány</a:t>
            </a:r>
            <a:r>
              <a:rPr dirty="0"/>
              <a:t>,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vyvinuta</a:t>
            </a:r>
            <a:r>
              <a:rPr dirty="0"/>
              <a:t> </a:t>
            </a:r>
            <a:r>
              <a:rPr dirty="0" err="1"/>
              <a:t>fční</a:t>
            </a:r>
            <a:r>
              <a:rPr dirty="0"/>
              <a:t> </a:t>
            </a:r>
            <a:r>
              <a:rPr dirty="0" err="1"/>
              <a:t>specializace</a:t>
            </a:r>
            <a:r>
              <a:rPr dirty="0"/>
              <a:t> </a:t>
            </a:r>
            <a:r>
              <a:rPr dirty="0" err="1"/>
              <a:t>mozkových</a:t>
            </a:r>
            <a:r>
              <a:rPr dirty="0"/>
              <a:t> </a:t>
            </a:r>
            <a:r>
              <a:rPr dirty="0" err="1"/>
              <a:t>hemisfér</a:t>
            </a:r>
            <a:r>
              <a:rPr dirty="0"/>
              <a:t>, </a:t>
            </a:r>
            <a:r>
              <a:rPr dirty="0" err="1"/>
              <a:t>lateralizace</a:t>
            </a:r>
            <a:r>
              <a:rPr dirty="0"/>
              <a:t> </a:t>
            </a:r>
            <a:r>
              <a:rPr dirty="0" err="1"/>
              <a:t>řečových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,….</a:t>
            </a:r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značná</a:t>
            </a:r>
            <a:r>
              <a:rPr dirty="0"/>
              <a:t> </a:t>
            </a:r>
            <a:r>
              <a:rPr dirty="0" err="1"/>
              <a:t>plasticita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v </a:t>
            </a:r>
            <a:r>
              <a:rPr dirty="0" err="1"/>
              <a:t>dětství</a:t>
            </a:r>
            <a:r>
              <a:rPr dirty="0"/>
              <a:t> - </a:t>
            </a:r>
            <a:r>
              <a:rPr dirty="0" err="1"/>
              <a:t>lokalizované</a:t>
            </a:r>
            <a:r>
              <a:rPr dirty="0"/>
              <a:t> </a:t>
            </a:r>
            <a:r>
              <a:rPr dirty="0" err="1"/>
              <a:t>strukturální</a:t>
            </a:r>
            <a:r>
              <a:rPr dirty="0"/>
              <a:t> </a:t>
            </a:r>
            <a:r>
              <a:rPr dirty="0" err="1"/>
              <a:t>léze</a:t>
            </a:r>
            <a:r>
              <a:rPr dirty="0"/>
              <a:t> </a:t>
            </a:r>
            <a:r>
              <a:rPr dirty="0" err="1"/>
              <a:t>mají</a:t>
            </a:r>
            <a:r>
              <a:rPr dirty="0"/>
              <a:t> </a:t>
            </a:r>
            <a:r>
              <a:rPr dirty="0" err="1"/>
              <a:t>tím</a:t>
            </a:r>
            <a:r>
              <a:rPr dirty="0"/>
              <a:t> </a:t>
            </a:r>
            <a:r>
              <a:rPr dirty="0" err="1"/>
              <a:t>menší</a:t>
            </a:r>
            <a:r>
              <a:rPr dirty="0"/>
              <a:t> </a:t>
            </a:r>
            <a:r>
              <a:rPr dirty="0" err="1"/>
              <a:t>důsledky</a:t>
            </a:r>
            <a:r>
              <a:rPr dirty="0"/>
              <a:t>, </a:t>
            </a:r>
            <a:r>
              <a:rPr dirty="0" err="1"/>
              <a:t>čím</a:t>
            </a:r>
            <a:r>
              <a:rPr dirty="0"/>
              <a:t> </a:t>
            </a:r>
            <a:r>
              <a:rPr dirty="0" err="1"/>
              <a:t>časněji</a:t>
            </a:r>
            <a:r>
              <a:rPr dirty="0"/>
              <a:t> </a:t>
            </a:r>
            <a:r>
              <a:rPr lang="cs-CZ" dirty="0" smtClean="0"/>
              <a:t>                      </a:t>
            </a:r>
            <a:r>
              <a:rPr dirty="0" smtClean="0"/>
              <a:t>k </a:t>
            </a:r>
            <a:r>
              <a:rPr dirty="0" err="1"/>
              <a:t>nim</a:t>
            </a:r>
            <a:r>
              <a:rPr dirty="0"/>
              <a:t> </a:t>
            </a:r>
            <a:r>
              <a:rPr dirty="0" err="1"/>
              <a:t>došlo</a:t>
            </a:r>
            <a:endParaRPr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intaktní</a:t>
            </a:r>
            <a:r>
              <a:rPr dirty="0"/>
              <a:t> </a:t>
            </a:r>
            <a:r>
              <a:rPr dirty="0" err="1"/>
              <a:t>části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</a:t>
            </a:r>
            <a:r>
              <a:rPr dirty="0" err="1"/>
              <a:t>přebírají</a:t>
            </a:r>
            <a:r>
              <a:rPr dirty="0"/>
              <a:t> </a:t>
            </a:r>
            <a:r>
              <a:rPr dirty="0" err="1"/>
              <a:t>fci</a:t>
            </a:r>
            <a:r>
              <a:rPr dirty="0"/>
              <a:t> </a:t>
            </a:r>
            <a:r>
              <a:rPr dirty="0" err="1"/>
              <a:t>struktur</a:t>
            </a:r>
            <a:r>
              <a:rPr dirty="0"/>
              <a:t> </a:t>
            </a:r>
            <a:r>
              <a:rPr dirty="0" err="1"/>
              <a:t>poškozených</a:t>
            </a:r>
            <a:r>
              <a:rPr dirty="0"/>
              <a:t> </a:t>
            </a:r>
            <a:r>
              <a:rPr b="1" dirty="0"/>
              <a:t>(</a:t>
            </a:r>
            <a:r>
              <a:rPr b="1" dirty="0" err="1"/>
              <a:t>plasticita</a:t>
            </a:r>
            <a:r>
              <a:rPr b="1" dirty="0"/>
              <a:t> </a:t>
            </a:r>
            <a:r>
              <a:rPr b="1" dirty="0" err="1"/>
              <a:t>strukturální</a:t>
            </a:r>
            <a:r>
              <a:rPr b="1" dirty="0"/>
              <a:t>),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komplexních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(</a:t>
            </a:r>
            <a:r>
              <a:rPr dirty="0" err="1"/>
              <a:t>řeč</a:t>
            </a:r>
            <a:r>
              <a:rPr dirty="0"/>
              <a:t>, </a:t>
            </a:r>
            <a:r>
              <a:rPr dirty="0" err="1"/>
              <a:t>čtení</a:t>
            </a:r>
            <a:r>
              <a:rPr dirty="0"/>
              <a:t>,..) </a:t>
            </a:r>
            <a:r>
              <a:rPr dirty="0" err="1"/>
              <a:t>postupuje</a:t>
            </a:r>
            <a:r>
              <a:rPr dirty="0"/>
              <a:t> </a:t>
            </a:r>
            <a:r>
              <a:rPr dirty="0" err="1"/>
              <a:t>poněkud</a:t>
            </a:r>
            <a:r>
              <a:rPr dirty="0"/>
              <a:t> </a:t>
            </a:r>
            <a:r>
              <a:rPr dirty="0" err="1"/>
              <a:t>odlišnou</a:t>
            </a:r>
            <a:r>
              <a:rPr dirty="0"/>
              <a:t> </a:t>
            </a:r>
            <a:r>
              <a:rPr dirty="0" err="1"/>
              <a:t>vývojovou</a:t>
            </a:r>
            <a:r>
              <a:rPr dirty="0"/>
              <a:t> </a:t>
            </a:r>
            <a:r>
              <a:rPr dirty="0" err="1"/>
              <a:t>cestou</a:t>
            </a:r>
            <a:r>
              <a:rPr dirty="0"/>
              <a:t> </a:t>
            </a:r>
            <a:r>
              <a:rPr b="1" dirty="0"/>
              <a:t>(</a:t>
            </a:r>
            <a:r>
              <a:rPr b="1" dirty="0" err="1"/>
              <a:t>plasticita</a:t>
            </a:r>
            <a:r>
              <a:rPr b="1" dirty="0"/>
              <a:t> </a:t>
            </a:r>
            <a:r>
              <a:rPr b="1" dirty="0" err="1"/>
              <a:t>psychických</a:t>
            </a:r>
            <a:r>
              <a:rPr b="1" dirty="0"/>
              <a:t> </a:t>
            </a:r>
            <a:r>
              <a:rPr b="1" dirty="0" err="1"/>
              <a:t>fcí</a:t>
            </a:r>
            <a:r>
              <a:rPr b="1" dirty="0"/>
              <a:t> </a:t>
            </a:r>
            <a:r>
              <a:rPr b="1" dirty="0" err="1"/>
              <a:t>samotných</a:t>
            </a:r>
            <a:r>
              <a:rPr b="1" dirty="0"/>
              <a:t>)</a:t>
            </a:r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např</a:t>
            </a:r>
            <a:r>
              <a:rPr dirty="0"/>
              <a:t>. </a:t>
            </a:r>
            <a:r>
              <a:rPr dirty="0" err="1"/>
              <a:t>perinatální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řečovýh</a:t>
            </a:r>
            <a:r>
              <a:rPr dirty="0"/>
              <a:t> center (event.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celé</a:t>
            </a:r>
            <a:r>
              <a:rPr dirty="0"/>
              <a:t> </a:t>
            </a:r>
            <a:r>
              <a:rPr dirty="0" err="1"/>
              <a:t>levé</a:t>
            </a:r>
            <a:r>
              <a:rPr dirty="0"/>
              <a:t> </a:t>
            </a:r>
            <a:r>
              <a:rPr dirty="0" err="1"/>
              <a:t>hemisféry</a:t>
            </a:r>
            <a:r>
              <a:rPr dirty="0"/>
              <a:t>) </a:t>
            </a:r>
            <a:r>
              <a:rPr dirty="0" err="1"/>
              <a:t>obvykle</a:t>
            </a:r>
            <a:r>
              <a:rPr dirty="0"/>
              <a:t> </a:t>
            </a:r>
            <a:r>
              <a:rPr dirty="0" err="1"/>
              <a:t>nemá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důsledek</a:t>
            </a:r>
            <a:r>
              <a:rPr dirty="0"/>
              <a:t> </a:t>
            </a:r>
            <a:r>
              <a:rPr dirty="0" err="1"/>
              <a:t>žádnou</a:t>
            </a:r>
            <a:r>
              <a:rPr dirty="0"/>
              <a:t> </a:t>
            </a:r>
            <a:r>
              <a:rPr dirty="0" err="1"/>
              <a:t>závažnější</a:t>
            </a:r>
            <a:r>
              <a:rPr dirty="0"/>
              <a:t> </a:t>
            </a:r>
            <a:r>
              <a:rPr dirty="0" err="1"/>
              <a:t>poruchu</a:t>
            </a:r>
            <a:r>
              <a:rPr dirty="0"/>
              <a:t> </a:t>
            </a:r>
            <a:r>
              <a:rPr dirty="0" err="1"/>
              <a:t>vývoje</a:t>
            </a:r>
            <a:r>
              <a:rPr dirty="0"/>
              <a:t> </a:t>
            </a:r>
            <a:r>
              <a:rPr dirty="0" err="1"/>
              <a:t>řeči</a:t>
            </a:r>
            <a:r>
              <a:rPr dirty="0"/>
              <a:t> - </a:t>
            </a:r>
            <a:r>
              <a:rPr dirty="0" err="1"/>
              <a:t>řečové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se v </a:t>
            </a:r>
            <a:r>
              <a:rPr dirty="0" err="1"/>
              <a:t>časných</a:t>
            </a:r>
            <a:r>
              <a:rPr dirty="0"/>
              <a:t> </a:t>
            </a:r>
            <a:r>
              <a:rPr dirty="0" err="1"/>
              <a:t>vývojových</a:t>
            </a:r>
            <a:r>
              <a:rPr dirty="0"/>
              <a:t> </a:t>
            </a:r>
            <a:r>
              <a:rPr dirty="0" err="1"/>
              <a:t>stádiích</a:t>
            </a:r>
            <a:r>
              <a:rPr dirty="0"/>
              <a:t> </a:t>
            </a:r>
            <a:r>
              <a:rPr dirty="0" err="1"/>
              <a:t>přesouvají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intaktní</a:t>
            </a:r>
            <a:r>
              <a:rPr dirty="0"/>
              <a:t> </a:t>
            </a:r>
            <a:r>
              <a:rPr dirty="0" err="1"/>
              <a:t>struktury</a:t>
            </a:r>
            <a:endParaRPr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dirty="0" err="1"/>
              <a:t>hranicí</a:t>
            </a:r>
            <a:r>
              <a:rPr dirty="0"/>
              <a:t> je 5 let </a:t>
            </a:r>
            <a:r>
              <a:rPr dirty="0" err="1"/>
              <a:t>věku</a:t>
            </a:r>
            <a:r>
              <a:rPr dirty="0"/>
              <a:t> </a:t>
            </a:r>
            <a:r>
              <a:rPr dirty="0" err="1"/>
              <a:t>dítěte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59467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 dirty="0"/>
          </a:p>
        </p:txBody>
      </p:sp>
      <p:sp>
        <p:nvSpPr>
          <p:cNvPr id="129" name="z hlediska věku, v němž k poškození došlo, panuje shoda v závěru, že léze generalizované (na rozdíl od lézí jasně ohraničených) mají větší vliv u dětí mladších - zbrzděn je pak celý další vývoj dítěte, menší dítě nemůže stavět na již naučeném jako děti starší…"/>
          <p:cNvSpPr txBox="1">
            <a:spLocks noGrp="1"/>
          </p:cNvSpPr>
          <p:nvPr>
            <p:ph type="body" idx="1"/>
          </p:nvPr>
        </p:nvSpPr>
        <p:spPr>
          <a:xfrm>
            <a:off x="685800" y="1712422"/>
            <a:ext cx="10820400" cy="488788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dirty="0"/>
              <a:t>z </a:t>
            </a:r>
            <a:r>
              <a:rPr dirty="0" err="1"/>
              <a:t>hlediska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, v </a:t>
            </a:r>
            <a:r>
              <a:rPr dirty="0" err="1"/>
              <a:t>němž</a:t>
            </a:r>
            <a:r>
              <a:rPr dirty="0"/>
              <a:t> k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došlo</a:t>
            </a:r>
            <a:r>
              <a:rPr dirty="0"/>
              <a:t>, </a:t>
            </a:r>
            <a:r>
              <a:rPr dirty="0" err="1"/>
              <a:t>panuje</a:t>
            </a:r>
            <a:r>
              <a:rPr dirty="0"/>
              <a:t> </a:t>
            </a:r>
            <a:r>
              <a:rPr dirty="0" err="1"/>
              <a:t>shoda</a:t>
            </a:r>
            <a:r>
              <a:rPr dirty="0"/>
              <a:t> v </a:t>
            </a:r>
            <a:r>
              <a:rPr dirty="0" err="1"/>
              <a:t>závěru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léze</a:t>
            </a:r>
            <a:r>
              <a:rPr dirty="0"/>
              <a:t> </a:t>
            </a:r>
            <a:r>
              <a:rPr dirty="0" err="1"/>
              <a:t>generalizované</a:t>
            </a:r>
            <a:r>
              <a:rPr dirty="0"/>
              <a:t> (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rozdíl</a:t>
            </a:r>
            <a:r>
              <a:rPr dirty="0"/>
              <a:t> od </a:t>
            </a:r>
            <a:r>
              <a:rPr dirty="0" err="1"/>
              <a:t>lézí</a:t>
            </a:r>
            <a:r>
              <a:rPr dirty="0"/>
              <a:t> </a:t>
            </a:r>
            <a:r>
              <a:rPr dirty="0" err="1"/>
              <a:t>jasně</a:t>
            </a:r>
            <a:r>
              <a:rPr dirty="0"/>
              <a:t> </a:t>
            </a:r>
            <a:r>
              <a:rPr dirty="0" err="1"/>
              <a:t>ohraničených</a:t>
            </a:r>
            <a:r>
              <a:rPr dirty="0"/>
              <a:t>) </a:t>
            </a:r>
            <a:r>
              <a:rPr dirty="0" err="1"/>
              <a:t>mají</a:t>
            </a:r>
            <a:r>
              <a:rPr dirty="0"/>
              <a:t> </a:t>
            </a:r>
            <a:r>
              <a:rPr dirty="0" err="1"/>
              <a:t>větší</a:t>
            </a:r>
            <a:r>
              <a:rPr dirty="0"/>
              <a:t> </a:t>
            </a:r>
            <a:r>
              <a:rPr dirty="0" err="1"/>
              <a:t>vliv</a:t>
            </a:r>
            <a:r>
              <a:rPr dirty="0"/>
              <a:t> u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mladších</a:t>
            </a:r>
            <a:r>
              <a:rPr dirty="0"/>
              <a:t> - </a:t>
            </a:r>
            <a:r>
              <a:rPr dirty="0" err="1"/>
              <a:t>zbrzděn</a:t>
            </a:r>
            <a:r>
              <a:rPr dirty="0"/>
              <a:t> je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celý</a:t>
            </a:r>
            <a:r>
              <a:rPr dirty="0"/>
              <a:t> </a:t>
            </a:r>
            <a:r>
              <a:rPr dirty="0" err="1"/>
              <a:t>další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dítěte</a:t>
            </a:r>
            <a:r>
              <a:rPr dirty="0"/>
              <a:t>, </a:t>
            </a:r>
            <a:r>
              <a:rPr dirty="0" err="1"/>
              <a:t>menší</a:t>
            </a:r>
            <a:r>
              <a:rPr dirty="0"/>
              <a:t> </a:t>
            </a:r>
            <a:r>
              <a:rPr dirty="0" err="1"/>
              <a:t>dítě</a:t>
            </a:r>
            <a:r>
              <a:rPr dirty="0"/>
              <a:t> </a:t>
            </a:r>
            <a:r>
              <a:rPr dirty="0" err="1"/>
              <a:t>nemůže</a:t>
            </a:r>
            <a:r>
              <a:rPr dirty="0"/>
              <a:t> </a:t>
            </a:r>
            <a:r>
              <a:rPr dirty="0" err="1"/>
              <a:t>stavět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naučeném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 </a:t>
            </a:r>
            <a:r>
              <a:rPr dirty="0" err="1"/>
              <a:t>děti</a:t>
            </a:r>
            <a:r>
              <a:rPr dirty="0"/>
              <a:t> </a:t>
            </a:r>
            <a:r>
              <a:rPr dirty="0" err="1"/>
              <a:t>starší</a:t>
            </a:r>
            <a:endParaRPr dirty="0"/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dirty="0"/>
              <a:t>v </a:t>
            </a:r>
            <a:r>
              <a:rPr dirty="0" err="1"/>
              <a:t>útlém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je proto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větší</a:t>
            </a:r>
            <a:r>
              <a:rPr dirty="0"/>
              <a:t> </a:t>
            </a:r>
            <a:r>
              <a:rPr dirty="0" err="1"/>
              <a:t>riziko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</a:t>
            </a:r>
            <a:r>
              <a:rPr dirty="0" err="1"/>
              <a:t>hypoxií</a:t>
            </a:r>
            <a:r>
              <a:rPr dirty="0"/>
              <a:t>, </a:t>
            </a:r>
            <a:r>
              <a:rPr dirty="0" err="1"/>
              <a:t>horší</a:t>
            </a:r>
            <a:r>
              <a:rPr dirty="0"/>
              <a:t> je </a:t>
            </a:r>
            <a:r>
              <a:rPr dirty="0" err="1"/>
              <a:t>prognóza</a:t>
            </a:r>
            <a:r>
              <a:rPr dirty="0"/>
              <a:t> </a:t>
            </a:r>
            <a:r>
              <a:rPr dirty="0" err="1"/>
              <a:t>neuroinfekcí</a:t>
            </a:r>
            <a:r>
              <a:rPr dirty="0"/>
              <a:t>,..</a:t>
            </a:r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dirty="0" err="1"/>
              <a:t>př</a:t>
            </a:r>
            <a:r>
              <a:rPr dirty="0"/>
              <a:t>. </a:t>
            </a:r>
            <a:r>
              <a:rPr dirty="0" err="1"/>
              <a:t>encefalitida</a:t>
            </a:r>
            <a:r>
              <a:rPr dirty="0"/>
              <a:t> </a:t>
            </a:r>
            <a:r>
              <a:rPr dirty="0" err="1"/>
              <a:t>před</a:t>
            </a:r>
            <a:r>
              <a:rPr dirty="0"/>
              <a:t> </a:t>
            </a:r>
            <a:r>
              <a:rPr dirty="0" err="1"/>
              <a:t>třetím</a:t>
            </a:r>
            <a:r>
              <a:rPr dirty="0"/>
              <a:t> </a:t>
            </a:r>
            <a:r>
              <a:rPr dirty="0" err="1"/>
              <a:t>rokem</a:t>
            </a:r>
            <a:r>
              <a:rPr dirty="0"/>
              <a:t> - </a:t>
            </a:r>
            <a:r>
              <a:rPr dirty="0" err="1"/>
              <a:t>často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intelektu</a:t>
            </a:r>
            <a:r>
              <a:rPr dirty="0"/>
              <a:t>, </a:t>
            </a:r>
            <a:r>
              <a:rPr dirty="0" err="1"/>
              <a:t>později</a:t>
            </a:r>
            <a:r>
              <a:rPr dirty="0"/>
              <a:t>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pozornosti</a:t>
            </a:r>
            <a:r>
              <a:rPr dirty="0"/>
              <a:t>, </a:t>
            </a:r>
            <a:r>
              <a:rPr dirty="0" err="1"/>
              <a:t>hyperaktivita</a:t>
            </a:r>
            <a:r>
              <a:rPr dirty="0"/>
              <a:t> a </a:t>
            </a:r>
            <a:r>
              <a:rPr dirty="0" err="1"/>
              <a:t>emoční</a:t>
            </a:r>
            <a:r>
              <a:rPr dirty="0"/>
              <a:t> </a:t>
            </a:r>
            <a:r>
              <a:rPr dirty="0" err="1"/>
              <a:t>labilita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naopak</a:t>
            </a:r>
            <a:r>
              <a:rPr dirty="0"/>
              <a:t> </a:t>
            </a:r>
            <a:r>
              <a:rPr dirty="0" err="1"/>
              <a:t>tendence</a:t>
            </a:r>
            <a:r>
              <a:rPr dirty="0"/>
              <a:t> k </a:t>
            </a:r>
            <a:r>
              <a:rPr dirty="0" err="1"/>
              <a:t>pasivitě</a:t>
            </a:r>
            <a:r>
              <a:rPr dirty="0"/>
              <a:t>, </a:t>
            </a:r>
            <a:r>
              <a:rPr dirty="0" err="1"/>
              <a:t>hypoaktivita</a:t>
            </a:r>
            <a:r>
              <a:rPr dirty="0"/>
              <a:t> a </a:t>
            </a:r>
            <a:r>
              <a:rPr dirty="0" err="1"/>
              <a:t>zpomalení</a:t>
            </a:r>
            <a:r>
              <a:rPr dirty="0"/>
              <a:t> PM, ale ne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intelektové</a:t>
            </a:r>
            <a:endParaRPr dirty="0"/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dirty="0" err="1"/>
              <a:t>další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dětské</a:t>
            </a:r>
            <a:r>
              <a:rPr dirty="0"/>
              <a:t> NPS </a:t>
            </a:r>
            <a:r>
              <a:rPr dirty="0" err="1"/>
              <a:t>spojen</a:t>
            </a:r>
            <a:r>
              <a:rPr dirty="0"/>
              <a:t> s </a:t>
            </a:r>
            <a:r>
              <a:rPr dirty="0" err="1"/>
              <a:t>postupným</a:t>
            </a:r>
            <a:r>
              <a:rPr dirty="0"/>
              <a:t> </a:t>
            </a:r>
            <a:r>
              <a:rPr dirty="0" err="1"/>
              <a:t>zjemňováním</a:t>
            </a:r>
            <a:r>
              <a:rPr dirty="0"/>
              <a:t> </a:t>
            </a:r>
            <a:r>
              <a:rPr dirty="0" err="1"/>
              <a:t>psychologické</a:t>
            </a:r>
            <a:r>
              <a:rPr dirty="0"/>
              <a:t> </a:t>
            </a:r>
            <a:r>
              <a:rPr dirty="0" err="1" smtClean="0"/>
              <a:t>diagnos</a:t>
            </a:r>
            <a:r>
              <a:rPr lang="cs-CZ" dirty="0" smtClean="0"/>
              <a:t>t</a:t>
            </a:r>
            <a:r>
              <a:rPr dirty="0" err="1" smtClean="0"/>
              <a:t>iky</a:t>
            </a:r>
            <a:r>
              <a:rPr dirty="0" smtClean="0"/>
              <a:t> </a:t>
            </a:r>
            <a:r>
              <a:rPr dirty="0"/>
              <a:t>a s </a:t>
            </a:r>
            <a:r>
              <a:rPr dirty="0" err="1"/>
              <a:t>rozvojem</a:t>
            </a:r>
            <a:r>
              <a:rPr dirty="0"/>
              <a:t> </a:t>
            </a:r>
            <a:r>
              <a:rPr dirty="0" err="1"/>
              <a:t>zobrazovacích</a:t>
            </a:r>
            <a:r>
              <a:rPr dirty="0"/>
              <a:t> </a:t>
            </a:r>
            <a:r>
              <a:rPr dirty="0" err="1"/>
              <a:t>metod</a:t>
            </a:r>
            <a:r>
              <a:rPr dirty="0"/>
              <a:t>, </a:t>
            </a:r>
            <a:r>
              <a:rPr dirty="0" err="1"/>
              <a:t>které</a:t>
            </a:r>
            <a:r>
              <a:rPr dirty="0"/>
              <a:t> </a:t>
            </a:r>
            <a:r>
              <a:rPr dirty="0" err="1"/>
              <a:t>dovolují</a:t>
            </a:r>
            <a:r>
              <a:rPr dirty="0"/>
              <a:t> </a:t>
            </a:r>
            <a:r>
              <a:rPr dirty="0" err="1"/>
              <a:t>sledovat</a:t>
            </a:r>
            <a:r>
              <a:rPr dirty="0"/>
              <a:t> </a:t>
            </a:r>
            <a:r>
              <a:rPr dirty="0" err="1"/>
              <a:t>aktivitu</a:t>
            </a:r>
            <a:r>
              <a:rPr dirty="0"/>
              <a:t> </a:t>
            </a:r>
            <a:r>
              <a:rPr dirty="0" err="1"/>
              <a:t>živého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určitých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procesech</a:t>
            </a:r>
            <a:r>
              <a:rPr dirty="0"/>
              <a:t> (EEG, PET, SPECT, </a:t>
            </a:r>
            <a:r>
              <a:rPr dirty="0" err="1"/>
              <a:t>fční</a:t>
            </a:r>
            <a:r>
              <a:rPr dirty="0"/>
              <a:t> MR,..)</a:t>
            </a:r>
          </a:p>
        </p:txBody>
      </p:sp>
    </p:spTree>
    <p:extLst>
      <p:ext uri="{BB962C8B-B14F-4D97-AF65-F5344CB8AC3E}">
        <p14:creationId xmlns:p14="http://schemas.microsoft.com/office/powerpoint/2010/main" val="16725449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 dirty="0"/>
          </a:p>
        </p:txBody>
      </p:sp>
      <p:sp>
        <p:nvSpPr>
          <p:cNvPr id="132" name="rozdíly ve studiích dospělých a dětí nebyly zdaleka vždy podmíněny rozdíly ve fungování mozku, alepíše nedostatky metodologickými i řadou dalších rozdílů spojených s vývojovými faktory…"/>
          <p:cNvSpPr txBox="1">
            <a:spLocks noGrp="1"/>
          </p:cNvSpPr>
          <p:nvPr>
            <p:ph type="body" idx="1"/>
          </p:nvPr>
        </p:nvSpPr>
        <p:spPr>
          <a:xfrm>
            <a:off x="685799" y="1471353"/>
            <a:ext cx="11026833" cy="527858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 err="1"/>
              <a:t>rozdíly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studiích</a:t>
            </a:r>
            <a:r>
              <a:rPr dirty="0"/>
              <a:t> </a:t>
            </a:r>
            <a:r>
              <a:rPr dirty="0" err="1"/>
              <a:t>dospělých</a:t>
            </a:r>
            <a:r>
              <a:rPr dirty="0"/>
              <a:t> a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nebyly</a:t>
            </a:r>
            <a:r>
              <a:rPr dirty="0"/>
              <a:t> </a:t>
            </a:r>
            <a:r>
              <a:rPr dirty="0" err="1"/>
              <a:t>zdaleka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podmíněny</a:t>
            </a:r>
            <a:r>
              <a:rPr dirty="0"/>
              <a:t> </a:t>
            </a:r>
            <a:r>
              <a:rPr dirty="0" err="1"/>
              <a:t>rozdíly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fungování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, </a:t>
            </a:r>
            <a:r>
              <a:rPr dirty="0" smtClean="0"/>
              <a:t>ale</a:t>
            </a:r>
            <a:r>
              <a:rPr lang="cs-CZ" dirty="0" smtClean="0"/>
              <a:t> s</a:t>
            </a:r>
            <a:r>
              <a:rPr dirty="0" err="1" smtClean="0"/>
              <a:t>píše</a:t>
            </a:r>
            <a:r>
              <a:rPr dirty="0" smtClean="0"/>
              <a:t> </a:t>
            </a:r>
            <a:r>
              <a:rPr dirty="0" err="1"/>
              <a:t>nedostatky</a:t>
            </a:r>
            <a:r>
              <a:rPr dirty="0"/>
              <a:t> </a:t>
            </a:r>
            <a:r>
              <a:rPr dirty="0" err="1"/>
              <a:t>metodologickými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řadou</a:t>
            </a:r>
            <a:r>
              <a:rPr dirty="0"/>
              <a:t> </a:t>
            </a:r>
            <a:r>
              <a:rPr dirty="0" err="1"/>
              <a:t>dalších</a:t>
            </a:r>
            <a:r>
              <a:rPr dirty="0"/>
              <a:t> </a:t>
            </a:r>
            <a:r>
              <a:rPr dirty="0" err="1"/>
              <a:t>rozdílů</a:t>
            </a:r>
            <a:r>
              <a:rPr dirty="0"/>
              <a:t> </a:t>
            </a:r>
            <a:r>
              <a:rPr dirty="0" err="1"/>
              <a:t>spojených</a:t>
            </a:r>
            <a:r>
              <a:rPr dirty="0"/>
              <a:t> s </a:t>
            </a:r>
            <a:r>
              <a:rPr dirty="0" err="1"/>
              <a:t>vývojovými</a:t>
            </a:r>
            <a:r>
              <a:rPr dirty="0"/>
              <a:t> </a:t>
            </a:r>
            <a:r>
              <a:rPr dirty="0" err="1"/>
              <a:t>faktory</a:t>
            </a:r>
            <a:endParaRPr dirty="0"/>
          </a:p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/>
              <a:t>1. </a:t>
            </a:r>
            <a:r>
              <a:rPr b="1" dirty="0" err="1"/>
              <a:t>odlišnost</a:t>
            </a:r>
            <a:r>
              <a:rPr b="1" dirty="0"/>
              <a:t> </a:t>
            </a:r>
            <a:r>
              <a:rPr b="1" dirty="0" err="1"/>
              <a:t>etiologie</a:t>
            </a:r>
            <a:r>
              <a:rPr b="1" dirty="0"/>
              <a:t> a </a:t>
            </a:r>
            <a:r>
              <a:rPr b="1" dirty="0" err="1"/>
              <a:t>povahy</a:t>
            </a:r>
            <a:r>
              <a:rPr b="1" dirty="0"/>
              <a:t> </a:t>
            </a:r>
            <a:r>
              <a:rPr b="1" dirty="0" err="1"/>
              <a:t>postižení</a:t>
            </a:r>
            <a:r>
              <a:rPr b="1" dirty="0"/>
              <a:t> </a:t>
            </a:r>
            <a:r>
              <a:rPr dirty="0"/>
              <a:t>- u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sledováni</a:t>
            </a:r>
            <a:r>
              <a:rPr dirty="0"/>
              <a:t> </a:t>
            </a:r>
            <a:r>
              <a:rPr dirty="0" err="1"/>
              <a:t>lidé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CMP - </a:t>
            </a:r>
            <a:r>
              <a:rPr dirty="0" err="1"/>
              <a:t>jasně</a:t>
            </a:r>
            <a:r>
              <a:rPr dirty="0"/>
              <a:t> </a:t>
            </a:r>
            <a:r>
              <a:rPr dirty="0" err="1"/>
              <a:t>lokalizované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X u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lokalizované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vyjímečné</a:t>
            </a:r>
            <a:r>
              <a:rPr dirty="0"/>
              <a:t>, </a:t>
            </a:r>
            <a:r>
              <a:rPr dirty="0" err="1"/>
              <a:t>řastější</a:t>
            </a:r>
            <a:r>
              <a:rPr dirty="0"/>
              <a:t> je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generalizované</a:t>
            </a:r>
            <a:endParaRPr dirty="0"/>
          </a:p>
          <a:p>
            <a:pPr marL="228145" indent="-228145" defTabSz="299848">
              <a:lnSpc>
                <a:spcPct val="110000"/>
              </a:lnSpc>
              <a:spcBef>
                <a:spcPts val="2109"/>
              </a:spcBef>
              <a:defRPr sz="2336"/>
            </a:pPr>
            <a:r>
              <a:rPr dirty="0"/>
              <a:t>2. </a:t>
            </a:r>
            <a:r>
              <a:rPr b="1" dirty="0" err="1"/>
              <a:t>nepřesnost</a:t>
            </a:r>
            <a:r>
              <a:rPr b="1" dirty="0"/>
              <a:t> </a:t>
            </a:r>
            <a:r>
              <a:rPr b="1" dirty="0" err="1"/>
              <a:t>diagnostických</a:t>
            </a:r>
            <a:r>
              <a:rPr b="1" dirty="0"/>
              <a:t> </a:t>
            </a:r>
            <a:r>
              <a:rPr b="1" dirty="0" err="1"/>
              <a:t>postupů</a:t>
            </a:r>
            <a:r>
              <a:rPr b="1" dirty="0"/>
              <a:t> </a:t>
            </a:r>
            <a:r>
              <a:rPr dirty="0"/>
              <a:t>- </a:t>
            </a:r>
            <a:r>
              <a:rPr dirty="0" err="1"/>
              <a:t>klasické</a:t>
            </a:r>
            <a:r>
              <a:rPr dirty="0"/>
              <a:t> </a:t>
            </a:r>
            <a:r>
              <a:rPr dirty="0" err="1"/>
              <a:t>klinicko-psychologické</a:t>
            </a:r>
            <a:r>
              <a:rPr dirty="0"/>
              <a:t> </a:t>
            </a:r>
            <a:r>
              <a:rPr dirty="0" err="1"/>
              <a:t>diagnostické</a:t>
            </a:r>
            <a:r>
              <a:rPr dirty="0"/>
              <a:t> </a:t>
            </a:r>
            <a:r>
              <a:rPr dirty="0" err="1"/>
              <a:t>metody</a:t>
            </a:r>
            <a:r>
              <a:rPr dirty="0"/>
              <a:t> pro </a:t>
            </a:r>
            <a:r>
              <a:rPr dirty="0" err="1"/>
              <a:t>malé</a:t>
            </a:r>
            <a:r>
              <a:rPr dirty="0"/>
              <a:t> </a:t>
            </a:r>
            <a:r>
              <a:rPr dirty="0" err="1"/>
              <a:t>děti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globální</a:t>
            </a:r>
            <a:r>
              <a:rPr dirty="0"/>
              <a:t>, </a:t>
            </a:r>
            <a:r>
              <a:rPr dirty="0" err="1"/>
              <a:t>neumožňují</a:t>
            </a:r>
            <a:r>
              <a:rPr dirty="0"/>
              <a:t> </a:t>
            </a:r>
            <a:r>
              <a:rPr dirty="0" err="1"/>
              <a:t>zachycení</a:t>
            </a:r>
            <a:r>
              <a:rPr dirty="0"/>
              <a:t> </a:t>
            </a:r>
            <a:r>
              <a:rPr dirty="0" err="1"/>
              <a:t>specifických</a:t>
            </a:r>
            <a:r>
              <a:rPr dirty="0"/>
              <a:t> </a:t>
            </a:r>
            <a:r>
              <a:rPr dirty="0" err="1"/>
              <a:t>dysfcí</a:t>
            </a:r>
            <a:r>
              <a:rPr dirty="0"/>
              <a:t>, </a:t>
            </a:r>
            <a:r>
              <a:rPr dirty="0" err="1"/>
              <a:t>většinou</a:t>
            </a:r>
            <a:r>
              <a:rPr dirty="0"/>
              <a:t> </a:t>
            </a:r>
            <a:r>
              <a:rPr dirty="0" err="1"/>
              <a:t>ještě</a:t>
            </a:r>
            <a:r>
              <a:rPr dirty="0"/>
              <a:t> </a:t>
            </a:r>
            <a:r>
              <a:rPr dirty="0" err="1"/>
              <a:t>upravené</a:t>
            </a:r>
            <a:r>
              <a:rPr dirty="0"/>
              <a:t> </a:t>
            </a:r>
            <a:r>
              <a:rPr dirty="0" err="1"/>
              <a:t>metody</a:t>
            </a:r>
            <a:r>
              <a:rPr dirty="0"/>
              <a:t> pro </a:t>
            </a:r>
            <a:r>
              <a:rPr dirty="0" err="1" smtClean="0"/>
              <a:t>dospělé</a:t>
            </a:r>
            <a:r>
              <a:rPr lang="cs-CZ" dirty="0" smtClean="0"/>
              <a:t>;</a:t>
            </a:r>
            <a:r>
              <a:rPr dirty="0" smtClean="0"/>
              <a:t> </a:t>
            </a:r>
            <a:r>
              <a:rPr dirty="0" err="1"/>
              <a:t>tytéž</a:t>
            </a:r>
            <a:r>
              <a:rPr dirty="0"/>
              <a:t> </a:t>
            </a:r>
            <a:r>
              <a:rPr dirty="0" err="1"/>
              <a:t>úkoly</a:t>
            </a:r>
            <a:r>
              <a:rPr dirty="0"/>
              <a:t> u </a:t>
            </a:r>
            <a:r>
              <a:rPr dirty="0" err="1"/>
              <a:t>dětí</a:t>
            </a:r>
            <a:r>
              <a:rPr dirty="0"/>
              <a:t> a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řešeny</a:t>
            </a:r>
            <a:r>
              <a:rPr dirty="0"/>
              <a:t> </a:t>
            </a:r>
            <a:r>
              <a:rPr dirty="0" err="1"/>
              <a:t>jiným</a:t>
            </a:r>
            <a:r>
              <a:rPr dirty="0"/>
              <a:t> </a:t>
            </a:r>
            <a:r>
              <a:rPr dirty="0" err="1"/>
              <a:t>způsobem</a:t>
            </a:r>
            <a:r>
              <a:rPr dirty="0"/>
              <a:t> - </a:t>
            </a:r>
            <a:r>
              <a:rPr dirty="0" err="1"/>
              <a:t>slovníková</a:t>
            </a:r>
            <a:r>
              <a:rPr dirty="0"/>
              <a:t> </a:t>
            </a:r>
            <a:r>
              <a:rPr dirty="0" err="1"/>
              <a:t>zkouška</a:t>
            </a:r>
            <a:r>
              <a:rPr dirty="0"/>
              <a:t> (</a:t>
            </a:r>
            <a:r>
              <a:rPr dirty="0" err="1"/>
              <a:t>definování</a:t>
            </a:r>
            <a:r>
              <a:rPr dirty="0"/>
              <a:t> </a:t>
            </a:r>
            <a:r>
              <a:rPr dirty="0" err="1"/>
              <a:t>významů</a:t>
            </a:r>
            <a:r>
              <a:rPr dirty="0"/>
              <a:t> </a:t>
            </a:r>
            <a:r>
              <a:rPr dirty="0" err="1"/>
              <a:t>slov</a:t>
            </a:r>
            <a:r>
              <a:rPr dirty="0"/>
              <a:t>) u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testem</a:t>
            </a:r>
            <a:r>
              <a:rPr dirty="0"/>
              <a:t> </a:t>
            </a:r>
            <a:r>
              <a:rPr dirty="0" err="1"/>
              <a:t>vědomostí</a:t>
            </a:r>
            <a:r>
              <a:rPr dirty="0"/>
              <a:t>, event. </a:t>
            </a:r>
            <a:r>
              <a:rPr dirty="0" err="1"/>
              <a:t>dlouhodobé</a:t>
            </a:r>
            <a:r>
              <a:rPr dirty="0"/>
              <a:t> </a:t>
            </a:r>
            <a:r>
              <a:rPr dirty="0" err="1"/>
              <a:t>paměti</a:t>
            </a:r>
            <a:r>
              <a:rPr dirty="0"/>
              <a:t>, </a:t>
            </a:r>
            <a:r>
              <a:rPr dirty="0" err="1"/>
              <a:t>málo</a:t>
            </a:r>
            <a:r>
              <a:rPr dirty="0"/>
              <a:t> </a:t>
            </a:r>
            <a:r>
              <a:rPr dirty="0" err="1"/>
              <a:t>citlivá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organické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X u </a:t>
            </a:r>
            <a:r>
              <a:rPr dirty="0" err="1"/>
              <a:t>mladších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 je </a:t>
            </a:r>
            <a:r>
              <a:rPr dirty="0" err="1"/>
              <a:t>schopnost</a:t>
            </a:r>
            <a:r>
              <a:rPr dirty="0"/>
              <a:t> </a:t>
            </a:r>
            <a:r>
              <a:rPr dirty="0" err="1"/>
              <a:t>definovat</a:t>
            </a:r>
            <a:r>
              <a:rPr dirty="0"/>
              <a:t> </a:t>
            </a:r>
            <a:r>
              <a:rPr dirty="0" err="1"/>
              <a:t>slova</a:t>
            </a:r>
            <a:r>
              <a:rPr dirty="0"/>
              <a:t> </a:t>
            </a:r>
            <a:r>
              <a:rPr dirty="0" err="1"/>
              <a:t>závislá</a:t>
            </a:r>
            <a:r>
              <a:rPr dirty="0"/>
              <a:t> </a:t>
            </a:r>
            <a:r>
              <a:rPr dirty="0" err="1"/>
              <a:t>více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flexibilitě</a:t>
            </a:r>
            <a:r>
              <a:rPr dirty="0"/>
              <a:t> </a:t>
            </a:r>
            <a:r>
              <a:rPr dirty="0" err="1"/>
              <a:t>myšlenkových</a:t>
            </a:r>
            <a:r>
              <a:rPr dirty="0"/>
              <a:t> </a:t>
            </a:r>
            <a:r>
              <a:rPr dirty="0" err="1"/>
              <a:t>operací</a:t>
            </a:r>
            <a:r>
              <a:rPr dirty="0"/>
              <a:t>,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schopnosti</a:t>
            </a:r>
            <a:r>
              <a:rPr dirty="0"/>
              <a:t> </a:t>
            </a:r>
            <a:r>
              <a:rPr dirty="0" err="1"/>
              <a:t>nalézat</a:t>
            </a:r>
            <a:r>
              <a:rPr dirty="0"/>
              <a:t> </a:t>
            </a:r>
            <a:r>
              <a:rPr dirty="0" err="1"/>
              <a:t>řešení</a:t>
            </a:r>
            <a:r>
              <a:rPr dirty="0"/>
              <a:t> </a:t>
            </a:r>
            <a:r>
              <a:rPr dirty="0" err="1"/>
              <a:t>nových</a:t>
            </a:r>
            <a:r>
              <a:rPr dirty="0"/>
              <a:t> </a:t>
            </a:r>
            <a:r>
              <a:rPr dirty="0" err="1"/>
              <a:t>problémů</a:t>
            </a:r>
            <a:r>
              <a:rPr dirty="0"/>
              <a:t> </a:t>
            </a:r>
            <a:r>
              <a:rPr dirty="0" err="1"/>
              <a:t>než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získaných</a:t>
            </a:r>
            <a:r>
              <a:rPr dirty="0"/>
              <a:t> </a:t>
            </a:r>
            <a:r>
              <a:rPr dirty="0" err="1"/>
              <a:t>vědomostech</a:t>
            </a:r>
            <a:r>
              <a:rPr dirty="0"/>
              <a:t> a proto </a:t>
            </a:r>
            <a:r>
              <a:rPr dirty="0" err="1"/>
              <a:t>tento</a:t>
            </a:r>
            <a:r>
              <a:rPr dirty="0"/>
              <a:t> subtest u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naopak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“</a:t>
            </a:r>
            <a:r>
              <a:rPr dirty="0" err="1"/>
              <a:t>organicitu</a:t>
            </a:r>
            <a:r>
              <a:rPr dirty="0"/>
              <a:t>” </a:t>
            </a:r>
            <a:r>
              <a:rPr dirty="0" err="1"/>
              <a:t>značně</a:t>
            </a:r>
            <a:r>
              <a:rPr dirty="0"/>
              <a:t> </a:t>
            </a:r>
            <a:r>
              <a:rPr dirty="0" err="1"/>
              <a:t>citlivý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36967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ázev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0923">
              <a:defRPr sz="6640"/>
            </a:pPr>
            <a:endParaRPr dirty="0"/>
          </a:p>
        </p:txBody>
      </p:sp>
      <p:sp>
        <p:nvSpPr>
          <p:cNvPr id="135" name="3. vlivy vývojové - v útlém věku velmi obtížné stanovit kranice normy, velká interindividuální variabilita, velkou roli vlivy biologické (individuální rychlost zrání), tak vlivy prostředí, kvalita rané stimulace, emoční faktory…"/>
          <p:cNvSpPr txBox="1">
            <a:spLocks noGrp="1"/>
          </p:cNvSpPr>
          <p:nvPr>
            <p:ph type="body" idx="1"/>
          </p:nvPr>
        </p:nvSpPr>
        <p:spPr>
          <a:xfrm>
            <a:off x="685800" y="1305098"/>
            <a:ext cx="10820400" cy="547808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06268" indent="-206268" defTabSz="271096">
              <a:lnSpc>
                <a:spcPct val="110000"/>
              </a:lnSpc>
              <a:spcBef>
                <a:spcPts val="1898"/>
              </a:spcBef>
              <a:defRPr sz="2112"/>
            </a:pPr>
            <a:r>
              <a:rPr dirty="0"/>
              <a:t>3. </a:t>
            </a:r>
            <a:r>
              <a:rPr b="1" dirty="0" err="1"/>
              <a:t>vlivy</a:t>
            </a:r>
            <a:r>
              <a:rPr b="1" dirty="0"/>
              <a:t> </a:t>
            </a:r>
            <a:r>
              <a:rPr b="1" dirty="0" err="1"/>
              <a:t>vývojové</a:t>
            </a:r>
            <a:r>
              <a:rPr b="1" dirty="0"/>
              <a:t> </a:t>
            </a:r>
            <a:r>
              <a:rPr dirty="0"/>
              <a:t>- v </a:t>
            </a:r>
            <a:r>
              <a:rPr dirty="0" err="1"/>
              <a:t>útlém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obtížné</a:t>
            </a:r>
            <a:r>
              <a:rPr dirty="0"/>
              <a:t> </a:t>
            </a:r>
            <a:r>
              <a:rPr dirty="0" err="1"/>
              <a:t>stanovit</a:t>
            </a:r>
            <a:r>
              <a:rPr dirty="0"/>
              <a:t> </a:t>
            </a:r>
            <a:r>
              <a:rPr lang="cs-CZ" dirty="0" err="1" smtClean="0"/>
              <a:t>h</a:t>
            </a:r>
            <a:r>
              <a:rPr dirty="0" err="1" smtClean="0"/>
              <a:t>ranice</a:t>
            </a:r>
            <a:r>
              <a:rPr dirty="0" smtClean="0"/>
              <a:t> </a:t>
            </a:r>
            <a:r>
              <a:rPr dirty="0" err="1"/>
              <a:t>normy</a:t>
            </a:r>
            <a:r>
              <a:rPr dirty="0"/>
              <a:t>, </a:t>
            </a:r>
            <a:r>
              <a:rPr dirty="0" err="1"/>
              <a:t>velká</a:t>
            </a:r>
            <a:r>
              <a:rPr dirty="0"/>
              <a:t> </a:t>
            </a:r>
            <a:r>
              <a:rPr dirty="0" err="1"/>
              <a:t>interindividuální</a:t>
            </a:r>
            <a:r>
              <a:rPr dirty="0"/>
              <a:t> </a:t>
            </a:r>
            <a:r>
              <a:rPr dirty="0" err="1"/>
              <a:t>variabilita</a:t>
            </a:r>
            <a:r>
              <a:rPr dirty="0"/>
              <a:t>, </a:t>
            </a:r>
            <a:r>
              <a:rPr dirty="0" err="1"/>
              <a:t>velkou</a:t>
            </a:r>
            <a:r>
              <a:rPr dirty="0"/>
              <a:t> </a:t>
            </a:r>
            <a:r>
              <a:rPr dirty="0" err="1"/>
              <a:t>roli</a:t>
            </a:r>
            <a:r>
              <a:rPr dirty="0"/>
              <a:t> </a:t>
            </a:r>
            <a:r>
              <a:rPr dirty="0" err="1"/>
              <a:t>vlivy</a:t>
            </a:r>
            <a:r>
              <a:rPr dirty="0"/>
              <a:t> </a:t>
            </a:r>
            <a:r>
              <a:rPr dirty="0" err="1"/>
              <a:t>biologické</a:t>
            </a:r>
            <a:r>
              <a:rPr dirty="0"/>
              <a:t> (</a:t>
            </a:r>
            <a:r>
              <a:rPr dirty="0" err="1"/>
              <a:t>individuální</a:t>
            </a:r>
            <a:r>
              <a:rPr dirty="0"/>
              <a:t> </a:t>
            </a:r>
            <a:r>
              <a:rPr dirty="0" err="1"/>
              <a:t>rychlost</a:t>
            </a:r>
            <a:r>
              <a:rPr dirty="0"/>
              <a:t> </a:t>
            </a:r>
            <a:r>
              <a:rPr dirty="0" err="1"/>
              <a:t>zrání</a:t>
            </a:r>
            <a:r>
              <a:rPr dirty="0"/>
              <a:t>), </a:t>
            </a:r>
            <a:r>
              <a:rPr dirty="0" err="1"/>
              <a:t>tak</a:t>
            </a:r>
            <a:r>
              <a:rPr dirty="0"/>
              <a:t> </a:t>
            </a:r>
            <a:r>
              <a:rPr dirty="0" err="1"/>
              <a:t>vlivy</a:t>
            </a:r>
            <a:r>
              <a:rPr dirty="0"/>
              <a:t> </a:t>
            </a:r>
            <a:r>
              <a:rPr dirty="0" err="1"/>
              <a:t>prostředí</a:t>
            </a:r>
            <a:r>
              <a:rPr dirty="0"/>
              <a:t>, </a:t>
            </a:r>
            <a:r>
              <a:rPr dirty="0" err="1"/>
              <a:t>kvalita</a:t>
            </a:r>
            <a:r>
              <a:rPr dirty="0"/>
              <a:t> </a:t>
            </a:r>
            <a:r>
              <a:rPr dirty="0" err="1"/>
              <a:t>rané</a:t>
            </a:r>
            <a:r>
              <a:rPr dirty="0"/>
              <a:t> </a:t>
            </a:r>
            <a:r>
              <a:rPr dirty="0" err="1"/>
              <a:t>stimulace</a:t>
            </a:r>
            <a:r>
              <a:rPr dirty="0"/>
              <a:t>, </a:t>
            </a:r>
            <a:r>
              <a:rPr dirty="0" err="1"/>
              <a:t>emoční</a:t>
            </a:r>
            <a:r>
              <a:rPr dirty="0"/>
              <a:t> </a:t>
            </a:r>
            <a:r>
              <a:rPr dirty="0" err="1"/>
              <a:t>faktory</a:t>
            </a:r>
            <a:endParaRPr dirty="0"/>
          </a:p>
          <a:p>
            <a:pPr marL="206268" indent="-206268" defTabSz="271096">
              <a:lnSpc>
                <a:spcPct val="110000"/>
              </a:lnSpc>
              <a:spcBef>
                <a:spcPts val="1898"/>
              </a:spcBef>
              <a:defRPr sz="2112"/>
            </a:pPr>
            <a:r>
              <a:rPr dirty="0"/>
              <a:t>u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starších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 v </a:t>
            </a:r>
            <a:r>
              <a:rPr dirty="0" err="1"/>
              <a:t>případě</a:t>
            </a:r>
            <a:r>
              <a:rPr dirty="0"/>
              <a:t> </a:t>
            </a:r>
            <a:r>
              <a:rPr dirty="0" err="1"/>
              <a:t>nově</a:t>
            </a:r>
            <a:r>
              <a:rPr dirty="0"/>
              <a:t> </a:t>
            </a:r>
            <a:r>
              <a:rPr dirty="0" err="1"/>
              <a:t>vzniklé</a:t>
            </a:r>
            <a:r>
              <a:rPr dirty="0"/>
              <a:t> </a:t>
            </a:r>
            <a:r>
              <a:rPr dirty="0" err="1"/>
              <a:t>léze</a:t>
            </a:r>
            <a:r>
              <a:rPr dirty="0"/>
              <a:t> </a:t>
            </a:r>
            <a:r>
              <a:rPr dirty="0" err="1"/>
              <a:t>dochází</a:t>
            </a:r>
            <a:r>
              <a:rPr dirty="0"/>
              <a:t>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klinickým</a:t>
            </a:r>
            <a:r>
              <a:rPr dirty="0"/>
              <a:t> </a:t>
            </a:r>
            <a:r>
              <a:rPr dirty="0" err="1"/>
              <a:t>projevům</a:t>
            </a:r>
            <a:r>
              <a:rPr dirty="0"/>
              <a:t> </a:t>
            </a:r>
            <a:r>
              <a:rPr dirty="0" err="1"/>
              <a:t>ihned</a:t>
            </a:r>
            <a:r>
              <a:rPr dirty="0"/>
              <a:t> a </a:t>
            </a:r>
            <a:r>
              <a:rPr dirty="0" err="1"/>
              <a:t>porucha</a:t>
            </a:r>
            <a:r>
              <a:rPr dirty="0"/>
              <a:t> je </a:t>
            </a:r>
            <a:r>
              <a:rPr dirty="0" err="1"/>
              <a:t>buď</a:t>
            </a:r>
            <a:r>
              <a:rPr dirty="0"/>
              <a:t> </a:t>
            </a:r>
            <a:r>
              <a:rPr dirty="0" err="1"/>
              <a:t>trvalá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zvolna</a:t>
            </a:r>
            <a:r>
              <a:rPr dirty="0"/>
              <a:t> </a:t>
            </a:r>
            <a:r>
              <a:rPr dirty="0" err="1"/>
              <a:t>ustupuje</a:t>
            </a:r>
            <a:r>
              <a:rPr dirty="0"/>
              <a:t>, u </a:t>
            </a:r>
            <a:r>
              <a:rPr dirty="0" err="1"/>
              <a:t>menších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 se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neprojeví</a:t>
            </a:r>
            <a:r>
              <a:rPr dirty="0"/>
              <a:t> </a:t>
            </a:r>
            <a:r>
              <a:rPr dirty="0" err="1"/>
              <a:t>bezprostředně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úraze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nemoci</a:t>
            </a:r>
            <a:r>
              <a:rPr dirty="0"/>
              <a:t>, ale </a:t>
            </a:r>
            <a:r>
              <a:rPr dirty="0" err="1"/>
              <a:t>až</a:t>
            </a:r>
            <a:r>
              <a:rPr dirty="0"/>
              <a:t> </a:t>
            </a:r>
            <a:r>
              <a:rPr dirty="0" err="1"/>
              <a:t>tehdy</a:t>
            </a:r>
            <a:r>
              <a:rPr dirty="0"/>
              <a:t>, </a:t>
            </a:r>
            <a:r>
              <a:rPr dirty="0" err="1"/>
              <a:t>když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dospěje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vyšším</a:t>
            </a:r>
            <a:r>
              <a:rPr dirty="0"/>
              <a:t> </a:t>
            </a:r>
            <a:r>
              <a:rPr dirty="0" err="1"/>
              <a:t>úroveň</a:t>
            </a:r>
            <a:r>
              <a:rPr dirty="0"/>
              <a:t>,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níž</a:t>
            </a:r>
            <a:r>
              <a:rPr dirty="0"/>
              <a:t> se </a:t>
            </a:r>
            <a:r>
              <a:rPr dirty="0" err="1"/>
              <a:t>dané</a:t>
            </a:r>
            <a:r>
              <a:rPr dirty="0"/>
              <a:t> KF </a:t>
            </a:r>
            <a:r>
              <a:rPr dirty="0" err="1"/>
              <a:t>aktualizují</a:t>
            </a:r>
            <a:endParaRPr dirty="0"/>
          </a:p>
          <a:p>
            <a:pPr marL="206268" indent="-206268" defTabSz="271096">
              <a:lnSpc>
                <a:spcPct val="110000"/>
              </a:lnSpc>
              <a:spcBef>
                <a:spcPts val="1898"/>
              </a:spcBef>
              <a:defRPr sz="2112"/>
            </a:pP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hodnocení</a:t>
            </a:r>
            <a:r>
              <a:rPr dirty="0"/>
              <a:t> </a:t>
            </a:r>
            <a:r>
              <a:rPr dirty="0" err="1"/>
              <a:t>následků</a:t>
            </a:r>
            <a:r>
              <a:rPr dirty="0"/>
              <a:t> </a:t>
            </a:r>
            <a:r>
              <a:rPr dirty="0" err="1"/>
              <a:t>organických</a:t>
            </a:r>
            <a:r>
              <a:rPr dirty="0"/>
              <a:t> </a:t>
            </a:r>
            <a:r>
              <a:rPr dirty="0" err="1"/>
              <a:t>lézí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neurologických</a:t>
            </a:r>
            <a:r>
              <a:rPr dirty="0"/>
              <a:t> </a:t>
            </a:r>
            <a:r>
              <a:rPr dirty="0" err="1"/>
              <a:t>onemocnění</a:t>
            </a:r>
            <a:r>
              <a:rPr dirty="0"/>
              <a:t> </a:t>
            </a:r>
            <a:r>
              <a:rPr lang="cs-CZ" dirty="0" smtClean="0"/>
              <a:t>                          </a:t>
            </a:r>
            <a:r>
              <a:rPr dirty="0" smtClean="0"/>
              <a:t>v </a:t>
            </a:r>
            <a:r>
              <a:rPr dirty="0" err="1"/>
              <a:t>časném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</a:t>
            </a:r>
            <a:r>
              <a:rPr dirty="0" err="1"/>
              <a:t>mohou</a:t>
            </a:r>
            <a:r>
              <a:rPr dirty="0"/>
              <a:t> </a:t>
            </a:r>
            <a:r>
              <a:rPr dirty="0" err="1"/>
              <a:t>některé</a:t>
            </a:r>
            <a:r>
              <a:rPr dirty="0"/>
              <a:t> </a:t>
            </a:r>
            <a:r>
              <a:rPr dirty="0" err="1" smtClean="0"/>
              <a:t>poruc</a:t>
            </a:r>
            <a:r>
              <a:rPr lang="cs-CZ" dirty="0" smtClean="0"/>
              <a:t>h</a:t>
            </a:r>
            <a:r>
              <a:rPr dirty="0" smtClean="0"/>
              <a:t>y </a:t>
            </a:r>
            <a:r>
              <a:rPr dirty="0" err="1"/>
              <a:t>specifických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zůstat</a:t>
            </a:r>
            <a:r>
              <a:rPr dirty="0"/>
              <a:t> </a:t>
            </a:r>
            <a:r>
              <a:rPr dirty="0" err="1"/>
              <a:t>nezachyceny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proto,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projevy</a:t>
            </a:r>
            <a:r>
              <a:rPr dirty="0"/>
              <a:t> </a:t>
            </a:r>
            <a:r>
              <a:rPr dirty="0" err="1"/>
              <a:t>dítěte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málo</a:t>
            </a:r>
            <a:r>
              <a:rPr dirty="0"/>
              <a:t> </a:t>
            </a:r>
            <a:r>
              <a:rPr dirty="0" err="1"/>
              <a:t>diferencované</a:t>
            </a:r>
            <a:r>
              <a:rPr dirty="0"/>
              <a:t> a </a:t>
            </a:r>
            <a:r>
              <a:rPr dirty="0" err="1"/>
              <a:t>každá</a:t>
            </a:r>
            <a:r>
              <a:rPr dirty="0"/>
              <a:t>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dílčí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limituje</a:t>
            </a:r>
            <a:r>
              <a:rPr dirty="0"/>
              <a:t> </a:t>
            </a:r>
            <a:r>
              <a:rPr dirty="0" err="1"/>
              <a:t>zvládání</a:t>
            </a:r>
            <a:r>
              <a:rPr dirty="0"/>
              <a:t> </a:t>
            </a:r>
            <a:r>
              <a:rPr dirty="0" err="1"/>
              <a:t>všech</a:t>
            </a:r>
            <a:r>
              <a:rPr dirty="0"/>
              <a:t> </a:t>
            </a:r>
            <a:r>
              <a:rPr dirty="0" err="1"/>
              <a:t>navazujících</a:t>
            </a:r>
            <a:r>
              <a:rPr dirty="0"/>
              <a:t> </a:t>
            </a:r>
            <a:r>
              <a:rPr dirty="0" err="1"/>
              <a:t>komplexních</a:t>
            </a:r>
            <a:r>
              <a:rPr dirty="0"/>
              <a:t> </a:t>
            </a:r>
            <a:r>
              <a:rPr dirty="0" err="1"/>
              <a:t>vývojových</a:t>
            </a:r>
            <a:r>
              <a:rPr dirty="0"/>
              <a:t> </a:t>
            </a:r>
            <a:r>
              <a:rPr dirty="0" err="1"/>
              <a:t>mezníků</a:t>
            </a:r>
            <a:r>
              <a:rPr dirty="0"/>
              <a:t>, v </a:t>
            </a:r>
            <a:r>
              <a:rPr dirty="0" err="1"/>
              <a:t>klinickém</a:t>
            </a:r>
            <a:r>
              <a:rPr dirty="0"/>
              <a:t> </a:t>
            </a:r>
            <a:r>
              <a:rPr dirty="0" err="1"/>
              <a:t>obraze</a:t>
            </a:r>
            <a:r>
              <a:rPr dirty="0"/>
              <a:t>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dominuje</a:t>
            </a:r>
            <a:r>
              <a:rPr dirty="0"/>
              <a:t> </a:t>
            </a:r>
            <a:r>
              <a:rPr dirty="0" err="1"/>
              <a:t>celková</a:t>
            </a:r>
            <a:r>
              <a:rPr dirty="0"/>
              <a:t> </a:t>
            </a:r>
            <a:r>
              <a:rPr dirty="0" err="1"/>
              <a:t>vývojová</a:t>
            </a:r>
            <a:r>
              <a:rPr dirty="0"/>
              <a:t> </a:t>
            </a:r>
            <a:r>
              <a:rPr dirty="0" err="1"/>
              <a:t>retardace</a:t>
            </a:r>
            <a:endParaRPr dirty="0"/>
          </a:p>
          <a:p>
            <a:pPr marL="206268" indent="-206268" defTabSz="271096">
              <a:lnSpc>
                <a:spcPct val="110000"/>
              </a:lnSpc>
              <a:spcBef>
                <a:spcPts val="1898"/>
              </a:spcBef>
              <a:defRPr sz="2112"/>
            </a:pPr>
            <a:r>
              <a:rPr dirty="0" err="1"/>
              <a:t>teprve</a:t>
            </a:r>
            <a:r>
              <a:rPr dirty="0"/>
              <a:t> </a:t>
            </a:r>
            <a:r>
              <a:rPr dirty="0" err="1"/>
              <a:t>až</a:t>
            </a:r>
            <a:r>
              <a:rPr dirty="0"/>
              <a:t> </a:t>
            </a:r>
            <a:r>
              <a:rPr dirty="0" err="1"/>
              <a:t>dojde</a:t>
            </a:r>
            <a:r>
              <a:rPr dirty="0"/>
              <a:t> k </a:t>
            </a:r>
            <a:r>
              <a:rPr dirty="0" err="1"/>
              <a:t>větší</a:t>
            </a:r>
            <a:r>
              <a:rPr dirty="0"/>
              <a:t> </a:t>
            </a:r>
            <a:r>
              <a:rPr dirty="0" err="1"/>
              <a:t>diferenciaci</a:t>
            </a:r>
            <a:r>
              <a:rPr dirty="0"/>
              <a:t> </a:t>
            </a:r>
            <a:r>
              <a:rPr dirty="0" err="1"/>
              <a:t>schopností</a:t>
            </a:r>
            <a:r>
              <a:rPr dirty="0"/>
              <a:t> a </a:t>
            </a:r>
            <a:r>
              <a:rPr dirty="0" err="1"/>
              <a:t>aktivit</a:t>
            </a:r>
            <a:r>
              <a:rPr dirty="0"/>
              <a:t> </a:t>
            </a:r>
            <a:r>
              <a:rPr dirty="0" err="1"/>
              <a:t>dítěte</a:t>
            </a:r>
            <a:r>
              <a:rPr dirty="0"/>
              <a:t>, </a:t>
            </a:r>
            <a:r>
              <a:rPr dirty="0" err="1"/>
              <a:t>mohou</a:t>
            </a:r>
            <a:r>
              <a:rPr dirty="0"/>
              <a:t> se </a:t>
            </a:r>
            <a:r>
              <a:rPr dirty="0" err="1"/>
              <a:t>zachované</a:t>
            </a:r>
            <a:r>
              <a:rPr dirty="0"/>
              <a:t> </a:t>
            </a:r>
            <a:r>
              <a:rPr dirty="0" err="1"/>
              <a:t>kapacity</a:t>
            </a:r>
            <a:r>
              <a:rPr dirty="0"/>
              <a:t> </a:t>
            </a:r>
            <a:r>
              <a:rPr dirty="0" err="1"/>
              <a:t>projevit</a:t>
            </a:r>
            <a:r>
              <a:rPr dirty="0"/>
              <a:t> a do </a:t>
            </a:r>
            <a:r>
              <a:rPr dirty="0" err="1"/>
              <a:t>popředí</a:t>
            </a:r>
            <a:r>
              <a:rPr dirty="0"/>
              <a:t> </a:t>
            </a:r>
            <a:r>
              <a:rPr dirty="0" err="1"/>
              <a:t>vystoupí</a:t>
            </a:r>
            <a:r>
              <a:rPr dirty="0"/>
              <a:t> </a:t>
            </a:r>
            <a:r>
              <a:rPr dirty="0" err="1"/>
              <a:t>dílčí</a:t>
            </a:r>
            <a:r>
              <a:rPr dirty="0"/>
              <a:t> </a:t>
            </a:r>
            <a:r>
              <a:rPr dirty="0" err="1"/>
              <a:t>deficity</a:t>
            </a:r>
            <a:r>
              <a:rPr dirty="0"/>
              <a:t> (</a:t>
            </a:r>
            <a:r>
              <a:rPr dirty="0" err="1"/>
              <a:t>např</a:t>
            </a:r>
            <a:r>
              <a:rPr dirty="0"/>
              <a:t>. </a:t>
            </a:r>
            <a:r>
              <a:rPr lang="cs-CZ" dirty="0" err="1" smtClean="0"/>
              <a:t>d</a:t>
            </a:r>
            <a:r>
              <a:rPr dirty="0" err="1" smtClean="0"/>
              <a:t>iagnostika</a:t>
            </a:r>
            <a:r>
              <a:rPr dirty="0" smtClean="0"/>
              <a:t> </a:t>
            </a:r>
            <a:r>
              <a:rPr dirty="0" err="1"/>
              <a:t>intelektově</a:t>
            </a:r>
            <a:r>
              <a:rPr dirty="0"/>
              <a:t> </a:t>
            </a:r>
            <a:r>
              <a:rPr dirty="0" err="1"/>
              <a:t>bystrého</a:t>
            </a:r>
            <a:r>
              <a:rPr dirty="0"/>
              <a:t>, ale </a:t>
            </a:r>
            <a:r>
              <a:rPr dirty="0" err="1"/>
              <a:t>extrémně</a:t>
            </a:r>
            <a:r>
              <a:rPr dirty="0"/>
              <a:t> </a:t>
            </a:r>
            <a:r>
              <a:rPr dirty="0" err="1"/>
              <a:t>těžce</a:t>
            </a:r>
            <a:r>
              <a:rPr dirty="0"/>
              <a:t> </a:t>
            </a:r>
            <a:r>
              <a:rPr dirty="0" err="1"/>
              <a:t>pohybově</a:t>
            </a:r>
            <a:r>
              <a:rPr dirty="0"/>
              <a:t> </a:t>
            </a:r>
            <a:r>
              <a:rPr dirty="0" err="1"/>
              <a:t>postiženého</a:t>
            </a:r>
            <a:r>
              <a:rPr dirty="0"/>
              <a:t> </a:t>
            </a:r>
            <a:r>
              <a:rPr dirty="0" err="1"/>
              <a:t>dítěte</a:t>
            </a:r>
            <a:r>
              <a:rPr dirty="0"/>
              <a:t> je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obtížná</a:t>
            </a:r>
            <a:r>
              <a:rPr dirty="0"/>
              <a:t> </a:t>
            </a:r>
            <a:r>
              <a:rPr dirty="0" err="1"/>
              <a:t>ještě</a:t>
            </a:r>
            <a:r>
              <a:rPr dirty="0"/>
              <a:t> </a:t>
            </a:r>
            <a:r>
              <a:rPr lang="cs-CZ" dirty="0" smtClean="0"/>
              <a:t>                   </a:t>
            </a:r>
            <a:r>
              <a:rPr dirty="0" smtClean="0"/>
              <a:t>v </a:t>
            </a:r>
            <a:r>
              <a:rPr dirty="0" err="1"/>
              <a:t>předškolním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, </a:t>
            </a:r>
            <a:r>
              <a:rPr dirty="0" err="1"/>
              <a:t>pokud</a:t>
            </a:r>
            <a:r>
              <a:rPr dirty="0"/>
              <a:t> je </a:t>
            </a:r>
            <a:r>
              <a:rPr dirty="0" err="1"/>
              <a:t>postižena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orální</a:t>
            </a:r>
            <a:r>
              <a:rPr dirty="0"/>
              <a:t> </a:t>
            </a:r>
            <a:r>
              <a:rPr dirty="0" err="1"/>
              <a:t>motorika</a:t>
            </a:r>
            <a:r>
              <a:rPr dirty="0"/>
              <a:t>, </a:t>
            </a:r>
            <a:r>
              <a:rPr dirty="0" err="1"/>
              <a:t>tedy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řeč</a:t>
            </a:r>
            <a:r>
              <a:rPr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28836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základní otázky současné dětské NPS"/>
          <p:cNvSpPr txBox="1">
            <a:spLocks noGrp="1"/>
          </p:cNvSpPr>
          <p:nvPr>
            <p:ph type="title"/>
          </p:nvPr>
        </p:nvSpPr>
        <p:spPr>
          <a:xfrm>
            <a:off x="2812473" y="257297"/>
            <a:ext cx="8610600" cy="1293028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4000" dirty="0" err="1"/>
              <a:t>základní</a:t>
            </a:r>
            <a:r>
              <a:rPr sz="4000" dirty="0"/>
              <a:t> </a:t>
            </a:r>
            <a:r>
              <a:rPr sz="4000" dirty="0" err="1"/>
              <a:t>otázky</a:t>
            </a:r>
            <a:r>
              <a:rPr sz="4000" dirty="0"/>
              <a:t> </a:t>
            </a:r>
            <a:r>
              <a:rPr sz="4000" dirty="0" err="1"/>
              <a:t>současné</a:t>
            </a:r>
            <a:r>
              <a:rPr sz="4000" dirty="0"/>
              <a:t> </a:t>
            </a:r>
            <a:r>
              <a:rPr sz="4000" dirty="0" err="1"/>
              <a:t>dětské</a:t>
            </a:r>
            <a:r>
              <a:rPr sz="4000" dirty="0"/>
              <a:t> NPS</a:t>
            </a:r>
          </a:p>
        </p:txBody>
      </p:sp>
      <p:sp>
        <p:nvSpPr>
          <p:cNvPr id="138" name="přesnější nové studie (dokonalejší zobrazovací metody, jemnější NPS diagnostika) koncepci kontinua míry postižení nepotvrdily a prokazují, že určitá míra fční specializace dílčích oblastí mozku i obou hemisfér je pravděpodobně přítomna i v době narození -  ze začátku tato specializace jen naznačena a dospělému se podobá cca kolem věku osmi let…"/>
          <p:cNvSpPr txBox="1">
            <a:spLocks noGrp="1"/>
          </p:cNvSpPr>
          <p:nvPr>
            <p:ph type="body" idx="1"/>
          </p:nvPr>
        </p:nvSpPr>
        <p:spPr>
          <a:xfrm>
            <a:off x="685799" y="1679171"/>
            <a:ext cx="11193087" cy="504582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90642" indent="-190642" defTabSz="250558">
              <a:lnSpc>
                <a:spcPct val="100000"/>
              </a:lnSpc>
              <a:spcBef>
                <a:spcPts val="1758"/>
              </a:spcBef>
              <a:defRPr sz="1952"/>
            </a:pPr>
            <a:r>
              <a:rPr dirty="0" err="1"/>
              <a:t>přesnější</a:t>
            </a:r>
            <a:r>
              <a:rPr dirty="0"/>
              <a:t> </a:t>
            </a:r>
            <a:r>
              <a:rPr dirty="0" err="1"/>
              <a:t>nové</a:t>
            </a:r>
            <a:r>
              <a:rPr dirty="0"/>
              <a:t> </a:t>
            </a:r>
            <a:r>
              <a:rPr dirty="0" err="1"/>
              <a:t>studie</a:t>
            </a:r>
            <a:r>
              <a:rPr dirty="0"/>
              <a:t> (</a:t>
            </a:r>
            <a:r>
              <a:rPr dirty="0" err="1"/>
              <a:t>dokonalejší</a:t>
            </a:r>
            <a:r>
              <a:rPr dirty="0"/>
              <a:t> </a:t>
            </a:r>
            <a:r>
              <a:rPr dirty="0" err="1"/>
              <a:t>zobrazovací</a:t>
            </a:r>
            <a:r>
              <a:rPr dirty="0"/>
              <a:t> </a:t>
            </a:r>
            <a:r>
              <a:rPr dirty="0" err="1"/>
              <a:t>metody</a:t>
            </a:r>
            <a:r>
              <a:rPr dirty="0"/>
              <a:t>, </a:t>
            </a:r>
            <a:r>
              <a:rPr dirty="0" err="1"/>
              <a:t>jemnější</a:t>
            </a:r>
            <a:r>
              <a:rPr dirty="0"/>
              <a:t> NPS </a:t>
            </a:r>
            <a:r>
              <a:rPr dirty="0" err="1"/>
              <a:t>diagnostika</a:t>
            </a:r>
            <a:r>
              <a:rPr dirty="0"/>
              <a:t>) </a:t>
            </a:r>
            <a:r>
              <a:rPr dirty="0" err="1"/>
              <a:t>koncepci</a:t>
            </a:r>
            <a:r>
              <a:rPr dirty="0"/>
              <a:t> </a:t>
            </a:r>
            <a:r>
              <a:rPr dirty="0" err="1"/>
              <a:t>kontinua</a:t>
            </a:r>
            <a:r>
              <a:rPr dirty="0"/>
              <a:t> </a:t>
            </a:r>
            <a:r>
              <a:rPr dirty="0" err="1"/>
              <a:t>míry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nepotvrdily</a:t>
            </a:r>
            <a:r>
              <a:rPr dirty="0"/>
              <a:t> a </a:t>
            </a:r>
            <a:r>
              <a:rPr dirty="0" err="1"/>
              <a:t>prokazují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určitá</a:t>
            </a:r>
            <a:r>
              <a:rPr dirty="0"/>
              <a:t> </a:t>
            </a:r>
            <a:r>
              <a:rPr dirty="0" err="1"/>
              <a:t>míra</a:t>
            </a:r>
            <a:r>
              <a:rPr dirty="0"/>
              <a:t> </a:t>
            </a:r>
            <a:r>
              <a:rPr dirty="0" err="1"/>
              <a:t>fční</a:t>
            </a:r>
            <a:r>
              <a:rPr dirty="0"/>
              <a:t> </a:t>
            </a:r>
            <a:r>
              <a:rPr dirty="0" err="1"/>
              <a:t>specializace</a:t>
            </a:r>
            <a:r>
              <a:rPr dirty="0"/>
              <a:t> </a:t>
            </a:r>
            <a:r>
              <a:rPr dirty="0" err="1"/>
              <a:t>dílčích</a:t>
            </a:r>
            <a:r>
              <a:rPr dirty="0"/>
              <a:t> </a:t>
            </a:r>
            <a:r>
              <a:rPr dirty="0" err="1"/>
              <a:t>oblastí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obou</a:t>
            </a:r>
            <a:r>
              <a:rPr dirty="0"/>
              <a:t> </a:t>
            </a:r>
            <a:r>
              <a:rPr dirty="0" err="1"/>
              <a:t>hemisfér</a:t>
            </a:r>
            <a:r>
              <a:rPr dirty="0"/>
              <a:t> je </a:t>
            </a:r>
            <a:r>
              <a:rPr dirty="0" err="1"/>
              <a:t>pravděpodobně</a:t>
            </a:r>
            <a:r>
              <a:rPr dirty="0"/>
              <a:t> </a:t>
            </a:r>
            <a:r>
              <a:rPr dirty="0" err="1"/>
              <a:t>přítomna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v </a:t>
            </a:r>
            <a:r>
              <a:rPr dirty="0" err="1"/>
              <a:t>době</a:t>
            </a:r>
            <a:r>
              <a:rPr dirty="0"/>
              <a:t> </a:t>
            </a:r>
            <a:r>
              <a:rPr dirty="0" err="1"/>
              <a:t>narození</a:t>
            </a:r>
            <a:r>
              <a:rPr dirty="0"/>
              <a:t> -  </a:t>
            </a:r>
            <a:r>
              <a:rPr dirty="0" err="1"/>
              <a:t>ze</a:t>
            </a:r>
            <a:r>
              <a:rPr dirty="0"/>
              <a:t> </a:t>
            </a:r>
            <a:r>
              <a:rPr dirty="0" err="1"/>
              <a:t>začátku</a:t>
            </a:r>
            <a:r>
              <a:rPr dirty="0"/>
              <a:t> </a:t>
            </a:r>
            <a:r>
              <a:rPr dirty="0" err="1"/>
              <a:t>tato</a:t>
            </a:r>
            <a:r>
              <a:rPr dirty="0"/>
              <a:t> </a:t>
            </a:r>
            <a:r>
              <a:rPr dirty="0" err="1"/>
              <a:t>specializace</a:t>
            </a:r>
            <a:r>
              <a:rPr dirty="0"/>
              <a:t>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naznačena</a:t>
            </a:r>
            <a:r>
              <a:rPr dirty="0"/>
              <a:t> a </a:t>
            </a:r>
            <a:r>
              <a:rPr dirty="0" err="1"/>
              <a:t>dospělému</a:t>
            </a:r>
            <a:r>
              <a:rPr dirty="0"/>
              <a:t> se </a:t>
            </a:r>
            <a:r>
              <a:rPr dirty="0" err="1"/>
              <a:t>podobá</a:t>
            </a:r>
            <a:r>
              <a:rPr dirty="0"/>
              <a:t> </a:t>
            </a:r>
            <a:r>
              <a:rPr dirty="0" err="1"/>
              <a:t>cca</a:t>
            </a:r>
            <a:r>
              <a:rPr dirty="0"/>
              <a:t> </a:t>
            </a:r>
            <a:r>
              <a:rPr dirty="0" err="1"/>
              <a:t>kolem</a:t>
            </a:r>
            <a:r>
              <a:rPr dirty="0"/>
              <a:t> </a:t>
            </a:r>
            <a:r>
              <a:rPr dirty="0" err="1"/>
              <a:t>věku</a:t>
            </a:r>
            <a:r>
              <a:rPr dirty="0"/>
              <a:t> </a:t>
            </a:r>
            <a:r>
              <a:rPr dirty="0" err="1"/>
              <a:t>osmi</a:t>
            </a:r>
            <a:r>
              <a:rPr dirty="0"/>
              <a:t> let</a:t>
            </a:r>
          </a:p>
          <a:p>
            <a:pPr marL="190642" indent="-190642" defTabSz="250558">
              <a:lnSpc>
                <a:spcPct val="100000"/>
              </a:lnSpc>
              <a:spcBef>
                <a:spcPts val="1758"/>
              </a:spcBef>
              <a:defRPr sz="1952"/>
            </a:pPr>
            <a:r>
              <a:rPr dirty="0" err="1"/>
              <a:t>také</a:t>
            </a:r>
            <a:r>
              <a:rPr dirty="0"/>
              <a:t> je </a:t>
            </a:r>
            <a:r>
              <a:rPr dirty="0" err="1"/>
              <a:t>zřejmé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dříve</a:t>
            </a:r>
            <a:r>
              <a:rPr dirty="0"/>
              <a:t> </a:t>
            </a:r>
            <a:r>
              <a:rPr dirty="0" err="1"/>
              <a:t>uváděná</a:t>
            </a:r>
            <a:r>
              <a:rPr dirty="0"/>
              <a:t> </a:t>
            </a:r>
            <a:r>
              <a:rPr dirty="0" err="1"/>
              <a:t>kompenzace</a:t>
            </a:r>
            <a:r>
              <a:rPr dirty="0"/>
              <a:t> </a:t>
            </a:r>
            <a:r>
              <a:rPr dirty="0" err="1"/>
              <a:t>důsledků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zdaleka</a:t>
            </a:r>
            <a:r>
              <a:rPr dirty="0"/>
              <a:t> </a:t>
            </a:r>
            <a:r>
              <a:rPr dirty="0" err="1"/>
              <a:t>úplná</a:t>
            </a:r>
            <a:r>
              <a:rPr dirty="0"/>
              <a:t>, </a:t>
            </a:r>
            <a:r>
              <a:rPr dirty="0" err="1"/>
              <a:t>výsledné</a:t>
            </a:r>
            <a:r>
              <a:rPr dirty="0"/>
              <a:t> </a:t>
            </a:r>
            <a:r>
              <a:rPr dirty="0" err="1" smtClean="0"/>
              <a:t>poruc</a:t>
            </a:r>
            <a:r>
              <a:rPr lang="cs-CZ" dirty="0" err="1" smtClean="0"/>
              <a:t>h</a:t>
            </a:r>
            <a:r>
              <a:rPr lang="cs-CZ" dirty="0" err="1"/>
              <a:t>y</a:t>
            </a:r>
            <a:r>
              <a:rPr dirty="0" smtClean="0"/>
              <a:t> </a:t>
            </a:r>
            <a:r>
              <a:rPr dirty="0" err="1"/>
              <a:t>jako</a:t>
            </a:r>
            <a:r>
              <a:rPr dirty="0"/>
              <a:t> u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lang="cs-CZ" dirty="0" err="1" smtClean="0"/>
              <a:t>č</a:t>
            </a:r>
            <a:r>
              <a:rPr dirty="0" err="1" smtClean="0"/>
              <a:t>asto</a:t>
            </a:r>
            <a:r>
              <a:rPr dirty="0" smtClean="0"/>
              <a:t> </a:t>
            </a:r>
            <a:r>
              <a:rPr dirty="0" err="1"/>
              <a:t>specifické</a:t>
            </a:r>
            <a:r>
              <a:rPr dirty="0"/>
              <a:t>, </a:t>
            </a:r>
            <a:r>
              <a:rPr dirty="0" err="1"/>
              <a:t>někdy</a:t>
            </a:r>
            <a:r>
              <a:rPr dirty="0"/>
              <a:t> </a:t>
            </a:r>
            <a:r>
              <a:rPr dirty="0" err="1"/>
              <a:t>zcela</a:t>
            </a:r>
            <a:r>
              <a:rPr dirty="0"/>
              <a:t> </a:t>
            </a:r>
            <a:r>
              <a:rPr dirty="0" err="1"/>
              <a:t>rezistentní</a:t>
            </a:r>
            <a:r>
              <a:rPr dirty="0"/>
              <a:t> a </a:t>
            </a:r>
            <a:r>
              <a:rPr dirty="0" err="1"/>
              <a:t>neovlivnitelné</a:t>
            </a:r>
            <a:r>
              <a:rPr dirty="0"/>
              <a:t>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cílenou</a:t>
            </a:r>
            <a:r>
              <a:rPr dirty="0"/>
              <a:t> </a:t>
            </a:r>
            <a:r>
              <a:rPr dirty="0" err="1"/>
              <a:t>rehabilitací</a:t>
            </a:r>
            <a:endParaRPr dirty="0"/>
          </a:p>
          <a:p>
            <a:pPr marL="190642" indent="-190642" defTabSz="250558">
              <a:lnSpc>
                <a:spcPct val="100000"/>
              </a:lnSpc>
              <a:spcBef>
                <a:spcPts val="1758"/>
              </a:spcBef>
              <a:defRPr sz="1952"/>
            </a:pPr>
            <a:r>
              <a:rPr dirty="0" err="1"/>
              <a:t>shoda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specifické</a:t>
            </a:r>
            <a:r>
              <a:rPr dirty="0"/>
              <a:t> </a:t>
            </a:r>
            <a:r>
              <a:rPr dirty="0" err="1"/>
              <a:t>organické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existují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u </a:t>
            </a:r>
            <a:r>
              <a:rPr dirty="0" err="1"/>
              <a:t>malých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, a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klinické</a:t>
            </a:r>
            <a:r>
              <a:rPr dirty="0"/>
              <a:t> </a:t>
            </a:r>
            <a:r>
              <a:rPr dirty="0" err="1"/>
              <a:t>projevy</a:t>
            </a:r>
            <a:r>
              <a:rPr dirty="0"/>
              <a:t> </a:t>
            </a:r>
            <a:r>
              <a:rPr dirty="0" err="1"/>
              <a:t>nejsou</a:t>
            </a:r>
            <a:r>
              <a:rPr dirty="0"/>
              <a:t> </a:t>
            </a:r>
            <a:r>
              <a:rPr dirty="0" err="1"/>
              <a:t>tolik</a:t>
            </a:r>
            <a:r>
              <a:rPr dirty="0"/>
              <a:t> </a:t>
            </a:r>
            <a:r>
              <a:rPr dirty="0" err="1"/>
              <a:t>uniformní</a:t>
            </a:r>
            <a:r>
              <a:rPr dirty="0"/>
              <a:t>, ale </a:t>
            </a:r>
            <a:r>
              <a:rPr dirty="0" err="1"/>
              <a:t>vztahy</a:t>
            </a:r>
            <a:r>
              <a:rPr dirty="0"/>
              <a:t> </a:t>
            </a:r>
            <a:r>
              <a:rPr dirty="0" smtClean="0"/>
              <a:t>me</a:t>
            </a:r>
            <a:r>
              <a:rPr lang="cs-CZ" dirty="0" smtClean="0"/>
              <a:t>z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 err="1" smtClean="0"/>
              <a:t>jednotliv</a:t>
            </a:r>
            <a:r>
              <a:rPr lang="cs-CZ" dirty="0" smtClean="0"/>
              <a:t>ý</a:t>
            </a:r>
            <a:r>
              <a:rPr dirty="0" smtClean="0"/>
              <a:t>mi </a:t>
            </a:r>
            <a:r>
              <a:rPr dirty="0" err="1"/>
              <a:t>psychickými</a:t>
            </a:r>
            <a:r>
              <a:rPr dirty="0"/>
              <a:t> </a:t>
            </a:r>
            <a:r>
              <a:rPr dirty="0" err="1"/>
              <a:t>fcemi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však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složité</a:t>
            </a:r>
            <a:r>
              <a:rPr dirty="0"/>
              <a:t> a </a:t>
            </a:r>
            <a:r>
              <a:rPr dirty="0" err="1"/>
              <a:t>vývojové</a:t>
            </a:r>
            <a:r>
              <a:rPr dirty="0"/>
              <a:t> </a:t>
            </a:r>
            <a:r>
              <a:rPr dirty="0" err="1"/>
              <a:t>zákonitosti</a:t>
            </a:r>
            <a:r>
              <a:rPr dirty="0"/>
              <a:t> </a:t>
            </a:r>
            <a:r>
              <a:rPr dirty="0" err="1"/>
              <a:t>nejsou</a:t>
            </a:r>
            <a:r>
              <a:rPr dirty="0"/>
              <a:t> </a:t>
            </a:r>
            <a:r>
              <a:rPr dirty="0" err="1"/>
              <a:t>dosud</a:t>
            </a:r>
            <a:r>
              <a:rPr dirty="0"/>
              <a:t> </a:t>
            </a:r>
            <a:r>
              <a:rPr dirty="0" err="1"/>
              <a:t>dostatečně</a:t>
            </a:r>
            <a:r>
              <a:rPr dirty="0"/>
              <a:t> </a:t>
            </a:r>
            <a:r>
              <a:rPr dirty="0" err="1"/>
              <a:t>prozkoumány</a:t>
            </a:r>
            <a:endParaRPr dirty="0"/>
          </a:p>
          <a:p>
            <a:pPr marL="190642" indent="-190642" defTabSz="250558">
              <a:lnSpc>
                <a:spcPct val="100000"/>
              </a:lnSpc>
              <a:spcBef>
                <a:spcPts val="1758"/>
              </a:spcBef>
              <a:defRPr sz="1952"/>
            </a:pPr>
            <a:r>
              <a:rPr dirty="0" err="1"/>
              <a:t>dochází</a:t>
            </a:r>
            <a:r>
              <a:rPr dirty="0"/>
              <a:t> </a:t>
            </a:r>
            <a:r>
              <a:rPr dirty="0" err="1"/>
              <a:t>také</a:t>
            </a:r>
            <a:r>
              <a:rPr dirty="0"/>
              <a:t> k </a:t>
            </a:r>
            <a:r>
              <a:rPr dirty="0" err="1"/>
              <a:t>zpřesňování</a:t>
            </a:r>
            <a:r>
              <a:rPr dirty="0"/>
              <a:t> </a:t>
            </a:r>
            <a:r>
              <a:rPr dirty="0" err="1"/>
              <a:t>metodologie</a:t>
            </a:r>
            <a:r>
              <a:rPr dirty="0"/>
              <a:t> </a:t>
            </a:r>
            <a:r>
              <a:rPr dirty="0" err="1"/>
              <a:t>výzkumu</a:t>
            </a:r>
            <a:r>
              <a:rPr dirty="0"/>
              <a:t>, </a:t>
            </a:r>
            <a:r>
              <a:rPr dirty="0" err="1"/>
              <a:t>mění</a:t>
            </a:r>
            <a:r>
              <a:rPr dirty="0"/>
              <a:t> se </a:t>
            </a:r>
            <a:r>
              <a:rPr dirty="0" err="1"/>
              <a:t>povaha</a:t>
            </a:r>
            <a:r>
              <a:rPr dirty="0"/>
              <a:t> </a:t>
            </a:r>
            <a:r>
              <a:rPr dirty="0" err="1" smtClean="0"/>
              <a:t>výzkumn</a:t>
            </a:r>
            <a:r>
              <a:rPr lang="cs-CZ" dirty="0" smtClean="0"/>
              <a:t>ý</a:t>
            </a:r>
            <a:r>
              <a:rPr dirty="0" err="1" smtClean="0"/>
              <a:t>ch</a:t>
            </a:r>
            <a:r>
              <a:rPr dirty="0" smtClean="0"/>
              <a:t> </a:t>
            </a:r>
            <a:r>
              <a:rPr dirty="0" err="1"/>
              <a:t>otázek</a:t>
            </a:r>
            <a:r>
              <a:rPr dirty="0"/>
              <a:t> - ne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lokalizace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pomoci</a:t>
            </a:r>
            <a:r>
              <a:rPr dirty="0"/>
              <a:t> NPS </a:t>
            </a:r>
            <a:r>
              <a:rPr dirty="0" err="1"/>
              <a:t>diagnostiky</a:t>
            </a:r>
            <a:r>
              <a:rPr dirty="0"/>
              <a:t>, ale </a:t>
            </a:r>
            <a:r>
              <a:rPr dirty="0" err="1"/>
              <a:t>úkolem</a:t>
            </a:r>
            <a:r>
              <a:rPr dirty="0"/>
              <a:t> NPS je </a:t>
            </a:r>
            <a:r>
              <a:rPr dirty="0" err="1"/>
              <a:t>kvalitní</a:t>
            </a:r>
            <a:r>
              <a:rPr dirty="0"/>
              <a:t> </a:t>
            </a:r>
            <a:r>
              <a:rPr dirty="0" err="1"/>
              <a:t>popis</a:t>
            </a:r>
            <a:r>
              <a:rPr dirty="0"/>
              <a:t> </a:t>
            </a:r>
            <a:r>
              <a:rPr dirty="0" err="1"/>
              <a:t>úrovně</a:t>
            </a:r>
            <a:r>
              <a:rPr dirty="0"/>
              <a:t> </a:t>
            </a:r>
            <a:r>
              <a:rPr dirty="0" err="1"/>
              <a:t>fungování</a:t>
            </a:r>
            <a:r>
              <a:rPr dirty="0"/>
              <a:t> </a:t>
            </a:r>
            <a:r>
              <a:rPr dirty="0" err="1"/>
              <a:t>dného</a:t>
            </a:r>
            <a:r>
              <a:rPr dirty="0"/>
              <a:t> </a:t>
            </a:r>
            <a:r>
              <a:rPr dirty="0" err="1"/>
              <a:t>pacienta</a:t>
            </a:r>
            <a:r>
              <a:rPr dirty="0"/>
              <a:t> a </a:t>
            </a:r>
            <a:r>
              <a:rPr dirty="0" err="1" smtClean="0"/>
              <a:t>navr</a:t>
            </a:r>
            <a:r>
              <a:rPr lang="cs-CZ" dirty="0" smtClean="0"/>
              <a:t>ž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 err="1"/>
              <a:t>cest</a:t>
            </a:r>
            <a:r>
              <a:rPr dirty="0"/>
              <a:t> k </a:t>
            </a:r>
            <a:r>
              <a:rPr dirty="0" err="1"/>
              <a:t>rehabilitaci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kompenzaci</a:t>
            </a:r>
            <a:r>
              <a:rPr dirty="0"/>
              <a:t> </a:t>
            </a:r>
            <a:r>
              <a:rPr dirty="0" err="1"/>
              <a:t>fčních</a:t>
            </a:r>
            <a:r>
              <a:rPr dirty="0"/>
              <a:t> </a:t>
            </a:r>
            <a:r>
              <a:rPr dirty="0" err="1"/>
              <a:t>poruch</a:t>
            </a:r>
            <a:endParaRPr dirty="0"/>
          </a:p>
          <a:p>
            <a:pPr marL="190642" indent="-190642" defTabSz="250558">
              <a:lnSpc>
                <a:spcPct val="100000"/>
              </a:lnSpc>
              <a:spcBef>
                <a:spcPts val="1758"/>
              </a:spcBef>
              <a:defRPr sz="1952"/>
            </a:pPr>
            <a:r>
              <a:rPr dirty="0" err="1"/>
              <a:t>nový</a:t>
            </a:r>
            <a:r>
              <a:rPr dirty="0"/>
              <a:t> </a:t>
            </a:r>
            <a:r>
              <a:rPr dirty="0" err="1"/>
              <a:t>směr</a:t>
            </a:r>
            <a:r>
              <a:rPr dirty="0"/>
              <a:t> - </a:t>
            </a:r>
            <a:r>
              <a:rPr dirty="0" err="1"/>
              <a:t>kognitivní</a:t>
            </a:r>
            <a:r>
              <a:rPr dirty="0"/>
              <a:t> </a:t>
            </a:r>
            <a:r>
              <a:rPr dirty="0" err="1"/>
              <a:t>vývojová</a:t>
            </a:r>
            <a:r>
              <a:rPr dirty="0"/>
              <a:t> NPS </a:t>
            </a:r>
            <a:r>
              <a:rPr sz="1300" dirty="0"/>
              <a:t>(Tempe, 1997) </a:t>
            </a:r>
            <a:r>
              <a:rPr dirty="0"/>
              <a:t>- </a:t>
            </a:r>
            <a:r>
              <a:rPr dirty="0" err="1"/>
              <a:t>zaměřena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sledování</a:t>
            </a:r>
            <a:r>
              <a:rPr dirty="0"/>
              <a:t> </a:t>
            </a:r>
            <a:r>
              <a:rPr dirty="0" err="1"/>
              <a:t>individuální</a:t>
            </a:r>
            <a:r>
              <a:rPr dirty="0"/>
              <a:t> variability </a:t>
            </a:r>
            <a:r>
              <a:rPr dirty="0" err="1"/>
              <a:t>vývoje</a:t>
            </a:r>
            <a:r>
              <a:rPr dirty="0"/>
              <a:t> </a:t>
            </a:r>
            <a:r>
              <a:rPr dirty="0" err="1" smtClean="0"/>
              <a:t>jednotliv</a:t>
            </a:r>
            <a:r>
              <a:rPr lang="cs-CZ" dirty="0" smtClean="0"/>
              <a:t>ý</a:t>
            </a:r>
            <a:r>
              <a:rPr dirty="0" err="1" smtClean="0"/>
              <a:t>ch</a:t>
            </a:r>
            <a:r>
              <a:rPr dirty="0" smtClean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poruch</a:t>
            </a:r>
            <a:r>
              <a:rPr dirty="0"/>
              <a:t> u </a:t>
            </a:r>
            <a:r>
              <a:rPr dirty="0" err="1"/>
              <a:t>dětí</a:t>
            </a:r>
            <a:r>
              <a:rPr dirty="0"/>
              <a:t> s </a:t>
            </a:r>
            <a:r>
              <a:rPr dirty="0" err="1" smtClean="0"/>
              <a:t>různ</a:t>
            </a:r>
            <a:r>
              <a:rPr lang="cs-CZ" dirty="0" smtClean="0"/>
              <a:t>ý</a:t>
            </a:r>
            <a:r>
              <a:rPr dirty="0" smtClean="0"/>
              <a:t>mi </a:t>
            </a:r>
            <a:r>
              <a:rPr dirty="0" err="1"/>
              <a:t>typy</a:t>
            </a:r>
            <a:r>
              <a:rPr dirty="0"/>
              <a:t> </a:t>
            </a:r>
            <a:r>
              <a:rPr dirty="0" err="1"/>
              <a:t>organického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smtClean="0"/>
              <a:t>CNS</a:t>
            </a:r>
            <a:r>
              <a:rPr lang="cs-CZ" dirty="0" smtClean="0"/>
              <a:t>; </a:t>
            </a:r>
            <a:r>
              <a:rPr dirty="0" err="1" smtClean="0"/>
              <a:t>klade</a:t>
            </a:r>
            <a:r>
              <a:rPr dirty="0" smtClean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tři</a:t>
            </a:r>
            <a:r>
              <a:rPr dirty="0"/>
              <a:t> </a:t>
            </a:r>
            <a:r>
              <a:rPr dirty="0" err="1"/>
              <a:t>základní</a:t>
            </a:r>
            <a:r>
              <a:rPr dirty="0"/>
              <a:t> </a:t>
            </a:r>
            <a:r>
              <a:rPr dirty="0" err="1"/>
              <a:t>otázky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7104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o jaké míry jsou jednotlivé psychické fce na sobě ve vývoji navzájem závislé?"/>
          <p:cNvSpPr txBox="1">
            <a:spLocks noGrp="1"/>
          </p:cNvSpPr>
          <p:nvPr>
            <p:ph type="title"/>
          </p:nvPr>
        </p:nvSpPr>
        <p:spPr>
          <a:xfrm>
            <a:off x="2837411" y="390301"/>
            <a:ext cx="8610600" cy="1293028"/>
          </a:xfrm>
          <a:prstGeom prst="rect">
            <a:avLst/>
          </a:prstGeom>
        </p:spPr>
        <p:txBody>
          <a:bodyPr>
            <a:noAutofit/>
          </a:bodyPr>
          <a:lstStyle>
            <a:lvl1pPr defTabSz="344677">
              <a:defRPr sz="4719"/>
            </a:lvl1pPr>
          </a:lstStyle>
          <a:p>
            <a:r>
              <a:rPr sz="3600" dirty="0"/>
              <a:t>Do </a:t>
            </a:r>
            <a:r>
              <a:rPr sz="3600" dirty="0" err="1"/>
              <a:t>jaké</a:t>
            </a:r>
            <a:r>
              <a:rPr sz="3600" dirty="0"/>
              <a:t> </a:t>
            </a:r>
            <a:r>
              <a:rPr sz="3600" dirty="0" err="1"/>
              <a:t>míry</a:t>
            </a:r>
            <a:r>
              <a:rPr sz="3600" dirty="0"/>
              <a:t> </a:t>
            </a:r>
            <a:r>
              <a:rPr sz="3600" dirty="0" err="1"/>
              <a:t>jsou</a:t>
            </a:r>
            <a:r>
              <a:rPr sz="3600" dirty="0"/>
              <a:t> </a:t>
            </a:r>
            <a:r>
              <a:rPr sz="3600" dirty="0" err="1"/>
              <a:t>jednotlivé</a:t>
            </a:r>
            <a:r>
              <a:rPr sz="3600" dirty="0"/>
              <a:t> </a:t>
            </a:r>
            <a:r>
              <a:rPr sz="3600" dirty="0" err="1"/>
              <a:t>psychické</a:t>
            </a:r>
            <a:r>
              <a:rPr sz="3600" dirty="0"/>
              <a:t> </a:t>
            </a:r>
            <a:r>
              <a:rPr sz="3600" dirty="0" err="1"/>
              <a:t>fce</a:t>
            </a:r>
            <a:r>
              <a:rPr sz="3600" dirty="0"/>
              <a:t> </a:t>
            </a:r>
            <a:r>
              <a:rPr sz="3600" dirty="0" err="1"/>
              <a:t>na</a:t>
            </a:r>
            <a:r>
              <a:rPr sz="3600" dirty="0"/>
              <a:t> </a:t>
            </a:r>
            <a:r>
              <a:rPr sz="3600" dirty="0" err="1"/>
              <a:t>sobě</a:t>
            </a:r>
            <a:r>
              <a:rPr sz="3600" dirty="0"/>
              <a:t> </a:t>
            </a:r>
            <a:r>
              <a:rPr sz="3600" dirty="0" err="1"/>
              <a:t>ve</a:t>
            </a:r>
            <a:r>
              <a:rPr sz="3600" dirty="0"/>
              <a:t> </a:t>
            </a:r>
            <a:r>
              <a:rPr sz="3600" dirty="0" err="1"/>
              <a:t>vývoji</a:t>
            </a:r>
            <a:r>
              <a:rPr sz="3600" dirty="0"/>
              <a:t> </a:t>
            </a:r>
            <a:r>
              <a:rPr sz="3600" dirty="0" err="1"/>
              <a:t>navzájem</a:t>
            </a:r>
            <a:r>
              <a:rPr sz="3600" dirty="0"/>
              <a:t> </a:t>
            </a:r>
            <a:r>
              <a:rPr sz="3600" dirty="0" err="1"/>
              <a:t>závislé</a:t>
            </a:r>
            <a:r>
              <a:rPr sz="3600" dirty="0"/>
              <a:t>? </a:t>
            </a:r>
          </a:p>
        </p:txBody>
      </p:sp>
      <p:sp>
        <p:nvSpPr>
          <p:cNvPr id="141" name="některé komplexní fce jsou obtížně budovány v případě narušení fcí jednodušších - př. Při poruše fonematického rozlišování hlásek bude vážně narušen vývoj řeči i schopnost čteníX jindy se komplexní fce rozvíjejí dobře, i když jsou narušeny fce nižší - težký mnestický deficit nebo vrozená porucha exekutivních fcí při postižení frontálních oblastí mozku nemusí nutně vést k celkové mentální retardaci, ale může být v průběhu vývoje kompenzována a deficit se projeví pouze v dílčí vývojové oblasti…"/>
          <p:cNvSpPr txBox="1">
            <a:spLocks noGrp="1"/>
          </p:cNvSpPr>
          <p:nvPr>
            <p:ph type="body" idx="1"/>
          </p:nvPr>
        </p:nvSpPr>
        <p:spPr>
          <a:xfrm>
            <a:off x="374073" y="1837113"/>
            <a:ext cx="11662756" cy="488788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 err="1"/>
              <a:t>některé</a:t>
            </a:r>
            <a:r>
              <a:rPr dirty="0"/>
              <a:t> </a:t>
            </a:r>
            <a:r>
              <a:rPr dirty="0" err="1"/>
              <a:t>komplexní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obtížně</a:t>
            </a:r>
            <a:r>
              <a:rPr dirty="0"/>
              <a:t> </a:t>
            </a:r>
            <a:r>
              <a:rPr dirty="0" err="1"/>
              <a:t>budovány</a:t>
            </a:r>
            <a:r>
              <a:rPr dirty="0"/>
              <a:t> v </a:t>
            </a:r>
            <a:r>
              <a:rPr dirty="0" err="1"/>
              <a:t>případě</a:t>
            </a:r>
            <a:r>
              <a:rPr dirty="0"/>
              <a:t> </a:t>
            </a:r>
            <a:r>
              <a:rPr dirty="0" err="1"/>
              <a:t>narušení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jednodušších</a:t>
            </a:r>
            <a:r>
              <a:rPr dirty="0"/>
              <a:t> - </a:t>
            </a:r>
            <a:r>
              <a:rPr dirty="0" err="1"/>
              <a:t>př</a:t>
            </a:r>
            <a:r>
              <a:rPr dirty="0"/>
              <a:t>. </a:t>
            </a:r>
            <a:r>
              <a:rPr lang="cs-CZ" dirty="0" err="1" smtClean="0"/>
              <a:t>p</a:t>
            </a:r>
            <a:r>
              <a:rPr dirty="0" err="1" smtClean="0"/>
              <a:t>ři</a:t>
            </a:r>
            <a:r>
              <a:rPr dirty="0" smtClean="0"/>
              <a:t> </a:t>
            </a:r>
            <a:r>
              <a:rPr dirty="0" err="1"/>
              <a:t>poruše</a:t>
            </a:r>
            <a:r>
              <a:rPr dirty="0"/>
              <a:t> </a:t>
            </a:r>
            <a:r>
              <a:rPr dirty="0" err="1"/>
              <a:t>fonematického</a:t>
            </a:r>
            <a:r>
              <a:rPr dirty="0"/>
              <a:t> </a:t>
            </a:r>
            <a:r>
              <a:rPr dirty="0" err="1"/>
              <a:t>rozlišování</a:t>
            </a:r>
            <a:r>
              <a:rPr dirty="0"/>
              <a:t> </a:t>
            </a:r>
            <a:r>
              <a:rPr dirty="0" err="1"/>
              <a:t>hlásek</a:t>
            </a:r>
            <a:r>
              <a:rPr dirty="0"/>
              <a:t> </a:t>
            </a:r>
            <a:r>
              <a:rPr dirty="0" err="1"/>
              <a:t>bude</a:t>
            </a:r>
            <a:r>
              <a:rPr dirty="0"/>
              <a:t> </a:t>
            </a:r>
            <a:r>
              <a:rPr dirty="0" err="1"/>
              <a:t>vážně</a:t>
            </a:r>
            <a:r>
              <a:rPr dirty="0"/>
              <a:t> </a:t>
            </a:r>
            <a:r>
              <a:rPr dirty="0" err="1"/>
              <a:t>narušen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řeči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schopnost</a:t>
            </a:r>
            <a:r>
              <a:rPr dirty="0"/>
              <a:t> </a:t>
            </a:r>
            <a:r>
              <a:rPr dirty="0" err="1" smtClean="0"/>
              <a:t>čtení</a:t>
            </a:r>
            <a:r>
              <a:rPr lang="cs-CZ" dirty="0" smtClean="0"/>
              <a:t> </a:t>
            </a:r>
            <a:r>
              <a:rPr dirty="0" smtClean="0"/>
              <a:t>X </a:t>
            </a:r>
            <a:r>
              <a:rPr dirty="0" err="1"/>
              <a:t>jindy</a:t>
            </a:r>
            <a:r>
              <a:rPr dirty="0"/>
              <a:t> se </a:t>
            </a:r>
            <a:r>
              <a:rPr dirty="0" err="1"/>
              <a:t>komplexní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rozvíjejí</a:t>
            </a:r>
            <a:r>
              <a:rPr dirty="0"/>
              <a:t> </a:t>
            </a:r>
            <a:r>
              <a:rPr dirty="0" err="1"/>
              <a:t>dobře</a:t>
            </a:r>
            <a:r>
              <a:rPr dirty="0"/>
              <a:t>,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když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narušeny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nižší</a:t>
            </a:r>
            <a:r>
              <a:rPr dirty="0"/>
              <a:t> - </a:t>
            </a:r>
            <a:r>
              <a:rPr dirty="0" err="1"/>
              <a:t>težký</a:t>
            </a:r>
            <a:r>
              <a:rPr dirty="0"/>
              <a:t> </a:t>
            </a:r>
            <a:r>
              <a:rPr dirty="0" err="1"/>
              <a:t>mnestický</a:t>
            </a:r>
            <a:r>
              <a:rPr dirty="0"/>
              <a:t> deficit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vrozená</a:t>
            </a:r>
            <a:r>
              <a:rPr dirty="0"/>
              <a:t>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exekutivních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frontálních</a:t>
            </a:r>
            <a:r>
              <a:rPr dirty="0"/>
              <a:t> </a:t>
            </a:r>
            <a:r>
              <a:rPr dirty="0" err="1"/>
              <a:t>oblastí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</a:t>
            </a:r>
            <a:r>
              <a:rPr dirty="0" err="1"/>
              <a:t>nemusí</a:t>
            </a:r>
            <a:r>
              <a:rPr dirty="0"/>
              <a:t> </a:t>
            </a:r>
            <a:r>
              <a:rPr dirty="0" err="1"/>
              <a:t>nutně</a:t>
            </a:r>
            <a:r>
              <a:rPr dirty="0"/>
              <a:t> </a:t>
            </a:r>
            <a:r>
              <a:rPr dirty="0" err="1"/>
              <a:t>vést</a:t>
            </a:r>
            <a:r>
              <a:rPr dirty="0"/>
              <a:t> k </a:t>
            </a:r>
            <a:r>
              <a:rPr dirty="0" err="1"/>
              <a:t>celkové</a:t>
            </a:r>
            <a:r>
              <a:rPr dirty="0"/>
              <a:t> </a:t>
            </a:r>
            <a:r>
              <a:rPr dirty="0" err="1"/>
              <a:t>mentální</a:t>
            </a:r>
            <a:r>
              <a:rPr dirty="0"/>
              <a:t> </a:t>
            </a:r>
            <a:r>
              <a:rPr dirty="0" err="1"/>
              <a:t>retardaci</a:t>
            </a:r>
            <a:r>
              <a:rPr dirty="0"/>
              <a:t>, ale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v </a:t>
            </a:r>
            <a:r>
              <a:rPr dirty="0" err="1"/>
              <a:t>průběhu</a:t>
            </a:r>
            <a:r>
              <a:rPr dirty="0"/>
              <a:t> </a:t>
            </a:r>
            <a:r>
              <a:rPr dirty="0" err="1"/>
              <a:t>vývoje</a:t>
            </a:r>
            <a:r>
              <a:rPr dirty="0"/>
              <a:t> </a:t>
            </a:r>
            <a:r>
              <a:rPr dirty="0" err="1"/>
              <a:t>kompenzována</a:t>
            </a:r>
            <a:r>
              <a:rPr dirty="0"/>
              <a:t> a deficit se </a:t>
            </a:r>
            <a:r>
              <a:rPr dirty="0" err="1"/>
              <a:t>projeví</a:t>
            </a:r>
            <a:r>
              <a:rPr dirty="0"/>
              <a:t> </a:t>
            </a:r>
            <a:r>
              <a:rPr dirty="0" err="1"/>
              <a:t>pouze</a:t>
            </a:r>
            <a:r>
              <a:rPr dirty="0"/>
              <a:t> v </a:t>
            </a:r>
            <a:r>
              <a:rPr dirty="0" err="1"/>
              <a:t>dílčí</a:t>
            </a:r>
            <a:r>
              <a:rPr dirty="0"/>
              <a:t> </a:t>
            </a:r>
            <a:r>
              <a:rPr dirty="0" err="1"/>
              <a:t>vývojové</a:t>
            </a:r>
            <a:r>
              <a:rPr dirty="0"/>
              <a:t> </a:t>
            </a:r>
            <a:r>
              <a:rPr dirty="0" err="1"/>
              <a:t>oblasti</a:t>
            </a:r>
            <a:endParaRPr dirty="0"/>
          </a:p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vývoji</a:t>
            </a:r>
            <a:r>
              <a:rPr dirty="0"/>
              <a:t> </a:t>
            </a:r>
            <a:r>
              <a:rPr dirty="0" err="1"/>
              <a:t>nedochází</a:t>
            </a:r>
            <a:r>
              <a:rPr dirty="0"/>
              <a:t> </a:t>
            </a:r>
            <a:r>
              <a:rPr dirty="0" err="1"/>
              <a:t>jen</a:t>
            </a:r>
            <a:r>
              <a:rPr dirty="0"/>
              <a:t> k </a:t>
            </a:r>
            <a:r>
              <a:rPr dirty="0" err="1"/>
              <a:t>postupní</a:t>
            </a:r>
            <a:r>
              <a:rPr dirty="0"/>
              <a:t> </a:t>
            </a:r>
            <a:r>
              <a:rPr dirty="0" err="1"/>
              <a:t>diferenciaci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přesnější</a:t>
            </a:r>
            <a:r>
              <a:rPr dirty="0"/>
              <a:t> </a:t>
            </a:r>
            <a:r>
              <a:rPr dirty="0" err="1"/>
              <a:t>lokalizaci</a:t>
            </a:r>
            <a:r>
              <a:rPr dirty="0"/>
              <a:t>, ale </a:t>
            </a:r>
            <a:r>
              <a:rPr dirty="0" err="1"/>
              <a:t>mění</a:t>
            </a:r>
            <a:r>
              <a:rPr dirty="0"/>
              <a:t> se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povaha</a:t>
            </a:r>
            <a:r>
              <a:rPr dirty="0"/>
              <a:t> a </a:t>
            </a:r>
            <a:r>
              <a:rPr dirty="0" err="1" smtClean="0"/>
              <a:t>psychologick</a:t>
            </a:r>
            <a:r>
              <a:rPr lang="cs-CZ" dirty="0" smtClean="0"/>
              <a:t>á</a:t>
            </a:r>
            <a:r>
              <a:rPr dirty="0" smtClean="0"/>
              <a:t> </a:t>
            </a:r>
            <a:r>
              <a:rPr dirty="0" err="1"/>
              <a:t>struktura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samotných</a:t>
            </a:r>
            <a:r>
              <a:rPr dirty="0"/>
              <a:t> -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některé</a:t>
            </a:r>
            <a:r>
              <a:rPr dirty="0"/>
              <a:t> z </a:t>
            </a:r>
            <a:r>
              <a:rPr dirty="0" err="1"/>
              <a:t>dílčích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zprvu</a:t>
            </a:r>
            <a:r>
              <a:rPr dirty="0"/>
              <a:t> </a:t>
            </a:r>
            <a:r>
              <a:rPr dirty="0" err="1"/>
              <a:t>vážným</a:t>
            </a:r>
            <a:r>
              <a:rPr dirty="0"/>
              <a:t> </a:t>
            </a:r>
            <a:r>
              <a:rPr dirty="0" err="1"/>
              <a:t>způsobem</a:t>
            </a:r>
            <a:r>
              <a:rPr dirty="0"/>
              <a:t> </a:t>
            </a:r>
            <a:r>
              <a:rPr dirty="0" err="1"/>
              <a:t>brzdit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komplexnějších</a:t>
            </a:r>
            <a:r>
              <a:rPr dirty="0"/>
              <a:t>, ale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dosažení</a:t>
            </a:r>
            <a:r>
              <a:rPr dirty="0"/>
              <a:t> </a:t>
            </a:r>
            <a:r>
              <a:rPr dirty="0" err="1"/>
              <a:t>určité</a:t>
            </a:r>
            <a:r>
              <a:rPr dirty="0"/>
              <a:t> </a:t>
            </a:r>
            <a:r>
              <a:rPr dirty="0" err="1"/>
              <a:t>vyšší</a:t>
            </a:r>
            <a:r>
              <a:rPr dirty="0"/>
              <a:t> </a:t>
            </a:r>
            <a:r>
              <a:rPr dirty="0" err="1"/>
              <a:t>úrovně</a:t>
            </a:r>
            <a:r>
              <a:rPr dirty="0"/>
              <a:t> se </a:t>
            </a:r>
            <a:r>
              <a:rPr dirty="0" err="1"/>
              <a:t>podobný</a:t>
            </a:r>
            <a:r>
              <a:rPr dirty="0"/>
              <a:t> </a:t>
            </a:r>
            <a:r>
              <a:rPr dirty="0" err="1"/>
              <a:t>negativní</a:t>
            </a:r>
            <a:r>
              <a:rPr dirty="0"/>
              <a:t> </a:t>
            </a:r>
            <a:r>
              <a:rPr dirty="0" err="1"/>
              <a:t>vliv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neprojeví</a:t>
            </a:r>
            <a:endParaRPr dirty="0"/>
          </a:p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 err="1"/>
              <a:t>již</a:t>
            </a:r>
            <a:r>
              <a:rPr dirty="0"/>
              <a:t> u </a:t>
            </a:r>
            <a:r>
              <a:rPr dirty="0" err="1"/>
              <a:t>nejmenších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 se </a:t>
            </a:r>
            <a:r>
              <a:rPr dirty="0" err="1"/>
              <a:t>mohou</a:t>
            </a:r>
            <a:r>
              <a:rPr dirty="0"/>
              <a:t> </a:t>
            </a:r>
            <a:r>
              <a:rPr dirty="0" err="1"/>
              <a:t>vyskytovat</a:t>
            </a:r>
            <a:r>
              <a:rPr dirty="0"/>
              <a:t> </a:t>
            </a:r>
            <a:r>
              <a:rPr dirty="0" err="1"/>
              <a:t>specifické</a:t>
            </a:r>
            <a:r>
              <a:rPr dirty="0"/>
              <a:t> NPS </a:t>
            </a:r>
            <a:r>
              <a:rPr dirty="0" err="1"/>
              <a:t>deficity</a:t>
            </a:r>
            <a:r>
              <a:rPr dirty="0"/>
              <a:t> -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schopnosti</a:t>
            </a:r>
            <a:r>
              <a:rPr dirty="0"/>
              <a:t> </a:t>
            </a:r>
            <a:r>
              <a:rPr dirty="0" err="1"/>
              <a:t>rozpoznávat</a:t>
            </a:r>
            <a:r>
              <a:rPr dirty="0"/>
              <a:t> </a:t>
            </a:r>
            <a:r>
              <a:rPr dirty="0" err="1"/>
              <a:t>lidské</a:t>
            </a:r>
            <a:r>
              <a:rPr dirty="0"/>
              <a:t> </a:t>
            </a:r>
            <a:r>
              <a:rPr dirty="0" err="1"/>
              <a:t>tváře</a:t>
            </a:r>
            <a:r>
              <a:rPr dirty="0"/>
              <a:t>, ne </a:t>
            </a:r>
            <a:r>
              <a:rPr dirty="0" err="1"/>
              <a:t>ostatní</a:t>
            </a:r>
            <a:r>
              <a:rPr dirty="0"/>
              <a:t> </a:t>
            </a:r>
            <a:r>
              <a:rPr dirty="0" err="1"/>
              <a:t>objekty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porucha</a:t>
            </a:r>
            <a:r>
              <a:rPr dirty="0"/>
              <a:t> </a:t>
            </a:r>
            <a:r>
              <a:rPr dirty="0" err="1"/>
              <a:t>paměti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jména</a:t>
            </a:r>
            <a:r>
              <a:rPr dirty="0" smtClean="0"/>
              <a:t>,</a:t>
            </a:r>
            <a:r>
              <a:rPr lang="cs-CZ" dirty="0" smtClean="0"/>
              <a:t> </a:t>
            </a:r>
            <a:r>
              <a:rPr dirty="0" smtClean="0"/>
              <a:t>ale </a:t>
            </a:r>
            <a:r>
              <a:rPr dirty="0"/>
              <a:t>ne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čísla</a:t>
            </a:r>
            <a:r>
              <a:rPr dirty="0"/>
              <a:t>,.. </a:t>
            </a:r>
            <a:r>
              <a:rPr dirty="0" err="1"/>
              <a:t>kompenzační</a:t>
            </a:r>
            <a:r>
              <a:rPr dirty="0"/>
              <a:t> </a:t>
            </a:r>
            <a:r>
              <a:rPr dirty="0" err="1"/>
              <a:t>možnosti</a:t>
            </a:r>
            <a:r>
              <a:rPr dirty="0"/>
              <a:t> v </a:t>
            </a:r>
            <a:r>
              <a:rPr dirty="0" err="1"/>
              <a:t>těchto</a:t>
            </a:r>
            <a:r>
              <a:rPr dirty="0"/>
              <a:t> </a:t>
            </a:r>
            <a:r>
              <a:rPr dirty="0" err="1"/>
              <a:t>případech</a:t>
            </a:r>
            <a:r>
              <a:rPr dirty="0"/>
              <a:t> v </a:t>
            </a:r>
            <a:r>
              <a:rPr dirty="0" err="1"/>
              <a:t>dalším</a:t>
            </a:r>
            <a:r>
              <a:rPr dirty="0"/>
              <a:t> </a:t>
            </a:r>
            <a:r>
              <a:rPr dirty="0" err="1"/>
              <a:t>vývoji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minimální</a:t>
            </a:r>
            <a:r>
              <a:rPr dirty="0"/>
              <a:t> X </a:t>
            </a:r>
            <a:r>
              <a:rPr dirty="0" err="1"/>
              <a:t>jindy</a:t>
            </a:r>
            <a:r>
              <a:rPr dirty="0"/>
              <a:t> je </a:t>
            </a:r>
            <a:r>
              <a:rPr dirty="0" err="1"/>
              <a:t>vývojová</a:t>
            </a:r>
            <a:r>
              <a:rPr dirty="0"/>
              <a:t> </a:t>
            </a:r>
            <a:r>
              <a:rPr dirty="0" err="1"/>
              <a:t>propletenost</a:t>
            </a:r>
            <a:r>
              <a:rPr dirty="0"/>
              <a:t> </a:t>
            </a:r>
            <a:r>
              <a:rPr dirty="0" err="1"/>
              <a:t>těsnější</a:t>
            </a:r>
            <a:r>
              <a:rPr dirty="0"/>
              <a:t>, </a:t>
            </a:r>
            <a:r>
              <a:rPr dirty="0" err="1"/>
              <a:t>než</a:t>
            </a:r>
            <a:r>
              <a:rPr dirty="0"/>
              <a:t> </a:t>
            </a:r>
            <a:r>
              <a:rPr dirty="0" err="1"/>
              <a:t>lze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základ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 err="1"/>
              <a:t>dosavadních</a:t>
            </a:r>
            <a:r>
              <a:rPr dirty="0"/>
              <a:t> </a:t>
            </a:r>
            <a:r>
              <a:rPr dirty="0" err="1"/>
              <a:t>poznatků</a:t>
            </a:r>
            <a:r>
              <a:rPr dirty="0"/>
              <a:t> </a:t>
            </a:r>
            <a:r>
              <a:rPr dirty="0" err="1"/>
              <a:t>obecné</a:t>
            </a:r>
            <a:r>
              <a:rPr dirty="0"/>
              <a:t> </a:t>
            </a:r>
            <a:r>
              <a:rPr dirty="0" err="1"/>
              <a:t>vývojové</a:t>
            </a:r>
            <a:r>
              <a:rPr dirty="0"/>
              <a:t> </a:t>
            </a:r>
            <a:r>
              <a:rPr dirty="0" err="1"/>
              <a:t>psychologie</a:t>
            </a:r>
            <a:r>
              <a:rPr dirty="0"/>
              <a:t> </a:t>
            </a:r>
            <a:r>
              <a:rPr dirty="0" err="1"/>
              <a:t>předpokládat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61133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Jaké jsou možnosti a meze plasticity mozku?"/>
          <p:cNvSpPr txBox="1">
            <a:spLocks noGrp="1"/>
          </p:cNvSpPr>
          <p:nvPr>
            <p:ph type="title"/>
          </p:nvPr>
        </p:nvSpPr>
        <p:spPr>
          <a:xfrm>
            <a:off x="2837411" y="415239"/>
            <a:ext cx="8610600" cy="1293028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4000" dirty="0" err="1"/>
              <a:t>Jaké</a:t>
            </a:r>
            <a:r>
              <a:rPr sz="4000" dirty="0"/>
              <a:t> </a:t>
            </a:r>
            <a:r>
              <a:rPr sz="4000" dirty="0" err="1"/>
              <a:t>jsou</a:t>
            </a:r>
            <a:r>
              <a:rPr sz="4000" dirty="0"/>
              <a:t> </a:t>
            </a:r>
            <a:r>
              <a:rPr sz="4000" dirty="0" err="1"/>
              <a:t>možnosti</a:t>
            </a:r>
            <a:r>
              <a:rPr sz="4000" dirty="0"/>
              <a:t> a meze plasticity </a:t>
            </a:r>
            <a:r>
              <a:rPr sz="4000" dirty="0" err="1"/>
              <a:t>mozku</a:t>
            </a:r>
            <a:r>
              <a:rPr sz="4000" dirty="0"/>
              <a:t>?</a:t>
            </a:r>
          </a:p>
        </p:txBody>
      </p:sp>
      <p:sp>
        <p:nvSpPr>
          <p:cNvPr id="144" name="v minulosti představa téměř o neomezené plasticitě nezralého CNS…"/>
          <p:cNvSpPr txBox="1">
            <a:spLocks noGrp="1"/>
          </p:cNvSpPr>
          <p:nvPr>
            <p:ph type="body" idx="1"/>
          </p:nvPr>
        </p:nvSpPr>
        <p:spPr>
          <a:xfrm>
            <a:off x="415637" y="1953492"/>
            <a:ext cx="11637818" cy="473825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/>
              <a:t>v </a:t>
            </a:r>
            <a:r>
              <a:rPr dirty="0" err="1"/>
              <a:t>minulosti</a:t>
            </a:r>
            <a:r>
              <a:rPr dirty="0"/>
              <a:t> </a:t>
            </a:r>
            <a:r>
              <a:rPr dirty="0" err="1"/>
              <a:t>představa</a:t>
            </a:r>
            <a:r>
              <a:rPr dirty="0"/>
              <a:t> </a:t>
            </a:r>
            <a:r>
              <a:rPr dirty="0" err="1"/>
              <a:t>téměř</a:t>
            </a:r>
            <a:r>
              <a:rPr dirty="0"/>
              <a:t> o </a:t>
            </a:r>
            <a:r>
              <a:rPr dirty="0" err="1"/>
              <a:t>neomezené</a:t>
            </a:r>
            <a:r>
              <a:rPr dirty="0"/>
              <a:t> </a:t>
            </a:r>
            <a:r>
              <a:rPr dirty="0" err="1"/>
              <a:t>plasticitě</a:t>
            </a:r>
            <a:r>
              <a:rPr dirty="0"/>
              <a:t> </a:t>
            </a:r>
            <a:r>
              <a:rPr dirty="0" err="1"/>
              <a:t>nezralého</a:t>
            </a:r>
            <a:r>
              <a:rPr dirty="0"/>
              <a:t> CNS</a:t>
            </a:r>
          </a:p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 err="1"/>
              <a:t>dnes</a:t>
            </a:r>
            <a:r>
              <a:rPr dirty="0"/>
              <a:t> je </a:t>
            </a:r>
            <a:r>
              <a:rPr dirty="0" err="1"/>
              <a:t>známo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značná</a:t>
            </a:r>
            <a:r>
              <a:rPr dirty="0"/>
              <a:t> </a:t>
            </a:r>
            <a:r>
              <a:rPr dirty="0" err="1"/>
              <a:t>plasticita</a:t>
            </a:r>
            <a:r>
              <a:rPr dirty="0"/>
              <a:t> u </a:t>
            </a:r>
            <a:r>
              <a:rPr dirty="0" err="1"/>
              <a:t>malých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dosti</a:t>
            </a:r>
            <a:r>
              <a:rPr dirty="0"/>
              <a:t> </a:t>
            </a:r>
            <a:r>
              <a:rPr dirty="0" err="1"/>
              <a:t>dloho</a:t>
            </a:r>
            <a:r>
              <a:rPr dirty="0"/>
              <a:t> </a:t>
            </a:r>
            <a:r>
              <a:rPr dirty="0" err="1"/>
              <a:t>přetrvává</a:t>
            </a:r>
            <a:r>
              <a:rPr dirty="0"/>
              <a:t>, ale </a:t>
            </a:r>
            <a:r>
              <a:rPr dirty="0" err="1"/>
              <a:t>uplatňuje</a:t>
            </a:r>
            <a:r>
              <a:rPr dirty="0"/>
              <a:t> se </a:t>
            </a:r>
            <a:r>
              <a:rPr dirty="0" err="1"/>
              <a:t>více</a:t>
            </a:r>
            <a:r>
              <a:rPr dirty="0"/>
              <a:t> u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vývojově</a:t>
            </a:r>
            <a:r>
              <a:rPr dirty="0"/>
              <a:t> </a:t>
            </a:r>
            <a:r>
              <a:rPr dirty="0" err="1"/>
              <a:t>mladších</a:t>
            </a:r>
            <a:r>
              <a:rPr dirty="0"/>
              <a:t> (</a:t>
            </a:r>
            <a:r>
              <a:rPr dirty="0" err="1"/>
              <a:t>řeč</a:t>
            </a:r>
            <a:r>
              <a:rPr dirty="0"/>
              <a:t>) </a:t>
            </a:r>
            <a:r>
              <a:rPr dirty="0" err="1"/>
              <a:t>než</a:t>
            </a:r>
            <a:r>
              <a:rPr dirty="0"/>
              <a:t> u </a:t>
            </a:r>
            <a:r>
              <a:rPr dirty="0" err="1"/>
              <a:t>fcí</a:t>
            </a:r>
            <a:r>
              <a:rPr dirty="0"/>
              <a:t> </a:t>
            </a:r>
            <a:r>
              <a:rPr dirty="0" err="1"/>
              <a:t>starších</a:t>
            </a:r>
            <a:r>
              <a:rPr dirty="0"/>
              <a:t>, </a:t>
            </a:r>
            <a:r>
              <a:rPr dirty="0" err="1"/>
              <a:t>tedy</a:t>
            </a:r>
            <a:r>
              <a:rPr dirty="0"/>
              <a:t> </a:t>
            </a:r>
            <a:r>
              <a:rPr dirty="0" err="1" smtClean="0"/>
              <a:t>dřív</a:t>
            </a:r>
            <a:r>
              <a:rPr lang="cs-CZ" dirty="0" smtClean="0"/>
              <a:t>e</a:t>
            </a:r>
            <a:r>
              <a:rPr dirty="0" smtClean="0"/>
              <a:t> </a:t>
            </a:r>
            <a:r>
              <a:rPr dirty="0" err="1"/>
              <a:t>dozrávajících</a:t>
            </a:r>
            <a:r>
              <a:rPr dirty="0"/>
              <a:t> (</a:t>
            </a:r>
            <a:r>
              <a:rPr dirty="0" err="1"/>
              <a:t>zrakové</a:t>
            </a:r>
            <a:r>
              <a:rPr dirty="0"/>
              <a:t> </a:t>
            </a:r>
            <a:r>
              <a:rPr dirty="0" err="1"/>
              <a:t>vnímání</a:t>
            </a:r>
            <a:r>
              <a:rPr dirty="0"/>
              <a:t>) a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když</a:t>
            </a:r>
            <a:r>
              <a:rPr dirty="0"/>
              <a:t> </a:t>
            </a:r>
            <a:r>
              <a:rPr dirty="0" err="1"/>
              <a:t>ji</a:t>
            </a:r>
            <a:r>
              <a:rPr dirty="0"/>
              <a:t> s </a:t>
            </a:r>
            <a:r>
              <a:rPr dirty="0" err="1"/>
              <a:t>věkem</a:t>
            </a:r>
            <a:r>
              <a:rPr dirty="0"/>
              <a:t> </a:t>
            </a:r>
            <a:r>
              <a:rPr dirty="0" err="1"/>
              <a:t>ubývá</a:t>
            </a:r>
            <a:r>
              <a:rPr dirty="0"/>
              <a:t>,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stáří</a:t>
            </a:r>
            <a:r>
              <a:rPr dirty="0"/>
              <a:t> </a:t>
            </a:r>
            <a:r>
              <a:rPr dirty="0" err="1"/>
              <a:t>nemizí</a:t>
            </a:r>
            <a:r>
              <a:rPr dirty="0"/>
              <a:t> </a:t>
            </a:r>
            <a:r>
              <a:rPr dirty="0" err="1"/>
              <a:t>úplně</a:t>
            </a:r>
            <a:endParaRPr dirty="0"/>
          </a:p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 err="1"/>
              <a:t>lokalizované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CNS u </a:t>
            </a:r>
            <a:r>
              <a:rPr dirty="0" err="1"/>
              <a:t>malých</a:t>
            </a:r>
            <a:r>
              <a:rPr dirty="0"/>
              <a:t> </a:t>
            </a:r>
            <a:r>
              <a:rPr dirty="0" err="1"/>
              <a:t>dětí</a:t>
            </a:r>
            <a:r>
              <a:rPr dirty="0"/>
              <a:t> </a:t>
            </a:r>
            <a:r>
              <a:rPr dirty="0" err="1"/>
              <a:t>nevede</a:t>
            </a:r>
            <a:r>
              <a:rPr dirty="0"/>
              <a:t> </a:t>
            </a:r>
            <a:r>
              <a:rPr dirty="0" err="1"/>
              <a:t>často</a:t>
            </a:r>
            <a:r>
              <a:rPr dirty="0"/>
              <a:t> k </a:t>
            </a:r>
            <a:r>
              <a:rPr dirty="0" err="1"/>
              <a:t>tak</a:t>
            </a:r>
            <a:r>
              <a:rPr dirty="0"/>
              <a:t> </a:t>
            </a:r>
            <a:r>
              <a:rPr dirty="0" err="1"/>
              <a:t>vážnému</a:t>
            </a:r>
            <a:r>
              <a:rPr dirty="0"/>
              <a:t> </a:t>
            </a:r>
            <a:r>
              <a:rPr dirty="0" err="1"/>
              <a:t>narušení</a:t>
            </a:r>
            <a:r>
              <a:rPr dirty="0"/>
              <a:t> </a:t>
            </a:r>
            <a:r>
              <a:rPr dirty="0" err="1"/>
              <a:t>fce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 </a:t>
            </a:r>
            <a:r>
              <a:rPr lang="cs-CZ" dirty="0" smtClean="0"/>
              <a:t> </a:t>
            </a:r>
            <a:r>
              <a:rPr dirty="0" smtClean="0"/>
              <a:t>u </a:t>
            </a:r>
            <a:r>
              <a:rPr dirty="0" err="1"/>
              <a:t>dospělých</a:t>
            </a:r>
            <a:r>
              <a:rPr dirty="0"/>
              <a:t> X </a:t>
            </a:r>
            <a:r>
              <a:rPr dirty="0" err="1"/>
              <a:t>některé</a:t>
            </a:r>
            <a:r>
              <a:rPr dirty="0"/>
              <a:t> </a:t>
            </a:r>
            <a:r>
              <a:rPr dirty="0" err="1"/>
              <a:t>drobné</a:t>
            </a:r>
            <a:r>
              <a:rPr dirty="0"/>
              <a:t> </a:t>
            </a:r>
            <a:r>
              <a:rPr dirty="0" err="1"/>
              <a:t>organické</a:t>
            </a:r>
            <a:r>
              <a:rPr dirty="0"/>
              <a:t> </a:t>
            </a:r>
            <a:r>
              <a:rPr dirty="0" err="1"/>
              <a:t>léze</a:t>
            </a:r>
            <a:r>
              <a:rPr dirty="0"/>
              <a:t> </a:t>
            </a:r>
            <a:r>
              <a:rPr dirty="0" err="1"/>
              <a:t>mohou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závažné</a:t>
            </a:r>
            <a:r>
              <a:rPr dirty="0"/>
              <a:t> </a:t>
            </a:r>
            <a:r>
              <a:rPr dirty="0" err="1"/>
              <a:t>důsledky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 smtClean="0"/>
              <a:t>vztah</a:t>
            </a:r>
            <a:r>
              <a:rPr dirty="0" smtClean="0"/>
              <a:t> </a:t>
            </a:r>
            <a:r>
              <a:rPr dirty="0" err="1"/>
              <a:t>velikosti</a:t>
            </a:r>
            <a:r>
              <a:rPr dirty="0"/>
              <a:t> </a:t>
            </a:r>
            <a:r>
              <a:rPr dirty="0" err="1"/>
              <a:t>léze</a:t>
            </a:r>
            <a:r>
              <a:rPr dirty="0"/>
              <a:t> a </a:t>
            </a:r>
            <a:r>
              <a:rPr dirty="0" err="1"/>
              <a:t>míry</a:t>
            </a:r>
            <a:r>
              <a:rPr dirty="0"/>
              <a:t> </a:t>
            </a:r>
            <a:r>
              <a:rPr dirty="0" err="1"/>
              <a:t>fčního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tvar</a:t>
            </a:r>
            <a:r>
              <a:rPr dirty="0"/>
              <a:t> </a:t>
            </a:r>
            <a:r>
              <a:rPr dirty="0" err="1"/>
              <a:t>křivky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tvaru</a:t>
            </a:r>
            <a:r>
              <a:rPr dirty="0"/>
              <a:t>  </a:t>
            </a:r>
            <a:r>
              <a:rPr dirty="0" err="1"/>
              <a:t>písmene</a:t>
            </a:r>
            <a:r>
              <a:rPr dirty="0"/>
              <a:t> U - k </a:t>
            </a:r>
            <a:r>
              <a:rPr dirty="0" err="1"/>
              <a:t>nejzávažnějšímu</a:t>
            </a:r>
            <a:r>
              <a:rPr dirty="0"/>
              <a:t> </a:t>
            </a:r>
            <a:r>
              <a:rPr dirty="0" err="1"/>
              <a:t>postižení</a:t>
            </a:r>
            <a:r>
              <a:rPr dirty="0"/>
              <a:t> </a:t>
            </a:r>
            <a:r>
              <a:rPr dirty="0" err="1"/>
              <a:t>dochází</a:t>
            </a:r>
            <a:r>
              <a:rPr dirty="0"/>
              <a:t> u </a:t>
            </a:r>
            <a:r>
              <a:rPr dirty="0" err="1"/>
              <a:t>drobných</a:t>
            </a:r>
            <a:r>
              <a:rPr dirty="0"/>
              <a:t> </a:t>
            </a:r>
            <a:r>
              <a:rPr dirty="0" err="1"/>
              <a:t>lézí</a:t>
            </a:r>
            <a:r>
              <a:rPr dirty="0"/>
              <a:t> a </a:t>
            </a:r>
            <a:r>
              <a:rPr dirty="0" err="1"/>
              <a:t>také</a:t>
            </a:r>
            <a:r>
              <a:rPr dirty="0"/>
              <a:t> u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rozsáhlých</a:t>
            </a:r>
            <a:r>
              <a:rPr dirty="0"/>
              <a:t> </a:t>
            </a:r>
            <a:r>
              <a:rPr dirty="0" err="1"/>
              <a:t>lézí</a:t>
            </a:r>
            <a:r>
              <a:rPr dirty="0"/>
              <a:t>)</a:t>
            </a:r>
          </a:p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 err="1"/>
              <a:t>existuje</a:t>
            </a:r>
            <a:r>
              <a:rPr dirty="0"/>
              <a:t> </a:t>
            </a:r>
            <a:r>
              <a:rPr dirty="0" err="1"/>
              <a:t>řada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závažných</a:t>
            </a:r>
            <a:r>
              <a:rPr dirty="0"/>
              <a:t> </a:t>
            </a:r>
            <a:r>
              <a:rPr dirty="0" err="1"/>
              <a:t>vývojových</a:t>
            </a:r>
            <a:r>
              <a:rPr dirty="0"/>
              <a:t> </a:t>
            </a:r>
            <a:r>
              <a:rPr dirty="0" err="1"/>
              <a:t>poruch</a:t>
            </a:r>
            <a:r>
              <a:rPr dirty="0"/>
              <a:t>, u </a:t>
            </a:r>
            <a:r>
              <a:rPr dirty="0" err="1"/>
              <a:t>kterých</a:t>
            </a:r>
            <a:r>
              <a:rPr dirty="0"/>
              <a:t> </a:t>
            </a:r>
            <a:r>
              <a:rPr dirty="0" err="1" smtClean="0"/>
              <a:t>sou</a:t>
            </a:r>
            <a:r>
              <a:rPr lang="cs-CZ" dirty="0" smtClean="0"/>
              <a:t>č</a:t>
            </a:r>
            <a:r>
              <a:rPr dirty="0" err="1" smtClean="0"/>
              <a:t>asná</a:t>
            </a:r>
            <a:r>
              <a:rPr dirty="0" smtClean="0"/>
              <a:t> </a:t>
            </a:r>
            <a:r>
              <a:rPr dirty="0" err="1"/>
              <a:t>věda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schopna</a:t>
            </a:r>
            <a:r>
              <a:rPr dirty="0"/>
              <a:t> </a:t>
            </a:r>
            <a:r>
              <a:rPr dirty="0" err="1"/>
              <a:t>zatím</a:t>
            </a:r>
            <a:r>
              <a:rPr dirty="0"/>
              <a:t> </a:t>
            </a:r>
            <a:r>
              <a:rPr dirty="0" err="1"/>
              <a:t>nalézt</a:t>
            </a:r>
            <a:r>
              <a:rPr dirty="0"/>
              <a:t> </a:t>
            </a:r>
            <a:r>
              <a:rPr dirty="0" err="1"/>
              <a:t>konkrétní</a:t>
            </a:r>
            <a:r>
              <a:rPr dirty="0"/>
              <a:t> </a:t>
            </a:r>
            <a:r>
              <a:rPr dirty="0" err="1"/>
              <a:t>příčinu</a:t>
            </a:r>
            <a:endParaRPr dirty="0"/>
          </a:p>
          <a:p>
            <a:pPr marL="215644" indent="-215644" defTabSz="283418">
              <a:lnSpc>
                <a:spcPct val="100000"/>
              </a:lnSpc>
              <a:spcBef>
                <a:spcPts val="1969"/>
              </a:spcBef>
              <a:defRPr sz="2208"/>
            </a:pPr>
            <a:r>
              <a:rPr dirty="0"/>
              <a:t>u “</a:t>
            </a:r>
            <a:r>
              <a:rPr dirty="0" err="1"/>
              <a:t>pravých</a:t>
            </a:r>
            <a:r>
              <a:rPr dirty="0"/>
              <a:t>” </a:t>
            </a:r>
            <a:r>
              <a:rPr dirty="0" err="1"/>
              <a:t>vývojových</a:t>
            </a:r>
            <a:r>
              <a:rPr dirty="0"/>
              <a:t> </a:t>
            </a:r>
            <a:r>
              <a:rPr dirty="0" err="1"/>
              <a:t>poruch</a:t>
            </a:r>
            <a:r>
              <a:rPr dirty="0"/>
              <a:t> (</a:t>
            </a:r>
            <a:r>
              <a:rPr dirty="0" err="1"/>
              <a:t>vývojová</a:t>
            </a:r>
            <a:r>
              <a:rPr dirty="0"/>
              <a:t> </a:t>
            </a:r>
            <a:r>
              <a:rPr dirty="0" err="1"/>
              <a:t>dysfázie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učení</a:t>
            </a:r>
            <a:r>
              <a:rPr dirty="0"/>
              <a:t>) </a:t>
            </a:r>
            <a:r>
              <a:rPr dirty="0" err="1"/>
              <a:t>nedošlo</a:t>
            </a:r>
            <a:r>
              <a:rPr dirty="0"/>
              <a:t> k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organického</a:t>
            </a:r>
            <a:r>
              <a:rPr dirty="0"/>
              <a:t> </a:t>
            </a:r>
            <a:r>
              <a:rPr dirty="0" err="1"/>
              <a:t>substrátu</a:t>
            </a:r>
            <a:r>
              <a:rPr dirty="0"/>
              <a:t>, ale </a:t>
            </a:r>
            <a:r>
              <a:rPr dirty="0" err="1"/>
              <a:t>jde</a:t>
            </a:r>
            <a:r>
              <a:rPr dirty="0"/>
              <a:t> </a:t>
            </a:r>
            <a:r>
              <a:rPr dirty="0" err="1"/>
              <a:t>spíše</a:t>
            </a:r>
            <a:r>
              <a:rPr dirty="0"/>
              <a:t> od </a:t>
            </a:r>
            <a:r>
              <a:rPr dirty="0" err="1"/>
              <a:t>počátku</a:t>
            </a:r>
            <a:r>
              <a:rPr dirty="0"/>
              <a:t> o </a:t>
            </a:r>
            <a:r>
              <a:rPr dirty="0" err="1"/>
              <a:t>odlišný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 </a:t>
            </a:r>
            <a:r>
              <a:rPr dirty="0" err="1"/>
              <a:t>některách</a:t>
            </a:r>
            <a:r>
              <a:rPr dirty="0"/>
              <a:t> </a:t>
            </a:r>
            <a:r>
              <a:rPr dirty="0" err="1"/>
              <a:t>struktur</a:t>
            </a:r>
            <a:r>
              <a:rPr dirty="0"/>
              <a:t>, </a:t>
            </a:r>
            <a:r>
              <a:rPr dirty="0" err="1"/>
              <a:t>mozek</a:t>
            </a:r>
            <a:r>
              <a:rPr dirty="0"/>
              <a:t> </a:t>
            </a:r>
            <a:r>
              <a:rPr dirty="0" err="1"/>
              <a:t>nedetekuje</a:t>
            </a:r>
            <a:r>
              <a:rPr dirty="0"/>
              <a:t> </a:t>
            </a:r>
            <a:r>
              <a:rPr dirty="0" err="1"/>
              <a:t>poškození</a:t>
            </a:r>
            <a:r>
              <a:rPr dirty="0"/>
              <a:t> </a:t>
            </a:r>
            <a:r>
              <a:rPr dirty="0" err="1"/>
              <a:t>své</a:t>
            </a:r>
            <a:r>
              <a:rPr dirty="0"/>
              <a:t> </a:t>
            </a:r>
            <a:r>
              <a:rPr dirty="0" err="1"/>
              <a:t>struktury</a:t>
            </a:r>
            <a:r>
              <a:rPr dirty="0"/>
              <a:t> a </a:t>
            </a:r>
            <a:r>
              <a:rPr dirty="0" err="1"/>
              <a:t>plasticita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se </a:t>
            </a:r>
            <a:r>
              <a:rPr dirty="0" err="1"/>
              <a:t>neuplatní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39493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2178</Words>
  <Application>Microsoft Office PowerPoint</Application>
  <PresentationFormat>Širokoúhlá obrazovka</PresentationFormat>
  <Paragraphs>81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Century Gothic</vt:lpstr>
      <vt:lpstr>Kondenzační stopa</vt:lpstr>
      <vt:lpstr>Dětská neuropsychologie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otázky současné dětské NPS</vt:lpstr>
      <vt:lpstr>Do jaké míry jsou jednotlivé psychické fce na sobě ve vývoji navzájem závislé? </vt:lpstr>
      <vt:lpstr>Jaké jsou možnosti a meze plasticity mozku?</vt:lpstr>
      <vt:lpstr>Existuje pouze jedna vývojová cesta ke zralosti?</vt:lpstr>
      <vt:lpstr>NPS vyšetření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Neurodegenerativní onemocnění - demence</dc:title>
  <dc:creator>Přikrylová Kučerová Hana PhDr.</dc:creator>
  <cp:lastModifiedBy>Hana Přikrylová Kučerová</cp:lastModifiedBy>
  <cp:revision>91</cp:revision>
  <dcterms:created xsi:type="dcterms:W3CDTF">2018-09-20T07:10:33Z</dcterms:created>
  <dcterms:modified xsi:type="dcterms:W3CDTF">2018-12-03T08:08:10Z</dcterms:modified>
</cp:coreProperties>
</file>