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  <p:sldMasterId id="2147483649" r:id="rId3"/>
  </p:sldMasterIdLst>
  <p:notesMasterIdLst>
    <p:notesMasterId r:id="rId52"/>
  </p:notesMasterIdLst>
  <p:sldIdLst>
    <p:sldId id="256" r:id="rId4"/>
    <p:sldId id="350" r:id="rId5"/>
    <p:sldId id="257" r:id="rId6"/>
    <p:sldId id="346" r:id="rId7"/>
    <p:sldId id="258" r:id="rId8"/>
    <p:sldId id="259" r:id="rId9"/>
    <p:sldId id="260" r:id="rId10"/>
    <p:sldId id="261" r:id="rId11"/>
    <p:sldId id="353" r:id="rId12"/>
    <p:sldId id="345" r:id="rId13"/>
    <p:sldId id="347" r:id="rId14"/>
    <p:sldId id="348" r:id="rId15"/>
    <p:sldId id="263" r:id="rId16"/>
    <p:sldId id="264" r:id="rId17"/>
    <p:sldId id="272" r:id="rId18"/>
    <p:sldId id="271" r:id="rId19"/>
    <p:sldId id="341" r:id="rId20"/>
    <p:sldId id="342" r:id="rId21"/>
    <p:sldId id="349" r:id="rId22"/>
    <p:sldId id="354" r:id="rId23"/>
    <p:sldId id="291" r:id="rId24"/>
    <p:sldId id="351" r:id="rId25"/>
    <p:sldId id="357" r:id="rId26"/>
    <p:sldId id="358" r:id="rId27"/>
    <p:sldId id="366" r:id="rId28"/>
    <p:sldId id="372" r:id="rId29"/>
    <p:sldId id="329" r:id="rId30"/>
    <p:sldId id="359" r:id="rId31"/>
    <p:sldId id="331" r:id="rId32"/>
    <p:sldId id="360" r:id="rId33"/>
    <p:sldId id="361" r:id="rId34"/>
    <p:sldId id="332" r:id="rId35"/>
    <p:sldId id="333" r:id="rId36"/>
    <p:sldId id="330" r:id="rId37"/>
    <p:sldId id="363" r:id="rId38"/>
    <p:sldId id="364" r:id="rId39"/>
    <p:sldId id="334" r:id="rId40"/>
    <p:sldId id="335" r:id="rId41"/>
    <p:sldId id="338" r:id="rId42"/>
    <p:sldId id="365" r:id="rId43"/>
    <p:sldId id="367" r:id="rId44"/>
    <p:sldId id="368" r:id="rId45"/>
    <p:sldId id="370" r:id="rId46"/>
    <p:sldId id="369" r:id="rId47"/>
    <p:sldId id="371" r:id="rId48"/>
    <p:sldId id="307" r:id="rId49"/>
    <p:sldId id="308" r:id="rId50"/>
    <p:sldId id="374" r:id="rId5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7" autoAdjust="0"/>
  </p:normalViewPr>
  <p:slideViewPr>
    <p:cSldViewPr>
      <p:cViewPr varScale="1">
        <p:scale>
          <a:sx n="85" d="100"/>
          <a:sy n="85" d="100"/>
        </p:scale>
        <p:origin x="96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4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47F38628-C830-49C9-85B3-AC4F46653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2F1FF6BB-89B1-42F1-BD48-6C67AEF9E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C3499144-13F2-40F6-95B2-03F181149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14A87E03-D5D1-4621-ACD3-CC92767F2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8" name="Text Box 5">
            <a:extLst>
              <a:ext uri="{FF2B5EF4-FFF2-40B4-BE49-F238E27FC236}">
                <a16:creationId xmlns:a16="http://schemas.microsoft.com/office/drawing/2014/main" id="{6C2362DB-3726-46D8-8B4C-903A41DFE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086435E0-45F5-498D-95A3-E3901D181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C0A074D7-09FA-478C-AA29-6CABEF427C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82F6DC1-E2CF-4681-8B0F-DC0A7ABBCE2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3082" name="Text Box 9">
            <a:extLst>
              <a:ext uri="{FF2B5EF4-FFF2-40B4-BE49-F238E27FC236}">
                <a16:creationId xmlns:a16="http://schemas.microsoft.com/office/drawing/2014/main" id="{B521BBB4-8649-4914-B178-03CB5AD6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190B2C6-FE90-4DCA-A81C-5285354B92B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84F7D53-B0D8-4D7F-908C-9EB3CF261B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7067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>
            <a:extLst>
              <a:ext uri="{FF2B5EF4-FFF2-40B4-BE49-F238E27FC236}">
                <a16:creationId xmlns:a16="http://schemas.microsoft.com/office/drawing/2014/main" id="{CD753B3B-0942-40C4-B665-1BBE2EB5B08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FB49C1-0AD7-4CD9-8348-CF4740527705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9CD48F1C-B626-4978-A358-6174B17A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8C76AE1-37E5-4A41-8F09-F3B51036941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2B3C731C-0ABE-4D68-88CF-338EC931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32E2B0-B09D-4C3E-BC92-B0A083B6FFC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373CF3AB-D26C-40B2-BCC8-2553C1FF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56E6DE-6AEF-48FD-A5E7-01D2C3DFEF2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6" name="Text Box 4">
            <a:extLst>
              <a:ext uri="{FF2B5EF4-FFF2-40B4-BE49-F238E27FC236}">
                <a16:creationId xmlns:a16="http://schemas.microsoft.com/office/drawing/2014/main" id="{CB1839B0-DD1B-4E7E-B5CB-83FB24E0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C31EC3D-CF2B-499B-AF56-D4468774AD91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77011B54-21AC-4E60-9413-B2F947117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8" name="Text Box 6">
            <a:extLst>
              <a:ext uri="{FF2B5EF4-FFF2-40B4-BE49-F238E27FC236}">
                <a16:creationId xmlns:a16="http://schemas.microsoft.com/office/drawing/2014/main" id="{2501CB82-A038-4EC2-B42F-CD5C82D5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">
            <a:extLst>
              <a:ext uri="{FF2B5EF4-FFF2-40B4-BE49-F238E27FC236}">
                <a16:creationId xmlns:a16="http://schemas.microsoft.com/office/drawing/2014/main" id="{1861E56D-875B-4B69-AE02-3863829857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6B3B449-85A7-401A-A0CC-D4A8D619BCCE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/>
          </a:p>
        </p:txBody>
      </p:sp>
      <p:sp>
        <p:nvSpPr>
          <p:cNvPr id="35843" name="Text Box 1">
            <a:extLst>
              <a:ext uri="{FF2B5EF4-FFF2-40B4-BE49-F238E27FC236}">
                <a16:creationId xmlns:a16="http://schemas.microsoft.com/office/drawing/2014/main" id="{D6045B33-DD89-46AE-8EBC-77ED22547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4A1500-5CAA-4042-9049-A71A2323516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b="0"/>
          </a:p>
        </p:txBody>
      </p:sp>
      <p:sp>
        <p:nvSpPr>
          <p:cNvPr id="35844" name="Text Box 2">
            <a:extLst>
              <a:ext uri="{FF2B5EF4-FFF2-40B4-BE49-F238E27FC236}">
                <a16:creationId xmlns:a16="http://schemas.microsoft.com/office/drawing/2014/main" id="{877661B7-332A-49E2-A075-CC78B7DD1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74CAD46-BE5F-4DAE-8784-D9AE95852282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/>
          </a:p>
        </p:txBody>
      </p:sp>
      <p:sp>
        <p:nvSpPr>
          <p:cNvPr id="35845" name="Text Box 3">
            <a:extLst>
              <a:ext uri="{FF2B5EF4-FFF2-40B4-BE49-F238E27FC236}">
                <a16:creationId xmlns:a16="http://schemas.microsoft.com/office/drawing/2014/main" id="{47F389DF-CCBA-4ACE-A816-B6BBE6CB2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0F2C4D3-C359-4B2A-9529-F9B04B46389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b="0"/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72E7B99C-A190-4379-8892-449B26F2D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Text Box 5">
            <a:extLst>
              <a:ext uri="{FF2B5EF4-FFF2-40B4-BE49-F238E27FC236}">
                <a16:creationId xmlns:a16="http://schemas.microsoft.com/office/drawing/2014/main" id="{9E7C5515-25A8-4C53-A5BA-B6EC49434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">
            <a:extLst>
              <a:ext uri="{FF2B5EF4-FFF2-40B4-BE49-F238E27FC236}">
                <a16:creationId xmlns:a16="http://schemas.microsoft.com/office/drawing/2014/main" id="{B55E560B-95B0-4402-B683-C4931F7CA5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57133FFC-46BD-457D-A439-373F58311A0A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17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9203" name="Text Box 1">
            <a:extLst>
              <a:ext uri="{FF2B5EF4-FFF2-40B4-BE49-F238E27FC236}">
                <a16:creationId xmlns:a16="http://schemas.microsoft.com/office/drawing/2014/main" id="{8572699C-B74A-4E28-BA2A-D23E1EC6D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5B45D0C-7BCE-4E5A-9D89-ADB9654F0A5D}" type="slidenum">
              <a:rPr kumimoji="0" lang="cs-CZ" altLang="cs-CZ" sz="12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9204" name="Text Box 2">
            <a:extLst>
              <a:ext uri="{FF2B5EF4-FFF2-40B4-BE49-F238E27FC236}">
                <a16:creationId xmlns:a16="http://schemas.microsoft.com/office/drawing/2014/main" id="{C069A2BE-34B4-409D-82D2-EA6F60A30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2DE6326-597B-4839-A859-81896A6A7C61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9205" name="Rectangle 3">
            <a:extLst>
              <a:ext uri="{FF2B5EF4-FFF2-40B4-BE49-F238E27FC236}">
                <a16:creationId xmlns:a16="http://schemas.microsoft.com/office/drawing/2014/main" id="{E747BDF7-615F-47CF-88E5-C1361209AA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9206" name="Text Box 4">
            <a:extLst>
              <a:ext uri="{FF2B5EF4-FFF2-40B4-BE49-F238E27FC236}">
                <a16:creationId xmlns:a16="http://schemas.microsoft.com/office/drawing/2014/main" id="{4F9CE7E0-7138-43E5-819C-50066633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082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0">
            <a:extLst>
              <a:ext uri="{FF2B5EF4-FFF2-40B4-BE49-F238E27FC236}">
                <a16:creationId xmlns:a16="http://schemas.microsoft.com/office/drawing/2014/main" id="{4FDA190D-2EC3-420F-986C-05B75ADF25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68A01D55-8559-4BB2-BBAB-D1D6854EEDFE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18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1251" name="Text Box 1">
            <a:extLst>
              <a:ext uri="{FF2B5EF4-FFF2-40B4-BE49-F238E27FC236}">
                <a16:creationId xmlns:a16="http://schemas.microsoft.com/office/drawing/2014/main" id="{DDDA953C-2332-4235-ABAB-BE0A9132D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8D2EA41-BED5-42A3-91F1-7EA23A2C7A98}" type="slidenum">
              <a:rPr kumimoji="0" lang="cs-CZ" altLang="cs-CZ" sz="12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1252" name="Text Box 2">
            <a:extLst>
              <a:ext uri="{FF2B5EF4-FFF2-40B4-BE49-F238E27FC236}">
                <a16:creationId xmlns:a16="http://schemas.microsoft.com/office/drawing/2014/main" id="{30333D0B-83EC-405A-9AE2-D4E5231A7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7EA11B8-E3DA-4E59-88AC-8312506F5089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1253" name="Rectangle 3">
            <a:extLst>
              <a:ext uri="{FF2B5EF4-FFF2-40B4-BE49-F238E27FC236}">
                <a16:creationId xmlns:a16="http://schemas.microsoft.com/office/drawing/2014/main" id="{04BCFC50-7E42-4DC8-AEF9-9D87C2FB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1254" name="Text Box 4">
            <a:extLst>
              <a:ext uri="{FF2B5EF4-FFF2-40B4-BE49-F238E27FC236}">
                <a16:creationId xmlns:a16="http://schemas.microsoft.com/office/drawing/2014/main" id="{ECCC94FA-770D-47FD-B22E-7ACA925D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095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">
            <a:extLst>
              <a:ext uri="{FF2B5EF4-FFF2-40B4-BE49-F238E27FC236}">
                <a16:creationId xmlns:a16="http://schemas.microsoft.com/office/drawing/2014/main" id="{8CD1E3DB-AEB8-42A2-8BE1-F3638D9FE2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D17732-167B-4F67-8D1C-8DBE17ADDDFC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/>
          </a:p>
        </p:txBody>
      </p:sp>
      <p:sp>
        <p:nvSpPr>
          <p:cNvPr id="76803" name="Text Box 1">
            <a:extLst>
              <a:ext uri="{FF2B5EF4-FFF2-40B4-BE49-F238E27FC236}">
                <a16:creationId xmlns:a16="http://schemas.microsoft.com/office/drawing/2014/main" id="{8E28A1D7-4F3E-49DE-802E-32D369762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50122E6-867A-4C39-B273-CC6E434DA34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b="0"/>
          </a:p>
        </p:txBody>
      </p:sp>
      <p:sp>
        <p:nvSpPr>
          <p:cNvPr id="76804" name="Text Box 2">
            <a:extLst>
              <a:ext uri="{FF2B5EF4-FFF2-40B4-BE49-F238E27FC236}">
                <a16:creationId xmlns:a16="http://schemas.microsoft.com/office/drawing/2014/main" id="{1AB0B39D-A98F-42EF-A969-14291AA43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45DBB04-3EE9-445E-ABA7-6906274E78F4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/>
          </a:p>
        </p:txBody>
      </p:sp>
      <p:sp>
        <p:nvSpPr>
          <p:cNvPr id="76805" name="Text Box 3">
            <a:extLst>
              <a:ext uri="{FF2B5EF4-FFF2-40B4-BE49-F238E27FC236}">
                <a16:creationId xmlns:a16="http://schemas.microsoft.com/office/drawing/2014/main" id="{CFCCEEE7-90E0-4951-BD77-BCF37A432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8048E21-464B-4FB6-99A1-49934B6D1941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b="0"/>
          </a:p>
        </p:txBody>
      </p:sp>
      <p:sp>
        <p:nvSpPr>
          <p:cNvPr id="76806" name="Rectangle 4">
            <a:extLst>
              <a:ext uri="{FF2B5EF4-FFF2-40B4-BE49-F238E27FC236}">
                <a16:creationId xmlns:a16="http://schemas.microsoft.com/office/drawing/2014/main" id="{C1843BC3-C702-4F1A-85D8-C007C22B3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7" name="Text Box 5">
            <a:extLst>
              <a:ext uri="{FF2B5EF4-FFF2-40B4-BE49-F238E27FC236}">
                <a16:creationId xmlns:a16="http://schemas.microsoft.com/office/drawing/2014/main" id="{B7C611BA-9A9F-4D5E-B607-3269EC0A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F14E525-01DC-4905-97F3-D71517B33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C3A8C4F5-62C1-46D4-94BD-BC6BCCE70694}" type="slidenum">
              <a:rPr lang="cs-CZ" altLang="cs-CZ"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</a:pPr>
              <a:t>28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F7F74E7-95AE-4D70-B553-64A8B360B9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2F47679-3AF5-40F2-A02B-30B86D7F1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B63850A-B273-4233-9771-A8088E8CB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215ADC0B-058A-4AB9-A903-E6B3BF184269}" type="slidenum">
              <a:rPr lang="cs-CZ" altLang="cs-CZ"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</a:pPr>
              <a:t>30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E716BA5-5C71-4C01-B3A7-BAE3471E4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B49BED8-95FF-41CB-BFE7-66648610C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57E1E8B-6234-4827-8CBB-993DEA9F69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D7EAD7A1-DDC0-4280-8ECB-EFF701E69EFB}" type="slidenum">
              <a:rPr lang="cs-CZ" altLang="cs-CZ"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</a:pPr>
              <a:t>31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D0E3BF2-7C1A-4F5D-BBB2-2BBB5F85B6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871F3B-DAF3-4C20-AD51-141FCC5ED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AE3919B-0EBC-4EF7-9E58-59216A09F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80000"/>
              </a:lnSpc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F369C7D3-2BE8-40F9-A858-6FB662DBE687}" type="slidenum">
              <a:rPr lang="cs-CZ" altLang="cs-CZ">
                <a:latin typeface="Times New Roman" panose="02020603050405020304" pitchFamily="18" charset="0"/>
              </a:rPr>
              <a:pPr eaLnBrk="1" hangingPunct="1">
                <a:lnSpc>
                  <a:spcPct val="100000"/>
                </a:lnSpc>
              </a:pPr>
              <a:t>36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D35F747-FFB3-480D-81D8-DFBD7674D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F0BEDAA2-1583-48EB-B9E0-5F3B3DE85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">
            <a:extLst>
              <a:ext uri="{FF2B5EF4-FFF2-40B4-BE49-F238E27FC236}">
                <a16:creationId xmlns:a16="http://schemas.microsoft.com/office/drawing/2014/main" id="{B7C5D8A3-BE58-4E7C-A0E2-D4A203334BB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576B44-2CED-4DBF-A126-AFC042DBFB2E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/>
          </a:p>
        </p:txBody>
      </p:sp>
      <p:sp>
        <p:nvSpPr>
          <p:cNvPr id="109571" name="Text Box 1">
            <a:extLst>
              <a:ext uri="{FF2B5EF4-FFF2-40B4-BE49-F238E27FC236}">
                <a16:creationId xmlns:a16="http://schemas.microsoft.com/office/drawing/2014/main" id="{849D4BAD-2D27-4000-9D01-AAFD2E351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6382EC-858B-4286-B318-4A16C8CCEEBD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b="0"/>
          </a:p>
        </p:txBody>
      </p:sp>
      <p:sp>
        <p:nvSpPr>
          <p:cNvPr id="109572" name="Text Box 2">
            <a:extLst>
              <a:ext uri="{FF2B5EF4-FFF2-40B4-BE49-F238E27FC236}">
                <a16:creationId xmlns:a16="http://schemas.microsoft.com/office/drawing/2014/main" id="{F918161C-E309-4DB0-B074-23CDC3861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ADED17C-B694-4C3A-BCFB-45771505EE5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/>
          </a:p>
        </p:txBody>
      </p:sp>
      <p:sp>
        <p:nvSpPr>
          <p:cNvPr id="109573" name="Text Box 3">
            <a:extLst>
              <a:ext uri="{FF2B5EF4-FFF2-40B4-BE49-F238E27FC236}">
                <a16:creationId xmlns:a16="http://schemas.microsoft.com/office/drawing/2014/main" id="{F7EDB6C0-043E-44D8-B547-8EEE2EE4D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6D02BF1-150A-42B1-B9C2-9957165FC6C8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b="0"/>
          </a:p>
        </p:txBody>
      </p:sp>
      <p:sp>
        <p:nvSpPr>
          <p:cNvPr id="109574" name="Rectangle 4">
            <a:extLst>
              <a:ext uri="{FF2B5EF4-FFF2-40B4-BE49-F238E27FC236}">
                <a16:creationId xmlns:a16="http://schemas.microsoft.com/office/drawing/2014/main" id="{F43A3976-ABFF-4EDF-A7F4-CC3D3DE889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5" name="Text Box 5">
            <a:extLst>
              <a:ext uri="{FF2B5EF4-FFF2-40B4-BE49-F238E27FC236}">
                <a16:creationId xmlns:a16="http://schemas.microsoft.com/office/drawing/2014/main" id="{CA51217B-548A-4CA3-B5D5-6DAFF8B9E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118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">
            <a:extLst>
              <a:ext uri="{FF2B5EF4-FFF2-40B4-BE49-F238E27FC236}">
                <a16:creationId xmlns:a16="http://schemas.microsoft.com/office/drawing/2014/main" id="{6DD7C44D-1162-4146-A7AB-114C57D9D01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DC93D5-93AB-4FC0-93A6-4BADE2F6E464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/>
          </a:p>
        </p:txBody>
      </p:sp>
      <p:sp>
        <p:nvSpPr>
          <p:cNvPr id="111619" name="Text Box 1">
            <a:extLst>
              <a:ext uri="{FF2B5EF4-FFF2-40B4-BE49-F238E27FC236}">
                <a16:creationId xmlns:a16="http://schemas.microsoft.com/office/drawing/2014/main" id="{3EA3D690-3E16-4787-9E6E-03D869171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7A97A5-5AEF-4617-86B7-9F7A85C0F5A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b="0"/>
          </a:p>
        </p:txBody>
      </p:sp>
      <p:sp>
        <p:nvSpPr>
          <p:cNvPr id="111620" name="Text Box 2">
            <a:extLst>
              <a:ext uri="{FF2B5EF4-FFF2-40B4-BE49-F238E27FC236}">
                <a16:creationId xmlns:a16="http://schemas.microsoft.com/office/drawing/2014/main" id="{47ADAAE7-2968-406D-9E27-A092FD284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B90DBE-5AF9-41BB-AC3C-6079B9F508AA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/>
          </a:p>
        </p:txBody>
      </p:sp>
      <p:sp>
        <p:nvSpPr>
          <p:cNvPr id="111621" name="Text Box 3">
            <a:extLst>
              <a:ext uri="{FF2B5EF4-FFF2-40B4-BE49-F238E27FC236}">
                <a16:creationId xmlns:a16="http://schemas.microsoft.com/office/drawing/2014/main" id="{C13A9190-F3D3-4116-9437-C9954295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F62118F-779F-4D93-AC9C-A29604E89340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b="0"/>
          </a:p>
        </p:txBody>
      </p:sp>
      <p:sp>
        <p:nvSpPr>
          <p:cNvPr id="111622" name="Rectangle 4">
            <a:extLst>
              <a:ext uri="{FF2B5EF4-FFF2-40B4-BE49-F238E27FC236}">
                <a16:creationId xmlns:a16="http://schemas.microsoft.com/office/drawing/2014/main" id="{3611F14E-8979-4B9B-B8CF-37CCC1049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23" name="Text Box 5">
            <a:extLst>
              <a:ext uri="{FF2B5EF4-FFF2-40B4-BE49-F238E27FC236}">
                <a16:creationId xmlns:a16="http://schemas.microsoft.com/office/drawing/2014/main" id="{BD26F932-5228-4664-AB5C-AC1E600B2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1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>
            <a:extLst>
              <a:ext uri="{FF2B5EF4-FFF2-40B4-BE49-F238E27FC236}">
                <a16:creationId xmlns:a16="http://schemas.microsoft.com/office/drawing/2014/main" id="{ACDC3B40-613B-4674-99DF-C2EA9767C8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1504722-8A9D-4935-9F8D-9D13745C59DF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/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EA32D95D-5F42-4F51-A506-341443AEA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70016D-9F60-45F3-AAC2-C300D593027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b="0"/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6160EF82-388C-4245-9046-55D07E4F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67DAC6-9275-4743-9A85-3617299BBDDA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/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292DAAD0-10AE-4F00-AB8D-2A5D087E1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BFB39FC-DEF8-4987-8705-D27BE418970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b="0"/>
          </a:p>
        </p:txBody>
      </p:sp>
      <p:sp>
        <p:nvSpPr>
          <p:cNvPr id="7174" name="Rectangle 4">
            <a:extLst>
              <a:ext uri="{FF2B5EF4-FFF2-40B4-BE49-F238E27FC236}">
                <a16:creationId xmlns:a16="http://schemas.microsoft.com/office/drawing/2014/main" id="{78DD0A4E-9407-4808-9670-476F12D2BB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5" name="Text Box 5">
            <a:extLst>
              <a:ext uri="{FF2B5EF4-FFF2-40B4-BE49-F238E27FC236}">
                <a16:creationId xmlns:a16="http://schemas.microsoft.com/office/drawing/2014/main" id="{1E7D395F-C69F-4254-8E12-1BF69BBE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>
            <a:extLst>
              <a:ext uri="{FF2B5EF4-FFF2-40B4-BE49-F238E27FC236}">
                <a16:creationId xmlns:a16="http://schemas.microsoft.com/office/drawing/2014/main" id="{67FFC0A4-BFD7-4759-803C-B67CE5FC94D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36FDBA-0C40-4627-A68F-A931123EC9D8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/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050D9341-B4F7-4CA8-94FB-3B1C6C6C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5CE96C3-5E73-4C65-B7FB-9837360EC1D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b="0"/>
          </a:p>
        </p:txBody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A6075139-BA87-44D7-9632-E8A65F78C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0A77F3D-BBEE-4B78-AAB4-6BAB3AD1A3E7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/>
          </a:p>
        </p:txBody>
      </p:sp>
      <p:sp>
        <p:nvSpPr>
          <p:cNvPr id="9221" name="Text Box 3">
            <a:extLst>
              <a:ext uri="{FF2B5EF4-FFF2-40B4-BE49-F238E27FC236}">
                <a16:creationId xmlns:a16="http://schemas.microsoft.com/office/drawing/2014/main" id="{7CE2F6EE-B6CA-49A8-BA08-23942825D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774B664-895D-4A50-B060-9FA342723C1E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b="0"/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C957259A-F404-4E7E-A25B-B554BDEF5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3" name="Text Box 5">
            <a:extLst>
              <a:ext uri="{FF2B5EF4-FFF2-40B4-BE49-F238E27FC236}">
                <a16:creationId xmlns:a16="http://schemas.microsoft.com/office/drawing/2014/main" id="{425B40EB-CB4D-4965-86D0-4C669CBA0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>
            <a:extLst>
              <a:ext uri="{FF2B5EF4-FFF2-40B4-BE49-F238E27FC236}">
                <a16:creationId xmlns:a16="http://schemas.microsoft.com/office/drawing/2014/main" id="{0737711C-43D0-4582-8A40-8F09D96320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844757-40B2-425B-98BE-0CB5D17A57D1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11C21FC6-ACC8-4EF7-8E53-1BCF631C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7D34FE3-D5F7-4D65-AC47-0A7C4DC76AF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b="0"/>
          </a:p>
        </p:txBody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A875678C-FF55-4BE6-9B88-A21BBFB8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875D604-24C1-4E20-95CA-1597B12A8D5C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/>
          </a:p>
        </p:txBody>
      </p:sp>
      <p:sp>
        <p:nvSpPr>
          <p:cNvPr id="11269" name="Text Box 3">
            <a:extLst>
              <a:ext uri="{FF2B5EF4-FFF2-40B4-BE49-F238E27FC236}">
                <a16:creationId xmlns:a16="http://schemas.microsoft.com/office/drawing/2014/main" id="{63482384-5FF0-4CFF-A867-E67E45A37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5179EA-09F1-423D-9353-71FD66E045E6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b="0"/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0F42B080-273D-4229-A44F-356F696277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71" name="Text Box 5">
            <a:extLst>
              <a:ext uri="{FF2B5EF4-FFF2-40B4-BE49-F238E27FC236}">
                <a16:creationId xmlns:a16="http://schemas.microsoft.com/office/drawing/2014/main" id="{5D14B343-C6BB-4278-8038-69ADFA89C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>
            <a:extLst>
              <a:ext uri="{FF2B5EF4-FFF2-40B4-BE49-F238E27FC236}">
                <a16:creationId xmlns:a16="http://schemas.microsoft.com/office/drawing/2014/main" id="{78CF6C85-55D4-469A-A365-62BA68BCC2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E478CA-F155-478C-89A4-0FFAB8149FE8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/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5E2B251-C2A8-4297-A836-94765169F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A75245E-4091-49D1-9FCA-2E0082AAE43A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b="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AFD9B4C4-EFCB-41BD-9C87-F60B97B3C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2A5E904-96AB-4461-A06D-89CF416535ED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/>
          </a:p>
        </p:txBody>
      </p:sp>
      <p:sp>
        <p:nvSpPr>
          <p:cNvPr id="13317" name="Text Box 3">
            <a:extLst>
              <a:ext uri="{FF2B5EF4-FFF2-40B4-BE49-F238E27FC236}">
                <a16:creationId xmlns:a16="http://schemas.microsoft.com/office/drawing/2014/main" id="{1939496E-2E19-4A39-8360-6ACD7E8C1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FADFBD8-1E64-4D26-90B4-43CF84B3D10F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b="0"/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F6D4B416-EC7D-4BF7-BD93-F51C5B7D0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9" name="Text Box 5">
            <a:extLst>
              <a:ext uri="{FF2B5EF4-FFF2-40B4-BE49-F238E27FC236}">
                <a16:creationId xmlns:a16="http://schemas.microsoft.com/office/drawing/2014/main" id="{BD1855AC-45E7-4F4B-9CD0-61EEBAED4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>
            <a:extLst>
              <a:ext uri="{FF2B5EF4-FFF2-40B4-BE49-F238E27FC236}">
                <a16:creationId xmlns:a16="http://schemas.microsoft.com/office/drawing/2014/main" id="{B5C6867E-D36B-4AA9-AFEB-B03318D88A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B3024A-4295-4150-BD43-27191743CC04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/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908FB3A7-F06D-4F9F-940E-5F16CE448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11B783A-255B-46AB-A8C4-A29C7F0B559D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b="0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D7297083-B8CB-429A-B9D6-A5A687207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C9A3FCB-8CAC-425E-AF52-DFD9C8F6B08E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/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88155D3F-276A-455D-92D7-14FFDAE9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722BFC1-5F98-4949-BEA8-34CDE14E158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b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DF0C7E16-F1E1-4161-BDDC-E314767CA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>
            <a:extLst>
              <a:ext uri="{FF2B5EF4-FFF2-40B4-BE49-F238E27FC236}">
                <a16:creationId xmlns:a16="http://schemas.microsoft.com/office/drawing/2014/main" id="{D4F6C0C8-CCA2-4B86-8E6A-268CA21DD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>
            <a:extLst>
              <a:ext uri="{FF2B5EF4-FFF2-40B4-BE49-F238E27FC236}">
                <a16:creationId xmlns:a16="http://schemas.microsoft.com/office/drawing/2014/main" id="{4AE6535A-1D1E-450A-8388-13282D0215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C9FF9D-9B12-440C-AA16-D822D2AD9842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06BBEE27-B038-4C52-85AB-813B7ABA9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0AACB0-BC0B-4DCF-920F-C33363C7F226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b="0"/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5E2E4BE8-67D7-428B-AF74-5ADF98A32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147227-4A21-4AF0-81A9-EF0A5D6CA27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19461" name="Text Box 3">
            <a:extLst>
              <a:ext uri="{FF2B5EF4-FFF2-40B4-BE49-F238E27FC236}">
                <a16:creationId xmlns:a16="http://schemas.microsoft.com/office/drawing/2014/main" id="{B1419525-A471-4914-BBE1-CFE1BCFC8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82D3C35-428C-461A-9BE4-CD2EFECDA168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b="0"/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47E75BB5-139C-4481-A3BA-8693179987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3" name="Text Box 5">
            <a:extLst>
              <a:ext uri="{FF2B5EF4-FFF2-40B4-BE49-F238E27FC236}">
                <a16:creationId xmlns:a16="http://schemas.microsoft.com/office/drawing/2014/main" id="{1B7130C5-8CA7-4882-AE3A-76B523B9D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>
            <a:extLst>
              <a:ext uri="{FF2B5EF4-FFF2-40B4-BE49-F238E27FC236}">
                <a16:creationId xmlns:a16="http://schemas.microsoft.com/office/drawing/2014/main" id="{D6FC8E2D-2B24-47FE-BB12-3106FE50D0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1BE6AE-CC49-462A-A13B-F5F682D3685E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1F98FDA1-79D2-4BDC-9ED8-310B5EBA6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4FAA6C4-9338-405D-A99D-2167379C0CE2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b="0"/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BF4520EF-4F40-454B-B817-1C5981AF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FA28B18-74E8-4295-B2DF-9ECE06EA8AA2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21509" name="Text Box 3">
            <a:extLst>
              <a:ext uri="{FF2B5EF4-FFF2-40B4-BE49-F238E27FC236}">
                <a16:creationId xmlns:a16="http://schemas.microsoft.com/office/drawing/2014/main" id="{3DC882FE-A935-4E9C-8DED-6C1F122A7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8FC6992-2E8D-4303-8A69-E1CCD656CE7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b="0"/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F4DF143B-574B-435B-A550-78B6EB632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1" name="Text Box 5">
            <a:extLst>
              <a:ext uri="{FF2B5EF4-FFF2-40B4-BE49-F238E27FC236}">
                <a16:creationId xmlns:a16="http://schemas.microsoft.com/office/drawing/2014/main" id="{7E573A9B-7656-4FC7-A101-44CBD3834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">
            <a:extLst>
              <a:ext uri="{FF2B5EF4-FFF2-40B4-BE49-F238E27FC236}">
                <a16:creationId xmlns:a16="http://schemas.microsoft.com/office/drawing/2014/main" id="{0033294E-EC41-4511-A30F-A201DE459BE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C3E90B-EF19-441D-B102-CD6C8FAC685F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/>
          </a:p>
        </p:txBody>
      </p:sp>
      <p:sp>
        <p:nvSpPr>
          <p:cNvPr id="37891" name="Text Box 1">
            <a:extLst>
              <a:ext uri="{FF2B5EF4-FFF2-40B4-BE49-F238E27FC236}">
                <a16:creationId xmlns:a16="http://schemas.microsoft.com/office/drawing/2014/main" id="{7225DBD9-220E-4A6B-AF8B-2876AAD46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4D5A3A-52E3-4E5A-8A86-355896AF4283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b="0"/>
          </a:p>
        </p:txBody>
      </p:sp>
      <p:sp>
        <p:nvSpPr>
          <p:cNvPr id="37892" name="Text Box 2">
            <a:extLst>
              <a:ext uri="{FF2B5EF4-FFF2-40B4-BE49-F238E27FC236}">
                <a16:creationId xmlns:a16="http://schemas.microsoft.com/office/drawing/2014/main" id="{4EA90686-98D9-445A-A4F7-53E66759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0C5CAE0-7DF1-4F52-8C7D-25DA0DDCC48C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/>
          </a:p>
        </p:txBody>
      </p:sp>
      <p:sp>
        <p:nvSpPr>
          <p:cNvPr id="37893" name="Text Box 3">
            <a:extLst>
              <a:ext uri="{FF2B5EF4-FFF2-40B4-BE49-F238E27FC236}">
                <a16:creationId xmlns:a16="http://schemas.microsoft.com/office/drawing/2014/main" id="{8D405AE0-CEDE-4E92-BF5C-A5B93B93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D210B14-15E4-4A03-9ED1-3C952066205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b="0"/>
          </a:p>
        </p:txBody>
      </p:sp>
      <p:sp>
        <p:nvSpPr>
          <p:cNvPr id="37894" name="Rectangle 4">
            <a:extLst>
              <a:ext uri="{FF2B5EF4-FFF2-40B4-BE49-F238E27FC236}">
                <a16:creationId xmlns:a16="http://schemas.microsoft.com/office/drawing/2014/main" id="{DE8000EB-4A31-4979-BE71-3E8586BC15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Text Box 5">
            <a:extLst>
              <a:ext uri="{FF2B5EF4-FFF2-40B4-BE49-F238E27FC236}">
                <a16:creationId xmlns:a16="http://schemas.microsoft.com/office/drawing/2014/main" id="{8C3256E7-7431-4BAC-B14A-D15D27335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F66D798-5BD5-492B-B8BC-573D2C8E4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D6D2-0C58-4ED0-AC82-A40F504A1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92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AF9370C-22F5-46B2-A235-A7A7C002F5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64E2D-E4E2-44A9-A26F-85D6036B3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13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E43376E-D473-4A06-B422-6C93E64024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1FDE-B59E-4E9F-B28B-DF6617ACED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270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EFC2B537-5035-4919-B0E2-7AAE026862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1DBDF645-1EF6-4831-8FB0-6CD6DCDE7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3CD99211-2C63-4157-AC0F-6718B436E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2616D-6E3F-4C76-8918-F9354DAB12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6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EC76E-58FC-4604-8E13-575940F9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22CF01-BBAB-49DF-9F24-76BADFE4D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166CA-CEEE-479D-982D-B37DF455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45A28E-2B1A-4A02-9D38-C58C41DF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C0B460-90DB-45CD-A910-77D3A666D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9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7B3F0-3B75-4FC8-B597-E41DD791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90BAC-4E20-4E80-8C28-82FF37D4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D1512A-3206-467C-B1E9-058556D1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FA0CE7-73E6-4F2C-8F8F-93C181F0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4584E-56CC-44E0-BAFC-9A9EDD3D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24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9F409-C030-4397-B0FC-A8C9F9D0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A5BF73-8DD5-4B3C-B939-23C3CB60E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9D95E4-82E9-4ACB-9260-325D35DD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3EA0C-62B4-4845-88BE-1DDE0202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AA1341-3266-45D5-8A2A-B933CFA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38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4C86-20EF-4408-B258-8595B0C4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37952-93A6-47FC-ADDB-25F4887A6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305ADA-3A7D-4E50-B808-7C203D10C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A47184-79CC-47A8-B0D8-CC4FB65B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B81999-67F2-49C3-A0C6-CFB658F4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FAF8E3-550C-4C22-98D2-A1F023C9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556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5DFA2-7C8F-426A-8BCA-78DF75C6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FB97C4-35C4-4698-AC46-05E6C081C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A0BC86-DEEB-44BA-BEFD-36D60AC77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D783BB-6708-4BC5-99F5-D7CF95870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4CFBD6-2E19-4BE1-B3C0-76E332304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165A8E-2386-437D-844E-5FCC8699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BA5610-CD42-4C79-AFDA-499942B3A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458BC-9B8F-473D-A57D-CE778360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5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AB0CB-1100-496B-B783-40BE3E6D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26EDD-EE3A-4D65-B05B-75660899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B11DE-9243-416A-A6C8-D4133EBE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8E19F0-78E9-4DDD-8E9A-97F9D6D9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94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C2BE1F-6549-46D3-98FB-83EA71FF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AFDA6D-D5DC-445A-9A70-02B5EA37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075D55-254B-4C83-9509-44FB329A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7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6A2AE7E-4C70-443B-A518-61E217254B3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93B69-A871-457C-9D1D-48799484A6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9348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1D58D-604C-4F3B-BB54-12336D22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0A74C-712A-4D2F-A445-531E642A2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572D72-BEF5-4084-9582-62EF13FD0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29EAC5-1C56-4787-8A6D-6C286527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2648C-2D66-4AAB-A8D1-4B87A593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87FEF3-2167-45DD-B036-1788FBDC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561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65944-70C8-4AD3-847D-D6A50468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3C51BC-F19A-4B13-945F-77CCECD99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0CBDED-FF72-4B82-B4F9-E9F2C81AC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350DB8-49C4-48C9-BA25-471678FE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186264-FCDA-432D-B24B-F912461B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3084E2-1207-4054-B061-6D7B0D96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290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747A0-5213-4697-A776-D08EB548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5ADE15-7669-4E4E-A867-29F495325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067572-FEAA-423D-9DE0-28C9241E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85385B-5BE2-4653-BBFC-A4691F61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9F57C4-FC31-4A61-ACE1-9B688F06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010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B62B84-1849-4830-AE77-307067FF7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44D9FF-FEC5-45E0-988A-2CC8DDC89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368F0-664E-4CD7-93BA-DB57DA63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A628A-8C87-4C57-AC6D-416255CD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7B6291-E839-42DA-9FC1-4732C07F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6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1189E1F-E5BB-4F9D-8D13-DCE14E67F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F6E-66B0-40C0-BF92-2D02F03121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3350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37E853A-66D2-473C-98A6-8C1411C572D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7AEC-F57A-40A5-BF44-81FFC36599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27513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72D6AF4F-B33F-422E-B5A1-4002CA91AE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4BA6-6836-4D9F-BABC-038E02D398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8027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2FD6C7CA-51D8-4EBA-A484-6879D796CE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E2BD4-4109-4EA0-8F0C-DA8EF83F4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711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2C7F8A14-B792-403C-A46E-3AC8ECBD76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98E0-2440-4E1A-B52B-5DE041198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74504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CCAF386A-0522-4D12-9839-5D7591FB8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55AE-5F03-426D-B0D5-70DDE73A5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7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AB2B487-15A8-4104-B9A2-F85BF4058B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1DF-FDC5-4C83-9BD3-FB0689F522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3820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A508CFE-5555-4550-93D4-EE248A11FC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7B09-8E34-4AD6-8B54-32B5C19F8F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21628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43DBB9A-DE2B-4EE7-B7FA-0BC1FB6232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C038-ADE5-45A2-8898-1F294C0EDA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9198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5C2B1B9-64F0-436B-A0C7-F21EFB3263A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CF61-BCE0-408E-AB4E-A72E947754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20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DCAE6E8-AF64-4680-962F-219894394A2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F1F7-33FC-471E-A419-B025CD233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6578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C0D49E6-103E-4823-82D0-37DDA9F99F0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3385-56F0-42E4-8085-AFC6B64CD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97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F251CA0-5BAC-493C-8D40-98016CF874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E27A-6D5A-4F2F-9BEB-9F1FF37B0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888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D65A2CBF-6C7C-4F91-88DD-1FF5E5E05B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DA41B-72AE-48D4-A868-13FB9D37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581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1A82A5D5-0E05-4DC1-90EE-BD0AEF8829A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5494-92F3-4F56-8D63-166BF7B1C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88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8EDF097-C50D-41F2-AF41-3994D5BACA8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AF76E-020F-434D-8921-7E447E2F13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E5A9ADD-F24A-4C56-AF8B-FD08A611179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F482-51B6-4835-9D2F-499BCEBF8A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D780669A-031D-4543-9DAF-A850BDC852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9759-CD4D-4A33-8507-3EECBEE97E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22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FE1585A3-0316-4F9B-8239-3F8E1DB1AB7A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58863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183952AB-F022-46E5-ABA8-708DB114C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B09FEF4A-2367-4F64-B79D-1AA05A28C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649F2DC-FB21-4767-B6EE-CEE374012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F7E57580-3EEB-4889-BA5B-4DA1A5CB8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1B849AC0-C3AD-4949-A9F4-5BCD30327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A95952B6-263E-457A-B90F-E01C1CA6D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13E8BD90-781D-4401-8340-663EC8D63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43 h 272"/>
                  <a:gd name="T4" fmla="*/ 224 w 624"/>
                  <a:gd name="T5" fmla="*/ 390 h 272"/>
                  <a:gd name="T6" fmla="*/ 586 w 624"/>
                  <a:gd name="T7" fmla="*/ 443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2B8823C-C0A2-4450-8ADD-EBA459166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23B0D75-299B-46D0-8C81-313BD7A35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0 h 317"/>
                  <a:gd name="T4" fmla="*/ 586 w 624"/>
                  <a:gd name="T5" fmla="*/ 420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A2D15453-D89D-459C-B884-74FB25402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27A7AA43-C609-467F-9639-4C327C2C3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A4C8AF52-CFCA-4CAD-A4D1-271A497F7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4F31FA4B-DB41-4AA8-B3F2-A1814331B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10 h 272"/>
                  <a:gd name="T4" fmla="*/ 224 w 624"/>
                  <a:gd name="T5" fmla="*/ 361 h 272"/>
                  <a:gd name="T6" fmla="*/ 586 w 624"/>
                  <a:gd name="T7" fmla="*/ 410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38B7EE0A-D275-42F0-A29D-4A5E03436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FB5DFEFC-5B09-4673-9EB1-C7BFA0938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8CF9E74A-08F6-4735-973C-97FBE40C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06DCCB75-5617-41BA-B24C-6BF2DD1CD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82CCD6F8-9C6D-4EB1-9756-D681B8FB0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86 h 625"/>
                  <a:gd name="T2" fmla="*/ 19 w 291"/>
                  <a:gd name="T3" fmla="*/ 587 h 625"/>
                  <a:gd name="T4" fmla="*/ 19 w 291"/>
                  <a:gd name="T5" fmla="*/ 6 h 625"/>
                  <a:gd name="T6" fmla="*/ 0 w 291"/>
                  <a:gd name="T7" fmla="*/ 0 h 625"/>
                  <a:gd name="T8" fmla="*/ 0 w 291"/>
                  <a:gd name="T9" fmla="*/ 586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0FED4ABD-0428-40C5-A831-7AFB350BC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6 h 272"/>
                  <a:gd name="T4" fmla="*/ 224 w 624"/>
                  <a:gd name="T5" fmla="*/ 376 h 272"/>
                  <a:gd name="T6" fmla="*/ 586 w 624"/>
                  <a:gd name="T7" fmla="*/ 426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63C324F2-FE1E-4075-87AE-851FD551F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32E60467-CE82-4D3E-939A-EC9F41D9BA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388 h 385"/>
                <a:gd name="T2" fmla="*/ 241 w 5762"/>
                <a:gd name="T3" fmla="*/ 373 h 385"/>
                <a:gd name="T4" fmla="*/ 241 w 5762"/>
                <a:gd name="T5" fmla="*/ 4 h 385"/>
                <a:gd name="T6" fmla="*/ 0 w 5762"/>
                <a:gd name="T7" fmla="*/ 0 h 385"/>
                <a:gd name="T8" fmla="*/ 0 w 5762"/>
                <a:gd name="T9" fmla="*/ 38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46EFBBE-504A-4766-AF3A-CF830D0608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5 h 189"/>
                <a:gd name="T2" fmla="*/ 240 w 5761"/>
                <a:gd name="T3" fmla="*/ 0 h 189"/>
                <a:gd name="T4" fmla="*/ 240 w 5761"/>
                <a:gd name="T5" fmla="*/ 164 h 189"/>
                <a:gd name="T6" fmla="*/ 1 w 5761"/>
                <a:gd name="T7" fmla="*/ 164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B1AE78D4-92F9-4310-B862-44A7F70F3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8C5E7D35-E39E-4DA2-B3D3-DED286594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377341F2-AA58-4911-952D-60117BBC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79790AC4-1828-47E9-B44B-F9050807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FC692239-0FB4-4D5D-9981-19319C60160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F97970A-FF25-4CB7-8A0E-935361D934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84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789FA1-29A8-46FF-9CC3-FEFAF28B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78B1D0-3F73-4E9A-97DD-4C86266CD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7CE531-7F4A-4067-8608-0C068C3B7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170B2-7F5F-4657-95A0-DA48DFCD6FCC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74204-CB51-4BDF-97F7-13883AE17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948041-87B9-49B3-B8E7-350D28925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8CF16D27-967B-42D3-BCCE-33B50CF68BC0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852738"/>
            <a:ext cx="9140825" cy="1057275"/>
            <a:chOff x="-2" y="1797"/>
            <a:chExt cx="5758" cy="666"/>
          </a:xfrm>
        </p:grpSpPr>
        <p:grpSp>
          <p:nvGrpSpPr>
            <p:cNvPr id="2056" name="Group 2">
              <a:extLst>
                <a:ext uri="{FF2B5EF4-FFF2-40B4-BE49-F238E27FC236}">
                  <a16:creationId xmlns:a16="http://schemas.microsoft.com/office/drawing/2014/main" id="{9FD37750-1D68-4B27-991B-082E2F245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" y="1823"/>
              <a:ext cx="5758" cy="634"/>
              <a:chOff x="-2" y="1823"/>
              <a:chExt cx="5758" cy="634"/>
            </a:xfrm>
          </p:grpSpPr>
          <p:sp>
            <p:nvSpPr>
              <p:cNvPr id="2059" name="Freeform 3">
                <a:extLst>
                  <a:ext uri="{FF2B5EF4-FFF2-40B4-BE49-F238E27FC236}">
                    <a16:creationId xmlns:a16="http://schemas.microsoft.com/office/drawing/2014/main" id="{DB14D170-751E-4CF7-B0D1-D02BB69D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76" y="-733"/>
                <a:ext cx="619" cy="5741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4">
                <a:extLst>
                  <a:ext uri="{FF2B5EF4-FFF2-40B4-BE49-F238E27FC236}">
                    <a16:creationId xmlns:a16="http://schemas.microsoft.com/office/drawing/2014/main" id="{11A7C1AF-A77B-44B2-9E80-D25B23A0F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813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1" name="Freeform 5">
                <a:extLst>
                  <a:ext uri="{FF2B5EF4-FFF2-40B4-BE49-F238E27FC236}">
                    <a16:creationId xmlns:a16="http://schemas.microsoft.com/office/drawing/2014/main" id="{5B7C954F-07EB-4161-A407-F6E12CF4C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151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2" name="Freeform 6">
                <a:extLst>
                  <a:ext uri="{FF2B5EF4-FFF2-40B4-BE49-F238E27FC236}">
                    <a16:creationId xmlns:a16="http://schemas.microsoft.com/office/drawing/2014/main" id="{7B517D6D-469A-400E-B178-60073362E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193" y="2012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3" name="Freeform 7">
                <a:extLst>
                  <a:ext uri="{FF2B5EF4-FFF2-40B4-BE49-F238E27FC236}">
                    <a16:creationId xmlns:a16="http://schemas.microsoft.com/office/drawing/2014/main" id="{089EFF76-7070-4D1F-9800-387443011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470" y="1993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Freeform 8">
                <a:extLst>
                  <a:ext uri="{FF2B5EF4-FFF2-40B4-BE49-F238E27FC236}">
                    <a16:creationId xmlns:a16="http://schemas.microsoft.com/office/drawing/2014/main" id="{CF0E480C-F257-4A13-9E4D-5D11F8AF8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692" y="1959"/>
                <a:ext cx="619" cy="35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927 h 272"/>
                  <a:gd name="T4" fmla="*/ 227 w 624"/>
                  <a:gd name="T5" fmla="*/ 5228 h 272"/>
                  <a:gd name="T6" fmla="*/ 592 w 624"/>
                  <a:gd name="T7" fmla="*/ 5927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5" name="Freeform 9">
                <a:extLst>
                  <a:ext uri="{FF2B5EF4-FFF2-40B4-BE49-F238E27FC236}">
                    <a16:creationId xmlns:a16="http://schemas.microsoft.com/office/drawing/2014/main" id="{C251329F-0B81-40D6-A0BA-57D1408D5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970" y="1988"/>
                <a:ext cx="627" cy="311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4 h 362"/>
                  <a:gd name="T4" fmla="*/ 234 w 632"/>
                  <a:gd name="T5" fmla="*/ 64 h 362"/>
                  <a:gd name="T6" fmla="*/ 600 w 632"/>
                  <a:gd name="T7" fmla="*/ 64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Freeform 10">
                <a:extLst>
                  <a:ext uri="{FF2B5EF4-FFF2-40B4-BE49-F238E27FC236}">
                    <a16:creationId xmlns:a16="http://schemas.microsoft.com/office/drawing/2014/main" id="{2FAB23DC-9DC0-4F5D-B3C4-F25607A41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925" y="1924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Freeform 11">
                <a:extLst>
                  <a:ext uri="{FF2B5EF4-FFF2-40B4-BE49-F238E27FC236}">
                    <a16:creationId xmlns:a16="http://schemas.microsoft.com/office/drawing/2014/main" id="{3EA0D185-2CB6-45C5-B134-FE946A0CA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264" y="1924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Freeform 12">
                <a:extLst>
                  <a:ext uri="{FF2B5EF4-FFF2-40B4-BE49-F238E27FC236}">
                    <a16:creationId xmlns:a16="http://schemas.microsoft.com/office/drawing/2014/main" id="{DC0702A1-ADBD-4C21-A19E-99CB236BA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306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Freeform 13">
                <a:extLst>
                  <a:ext uri="{FF2B5EF4-FFF2-40B4-BE49-F238E27FC236}">
                    <a16:creationId xmlns:a16="http://schemas.microsoft.com/office/drawing/2014/main" id="{831B6890-32B7-46C0-9E00-84F436AC0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83" y="1988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Freeform 14">
                <a:extLst>
                  <a:ext uri="{FF2B5EF4-FFF2-40B4-BE49-F238E27FC236}">
                    <a16:creationId xmlns:a16="http://schemas.microsoft.com/office/drawing/2014/main" id="{0A536FC0-5920-4CF7-B544-B87E51FA5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805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Freeform 15">
                <a:extLst>
                  <a:ext uri="{FF2B5EF4-FFF2-40B4-BE49-F238E27FC236}">
                    <a16:creationId xmlns:a16="http://schemas.microsoft.com/office/drawing/2014/main" id="{B8226150-02CD-4E3E-AF8C-72DE84ADD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083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Freeform 16">
                <a:extLst>
                  <a:ext uri="{FF2B5EF4-FFF2-40B4-BE49-F238E27FC236}">
                    <a16:creationId xmlns:a16="http://schemas.microsoft.com/office/drawing/2014/main" id="{774710B6-9198-4BCF-A077-E26F309A0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059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Freeform 17">
                <a:extLst>
                  <a:ext uri="{FF2B5EF4-FFF2-40B4-BE49-F238E27FC236}">
                    <a16:creationId xmlns:a16="http://schemas.microsoft.com/office/drawing/2014/main" id="{802B4770-5220-4F98-8A3B-6B1D49E062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398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Freeform 18">
                <a:extLst>
                  <a:ext uri="{FF2B5EF4-FFF2-40B4-BE49-F238E27FC236}">
                    <a16:creationId xmlns:a16="http://schemas.microsoft.com/office/drawing/2014/main" id="{23A799F0-584A-4FFB-99A1-42922B89D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52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Freeform 19">
                <a:extLst>
                  <a:ext uri="{FF2B5EF4-FFF2-40B4-BE49-F238E27FC236}">
                    <a16:creationId xmlns:a16="http://schemas.microsoft.com/office/drawing/2014/main" id="{4AD30233-DAD5-439D-A568-10A2E448E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2" y="1823"/>
                <a:ext cx="287" cy="620"/>
              </a:xfrm>
              <a:custGeom>
                <a:avLst/>
                <a:gdLst>
                  <a:gd name="T0" fmla="*/ 0 w 291"/>
                  <a:gd name="T1" fmla="*/ 592 h 625"/>
                  <a:gd name="T2" fmla="*/ 268 w 291"/>
                  <a:gd name="T3" fmla="*/ 593 h 625"/>
                  <a:gd name="T4" fmla="*/ 268 w 291"/>
                  <a:gd name="T5" fmla="*/ 6 h 625"/>
                  <a:gd name="T6" fmla="*/ 0 w 291"/>
                  <a:gd name="T7" fmla="*/ 0 h 625"/>
                  <a:gd name="T8" fmla="*/ 0 w 291"/>
                  <a:gd name="T9" fmla="*/ 592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21C737AB-7C9D-40AF-B931-E57B7EE96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2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Freeform 21">
                <a:extLst>
                  <a:ext uri="{FF2B5EF4-FFF2-40B4-BE49-F238E27FC236}">
                    <a16:creationId xmlns:a16="http://schemas.microsoft.com/office/drawing/2014/main" id="{8F3A105B-B176-4C87-96C3-1FCFB97BB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29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57" name="Freeform 22">
              <a:extLst>
                <a:ext uri="{FF2B5EF4-FFF2-40B4-BE49-F238E27FC236}">
                  <a16:creationId xmlns:a16="http://schemas.microsoft.com/office/drawing/2014/main" id="{82D3D04F-3A54-4151-B7AA-01410669C1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1797"/>
              <a:ext cx="5758" cy="408"/>
            </a:xfrm>
            <a:custGeom>
              <a:avLst/>
              <a:gdLst>
                <a:gd name="T0" fmla="*/ 0 w 5762"/>
                <a:gd name="T1" fmla="*/ 391 h 385"/>
                <a:gd name="T2" fmla="*/ 5739 w 5762"/>
                <a:gd name="T3" fmla="*/ 376 h 385"/>
                <a:gd name="T4" fmla="*/ 5739 w 5762"/>
                <a:gd name="T5" fmla="*/ 4 h 385"/>
                <a:gd name="T6" fmla="*/ 0 w 5762"/>
                <a:gd name="T7" fmla="*/ 0 h 385"/>
                <a:gd name="T8" fmla="*/ 0 w 5762"/>
                <a:gd name="T9" fmla="*/ 39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8" name="Freeform 23">
              <a:extLst>
                <a:ext uri="{FF2B5EF4-FFF2-40B4-BE49-F238E27FC236}">
                  <a16:creationId xmlns:a16="http://schemas.microsoft.com/office/drawing/2014/main" id="{36381498-835D-419C-9EAB-64E71117775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2278"/>
              <a:ext cx="5757" cy="185"/>
            </a:xfrm>
            <a:custGeom>
              <a:avLst/>
              <a:gdLst>
                <a:gd name="T0" fmla="*/ 0 w 5761"/>
                <a:gd name="T1" fmla="*/ 25 h 189"/>
                <a:gd name="T2" fmla="*/ 5738 w 5761"/>
                <a:gd name="T3" fmla="*/ 0 h 189"/>
                <a:gd name="T4" fmla="*/ 5738 w 5761"/>
                <a:gd name="T5" fmla="*/ 166 h 189"/>
                <a:gd name="T6" fmla="*/ 1 w 5761"/>
                <a:gd name="T7" fmla="*/ 166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1" name="Rectangle 24">
            <a:extLst>
              <a:ext uri="{FF2B5EF4-FFF2-40B4-BE49-F238E27FC236}">
                <a16:creationId xmlns:a16="http://schemas.microsoft.com/office/drawing/2014/main" id="{65101FBA-6F44-4C0F-B0D6-721A23F23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2052" name="Rectangle 25">
            <a:extLst>
              <a:ext uri="{FF2B5EF4-FFF2-40B4-BE49-F238E27FC236}">
                <a16:creationId xmlns:a16="http://schemas.microsoft.com/office/drawing/2014/main" id="{0DFBFBB0-54CE-48EC-8FD1-2A6F81CAF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053" name="Text Box 26">
            <a:extLst>
              <a:ext uri="{FF2B5EF4-FFF2-40B4-BE49-F238E27FC236}">
                <a16:creationId xmlns:a16="http://schemas.microsoft.com/office/drawing/2014/main" id="{F3B39482-836A-4867-B03F-9F78C90D0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Text Box 27">
            <a:extLst>
              <a:ext uri="{FF2B5EF4-FFF2-40B4-BE49-F238E27FC236}">
                <a16:creationId xmlns:a16="http://schemas.microsoft.com/office/drawing/2014/main" id="{0404D8C9-0657-4C35-BD45-60A1AC98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5ACA1272-78D8-4535-A7A6-051AE244B1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E96FAE9-F371-48E8-9ADD-BCB30F4E99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870D46A-1347-407D-9552-9A8DA5B68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636588"/>
            <a:ext cx="77724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  <a:t>Psychoterapie</a:t>
            </a:r>
            <a:b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  <a:t>dětí a dospívajících 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B5A0055E-B6C5-4355-9435-F3C00394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937095"/>
            <a:ext cx="6400800" cy="20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 b="0" u="none" dirty="0">
                <a:latin typeface="Calibri" panose="020F0502020204030204" pitchFamily="34" charset="0"/>
              </a:rPr>
              <a:t>Mgr. Milan Pilát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FN Brno - Dětská nemocnice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Oddělení dětské psychiatrie a klinické psychologie 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Ambulance klinické psychologie a psychoterapie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FF MU 2019/2020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F93D4-D818-4B7E-86A1-74879CCD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Atestace z psychoterapie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74661-3F26-427A-8A39-A6105DE70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>
                <a:latin typeface="Calibri" panose="020F0502020204030204" pitchFamily="34" charset="0"/>
              </a:rPr>
              <a:t>aktuálně vzdělávání nelze absolvovat </a:t>
            </a:r>
          </a:p>
          <a:p>
            <a:pPr marL="457200" indent="-457200">
              <a:buFontTx/>
              <a:buChar char="-"/>
            </a:pPr>
            <a:r>
              <a:rPr lang="cs-CZ" b="0" dirty="0">
                <a:latin typeface="Calibri" panose="020F0502020204030204" pitchFamily="34" charset="0"/>
              </a:rPr>
              <a:t>MZ ČR - návrh Vzdělávacího programu</a:t>
            </a:r>
          </a:p>
          <a:p>
            <a:pPr marL="457200" indent="-457200">
              <a:buFontTx/>
              <a:buChar char="-"/>
            </a:pPr>
            <a:r>
              <a:rPr lang="cs-CZ" b="0" dirty="0">
                <a:latin typeface="Calibri" panose="020F0502020204030204" pitchFamily="34" charset="0"/>
              </a:rPr>
              <a:t>předmětem dalšího schvalování</a:t>
            </a:r>
          </a:p>
          <a:p>
            <a:pPr marL="457200" indent="-457200">
              <a:buFontTx/>
              <a:buChar char="-"/>
            </a:pPr>
            <a:r>
              <a:rPr lang="cs-CZ" b="0" dirty="0">
                <a:latin typeface="Calibri" panose="020F0502020204030204" pitchFamily="34" charset="0"/>
              </a:rPr>
              <a:t>očekávání schválení  2019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586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5BCD2-61AB-4721-A8DF-F859F5DD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Realita psychoterapie v ČR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1A4E5-197A-4669-B8DF-407074702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3" y="1593850"/>
            <a:ext cx="7766050" cy="480695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Zdravotnictví </a:t>
            </a:r>
          </a:p>
          <a:p>
            <a:pPr marL="457200" indent="-457200">
              <a:buFontTx/>
              <a:buChar char="-"/>
            </a:pPr>
            <a:r>
              <a:rPr lang="cs-CZ" dirty="0"/>
              <a:t>Sociální oblast (MRP, Ústavy sociální péče, dětské domovy, SVP, Diagnostické ústavy)</a:t>
            </a:r>
          </a:p>
          <a:p>
            <a:pPr marL="457200" indent="-457200">
              <a:buFontTx/>
              <a:buChar char="-"/>
            </a:pPr>
            <a:r>
              <a:rPr lang="cs-CZ" dirty="0"/>
              <a:t>Školství (PPP, SPC, školní psychologové)</a:t>
            </a:r>
          </a:p>
          <a:p>
            <a:pPr marL="457200" indent="-457200">
              <a:buFontTx/>
              <a:buChar char="-"/>
            </a:pPr>
            <a:r>
              <a:rPr lang="cs-CZ" dirty="0"/>
              <a:t>Vězeňství</a:t>
            </a:r>
          </a:p>
          <a:p>
            <a:pPr marL="457200" indent="-457200">
              <a:buFontTx/>
              <a:buChar char="-"/>
            </a:pPr>
            <a:r>
              <a:rPr lang="cs-CZ" dirty="0"/>
              <a:t>Privátní psychoterapie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44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F952556-5490-4167-A41F-FE6C6627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Realita psychoterapie v ČR </a:t>
            </a:r>
          </a:p>
        </p:txBody>
      </p:sp>
      <p:pic>
        <p:nvPicPr>
          <p:cNvPr id="208898" name="Picture 2">
            <a:extLst>
              <a:ext uri="{FF2B5EF4-FFF2-40B4-BE49-F238E27FC236}">
                <a16:creationId xmlns:a16="http://schemas.microsoft.com/office/drawing/2014/main" id="{7D24086A-2E3A-49BD-B1C9-D37740B3DC0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688" y="2921000"/>
            <a:ext cx="35337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00" name="Picture 4" descr="ÄeskÃ¡ asociace pro psychoterapii">
            <a:extLst>
              <a:ext uri="{FF2B5EF4-FFF2-40B4-BE49-F238E27FC236}">
                <a16:creationId xmlns:a16="http://schemas.microsoft.com/office/drawing/2014/main" id="{7F9B39FB-ED51-4D6E-8738-30274B7675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551" y="3423118"/>
            <a:ext cx="3072027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730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9051DD5B-6E03-43D3-92A7-83784906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0" u="none" dirty="0">
                <a:solidFill>
                  <a:srgbClr val="003366"/>
                </a:solidFill>
                <a:latin typeface="Times New Roman" panose="02020603050405020304" pitchFamily="18" charset="0"/>
              </a:rPr>
              <a:t>Psychoterapie (910)</a:t>
            </a:r>
          </a:p>
        </p:txBody>
      </p:sp>
      <p:graphicFrame>
        <p:nvGraphicFramePr>
          <p:cNvPr id="11266" name="Group 2">
            <a:extLst>
              <a:ext uri="{FF2B5EF4-FFF2-40B4-BE49-F238E27FC236}">
                <a16:creationId xmlns:a16="http://schemas.microsoft.com/office/drawing/2014/main" id="{1935F120-419B-4010-BB98-FC6FD1C78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2710"/>
              </p:ext>
            </p:extLst>
          </p:nvPr>
        </p:nvGraphicFramePr>
        <p:xfrm>
          <a:off x="1202332" y="1984373"/>
          <a:ext cx="7618140" cy="3892899"/>
        </p:xfrm>
        <a:graphic>
          <a:graphicData uri="http://schemas.openxmlformats.org/drawingml/2006/table">
            <a:tbl>
              <a:tblPr/>
              <a:tblGrid>
                <a:gridCol w="4413608">
                  <a:extLst>
                    <a:ext uri="{9D8B030D-6E8A-4147-A177-3AD203B41FA5}">
                      <a16:colId xmlns:a16="http://schemas.microsoft.com/office/drawing/2014/main" val="267169847"/>
                    </a:ext>
                  </a:extLst>
                </a:gridCol>
                <a:gridCol w="1684413">
                  <a:extLst>
                    <a:ext uri="{9D8B030D-6E8A-4147-A177-3AD203B41FA5}">
                      <a16:colId xmlns:a16="http://schemas.microsoft.com/office/drawing/2014/main" val="1874790491"/>
                    </a:ext>
                  </a:extLst>
                </a:gridCol>
                <a:gridCol w="1520119">
                  <a:extLst>
                    <a:ext uri="{9D8B030D-6E8A-4147-A177-3AD203B41FA5}">
                      <a16:colId xmlns:a16="http://schemas.microsoft.com/office/drawing/2014/main" val="307011381"/>
                    </a:ext>
                  </a:extLst>
                </a:gridCol>
              </a:tblGrid>
              <a:tr h="479466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Výkon 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Čas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Body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257379"/>
                  </a:ext>
                </a:extLst>
              </a:tr>
              <a:tr h="78969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35520 PSYCHOTERAPIE INDIVIDUÁLNÍ SYSTEMATICKÁ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(Á 30 MINUT) 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347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81035"/>
                  </a:ext>
                </a:extLst>
              </a:tr>
              <a:tr h="65833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35650 RODINNÁ SYSTEMATICKÁ PSYCHOTERAPIE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 20/3 měsíce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347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95686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37119 SKUPINOVÁ PSYCHOTERAPIE DĚTÍ DO 8 LET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160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8329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37115 KRIZOVÁ INTERVENCE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6/1 den 20/1 měsíc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347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637481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37117 RODIČOVSKÁ SKUPINA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 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80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2687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90689FCA-D88C-487A-9A70-B47C45503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>
                <a:solidFill>
                  <a:srgbClr val="003366"/>
                </a:solidFill>
                <a:latin typeface="Calibri" panose="020F0502020204030204" pitchFamily="34" charset="0"/>
              </a:rPr>
              <a:t>Specifika a podmínky práce s dětmi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083C2F35-C74A-4939-8836-1341BBFD4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412875"/>
            <a:ext cx="7772400" cy="46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Dítě </a:t>
            </a:r>
            <a:r>
              <a:rPr lang="cs-CZ" altLang="cs-CZ" sz="3200" b="0" u="none" dirty="0">
                <a:solidFill>
                  <a:srgbClr val="000000"/>
                </a:solidFill>
                <a:cs typeface="Arial" panose="020B0604020202020204" pitchFamily="34" charset="0"/>
              </a:rPr>
              <a:t>→ Rodina (terapie i diagnostika bez spolupráce s rodiči prakticky nemožná)</a:t>
            </a:r>
          </a:p>
          <a:p>
            <a:pPr marL="338138" eaLnBrk="1" hangingPunct="1">
              <a:spcBef>
                <a:spcPts val="800"/>
              </a:spcBef>
              <a:buSzPct val="100000"/>
              <a:defRPr/>
            </a:pPr>
            <a:endParaRPr lang="cs-CZ" altLang="cs-CZ" sz="32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Vývojové zákonitosti</a:t>
            </a:r>
          </a:p>
          <a:p>
            <a:pPr marL="338138" eaLnBrk="1" hangingPunct="1">
              <a:spcBef>
                <a:spcPts val="800"/>
              </a:spcBef>
              <a:buSzPct val="100000"/>
              <a:defRPr/>
            </a:pPr>
            <a:endParaRPr lang="cs-CZ" altLang="cs-CZ" sz="3200" b="0" u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Celostní přístup (bio-psycho-sociální)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02C14637-12F6-4030-A043-BA9A9E42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57200"/>
            <a:ext cx="79930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  <a:t>Fyziologické (adaptivní) x patologické symptomy?</a:t>
            </a:r>
            <a:b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  <a:t>(intenzita, trvání, kontext výskytu)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68C0593B-CDA1-4D21-B1FB-647A4CC3E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628775"/>
            <a:ext cx="7772400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Sebeobsluha (pomočování, </a:t>
            </a:r>
            <a:r>
              <a:rPr lang="cs-CZ" altLang="cs-CZ" sz="3200" b="0" u="none" dirty="0" err="1">
                <a:solidFill>
                  <a:srgbClr val="000000"/>
                </a:solidFill>
              </a:rPr>
              <a:t>pokakávání</a:t>
            </a:r>
            <a:r>
              <a:rPr lang="cs-CZ" altLang="cs-CZ" sz="3200" b="0" u="none" dirty="0">
                <a:solidFill>
                  <a:srgbClr val="000000"/>
                </a:solidFill>
              </a:rPr>
              <a:t>, samostatnost v jídle) 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Úzkostné projevy (separační úzkost)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Zadrhávání řeči, patlavost, dyslálie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Vztek, vzdorovitost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Smutná nálada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Poruchové chování (kouření, alkohol)</a:t>
            </a:r>
          </a:p>
          <a:p>
            <a:pPr marL="338138" eaLnBrk="1" hangingPunct="1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cs-CZ" altLang="cs-CZ" sz="3200" b="0"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8C948FF8-8AFF-43C9-BA08-EA095DF6E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3366"/>
                </a:solidFill>
                <a:latin typeface="Calibri" panose="020F0502020204030204" pitchFamily="34" charset="0"/>
              </a:rPr>
              <a:t>Specifika a podmínky osobnosti terapeuta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A1F8907-F575-432D-8B6C-D7D29D116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36600"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Vlastní zkušenost s obvyklým vývojem dětí 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pedagogická zkušenost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volnočasová práce s dětmi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vlastní rodina (tj. vývoj a výchova v jejich</a:t>
            </a:r>
            <a:r>
              <a:rPr lang="cs-CZ" altLang="cs-CZ" sz="2800" u="none" dirty="0">
                <a:solidFill>
                  <a:srgbClr val="000000"/>
                </a:solidFill>
              </a:rPr>
              <a:t> celku</a:t>
            </a:r>
            <a:r>
              <a:rPr lang="cs-CZ" altLang="cs-CZ" sz="2800" b="0" u="none" dirty="0">
                <a:solidFill>
                  <a:srgbClr val="000000"/>
                </a:solidFill>
              </a:rPr>
              <a:t>)</a:t>
            </a:r>
          </a:p>
          <a:p>
            <a:pPr marL="738188" lvl="1" eaLnBrk="1" hangingPunct="1">
              <a:spcBef>
                <a:spcPts val="700"/>
              </a:spcBef>
              <a:buSzPct val="100000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ts val="7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Dítě je zkušeností vychováváno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 Box 1">
            <a:extLst>
              <a:ext uri="{FF2B5EF4-FFF2-40B4-BE49-F238E27FC236}">
                <a16:creationId xmlns:a16="http://schemas.microsoft.com/office/drawing/2014/main" id="{BD971549-CD0B-46D9-9F24-9BB5F8BDF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657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cs-CZ" altLang="cs-CZ" sz="36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  <a:t>Typická problematika jednotlivých vývojových období</a:t>
            </a:r>
          </a:p>
        </p:txBody>
      </p:sp>
      <p:graphicFrame>
        <p:nvGraphicFramePr>
          <p:cNvPr id="91138" name="Group 2">
            <a:extLst>
              <a:ext uri="{FF2B5EF4-FFF2-40B4-BE49-F238E27FC236}">
                <a16:creationId xmlns:a16="http://schemas.microsoft.com/office/drawing/2014/main" id="{AE3BC3D8-FD9F-416F-8E7E-232F82D96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288191"/>
              </p:ext>
            </p:extLst>
          </p:nvPr>
        </p:nvGraphicFramePr>
        <p:xfrm>
          <a:off x="1208088" y="1763712"/>
          <a:ext cx="7777162" cy="5441434"/>
        </p:xfrm>
        <a:graphic>
          <a:graphicData uri="http://schemas.openxmlformats.org/drawingml/2006/table">
            <a:tbl>
              <a:tblPr/>
              <a:tblGrid>
                <a:gridCol w="843632">
                  <a:extLst>
                    <a:ext uri="{9D8B030D-6E8A-4147-A177-3AD203B41FA5}">
                      <a16:colId xmlns:a16="http://schemas.microsoft.com/office/drawing/2014/main" val="687611763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3568833729"/>
                    </a:ext>
                  </a:extLst>
                </a:gridCol>
                <a:gridCol w="1964978">
                  <a:extLst>
                    <a:ext uri="{9D8B030D-6E8A-4147-A177-3AD203B41FA5}">
                      <a16:colId xmlns:a16="http://schemas.microsoft.com/office/drawing/2014/main" val="2610835677"/>
                    </a:ext>
                  </a:extLst>
                </a:gridCol>
              </a:tblGrid>
              <a:tr h="137665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Batole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Nejasnosti a opožďování psychického vývoje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Sebeobsluha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Spánek 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rodiny na život s malým dítětem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PAS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DMO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Nedonošené děti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221436"/>
                  </a:ext>
                </a:extLst>
              </a:tr>
              <a:tr h="2952931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Předškolní věk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Problematika řeči a komunikace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Opožďování vývoje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Úzkostné poruchy 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mimo rodinu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Psychosomatická onemocnění  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řeči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Těžší MR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Tiky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spánku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Aspergerův syndrom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Fobie, úzkosti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014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85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1">
            <a:extLst>
              <a:ext uri="{FF2B5EF4-FFF2-40B4-BE49-F238E27FC236}">
                <a16:creationId xmlns:a16="http://schemas.microsoft.com/office/drawing/2014/main" id="{1E30D2D5-D6F7-4197-976A-E961CA185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92162" name="Group 2">
            <a:extLst>
              <a:ext uri="{FF2B5EF4-FFF2-40B4-BE49-F238E27FC236}">
                <a16:creationId xmlns:a16="http://schemas.microsoft.com/office/drawing/2014/main" id="{56E69E27-97DF-4AD8-93D4-53EC39508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313082"/>
              </p:ext>
            </p:extLst>
          </p:nvPr>
        </p:nvGraphicFramePr>
        <p:xfrm>
          <a:off x="1173163" y="692696"/>
          <a:ext cx="7219950" cy="6042980"/>
        </p:xfrm>
        <a:graphic>
          <a:graphicData uri="http://schemas.openxmlformats.org/drawingml/2006/table">
            <a:tbl>
              <a:tblPr/>
              <a:tblGrid>
                <a:gridCol w="1022573">
                  <a:extLst>
                    <a:ext uri="{9D8B030D-6E8A-4147-A177-3AD203B41FA5}">
                      <a16:colId xmlns:a16="http://schemas.microsoft.com/office/drawing/2014/main" val="2135029411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3704110089"/>
                    </a:ext>
                  </a:extLst>
                </a:gridCol>
                <a:gridCol w="1660873">
                  <a:extLst>
                    <a:ext uri="{9D8B030D-6E8A-4147-A177-3AD203B41FA5}">
                      <a16:colId xmlns:a16="http://schemas.microsoft.com/office/drawing/2014/main" val="301781330"/>
                    </a:ext>
                  </a:extLst>
                </a:gridCol>
              </a:tblGrid>
              <a:tr h="159226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Školní věk 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v ZŠ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Úzkostné a separačně úzkostné problémy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Šikana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Problémy sebeobsluhy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Sourozenecká rivalita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Rozvodová problematika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Skladba trávení času (PC , mobil…)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endParaRPr kumimoji="0" lang="cs-CZ" alt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ADHD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SPU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LMR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Separační úzkostná porucha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Školní fobie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Tiky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Enuréza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Enkopréza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212403"/>
                  </a:ext>
                </a:extLst>
              </a:tr>
              <a:tr h="159226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Pubescence, adolescence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příjmu potravy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Sebepoškozování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Suicidalita</a:t>
                      </a:r>
                      <a:endParaRPr kumimoji="0" lang="cs-CZ" alt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Smutná nálada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Nutkavé myšlení a chování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Problémové chování</a:t>
                      </a:r>
                    </a:p>
                    <a:p>
                      <a:pPr marL="166688" marR="0" lvl="0" indent="-166688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Wingdings" panose="05000000000000000000" pitchFamily="2" charset="2"/>
                        <a:buChar char="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Konfliktní vztahy v rodině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PPP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chování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Schizofrenie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Disharmonický vývoj osobnosti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OCD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Depresivita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78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718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D315B-CC09-46A9-9A67-E0A69370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63" y="457200"/>
            <a:ext cx="7766050" cy="1524000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  <a:spcBef>
                <a:spcPts val="450"/>
              </a:spcBef>
              <a:defRPr/>
            </a:pPr>
            <a:br>
              <a:rPr lang="cs-CZ" altLang="cs-CZ" sz="3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</a:br>
            <a:r>
              <a:rPr lang="cs-CZ" altLang="cs-CZ" sz="3600" b="1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  <a:t>Psychoterapie </a:t>
            </a:r>
            <a:br>
              <a:rPr lang="cs-CZ" altLang="cs-CZ" sz="3600" b="1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</a:br>
            <a:r>
              <a:rPr lang="cs-CZ" altLang="cs-CZ" sz="3600" b="1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  <a:t>na somatických odděleních nemocnic</a:t>
            </a:r>
            <a:br>
              <a:rPr lang="cs-CZ" altLang="cs-CZ" sz="1800" b="1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</a:b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8CF87D-962A-43E1-8D3F-9289F13E3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sz="2800" u="sng" dirty="0">
                <a:latin typeface="Calibri" panose="020F0502020204030204" pitchFamily="34" charset="0"/>
              </a:rPr>
              <a:t>Specifika práce psychoterapeuta ve velké nemocnici</a:t>
            </a:r>
            <a:r>
              <a:rPr lang="cs-CZ" sz="2800" dirty="0">
                <a:latin typeface="Calibri" panose="020F0502020204030204" pitchFamily="34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Týmová spolupráce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Důraz na somatickou stránku nemoci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Symptomatika (nemoc) dítěte jako vstupní brána ke spolupráci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Psycholog/terapeut jako vývojový (nečekaný) článek – kdy začíná terapie?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20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9AD9B-61F0-45A3-9CFB-3AA38DC8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PSMA014 Psychoterapie dětí a dospívajících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235C4-79DB-4629-84B3-6AE10917F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Problém zařazení předmětu</a:t>
            </a:r>
          </a:p>
          <a:p>
            <a:pPr marL="0" indent="0"/>
            <a:r>
              <a:rPr lang="cs-CZ" dirty="0"/>
              <a:t>	(v budoucnu změna)</a:t>
            </a:r>
          </a:p>
          <a:p>
            <a:pPr marL="457200" indent="-457200">
              <a:buFontTx/>
              <a:buChar char="-"/>
            </a:pPr>
            <a:r>
              <a:rPr lang="cs-CZ" dirty="0"/>
              <a:t>Povinná a doporučené literatura</a:t>
            </a:r>
          </a:p>
          <a:p>
            <a:pPr marL="457200" indent="-457200">
              <a:buFontTx/>
              <a:buChar char="-"/>
            </a:pPr>
            <a:r>
              <a:rPr lang="cs-CZ" dirty="0"/>
              <a:t>Zápočet + zkouška</a:t>
            </a:r>
          </a:p>
        </p:txBody>
      </p:sp>
    </p:spTree>
    <p:extLst>
      <p:ext uri="{BB962C8B-B14F-4D97-AF65-F5344CB8AC3E}">
        <p14:creationId xmlns:p14="http://schemas.microsoft.com/office/powerpoint/2010/main" val="3765665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</a:rPr>
              <a:t>Psychosomatická onemocnění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3163" y="1628800"/>
            <a:ext cx="7766050" cy="4680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na dg. a terapii se podílí tým (lékař, psycholog, psychiatr)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rodiny neví proč jdou k psychologovi (strach z obvinění, pocity selhání v roli, ohrožení)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diagnostika a psychoterapie jsou úzce provázány - ptáme se na povahu, kontext a význam symptomů</a:t>
            </a:r>
            <a:r>
              <a:rPr lang="cs-CZ" altLang="cs-CZ" sz="2000" dirty="0">
                <a:latin typeface="Calibri" panose="020F0502020204030204" pitchFamily="34" charset="0"/>
              </a:rPr>
              <a:t>: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</a:pPr>
            <a:r>
              <a:rPr lang="cs-CZ" altLang="cs-CZ" sz="2000" i="1" dirty="0">
                <a:latin typeface="Calibri" panose="020F0502020204030204" pitchFamily="34" charset="0"/>
              </a:rPr>
              <a:t>Jak je dítě prožívá a komunikuje? Intenzita, frekvence a výskyt symptomů (zvláště dítě a rodič), Kdy se objevily poprvé? Co se v té době dělo?, Co dítěti pomáhá obtíže zvládnout? Co dělají rodiče? Co se změnilo v rodině?  V chování dítěte?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Hypotéza o vzniku potíží (subjektivní) – rodiče, dítě, širší rodina (vliv na udržování a léčbu nemoci).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34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>
            <a:extLst>
              <a:ext uri="{FF2B5EF4-FFF2-40B4-BE49-F238E27FC236}">
                <a16:creationId xmlns:a16="http://schemas.microsoft.com/office/drawing/2014/main" id="{D262AEC0-4AFC-4C5F-A557-D9628379B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 err="1">
                <a:solidFill>
                  <a:srgbClr val="003366"/>
                </a:solidFill>
                <a:latin typeface="Calibri" panose="020F0502020204030204" pitchFamily="34" charset="0"/>
              </a:rPr>
              <a:t>Disociativní</a:t>
            </a:r>
            <a:r>
              <a:rPr lang="cs-CZ" altLang="cs-CZ" dirty="0">
                <a:solidFill>
                  <a:srgbClr val="003366"/>
                </a:solidFill>
                <a:latin typeface="Calibri" panose="020F0502020204030204" pitchFamily="34" charset="0"/>
              </a:rPr>
              <a:t> (konverzní) poruchy</a:t>
            </a:r>
          </a:p>
        </p:txBody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FB9E2441-DBA0-488D-BEF7-B6008FD9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341438"/>
            <a:ext cx="7772400" cy="50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podobná jak u dospělých, ale častěji přechodná, lepší prognóza – nemusí být narušena osobnost - děti </a:t>
            </a:r>
            <a:r>
              <a:rPr lang="cs-CZ" altLang="cs-CZ" sz="2400" b="0" u="none" dirty="0" err="1">
                <a:latin typeface="Calibri" panose="020F0502020204030204" pitchFamily="34" charset="0"/>
              </a:rPr>
              <a:t>celostněji</a:t>
            </a:r>
            <a:r>
              <a:rPr lang="cs-CZ" altLang="cs-CZ" sz="2400" b="0" u="none" dirty="0">
                <a:latin typeface="Calibri" panose="020F0502020204030204" pitchFamily="34" charset="0"/>
              </a:rPr>
              <a:t> reagují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přítomny bývají: konverzní obrny, poruchy zraku, hmatové citlivosti, různě lokalizované bolesti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náhlý začátek i ústup symptomů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předpokládá se psychogenní etiologie – neřešitelné problémy, interpersonální konflikty, traumata – příznak symbolicky vyjadřuje nevědomý konflikt a je také pokusem o jeho řešení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somatické symptomy nerespektují anatomické a fyziologické zákonitosti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3390A-F4DA-4E66-ADB6-8C228CF9F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F2ED42-97EE-4A9F-8BAD-54F981012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371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65D8231-2F70-4661-8030-940537487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Psychosomatika v dětství a dospívání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2AF2C9B-E350-4596-821E-01F9CA62A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Pediatrická praxe:</a:t>
            </a:r>
          </a:p>
          <a:p>
            <a:pPr lvl="1" eaLnBrk="1" hangingPunct="1"/>
            <a:r>
              <a:rPr lang="cs-CZ" altLang="cs-CZ"/>
              <a:t>5-40% psychosociální</a:t>
            </a:r>
          </a:p>
          <a:p>
            <a:pPr lvl="1" eaLnBrk="1" hangingPunct="1"/>
            <a:r>
              <a:rPr lang="cs-CZ" altLang="cs-CZ"/>
              <a:t>8-10% psychosomatické poruchy</a:t>
            </a:r>
          </a:p>
          <a:p>
            <a:pPr eaLnBrk="1" hangingPunct="1"/>
            <a:r>
              <a:rPr lang="cs-CZ" altLang="cs-CZ"/>
              <a:t>Zranitelnost (vulnerabilita) x odolnost </a:t>
            </a:r>
            <a:r>
              <a:rPr lang="cs-CZ" altLang="cs-CZ" sz="2400"/>
              <a:t>(neurofiziologická, emocionální, kognitivní, sociální)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0F4D49F-04BD-4B48-9432-9341C003B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 specifika u dětí		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43BAEAB-5DF2-4F23-8F8E-AE917C708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428750"/>
            <a:ext cx="7772400" cy="46672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/>
              <a:t>Tím snáze, čím je PS vztah méně diferencován → </a:t>
            </a:r>
            <a:r>
              <a:rPr lang="cs-CZ" altLang="cs-CZ" sz="2800" i="1" dirty="0"/>
              <a:t>Dětství je zlatý věk psychosomatiky </a:t>
            </a:r>
            <a:r>
              <a:rPr lang="cs-CZ" altLang="cs-CZ" sz="2800" dirty="0"/>
              <a:t>(dítě „mluví tělem“)</a:t>
            </a:r>
            <a:endParaRPr lang="cs-CZ" altLang="cs-CZ" sz="2800" i="1" dirty="0"/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/>
              <a:t>Závažnější a těžší, čím dříve vznikají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/>
              <a:t>Mezi počátkem poruchy a manifestací je víceméně dlouhý časový úsek (přecenění organické podmíněnosti – „bagrování dg.“)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/>
              <a:t>Ekosystémové faktory – rodinná komunikace, struktura rodiny, interakce v rodině, schopnost zvládání konfliktů 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FEFC1A1-CBD6-4D75-96BE-8A2782209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Kdy je vhodná psychoterapie u PS poruch</a:t>
            </a:r>
            <a:r>
              <a:rPr lang="cs-CZ" altLang="cs-CZ" sz="4000"/>
              <a:t> 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B4071EC-AFD7-4085-94AF-C08B91AD6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cs-CZ" altLang="cs-CZ" sz="2800"/>
              <a:t>Tam, kde se symptom chronifikuje či přesunuje (putující pacienti)</a:t>
            </a:r>
          </a:p>
          <a:p>
            <a:pPr>
              <a:buFontTx/>
              <a:buChar char="•"/>
            </a:pPr>
            <a:r>
              <a:rPr lang="cs-CZ" altLang="cs-CZ" sz="2800"/>
              <a:t>Zvýšená nemocnost rodiny</a:t>
            </a:r>
          </a:p>
          <a:p>
            <a:pPr>
              <a:buFontTx/>
              <a:buChar char="•"/>
            </a:pPr>
            <a:r>
              <a:rPr lang="cs-CZ" altLang="cs-CZ" sz="2800"/>
              <a:t>Souvislosti nemocí s důležitými životními události (úmrtí či narození v rodině, škola, změna či ztráta zaměstnání atp.)</a:t>
            </a:r>
          </a:p>
          <a:p>
            <a:pPr>
              <a:buFontTx/>
              <a:buChar char="•"/>
            </a:pPr>
            <a:r>
              <a:rPr lang="cs-CZ" altLang="cs-CZ" sz="2800"/>
              <a:t>Výrazné odlišení symptomů a prožívání (alexithymie)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281CB-59FB-4D76-AA1A-5857C310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63" y="457200"/>
            <a:ext cx="7766050" cy="1819672"/>
          </a:xfrm>
        </p:spPr>
        <p:txBody>
          <a:bodyPr/>
          <a:lstStyle/>
          <a:p>
            <a:r>
              <a:rPr lang="cs-CZ" dirty="0"/>
              <a:t>Rodinná terapie </a:t>
            </a:r>
            <a:br>
              <a:rPr lang="cs-CZ" dirty="0"/>
            </a:br>
            <a:r>
              <a:rPr lang="cs-CZ" dirty="0"/>
              <a:t>21. 10. 2019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DA1DE-F811-4E88-ACF9-8959D7766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62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B849FCD-729D-4FA2-B082-106CB8480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Rodinná terapie - východiska</a:t>
            </a:r>
            <a:endParaRPr lang="cs-CZ" altLang="cs-CZ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A245CD0-85C8-429F-A8D8-67CBBB9C9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571625"/>
            <a:ext cx="7772400" cy="4667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Děloha = fyziologické zrání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Rodina = sociální zrání 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žít v lidském světě nezávisle na své původní rodině („sociální děloze“)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vytvořit v prvních letech života základní „psychické orgány“, jejichž funkce se rozvíjí nejprve v chráněném prostředí rodiny → samostatná konfrontace s vnějším světem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Rodina má svůj vnitřní řád, hierarchii, tendenci směřovat k homeostáze (harmonii)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i="1" dirty="0"/>
              <a:t>Rodičovství je </a:t>
            </a:r>
            <a:r>
              <a:rPr lang="cs-CZ" altLang="cs-CZ" sz="2000" b="1" i="1" dirty="0" err="1"/>
              <a:t>nerozveditelné</a:t>
            </a:r>
            <a:r>
              <a:rPr lang="cs-CZ" altLang="cs-CZ" sz="2000" b="1" i="1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- naprostá většina dospělých i dětí vážná rizika rozchodu rodičů dobře cítí a obává se jich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C9E51B2-CAC9-488B-A00C-2ADF11A81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1039813"/>
            <a:ext cx="7772400" cy="560387"/>
          </a:xfrm>
        </p:spPr>
        <p:txBody>
          <a:bodyPr/>
          <a:lstStyle/>
          <a:p>
            <a:pPr eaLnBrk="1" hangingPunct="1"/>
            <a:r>
              <a:rPr lang="cs-CZ" altLang="cs-CZ" sz="4000"/>
              <a:t>Systémové vlastnosti v rodině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5E3C616-4C81-40EE-BFD5-B6A5CAFEB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772400" cy="4114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Systém (rodina) není součtem jeho částí (jednotlivců, dvojic, trojic,..)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Příznak nemusí být vlastností jednotlivce, ale širšího subsystému (dvojice, trojice,…) nebo projevem dynamiky rodiny jako celku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800" b="1" dirty="0"/>
              <a:t>Hospodaření s mužskou a ženskou potencí v rodině je systémovou vlastností</a:t>
            </a:r>
            <a:r>
              <a:rPr lang="cs-CZ" altLang="cs-CZ" sz="2800" dirty="0"/>
              <a:t>, která se významně podílí na vzniku a léčbě poruch a nemocí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E59B052-2EE4-4410-BDE6-8E00B9E5B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Sociální porod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EA493B5-CB18-4414-96AD-CA3FCED69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Charakteristiky společné s fyziologickým porodem dítěte: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/>
              <a:t>9měs gravidity = 18let psychosociálního vývoje dítěte v rodině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i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Kolem šesti let se dítě vydává z chráněného vnitřního (ženského) světa do nepohodlí vnějšího (mužského) světa nástupem do školy a řešením Oidipovského komplexu, poslední třetina cesty k dospělosti se začíná kolem 12 let nástupem puberty. 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BC4599F0-5FB7-4F43-84F6-5CBDBB795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0">
                <a:solidFill>
                  <a:srgbClr val="003366"/>
                </a:solidFill>
                <a:latin typeface="Calibri" panose="020F0502020204030204" pitchFamily="34" charset="0"/>
              </a:rPr>
              <a:t>Témata sdělení:</a:t>
            </a:r>
            <a:br>
              <a:rPr lang="cs-CZ" altLang="cs-CZ" sz="4400" b="0">
                <a:solidFill>
                  <a:srgbClr val="003366"/>
                </a:solidFill>
                <a:latin typeface="Calibri" panose="020F0502020204030204" pitchFamily="34" charset="0"/>
              </a:rPr>
            </a:br>
            <a:endParaRPr lang="cs-CZ" altLang="cs-CZ" sz="4400" b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C8D7852E-A29C-45BA-81A7-8A04F262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557338"/>
            <a:ext cx="7772400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8150" indent="-438150"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623888"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Systémové a právní vymezení psychoterapie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r>
              <a:rPr lang="cs-CZ" altLang="cs-CZ" sz="1600" b="0" u="none" dirty="0">
                <a:solidFill>
                  <a:srgbClr val="000000"/>
                </a:solidFill>
              </a:rPr>
              <a:t>(systém vzdělávání; zákonné zakotvení oboru)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Klinicko-psychologické specifika práce s dětmi a dospívajícími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r>
              <a:rPr lang="cs-CZ" altLang="cs-CZ" sz="1600" b="0" u="none" dirty="0">
                <a:solidFill>
                  <a:srgbClr val="000000"/>
                </a:solidFill>
              </a:rPr>
              <a:t>(DKP problematika vývojových etap; problematika charakteristická pro jednotlivé věk)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Ambulantní psychoterapeutická péče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na somatických odděleních nemocnic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na dětských psychiatrických odděleních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poruch rané vztahové vazby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Děti v konfliktní rodinné situaci</a:t>
            </a: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dětí nemocných a zdravotně postižených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endParaRPr lang="cs-CZ" altLang="cs-CZ" sz="1800" b="0" dirty="0">
              <a:solidFill>
                <a:srgbClr val="000000"/>
              </a:solidFill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0E2946E-18A0-4054-A164-CDF5506F5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Vývojové trajektorie syna a dcery </a:t>
            </a:r>
          </a:p>
        </p:txBody>
      </p:sp>
      <p:pic>
        <p:nvPicPr>
          <p:cNvPr id="156675" name="Picture 3" descr="Obr 3 Vývojová trajektorie syna">
            <a:extLst>
              <a:ext uri="{FF2B5EF4-FFF2-40B4-BE49-F238E27FC236}">
                <a16:creationId xmlns:a16="http://schemas.microsoft.com/office/drawing/2014/main" id="{DE4ED150-1F07-4972-A449-D20B3000B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1175"/>
            <a:ext cx="4487863" cy="634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6" name="Picture 4" descr="Obr 2 Vývojová trajektorie dcery">
            <a:extLst>
              <a:ext uri="{FF2B5EF4-FFF2-40B4-BE49-F238E27FC236}">
                <a16:creationId xmlns:a16="http://schemas.microsoft.com/office/drawing/2014/main" id="{C21A1783-634E-4665-80F1-6E5876CBA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088" y="485775"/>
            <a:ext cx="4506912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F2C3E19-011E-4F3B-A689-C47E254FA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649288"/>
            <a:ext cx="7772400" cy="95091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Porod (separace)</a:t>
            </a:r>
            <a:br>
              <a:rPr lang="cs-CZ" altLang="cs-CZ" sz="3600" dirty="0"/>
            </a:br>
            <a:r>
              <a:rPr lang="cs-CZ" altLang="cs-CZ" sz="3600" dirty="0"/>
              <a:t>- tělesně i sociálně zevnitř ven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35EF100-79F5-45DF-B7B0-CE929C18D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66050" cy="4400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Biologicky je počato v těle matky a první separační zkušenosti ve směru zevnitř ven nutně patří do tohoto vztahu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Kdežto k otci přichází dítě zvenčí a počáteční prožitková situace zakládá jiný typ vztahu než s matkou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Mateřství představuje princip slasti, otcovství princip reality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Mezi oběma principy dítě životadárně osciluje, vztahem s matkou „brzdí“, vztahem s otcem „přidává plyn“, díky tomu se pohybuje dětstvím bezpečně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2966C62-F1DF-4707-9550-7C70748FC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cs-CZ" altLang="cs-CZ" sz="3200" b="1">
                <a:cs typeface="Times New Roman" panose="02020603050405020304" pitchFamily="18" charset="0"/>
              </a:rPr>
              <a:t>Životní cyklus „normální“ rodiny</a:t>
            </a:r>
          </a:p>
        </p:txBody>
      </p:sp>
      <p:graphicFrame>
        <p:nvGraphicFramePr>
          <p:cNvPr id="130051" name="Group 3">
            <a:extLst>
              <a:ext uri="{FF2B5EF4-FFF2-40B4-BE49-F238E27FC236}">
                <a16:creationId xmlns:a16="http://schemas.microsoft.com/office/drawing/2014/main" id="{EE1972B9-FA08-4B2B-A0E6-8633AED2CFE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827088" y="469900"/>
          <a:ext cx="8316912" cy="5870575"/>
        </p:xfrm>
        <a:graphic>
          <a:graphicData uri="http://schemas.openxmlformats.org/drawingml/2006/table">
            <a:tbl>
              <a:tblPr/>
              <a:tblGrid>
                <a:gridCol w="153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Stadium v životním cyklu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Vývojový úkol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Nutné změny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8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dpoutání se od rodičů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Akceptace oddělení se od rodičů</a:t>
                      </a: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Individualizace a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diferenciace dospívajícího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vývoj od intimity v rodině k vrstevníkům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finanční nezávislost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Mladé manželství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Přihlášení se k nové rodině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ut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váření manželství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k pův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k přátelům se   zapojením partnera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Rodina s malými dětmi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Akceptace nových členů rodiny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u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volnění místa dítěti (dětem)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přijetí rodičovské role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k původní rodině – předefinování rodičovských 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prarodičovských rolí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813B3C-F0CC-4534-B437-0097F8B1E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131093" name="Group 21">
            <a:extLst>
              <a:ext uri="{FF2B5EF4-FFF2-40B4-BE49-F238E27FC236}">
                <a16:creationId xmlns:a16="http://schemas.microsoft.com/office/drawing/2014/main" id="{8FCA521C-5BA2-46E3-BE89-0CA419A954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765175"/>
          <a:ext cx="8118475" cy="5300836"/>
        </p:xfrm>
        <a:graphic>
          <a:graphicData uri="http://schemas.openxmlformats.org/drawingml/2006/table">
            <a:tbl>
              <a:tblPr/>
              <a:tblGrid>
                <a:gridCol w="194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1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Rodina s dospívajícími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dětmi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Rozšiřovat flexibilitu rodinných hranic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změna vztahu rodič-dítě tak, aby bylo dospívajícímu umožněno přicházení a odcházení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důraz na manželství středního věku a kariéru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péče o starší generaci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Rozvol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ění mezi generacemi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Akceptovat různé odcházení a přicházení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potvrzení rodinného systému jako dyády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vývoj „dospělého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vztahu k dětem a jejich partnerům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změna vztahů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vytvoř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ení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míst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pro partnery dětí  a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vnuky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vyrovnání se s nemocí a smrtí vlastních rodičů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„Prázdné hnízdo“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fáze rodiny na sklonku života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Akceptování změny generačních rolí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udržení zájmu navzdory biol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mentálním úbytkům, otevření se novým rod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 soc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rolím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podpora střední generace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udržet prostor pro zkušenosti starší generace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vyrovnání se se ztrátou a smrtí, příprava na umírání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3C0F0AE-5791-49CE-81B8-AABDDFCBD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Základní faktor sociálního vlivu a vývoje </a:t>
            </a:r>
            <a:br>
              <a:rPr lang="cs-CZ" altLang="cs-CZ" sz="3200" b="1" dirty="0"/>
            </a:br>
            <a:r>
              <a:rPr lang="cs-CZ" altLang="cs-CZ" sz="3200" b="1" dirty="0"/>
              <a:t>= jazyk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88E9225-592D-4D09-92F6-B3FDEBCD2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Vlastním médiem rodiny je </a:t>
            </a:r>
            <a:r>
              <a:rPr lang="cs-CZ" altLang="cs-CZ" b="1" dirty="0"/>
              <a:t>jazyk </a:t>
            </a:r>
            <a:r>
              <a:rPr lang="cs-CZ" altLang="cs-CZ" dirty="0"/>
              <a:t>vyrůstající ze schopnosti živých bytostí neustále přiřazovat </a:t>
            </a:r>
            <a:r>
              <a:rPr lang="cs-CZ" altLang="cs-CZ" b="1" dirty="0"/>
              <a:t>významy</a:t>
            </a:r>
            <a:r>
              <a:rPr lang="cs-CZ" altLang="cs-CZ" dirty="0"/>
              <a:t> jakýmkoli sekvencím událostí.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i="1" dirty="0"/>
              <a:t>Podstatná v životě nejsou fakta, ale významy.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/>
              <a:t>(Význam a hodnota symptomu, nemoci, vztahu, události)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CEA29A2-8CE7-41AF-B2F3-AE6A4EA09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404813"/>
            <a:ext cx="7772400" cy="863600"/>
          </a:xfrm>
        </p:spPr>
        <p:txBody>
          <a:bodyPr/>
          <a:lstStyle/>
          <a:p>
            <a:pPr eaLnBrk="1" hangingPunct="1"/>
            <a:r>
              <a:rPr lang="cs-CZ" altLang="cs-CZ" sz="4000"/>
              <a:t>ČJ je psychosomatický jazyk 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0D5C5E2-99C0-4A22-B442-1A8624C3D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052513"/>
            <a:ext cx="77724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Kdo mi pohnul žlučí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Koho mám plné zuby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Kdo mi leze na nervy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Kdo mi leží v žaludku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se mi obrací žaludek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mě klepne Pepka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mi tuhne krev v žilách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mi naskakuje husí kůže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se mi rozskočí hlava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Z koho mi buší srdce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i="1"/>
          </a:p>
          <a:p>
            <a:pPr eaLnBrk="1" hangingPunct="1">
              <a:lnSpc>
                <a:spcPct val="80000"/>
              </a:lnSpc>
            </a:pPr>
            <a:r>
              <a:rPr lang="cs-CZ" altLang="cs-CZ" sz="2800" i="1"/>
              <a:t>…kdo mne přivede do hrobu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i="1"/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7DCBA4F-264A-4C64-A002-FA11042E4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992188"/>
            <a:ext cx="7772400" cy="608012"/>
          </a:xfrm>
        </p:spPr>
        <p:txBody>
          <a:bodyPr/>
          <a:lstStyle/>
          <a:p>
            <a:pPr eaLnBrk="1" hangingPunct="1"/>
            <a:r>
              <a:rPr lang="cs-CZ" altLang="cs-CZ"/>
              <a:t>Dva jazykové mody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05BD095-B92D-4495-BC44-3AF31A2059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981200"/>
            <a:ext cx="3806825" cy="4400128"/>
          </a:xfrm>
        </p:spPr>
        <p:txBody>
          <a:bodyPr/>
          <a:lstStyle/>
          <a:p>
            <a:pPr eaLnBrk="1" hangingPunct="1"/>
            <a:r>
              <a:rPr lang="cs-CZ" altLang="cs-CZ" sz="1800" b="1" dirty="0"/>
              <a:t>FEMINNÍ: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Akceptující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Podporující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Pasivní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Vyčkávající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Vcítivý</a:t>
            </a: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Vytváří prostor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Pečuje o síť vztahů</a:t>
            </a:r>
          </a:p>
          <a:p>
            <a:pPr marL="51435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Kontejnující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EF898A0-C2BD-4BDE-846D-EFBDA122A4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32388" y="1981200"/>
            <a:ext cx="3806825" cy="4400128"/>
          </a:xfrm>
        </p:spPr>
        <p:txBody>
          <a:bodyPr/>
          <a:lstStyle/>
          <a:p>
            <a:pPr eaLnBrk="1" hangingPunct="1"/>
            <a:r>
              <a:rPr lang="cs-CZ" altLang="cs-CZ" sz="1800" b="1" dirty="0"/>
              <a:t>MASKULINNÍ:</a:t>
            </a:r>
            <a:endParaRPr lang="cs-CZ" altLang="cs-CZ" sz="1600" b="1" dirty="0"/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Vyžadující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Vymezující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Aktivní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Vymáhající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Nevcítivý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Omezuje prostor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Pečuje o hierarchii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Penetrující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2DF0E0D-676C-4746-8308-7845950AC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Mužský jazyk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DFA21FC-61D8-498B-B77F-0D912E652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714500"/>
            <a:ext cx="7772400" cy="4595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Absence - zpomaluje se růst dětí, snižuje se jejich odolnost, výkonnost, stávají se choulostivými a rozmazlenými, jen s obtížemi překonávají nároky separace.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Nadbytek - vycepované, emočně frustrované, napjaté, mají často poruchy řeči, bývají vnitřně chudé, v extrémním případě, není-li dostupný také mateřský jazykový modus, se zastavuje růst. </a:t>
            </a:r>
            <a:br>
              <a:rPr lang="cs-CZ" altLang="cs-CZ" sz="2800"/>
            </a:br>
            <a:endParaRPr lang="cs-CZ" altLang="cs-CZ" sz="2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3901976-1457-4D99-92C3-E461D7ABFA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Ženský jazyk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D04C4E4-D82A-4F75-9DA7-31B300117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557338"/>
            <a:ext cx="7772400" cy="4538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Charakteristiky: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hranice mezi zamlčovaným a vysloveným není zcela zřetelná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dorozumíváním s druhými, a především s dětmi, na preverbální úrovni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projev nese známky prožívání (zdroje a oporu je možné tušit v instinktech)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spíše pozoruje, vyčkává, nerada vyslovuje nezralé myšlenky, a to ne proto, že by je neměla dostatečně rozumem zpracované, ale proto, že ještě necítí jejich váhu a platnost pro vnější svět.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/>
              <a:t>formuluje až tehdy, kdy cítí, že je čas, to pak s velkou určitostí, naléhavostí, často s výrazným emočním doprovodem. Může být vlastním projevem sama zmatená, s jakou silou a jistotou je ona i druhý konfrontován. Nenaléhá na změnu, ale sama se proměňuje. Ono ji to nutí, narůstá, kypí do všech stran.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Když se včas nepřidá mužský princip, který by vnesl strukturu, omezení, pravidla a řád, může se stát sobě i pro okolí destruktivní jako v té pohádce „Hrnečku vař.“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Hierarchie ženu nezajímá a nemá pro ni cit, podceňuje význam, jaký má hierarchie ve světě mužském, to bývá také zdrojem mnoha nepochopení a omylů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Ochraňuje, zúzkostňuje, zastavuje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6DE5F4E-67F8-4612-BF43-A6945AFAA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Transgenerační vývoj, přenos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390B02F-4929-4550-B7E2-E799C1079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700213"/>
            <a:ext cx="7772400" cy="4395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Zátěž z předchozích generací, která přesáhla kritickou mez tolerance rodiny (smrt jednoho z rodičů, rozvod, atp.). V dalších generacích jako by se pak rozhodovalo, zda bude tato „rána“ zahojená a život rodu bude pokračovat, nebo naopak dojde-li k pokračování destrukce (nemoc, „vyhynutí“ - sterilita).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Seberegulující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síly přestupující generace </a:t>
            </a:r>
          </a:p>
          <a:p>
            <a:pPr marL="0" indent="0" algn="r" eaLnBrk="1" hangingPunct="1">
              <a:lnSpc>
                <a:spcPct val="80000"/>
              </a:lnSpc>
            </a:pPr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(Je možné, že jsou některé chorobné stavy ve službách takové seberegulace a pokud je za každou cenu odstraňujeme, můžeme zhoršovat stav populace?)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Bez znalosti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transgeneračního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kontextu používáme čím dál dokonalejší technologii, kterou bez pochopení vnitřních sil interakčního prostředí rodiny jako celku můžeme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iatrogenizovat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 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C3750-EC02-40EC-BC66-162908E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vymezení psychoterapie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C2C73-887C-411B-8A01-04063FF8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3" y="1593850"/>
            <a:ext cx="7766050" cy="4495800"/>
          </a:xfrm>
        </p:spPr>
        <p:txBody>
          <a:bodyPr/>
          <a:lstStyle/>
          <a:p>
            <a:r>
              <a:rPr lang="cs-CZ" b="1" i="1" dirty="0"/>
              <a:t>Psychoterapeut</a:t>
            </a:r>
            <a:r>
              <a:rPr lang="cs-CZ" dirty="0"/>
              <a:t>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právně použit v kapitole 4 bod 42.2 přílohy vyhlášky č. 134/1998 Sb.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tj. seznam zdravotních výkonů s bodovými hodnotami, ve znění pozdějších předpisů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pouze „psychoterapeuti se specializací v systematické psychoterapii (lékaři včetně psychiatrů a kliničtí psychologové)“</a:t>
            </a:r>
          </a:p>
          <a:p>
            <a:pPr marL="457200" indent="-457200">
              <a:buFontTx/>
              <a:buChar char="-"/>
            </a:pPr>
            <a:r>
              <a:rPr lang="cs-CZ" sz="2800" b="1" i="1" dirty="0"/>
              <a:t>vázanost na zdravotnické zařízení </a:t>
            </a:r>
          </a:p>
        </p:txBody>
      </p:sp>
    </p:spTree>
    <p:extLst>
      <p:ext uri="{BB962C8B-B14F-4D97-AF65-F5344CB8AC3E}">
        <p14:creationId xmlns:p14="http://schemas.microsoft.com/office/powerpoint/2010/main" val="1201966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4B197B0-B7EA-4CC3-95EB-3B693DA79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Rodinná terapie – základní teze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4E36D63-3972-44C2-8A7E-6C4B86C09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Nemoc má funkci </a:t>
            </a:r>
            <a:r>
              <a:rPr lang="cs-CZ" altLang="cs-CZ" sz="2400" dirty="0"/>
              <a:t>(zastavuje, udržuje, je pro někoho nebo proti někomu, zisky z nemoci atp.)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Nemoc je členem rodiny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Souvisí s nějakým vztahem </a:t>
            </a:r>
            <a:r>
              <a:rPr lang="cs-CZ" altLang="cs-CZ" sz="2400" dirty="0"/>
              <a:t>(„Komu se to dítě počurává?“)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Příběhy o událostech </a:t>
            </a:r>
            <a:r>
              <a:rPr lang="cs-CZ" altLang="cs-CZ" sz="2400" dirty="0"/>
              <a:t>- příběhy alternativní, léčivé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Orientace na rozdíly – </a:t>
            </a:r>
            <a:r>
              <a:rPr lang="cs-CZ" altLang="cs-CZ" sz="2400" dirty="0"/>
              <a:t>RT s konkrétní rodinou vyvstávají do rodinného vědomí dilemata do té doby popíraná a nutí rodinu k vyjasňování</a:t>
            </a:r>
          </a:p>
        </p:txBody>
      </p:sp>
    </p:spTree>
    <p:extLst>
      <p:ext uri="{BB962C8B-B14F-4D97-AF65-F5344CB8AC3E}">
        <p14:creationId xmlns:p14="http://schemas.microsoft.com/office/powerpoint/2010/main" val="19754472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9BD63-1B60-48D1-A2FD-6BF3C7D3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terapie – základní teze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C9E1E-A433-42E7-A93C-2B8FDB6B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3" y="1981200"/>
            <a:ext cx="7766050" cy="43281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Lineární x cirkulární kauzalita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Změna 1. řádu (př. zásah terapeuta, změna chování) → změna 2. řádu („změna změny“, tj. změna významu, přerámování mínění)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Terapie jako příležitost ke změně (terapie je kontextem změny)</a:t>
            </a:r>
          </a:p>
        </p:txBody>
      </p:sp>
    </p:spTree>
    <p:extLst>
      <p:ext uri="{BB962C8B-B14F-4D97-AF65-F5344CB8AC3E}">
        <p14:creationId xmlns:p14="http://schemas.microsoft.com/office/powerpoint/2010/main" val="25726642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1E0C0-100B-47CF-816D-1A92CC8E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systemická 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2D622-70C4-456D-9B40-B60462BE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744" y="2060848"/>
            <a:ext cx="7992888" cy="410845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b="1" dirty="0"/>
              <a:t>Kontext </a:t>
            </a:r>
          </a:p>
          <a:p>
            <a:pPr marL="0" indent="0"/>
            <a:r>
              <a:rPr lang="cs-CZ" dirty="0"/>
              <a:t>	</a:t>
            </a:r>
            <a:r>
              <a:rPr lang="cs-CZ" sz="2400" i="1" dirty="0"/>
              <a:t>(každý kontext je spojen s jiným významem) 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Přesvědčení</a:t>
            </a:r>
          </a:p>
          <a:p>
            <a:pPr marL="0" indent="0"/>
            <a:r>
              <a:rPr lang="cs-CZ" dirty="0"/>
              <a:t>	</a:t>
            </a:r>
            <a:r>
              <a:rPr lang="cs-CZ" sz="2400" i="1" dirty="0"/>
              <a:t>(Co děláme, je správné. Každý dělá v dané chvíli to 	nejlepší, čeho je schopen)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Pozorovatel je vždy součástí systému</a:t>
            </a:r>
          </a:p>
          <a:p>
            <a:pPr marL="0" indent="0"/>
            <a:r>
              <a:rPr lang="cs-CZ" b="1" dirty="0"/>
              <a:t>	</a:t>
            </a:r>
            <a:r>
              <a:rPr lang="cs-CZ" sz="2400" i="1" dirty="0"/>
              <a:t>(nelze dosáhnout objektivity, výsledek pozorování je 	konstrukcí)</a:t>
            </a:r>
          </a:p>
        </p:txBody>
      </p:sp>
    </p:spTree>
    <p:extLst>
      <p:ext uri="{BB962C8B-B14F-4D97-AF65-F5344CB8AC3E}">
        <p14:creationId xmlns:p14="http://schemas.microsoft.com/office/powerpoint/2010/main" val="1710561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1E0C0-100B-47CF-816D-1A92CC8E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systemická 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2D622-70C4-456D-9B40-B60462BE6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744" y="2060848"/>
            <a:ext cx="7992888" cy="410845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b="1" dirty="0"/>
              <a:t>Stranění všem → neexpertní pozice (expert je pacient)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Neutralita k řešení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Terapeutická zvídavost 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Důraz na jazyk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Spolupracující (kolaborativní) přístup</a:t>
            </a:r>
          </a:p>
          <a:p>
            <a:pPr marL="457200" indent="-457200">
              <a:buFontTx/>
              <a:buChar char="-"/>
            </a:pPr>
            <a:r>
              <a:rPr lang="cs-CZ" b="1" dirty="0"/>
              <a:t>Reflektující tým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1220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54730-DA6B-474E-8B3D-C5780167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terapie - charakteristiky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26D41-D0FF-4AB3-AB2F-270E32DD6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Svou povahou má nejblíže k žité realitě rodiny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Delší rozdíly mezi jednotlivými sezeními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Menší počet sezení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Práce se širším systémem</a:t>
            </a:r>
          </a:p>
        </p:txBody>
      </p:sp>
    </p:spTree>
    <p:extLst>
      <p:ext uri="{BB962C8B-B14F-4D97-AF65-F5344CB8AC3E}">
        <p14:creationId xmlns:p14="http://schemas.microsoft.com/office/powerpoint/2010/main" val="458250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9FAFE-305C-47F6-813C-4C86B938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35AAA-B6D3-4624-B3EA-12A04702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527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>
            <a:extLst>
              <a:ext uri="{FF2B5EF4-FFF2-40B4-BE49-F238E27FC236}">
                <a16:creationId xmlns:a16="http://schemas.microsoft.com/office/drawing/2014/main" id="{E3C0A8DB-D825-45D7-B267-889FCB0D7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04813"/>
            <a:ext cx="7772400" cy="611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36600"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i="1" dirty="0">
                <a:solidFill>
                  <a:srgbClr val="0099CC"/>
                </a:solidFill>
              </a:rPr>
              <a:t>F 50.0 – </a:t>
            </a:r>
            <a:r>
              <a:rPr lang="cs-CZ" altLang="cs-CZ" sz="2400" dirty="0">
                <a:solidFill>
                  <a:srgbClr val="0099CC"/>
                </a:solidFill>
              </a:rPr>
              <a:t>Mentální anorexie</a:t>
            </a:r>
          </a:p>
          <a:p>
            <a:pPr marL="338138" eaLnBrk="1" hangingPunct="1"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= extrémní ztráta váhy v důsledku úmyslného omezování příjmu potravy, je spojena s intenzivním strachem z tloustnutí a narušeným vnímáním tělesného schématu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•"/>
              <a:defRPr/>
            </a:pPr>
            <a:r>
              <a:rPr lang="cs-CZ" altLang="cs-CZ" sz="2000" b="0" i="1" u="none" dirty="0">
                <a:solidFill>
                  <a:srgbClr val="000000"/>
                </a:solidFill>
              </a:rPr>
              <a:t>1. Tělesná váha 15% pod</a:t>
            </a:r>
            <a:r>
              <a:rPr lang="cs-CZ" altLang="cs-CZ" sz="2000" b="0" u="none" dirty="0">
                <a:solidFill>
                  <a:srgbClr val="000000"/>
                </a:solidFill>
              </a:rPr>
              <a:t> </a:t>
            </a:r>
            <a:r>
              <a:rPr lang="cs-CZ" altLang="cs-CZ" sz="2000" b="0" u="none" dirty="0" err="1">
                <a:solidFill>
                  <a:srgbClr val="000000"/>
                </a:solidFill>
              </a:rPr>
              <a:t>předpokládnou</a:t>
            </a:r>
            <a:r>
              <a:rPr lang="cs-CZ" altLang="cs-CZ" sz="2000" b="0" u="none" dirty="0">
                <a:solidFill>
                  <a:srgbClr val="000000"/>
                </a:solidFill>
              </a:rPr>
              <a:t> BMI (= body </a:t>
            </a:r>
            <a:r>
              <a:rPr lang="cs-CZ" altLang="cs-CZ" sz="2000" b="0" u="none" dirty="0" err="1">
                <a:solidFill>
                  <a:srgbClr val="000000"/>
                </a:solidFill>
              </a:rPr>
              <a:t>mass</a:t>
            </a:r>
            <a:r>
              <a:rPr lang="cs-CZ" altLang="cs-CZ" sz="2000" b="0" u="none" dirty="0">
                <a:solidFill>
                  <a:srgbClr val="000000"/>
                </a:solidFill>
              </a:rPr>
              <a:t> index) = je méně než 17,5 (váha kg: výška m2)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•"/>
              <a:defRPr/>
            </a:pPr>
            <a:r>
              <a:rPr lang="cs-CZ" altLang="cs-CZ" sz="2000" b="0" i="1" u="none" dirty="0">
                <a:solidFill>
                  <a:srgbClr val="000000"/>
                </a:solidFill>
              </a:rPr>
              <a:t>2. Snížení váhy si pacient způsobuje sám</a:t>
            </a:r>
            <a:r>
              <a:rPr lang="cs-CZ" altLang="cs-CZ" sz="2000" b="0" u="none" dirty="0">
                <a:solidFill>
                  <a:srgbClr val="000000"/>
                </a:solidFill>
              </a:rPr>
              <a:t> (vyhýbá se jídlům, po kterých se tloustne), užívá vypracované zvracení, defekace, anorektik, diuretik, nadměrné cvičení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•"/>
              <a:defRPr/>
            </a:pPr>
            <a:r>
              <a:rPr lang="cs-CZ" altLang="cs-CZ" sz="2000" b="0" i="1" u="none" dirty="0">
                <a:solidFill>
                  <a:srgbClr val="000000"/>
                </a:solidFill>
              </a:rPr>
              <a:t>3. Je přítomna specifická patologie</a:t>
            </a:r>
            <a:r>
              <a:rPr lang="cs-CZ" altLang="cs-CZ" sz="2000" b="0" u="none" dirty="0">
                <a:solidFill>
                  <a:srgbClr val="000000"/>
                </a:solidFill>
              </a:rPr>
              <a:t> – strach z tloušťky, zkreslená představa o vlastním těle, apod.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•"/>
              <a:defRPr/>
            </a:pPr>
            <a:r>
              <a:rPr lang="cs-CZ" altLang="cs-CZ" sz="2000" b="0" i="1" u="none" dirty="0">
                <a:solidFill>
                  <a:srgbClr val="000000"/>
                </a:solidFill>
              </a:rPr>
              <a:t>4. Endokrinní porucha následně = </a:t>
            </a:r>
            <a:r>
              <a:rPr lang="cs-CZ" altLang="cs-CZ" sz="2000" b="0" i="1" u="none" dirty="0" err="1">
                <a:solidFill>
                  <a:srgbClr val="000000"/>
                </a:solidFill>
              </a:rPr>
              <a:t>amenorhea</a:t>
            </a:r>
            <a:r>
              <a:rPr lang="cs-CZ" altLang="cs-CZ" sz="2000" b="0" u="none" dirty="0">
                <a:solidFill>
                  <a:srgbClr val="000000"/>
                </a:solidFill>
              </a:rPr>
              <a:t> u žen, ztráta sexuálního zájmu a potence u mužů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•"/>
              <a:defRPr/>
            </a:pPr>
            <a:r>
              <a:rPr lang="cs-CZ" altLang="cs-CZ" sz="2000" b="0" i="1" u="none" dirty="0">
                <a:solidFill>
                  <a:srgbClr val="000000"/>
                </a:solidFill>
              </a:rPr>
              <a:t>5. Jestliže počátek onemocnění před pubertou – puberta opožděna</a:t>
            </a:r>
          </a:p>
          <a:p>
            <a:pPr marL="738188" lvl="1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endParaRPr lang="cs-CZ" altLang="cs-CZ" sz="2000" b="0" u="none" dirty="0">
              <a:solidFill>
                <a:srgbClr val="000000"/>
              </a:solidFill>
            </a:endParaRPr>
          </a:p>
          <a:p>
            <a:pPr marL="738188" lvl="1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r>
              <a:rPr lang="cs-CZ" altLang="cs-CZ" sz="2000" b="0" u="none" dirty="0">
                <a:solidFill>
                  <a:srgbClr val="000000"/>
                </a:solidFill>
              </a:rPr>
              <a:t>- Chronická varianta MA se u 30% - 50% pacientů vyvine v bulimii </a:t>
            </a:r>
          </a:p>
          <a:p>
            <a:pPr marL="738188" lvl="1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r>
              <a:rPr lang="cs-CZ" altLang="cs-CZ" sz="2000" b="0" u="none" dirty="0">
                <a:solidFill>
                  <a:srgbClr val="000000"/>
                </a:solidFill>
              </a:rPr>
              <a:t>- MA = psychotické onemocnění (bludné myšlení)?</a:t>
            </a:r>
          </a:p>
          <a:p>
            <a:pPr marL="738188" lvl="1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endParaRPr lang="cs-CZ" altLang="cs-CZ" sz="2000" b="0" u="none" dirty="0">
              <a:solidFill>
                <a:srgbClr val="000000"/>
              </a:solidFill>
            </a:endParaRPr>
          </a:p>
          <a:p>
            <a:pPr marL="738188" lvl="1" eaLnBrk="1" hangingPunct="1">
              <a:lnSpc>
                <a:spcPct val="90000"/>
              </a:lnSpc>
              <a:spcBef>
                <a:spcPts val="500"/>
              </a:spcBef>
              <a:buSzPct val="100000"/>
              <a:defRPr/>
            </a:pP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608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>
            <a:extLst>
              <a:ext uri="{FF2B5EF4-FFF2-40B4-BE49-F238E27FC236}">
                <a16:creationId xmlns:a16="http://schemas.microsoft.com/office/drawing/2014/main" id="{2B6FE837-1343-4A60-8E41-A845FB5E8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i="1">
                <a:solidFill>
                  <a:srgbClr val="0099CC"/>
                </a:solidFill>
                <a:latin typeface="Calibri" panose="020F0502020204030204" pitchFamily="34" charset="0"/>
              </a:rPr>
              <a:t>F 50.2  - </a:t>
            </a:r>
            <a:r>
              <a:rPr lang="cs-CZ" altLang="cs-CZ" sz="2400">
                <a:solidFill>
                  <a:srgbClr val="0099CC"/>
                </a:solidFill>
                <a:latin typeface="Calibri" panose="020F0502020204030204" pitchFamily="34" charset="0"/>
              </a:rPr>
              <a:t>Mentální bulimie</a:t>
            </a:r>
          </a:p>
        </p:txBody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3D7BE062-EEBA-4DCD-B67F-E7522E3D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341438"/>
            <a:ext cx="7772400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41363"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nutkavé zabývání se jídlem, neodolatelná touha po jídle, epizody s přejídáním (velké dávky jídla během krátké doby)</a:t>
            </a:r>
          </a:p>
          <a:p>
            <a:pPr algn="just"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pak vyprovokované zvracení nebo zneužívání laxativ, střídavé období hladovění, užívání anorektik, diuretik apod.</a:t>
            </a:r>
          </a:p>
          <a:p>
            <a:pPr algn="just"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patologický strach z tloušťky</a:t>
            </a:r>
          </a:p>
          <a:p>
            <a:pPr lvl="1" eaLnBrk="1" hangingPunct="1">
              <a:spcBef>
                <a:spcPts val="700"/>
              </a:spcBef>
              <a:buSzPct val="100000"/>
              <a:defRPr/>
            </a:pPr>
            <a:endParaRPr lang="cs-CZ" altLang="cs-CZ" sz="2800" b="0" dirty="0">
              <a:solidFill>
                <a:srgbClr val="000000"/>
              </a:solidFill>
            </a:endParaRPr>
          </a:p>
          <a:p>
            <a:pPr marL="338138" eaLnBrk="1" hangingPunct="1">
              <a:spcBef>
                <a:spcPts val="800"/>
              </a:spcBef>
              <a:buSzPct val="100000"/>
              <a:defRPr/>
            </a:pPr>
            <a:endParaRPr lang="cs-CZ" altLang="cs-CZ" sz="28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86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2B484-B74C-4ACC-B511-3A45CDD01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23EF1B-4D92-4E63-8E7C-9F4E88DB8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Zápočet</a:t>
            </a:r>
            <a:r>
              <a:rPr lang="cs-CZ" dirty="0"/>
              <a:t> </a:t>
            </a:r>
          </a:p>
          <a:p>
            <a:pPr marL="0" indent="0"/>
            <a:r>
              <a:rPr lang="cs-CZ" dirty="0"/>
              <a:t>	esej (2 - 3strany) na vybrané téma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Zkouška</a:t>
            </a:r>
            <a:r>
              <a:rPr lang="cs-CZ" dirty="0"/>
              <a:t> </a:t>
            </a:r>
          </a:p>
          <a:p>
            <a:pPr marL="0" indent="0"/>
            <a:r>
              <a:rPr lang="cs-CZ" dirty="0"/>
              <a:t>	1. otázka k tématu eseje</a:t>
            </a:r>
          </a:p>
          <a:p>
            <a:pPr marL="0" indent="0"/>
            <a:r>
              <a:rPr lang="cs-CZ" dirty="0"/>
              <a:t>	2. otázka z probíraných témat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34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862BB26C-ECF0-417F-8862-13314784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0">
                <a:solidFill>
                  <a:srgbClr val="003366"/>
                </a:solidFill>
                <a:latin typeface="Calibri" panose="020F0502020204030204" pitchFamily="34" charset="0"/>
              </a:rPr>
              <a:t>Atestace z klinické psychologie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C98A7BE4-5528-48C4-9CF3-8AD2642EF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700213"/>
            <a:ext cx="7772400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Zákon 96 </a:t>
            </a:r>
            <a:r>
              <a:rPr lang="en-US" altLang="cs-CZ" sz="2400" b="0" u="none" dirty="0">
                <a:solidFill>
                  <a:srgbClr val="000000"/>
                </a:solidFill>
                <a:cs typeface="Arial" panose="020B0604020202020204" pitchFamily="34" charset="0"/>
              </a:rPr>
              <a:t>§</a:t>
            </a:r>
            <a:r>
              <a:rPr lang="cs-CZ" altLang="cs-CZ" sz="2400" b="0" u="none" dirty="0">
                <a:solidFill>
                  <a:srgbClr val="000000"/>
                </a:solidFill>
                <a:cs typeface="Arial" panose="020B0604020202020204" pitchFamily="34" charset="0"/>
              </a:rPr>
              <a:t> 22</a:t>
            </a:r>
            <a:r>
              <a:rPr lang="cs-CZ" altLang="cs-CZ" sz="2400" b="0" u="none" dirty="0">
                <a:solidFill>
                  <a:srgbClr val="000000"/>
                </a:solidFill>
              </a:rPr>
              <a:t>/2004 Sb. - </a:t>
            </a:r>
            <a:r>
              <a:rPr lang="cs-CZ" altLang="cs-CZ" sz="2400" b="0" i="1" u="none" dirty="0">
                <a:solidFill>
                  <a:srgbClr val="000000"/>
                </a:solidFill>
              </a:rPr>
              <a:t>Odborná způsobilost k výkonu povolání psychologa ve zdravotnictví a specializovaná způsobilost k výkonu povolání klinického psychologa</a:t>
            </a:r>
          </a:p>
          <a:p>
            <a:pPr lvl="1" eaLnBrk="1" hangingPunct="1">
              <a:spcBef>
                <a:spcPts val="450"/>
              </a:spcBef>
              <a:buSzPct val="100000"/>
              <a:defRPr/>
            </a:pPr>
            <a:r>
              <a:rPr lang="cs-CZ" altLang="cs-CZ" sz="1800" b="0" i="1" u="none" dirty="0">
                <a:solidFill>
                  <a:srgbClr val="000000"/>
                </a:solidFill>
              </a:rPr>
              <a:t>Akreditovaný kvalifikační kurz Psycholog ve zdravotnictví</a:t>
            </a:r>
            <a:r>
              <a:rPr lang="cs-CZ" altLang="cs-CZ" sz="1800" b="0" u="none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spcBef>
                <a:spcPts val="450"/>
              </a:spcBef>
              <a:buSzPct val="100000"/>
              <a:defRPr/>
            </a:pPr>
            <a:r>
              <a:rPr lang="cs-CZ" altLang="cs-CZ" sz="1800" b="0" i="1" u="none" dirty="0">
                <a:solidFill>
                  <a:srgbClr val="000000"/>
                </a:solidFill>
              </a:rPr>
              <a:t>(Brno, Olomouc, Praha)</a:t>
            </a:r>
          </a:p>
          <a:p>
            <a:pPr marL="338138" eaLnBrk="1" hangingPunct="1">
              <a:spcBef>
                <a:spcPts val="600"/>
              </a:spcBef>
              <a:buSzPct val="100000"/>
              <a:defRPr/>
            </a:pPr>
            <a:endParaRPr lang="cs-CZ" altLang="cs-CZ" sz="2400" u="none" dirty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2400" u="none" dirty="0">
                <a:solidFill>
                  <a:srgbClr val="000000"/>
                </a:solidFill>
              </a:rPr>
              <a:t>Aktuálně: </a:t>
            </a:r>
            <a:r>
              <a:rPr lang="cs-CZ" altLang="cs-CZ" sz="2400" b="0" u="none" dirty="0">
                <a:solidFill>
                  <a:srgbClr val="000000"/>
                </a:solidFill>
              </a:rPr>
              <a:t>snaha přejít do Zákona 95 (lékaři)</a:t>
            </a:r>
          </a:p>
          <a:p>
            <a:pPr marL="338138" eaLnBrk="1" hangingPunct="1">
              <a:spcBef>
                <a:spcPts val="600"/>
              </a:spcBef>
              <a:buSzPct val="100000"/>
              <a:defRPr/>
            </a:pPr>
            <a:endParaRPr lang="cs-CZ" altLang="cs-CZ" sz="2400" b="0" u="none" dirty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délka vzdělávání je </a:t>
            </a:r>
            <a:r>
              <a:rPr lang="cs-CZ" altLang="cs-CZ" sz="2400" i="1" u="none" dirty="0">
                <a:solidFill>
                  <a:srgbClr val="000000"/>
                </a:solidFill>
              </a:rPr>
              <a:t>minimálně 60 měsíců</a:t>
            </a:r>
            <a:r>
              <a:rPr lang="cs-CZ" altLang="cs-CZ" sz="2400" b="0" u="none" dirty="0">
                <a:solidFill>
                  <a:srgbClr val="000000"/>
                </a:solidFill>
              </a:rPr>
              <a:t> povinné praxe ve zdravotnictví na lůžkovém oddělení nebo v ambulantní praxi pod systematickým vedením školitele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4286A338-4553-4445-8B9C-0AB5394A3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04813"/>
            <a:ext cx="777240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55650" indent="-2984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a) povinná praxe na akreditovaném pracovišti </a:t>
            </a:r>
            <a:r>
              <a:rPr lang="cs-CZ" altLang="cs-CZ" sz="1800" u="none" dirty="0">
                <a:solidFill>
                  <a:srgbClr val="000000"/>
                </a:solidFill>
              </a:rPr>
              <a:t>minimálně 12 měsíců</a:t>
            </a:r>
            <a:r>
              <a:rPr lang="cs-CZ" altLang="cs-CZ" sz="1800" b="0" u="none" dirty="0">
                <a:solidFill>
                  <a:srgbClr val="000000"/>
                </a:solidFill>
              </a:rPr>
              <a:t>, z toho: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dětském oddělení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psychiatrickém oddělení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oddělení jiných klinických oborů. </a:t>
            </a:r>
          </a:p>
          <a:p>
            <a:pPr marL="757238" lvl="1"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endParaRPr lang="cs-CZ" altLang="cs-CZ" sz="1400" b="0" u="none" dirty="0">
              <a:solidFill>
                <a:srgbClr val="000000"/>
              </a:solidFill>
            </a:endParaRP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b) povinná účast na vzdělávacích aktivitách pořádaných akreditovaným pracovištěm:</a:t>
            </a: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povinné jednodenní semináře během specializačního vzdělávání pořádané akreditovaným zařízením,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i="1" u="none" dirty="0">
                <a:solidFill>
                  <a:srgbClr val="000000"/>
                </a:solidFill>
              </a:rPr>
              <a:t>1 x v každém semestru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 za každou účast),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specializační kurz před atestační zkouškou – 1 týden (12 kreditů),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povinná účast na supervizních seminářích, konaných na akreditovaných pracovištích uvedených v příloze </a:t>
            </a:r>
            <a:r>
              <a:rPr lang="cs-CZ" altLang="cs-CZ" sz="1600" b="0" u="none" dirty="0" err="1">
                <a:solidFill>
                  <a:srgbClr val="000000"/>
                </a:solidFill>
              </a:rPr>
              <a:t>logbooku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2x do měsíce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 za každou účast),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kurz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Neodkladná první pomoc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2 dny</a:t>
            </a:r>
            <a:r>
              <a:rPr lang="cs-CZ" altLang="cs-CZ" sz="1600" b="0" u="none" dirty="0">
                <a:solidFill>
                  <a:srgbClr val="000000"/>
                </a:solidFill>
              </a:rPr>
              <a:t> (6 kreditů),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kurz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Základy zdravotnické legislativy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1 den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i="1" u="none" dirty="0">
                <a:solidFill>
                  <a:srgbClr val="000000"/>
                </a:solidFill>
              </a:rPr>
              <a:t>Počet kreditů je upraven v souladu s novelizovanou </a:t>
            </a:r>
            <a:r>
              <a:rPr lang="cs-CZ" altLang="cs-CZ" sz="1600" b="0" i="1" u="none" dirty="0" err="1">
                <a:solidFill>
                  <a:srgbClr val="000000"/>
                </a:solidFill>
              </a:rPr>
              <a:t>vyhl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. č. 423/2004 </a:t>
            </a:r>
            <a:r>
              <a:rPr lang="cs-CZ" altLang="cs-CZ" sz="1600" b="0" i="1" u="none" dirty="0" err="1">
                <a:solidFill>
                  <a:srgbClr val="000000"/>
                </a:solidFill>
              </a:rPr>
              <a:t>Sb</a:t>
            </a:r>
            <a:endParaRPr lang="cs-CZ" altLang="cs-CZ" sz="1600" b="0" i="1" u="none" dirty="0">
              <a:solidFill>
                <a:srgbClr val="000000"/>
              </a:solidFill>
            </a:endParaRP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atestace – </a:t>
            </a:r>
            <a:r>
              <a:rPr lang="cs-CZ" altLang="cs-CZ" sz="1800" b="0" u="none" dirty="0" err="1">
                <a:solidFill>
                  <a:srgbClr val="000000"/>
                </a:solidFill>
              </a:rPr>
              <a:t>Logbook</a:t>
            </a:r>
            <a:r>
              <a:rPr lang="cs-CZ" altLang="cs-CZ" sz="1800" b="0" u="none" dirty="0">
                <a:solidFill>
                  <a:srgbClr val="000000"/>
                </a:solidFill>
              </a:rPr>
              <a:t> (seznam požadovaných výkonů), Index </a:t>
            </a: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Zkouška: psychopatologie, somatologie, DKP, KP dospělých, psychodiagnostika, psychoterapie</a:t>
            </a: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3366CC"/>
                </a:solidFill>
              </a:rPr>
              <a:t>www.ipvz.cz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3366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3366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27F969CC-2CD0-4DAA-AC6B-16E58792A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0">
                <a:solidFill>
                  <a:srgbClr val="003366"/>
                </a:solidFill>
                <a:latin typeface="Calibri" panose="020F0502020204030204" pitchFamily="34" charset="0"/>
              </a:rPr>
              <a:t>Dětská klinická psychologie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4C54A2FC-1B19-4CE4-A06D-2D066707D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484313"/>
            <a:ext cx="7772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655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endParaRPr lang="cs-CZ" altLang="cs-CZ" sz="20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39725" indent="-338138" eaLnBrk="1" hangingPunct="1">
              <a:lnSpc>
                <a:spcPct val="8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Od 1. 4. 2006 byl podle zákona č. 96/2004 zaveden nový </a:t>
            </a:r>
            <a:r>
              <a:rPr lang="cs-CZ" altLang="cs-CZ" sz="2400" i="1" u="none" dirty="0">
                <a:solidFill>
                  <a:srgbClr val="000000"/>
                </a:solidFill>
              </a:rPr>
              <a:t>specializační obor dětská klinická psychologie</a:t>
            </a:r>
            <a:r>
              <a:rPr lang="cs-CZ" altLang="cs-CZ" sz="2400" b="0" u="none" dirty="0">
                <a:solidFill>
                  <a:srgbClr val="000000"/>
                </a:solidFill>
              </a:rPr>
              <a:t> - pro klinické psychology (tj. s atestací) se specializací na práci s dětmi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SzPct val="100000"/>
              <a:defRPr/>
            </a:pPr>
            <a:endParaRPr lang="cs-CZ" altLang="cs-CZ" sz="24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SzPct val="100000"/>
              <a:defRPr/>
            </a:pPr>
            <a:r>
              <a:rPr lang="cs-CZ" altLang="cs-CZ" sz="2400" i="1" u="none" dirty="0">
                <a:solidFill>
                  <a:srgbClr val="000000"/>
                </a:solidFill>
              </a:rPr>
              <a:t>Podmínky: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minimálně 24 měsíců</a:t>
            </a:r>
            <a:r>
              <a:rPr lang="cs-CZ" altLang="cs-CZ" sz="1800" b="0" u="none" dirty="0">
                <a:solidFill>
                  <a:srgbClr val="000000"/>
                </a:solidFill>
              </a:rPr>
              <a:t> praxe ve zdravotnictví v </a:t>
            </a:r>
            <a:r>
              <a:rPr lang="cs-CZ" altLang="cs-CZ" sz="1800" u="none" dirty="0">
                <a:solidFill>
                  <a:srgbClr val="000000"/>
                </a:solidFill>
              </a:rPr>
              <a:t>úvazku 1,0</a:t>
            </a:r>
            <a:r>
              <a:rPr lang="cs-CZ" altLang="cs-CZ" sz="1800" b="0" u="none" dirty="0">
                <a:solidFill>
                  <a:srgbClr val="000000"/>
                </a:solidFill>
              </a:rPr>
              <a:t> (z toho nejméně 3 měsíce na dětském lůžkovém oddělení, nejméně 3 měsíce v ambulantní praxi)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Školitel 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 err="1">
                <a:solidFill>
                  <a:srgbClr val="000000"/>
                </a:solidFill>
              </a:rPr>
              <a:t>Logbook</a:t>
            </a:r>
            <a:r>
              <a:rPr lang="cs-CZ" altLang="cs-CZ" sz="1800" b="0" u="none" dirty="0">
                <a:solidFill>
                  <a:srgbClr val="000000"/>
                </a:solidFill>
              </a:rPr>
              <a:t> (seznam požadovaných výkonů)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150 kreditů 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Zkouška (teorie, praxe)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Celoživotní vzdělávání (úvazek ve ZZ, NZZ, 40kreditů/10let)</a:t>
            </a:r>
          </a:p>
          <a:p>
            <a:pPr marL="339725" indent="-338138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1800" b="0" u="none" dirty="0">
                <a:solidFill>
                  <a:srgbClr val="3366CC"/>
                </a:solidFill>
              </a:rPr>
              <a:t>www.ipvz.cz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id="{1874ADB6-CC64-4867-87B6-D67F586A8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u="none" dirty="0">
                <a:solidFill>
                  <a:srgbClr val="003366"/>
                </a:solidFill>
                <a:latin typeface="Calibri" panose="020F0502020204030204" pitchFamily="34" charset="0"/>
              </a:rPr>
              <a:t>Certifikovaný kurz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u="none" dirty="0">
                <a:solidFill>
                  <a:srgbClr val="003366"/>
                </a:solidFill>
                <a:latin typeface="Calibri" panose="020F0502020204030204" pitchFamily="34" charset="0"/>
              </a:rPr>
              <a:t>(dříve </a:t>
            </a:r>
            <a:r>
              <a:rPr lang="cs-CZ" altLang="cs-CZ" i="1" u="none" dirty="0">
                <a:solidFill>
                  <a:srgbClr val="003366"/>
                </a:solidFill>
                <a:latin typeface="Calibri" panose="020F0502020204030204" pitchFamily="34" charset="0"/>
              </a:rPr>
              <a:t>funkční specializace)</a:t>
            </a:r>
            <a:r>
              <a:rPr lang="cs-CZ" altLang="cs-CZ" u="none" dirty="0">
                <a:solidFill>
                  <a:srgbClr val="003366"/>
                </a:solidFill>
                <a:latin typeface="Calibri" panose="020F0502020204030204" pitchFamily="34" charset="0"/>
              </a:rPr>
              <a:t> v psychoterapii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BD7773A6-870E-4B61-926C-1F42A7FF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772816"/>
            <a:ext cx="7901955" cy="432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eaLnBrk="1" hangingPunct="1">
              <a:buClr>
                <a:srgbClr val="0099CC"/>
              </a:buClr>
            </a:pPr>
            <a:r>
              <a:rPr lang="cs-CZ" altLang="cs-CZ" sz="2800" b="0" u="none" dirty="0"/>
              <a:t>Podmínky: </a:t>
            </a:r>
          </a:p>
          <a:p>
            <a:pPr eaLnBrk="1" hangingPunct="1">
              <a:buClr>
                <a:srgbClr val="0099CC"/>
              </a:buClr>
              <a:buFont typeface="Arial" panose="020B0604020202020204" pitchFamily="34" charset="0"/>
              <a:buChar char="-"/>
            </a:pPr>
            <a:r>
              <a:rPr lang="cs-CZ" altLang="cs-CZ" sz="2800" b="0" u="none" dirty="0"/>
              <a:t>Atestace z klinické psychologie </a:t>
            </a:r>
          </a:p>
          <a:p>
            <a:pPr eaLnBrk="1" hangingPunct="1">
              <a:buClr>
                <a:srgbClr val="0099CC"/>
              </a:buClr>
              <a:buFont typeface="Arial" panose="020B0604020202020204" pitchFamily="34" charset="0"/>
              <a:buChar char="-"/>
            </a:pPr>
            <a:r>
              <a:rPr lang="cs-CZ" altLang="cs-CZ" sz="2800" b="0" u="none" dirty="0"/>
              <a:t>Psychoterapeutický výcvik (akreditovaný pro zdravotnictví) </a:t>
            </a:r>
          </a:p>
          <a:p>
            <a:pPr eaLnBrk="1" hangingPunct="1">
              <a:buClr>
                <a:srgbClr val="0099CC"/>
              </a:buClr>
              <a:buFont typeface="Arial" panose="020B0604020202020204" pitchFamily="34" charset="0"/>
              <a:buChar char="-"/>
            </a:pPr>
            <a:r>
              <a:rPr lang="cs-CZ" altLang="cs-CZ" sz="2800" b="0" u="none" dirty="0">
                <a:solidFill>
                  <a:srgbClr val="3366CC"/>
                </a:solidFill>
              </a:rPr>
              <a:t>www.psychoterapeuti.cz</a:t>
            </a:r>
            <a:endParaRPr lang="cs-CZ" altLang="cs-CZ" sz="2800" b="0" u="none" dirty="0"/>
          </a:p>
          <a:p>
            <a:pPr marL="0" indent="0" eaLnBrk="1" hangingPunct="1">
              <a:buClr>
                <a:srgbClr val="0099CC"/>
              </a:buClr>
            </a:pPr>
            <a:r>
              <a:rPr lang="cs-CZ" sz="2800" b="0" u="none" dirty="0"/>
              <a:t>= poslední na podzim 2018</a:t>
            </a:r>
          </a:p>
          <a:p>
            <a:pPr marL="0" indent="0" eaLnBrk="1" hangingPunct="1">
              <a:buClr>
                <a:srgbClr val="0099CC"/>
              </a:buClr>
            </a:pPr>
            <a:endParaRPr lang="cs-CZ" sz="2800" b="0" u="none" dirty="0"/>
          </a:p>
          <a:p>
            <a:pPr marL="0" indent="0" algn="ctr" eaLnBrk="1" hangingPunct="1">
              <a:buClr>
                <a:srgbClr val="0099CC"/>
              </a:buClr>
            </a:pPr>
            <a:r>
              <a:rPr lang="cs-CZ" sz="1800" i="1" u="none" dirty="0"/>
              <a:t>Klinický psycholog – Psychiatr - Lékař jiné odbornosti s výcvikem </a:t>
            </a:r>
          </a:p>
          <a:p>
            <a:pPr marL="0" indent="0" eaLnBrk="1" hangingPunct="1">
              <a:buClr>
                <a:srgbClr val="0099CC"/>
              </a:buClr>
            </a:pPr>
            <a:endParaRPr lang="cs-CZ" b="0" i="1" u="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Výcvik v psychoterapii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Rozložen alespoň do 5 let a obsahuje:</a:t>
            </a:r>
          </a:p>
          <a:p>
            <a:pPr>
              <a:buFontTx/>
              <a:buChar char="-"/>
            </a:pPr>
            <a:r>
              <a:rPr lang="cs-CZ" sz="2400" b="1" i="1" dirty="0"/>
              <a:t>teorie</a:t>
            </a:r>
            <a:r>
              <a:rPr lang="cs-CZ" sz="2400" dirty="0"/>
              <a:t> min. 120 hodin,</a:t>
            </a:r>
          </a:p>
          <a:p>
            <a:pPr>
              <a:buFontTx/>
              <a:buChar char="-"/>
            </a:pPr>
            <a:r>
              <a:rPr lang="cs-CZ" sz="2400" b="1" i="1" dirty="0"/>
              <a:t>praktická část </a:t>
            </a:r>
            <a:r>
              <a:rPr lang="cs-CZ" sz="2400" dirty="0"/>
              <a:t>(</a:t>
            </a:r>
            <a:r>
              <a:rPr lang="cs-CZ" sz="2400" dirty="0" err="1"/>
              <a:t>sebezkušenost</a:t>
            </a:r>
            <a:r>
              <a:rPr lang="cs-CZ" sz="2400" dirty="0"/>
              <a:t>) min. 300 hodin</a:t>
            </a:r>
          </a:p>
          <a:p>
            <a:pPr>
              <a:buFontTx/>
              <a:buChar char="-"/>
            </a:pPr>
            <a:r>
              <a:rPr lang="cs-CZ" sz="2400" b="1" i="1" dirty="0"/>
              <a:t>výcviková supervize </a:t>
            </a:r>
            <a:r>
              <a:rPr lang="cs-CZ" sz="2400" dirty="0"/>
              <a:t>min. 100 hodin</a:t>
            </a:r>
          </a:p>
          <a:p>
            <a:pPr marL="457200" indent="-457200">
              <a:buFontTx/>
              <a:buChar char="-"/>
            </a:pPr>
            <a:r>
              <a:rPr lang="cs-CZ" sz="2400" dirty="0"/>
              <a:t>min. 50% frekventantů je tvořeno zdravotníky (odborně způsobilými psychology či lékaři)</a:t>
            </a:r>
          </a:p>
          <a:p>
            <a:pPr marL="457200" indent="-457200">
              <a:buFontTx/>
              <a:buChar char="-"/>
            </a:pPr>
            <a:r>
              <a:rPr lang="cs-CZ" sz="2400" dirty="0"/>
              <a:t>ostatní - věk min. 25 let a práce v pomáhající profesi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9201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2961</Words>
  <Application>Microsoft Office PowerPoint</Application>
  <PresentationFormat>Předvádění na obrazovce (4:3)</PresentationFormat>
  <Paragraphs>474</Paragraphs>
  <Slides>48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48</vt:i4>
      </vt:variant>
    </vt:vector>
  </HeadingPairs>
  <TitlesOfParts>
    <vt:vector size="56" baseType="lpstr">
      <vt:lpstr>Arial</vt:lpstr>
      <vt:lpstr>Calibri</vt:lpstr>
      <vt:lpstr>Calibri Light</vt:lpstr>
      <vt:lpstr>Times New Roman</vt:lpstr>
      <vt:lpstr>Wingdings</vt:lpstr>
      <vt:lpstr>Motiv Office</vt:lpstr>
      <vt:lpstr>Vlastní návrh</vt:lpstr>
      <vt:lpstr>Motiv Office</vt:lpstr>
      <vt:lpstr>Prezentace aplikace PowerPoint</vt:lpstr>
      <vt:lpstr>PSMA014 Psychoterapie dětí a dospívajících</vt:lpstr>
      <vt:lpstr>Prezentace aplikace PowerPoint</vt:lpstr>
      <vt:lpstr>Právní vymezení psychoterapie</vt:lpstr>
      <vt:lpstr>Prezentace aplikace PowerPoint</vt:lpstr>
      <vt:lpstr>Prezentace aplikace PowerPoint</vt:lpstr>
      <vt:lpstr>Prezentace aplikace PowerPoint</vt:lpstr>
      <vt:lpstr>Prezentace aplikace PowerPoint</vt:lpstr>
      <vt:lpstr>Výcvik v psychoterapii</vt:lpstr>
      <vt:lpstr>Atestace z psychoterapie</vt:lpstr>
      <vt:lpstr>Realita psychoterapie v ČR </vt:lpstr>
      <vt:lpstr>Realita psychoterapie v ČR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Psychoterapie  na somatických odděleních nemocnic </vt:lpstr>
      <vt:lpstr>Psychosomatická onemocnění </vt:lpstr>
      <vt:lpstr>Prezentace aplikace PowerPoint</vt:lpstr>
      <vt:lpstr>Kazuistika</vt:lpstr>
      <vt:lpstr>Psychosomatika v dětství a dospívání</vt:lpstr>
      <vt:lpstr>PS specifika u dětí  </vt:lpstr>
      <vt:lpstr>Kdy je vhodná psychoterapie u PS poruch </vt:lpstr>
      <vt:lpstr>Rodinná terapie  21. 10. 2019 </vt:lpstr>
      <vt:lpstr>Rodinná terapie - východiska</vt:lpstr>
      <vt:lpstr>Systémové vlastnosti v rodině</vt:lpstr>
      <vt:lpstr>Sociální porod </vt:lpstr>
      <vt:lpstr>Vývojové trajektorie syna a dcery </vt:lpstr>
      <vt:lpstr>Porod (separace) - tělesně i sociálně zevnitř ven</vt:lpstr>
      <vt:lpstr>Životní cyklus „normální“ rodiny</vt:lpstr>
      <vt:lpstr>Prezentace aplikace PowerPoint</vt:lpstr>
      <vt:lpstr>Základní faktor sociálního vlivu a vývoje  = jazyk</vt:lpstr>
      <vt:lpstr>ČJ je psychosomatický jazyk  </vt:lpstr>
      <vt:lpstr>Dva jazykové mody</vt:lpstr>
      <vt:lpstr>Mužský jazyk </vt:lpstr>
      <vt:lpstr>Ženský jazyk </vt:lpstr>
      <vt:lpstr>Transgenerační vývoj, přenos</vt:lpstr>
      <vt:lpstr>Rodinná terapie – základní teze</vt:lpstr>
      <vt:lpstr>Rodinná terapie – základní teze</vt:lpstr>
      <vt:lpstr>Rodinná systemická terapie</vt:lpstr>
      <vt:lpstr>Rodinná systemická terapie</vt:lpstr>
      <vt:lpstr>Rodinná terapie - charakteristiky</vt:lpstr>
      <vt:lpstr>Kazuistika RT</vt:lpstr>
      <vt:lpstr>Prezentace aplikace PowerPoint</vt:lpstr>
      <vt:lpstr>Prezentace aplikace PowerPoint</vt:lpstr>
      <vt:lpstr>Ukončení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Agresivita u dětí a mládeže</dc:title>
  <dc:creator>Milan Pilát</dc:creator>
  <cp:lastModifiedBy>Milan Pilát</cp:lastModifiedBy>
  <cp:revision>155</cp:revision>
  <cp:lastPrinted>1601-01-01T00:00:00Z</cp:lastPrinted>
  <dcterms:created xsi:type="dcterms:W3CDTF">2002-09-25T10:09:55Z</dcterms:created>
  <dcterms:modified xsi:type="dcterms:W3CDTF">2019-11-04T10:15:07Z</dcterms:modified>
</cp:coreProperties>
</file>