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841B-3F77-46EC-845D-1F6ADE4B8199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E815D-8642-4670-8B3D-4E840F06C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32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Poruchy osobnosti</a:t>
            </a:r>
            <a:br>
              <a:rPr lang="cs-CZ" dirty="0" smtClean="0"/>
            </a:br>
            <a:r>
              <a:rPr lang="cs-CZ" sz="5300" dirty="0" smtClean="0"/>
              <a:t>Emočně nestabilní porucha osobnosti</a:t>
            </a:r>
            <a:endParaRPr lang="cs-CZ" sz="5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2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490995"/>
            <a:ext cx="8610600" cy="1293028"/>
          </a:xfrm>
        </p:spPr>
        <p:txBody>
          <a:bodyPr/>
          <a:lstStyle/>
          <a:p>
            <a:r>
              <a:rPr lang="cs-CZ" dirty="0" smtClean="0"/>
              <a:t>Zpracování emocí                               a emočních stavů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h</a:t>
            </a:r>
            <a:r>
              <a:rPr lang="cs-CZ" dirty="0" smtClean="0"/>
              <a:t>yperaktivita v oblasti amygdaly při vystavení obrázků obličejů projevujících emoce </a:t>
            </a:r>
            <a:r>
              <a:rPr lang="cs-CZ" sz="1200" dirty="0" smtClean="0"/>
              <a:t>(</a:t>
            </a:r>
            <a:r>
              <a:rPr lang="cs-CZ" sz="1200" dirty="0" err="1"/>
              <a:t>D</a:t>
            </a:r>
            <a:r>
              <a:rPr lang="cs-CZ" sz="1200" dirty="0" err="1" smtClean="0"/>
              <a:t>onegan</a:t>
            </a:r>
            <a:r>
              <a:rPr lang="cs-CZ" sz="1200" dirty="0" smtClean="0"/>
              <a:t>, 2003)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pac. s HPO velmi citliví vůči sociálním stimulům a dokážou s nimi emočně rezonovat </a:t>
            </a:r>
            <a:r>
              <a:rPr lang="cs-CZ" sz="1200" dirty="0" smtClean="0"/>
              <a:t>(</a:t>
            </a:r>
            <a:r>
              <a:rPr lang="cs-CZ" sz="1200" dirty="0" err="1" smtClean="0"/>
              <a:t>Frick</a:t>
            </a:r>
            <a:r>
              <a:rPr lang="cs-CZ" sz="1200" dirty="0" smtClean="0"/>
              <a:t>, 2012)</a:t>
            </a:r>
          </a:p>
          <a:p>
            <a:pPr>
              <a:lnSpc>
                <a:spcPct val="100000"/>
              </a:lnSpc>
            </a:pPr>
            <a:r>
              <a:rPr lang="cs-CZ" dirty="0"/>
              <a:t>u</a:t>
            </a:r>
            <a:r>
              <a:rPr lang="cs-CZ" dirty="0" smtClean="0"/>
              <a:t> pac. se vyvíjí jiná strategie při zpracování emočních podnětů a stavů, která je do značné míry emotivnější </a:t>
            </a:r>
            <a:r>
              <a:rPr lang="cs-CZ" sz="1200" dirty="0" smtClean="0"/>
              <a:t>(</a:t>
            </a:r>
            <a:r>
              <a:rPr lang="cs-CZ" sz="1200" dirty="0" err="1" smtClean="0"/>
              <a:t>Mier</a:t>
            </a:r>
            <a:r>
              <a:rPr lang="cs-CZ" sz="1200" dirty="0" smtClean="0"/>
              <a:t>, 2013) </a:t>
            </a:r>
            <a:r>
              <a:rPr lang="cs-CZ" dirty="0" smtClean="0"/>
              <a:t>– pac. v reakci na emoční a sociální podněty více prožívají a méně tyto stavy u svého okolí kognitivně reflektují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arušení </a:t>
            </a:r>
            <a:r>
              <a:rPr lang="cs-CZ" dirty="0" err="1" smtClean="0"/>
              <a:t>neuronálního</a:t>
            </a:r>
            <a:r>
              <a:rPr lang="cs-CZ" dirty="0" smtClean="0"/>
              <a:t> korelátu sebereflektujícího myšlení u pac. s HPO </a:t>
            </a:r>
            <a:r>
              <a:rPr lang="cs-CZ" sz="1200" dirty="0" smtClean="0"/>
              <a:t>(</a:t>
            </a:r>
            <a:r>
              <a:rPr lang="cs-CZ" sz="1200" dirty="0" err="1" smtClean="0"/>
              <a:t>Sherpiet</a:t>
            </a:r>
            <a:r>
              <a:rPr lang="cs-CZ" sz="1200" dirty="0" smtClean="0"/>
              <a:t>, 2015)</a:t>
            </a:r>
          </a:p>
        </p:txBody>
      </p:sp>
    </p:spTree>
    <p:extLst>
      <p:ext uri="{BB962C8B-B14F-4D97-AF65-F5344CB8AC3E}">
        <p14:creationId xmlns:p14="http://schemas.microsoft.com/office/powerpoint/2010/main" val="387959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Emoce a kognitivní výkon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ac. s HPO větší aktivita v amygdale a </a:t>
            </a:r>
            <a:r>
              <a:rPr lang="cs-CZ" dirty="0" err="1" smtClean="0"/>
              <a:t>insule</a:t>
            </a:r>
            <a:r>
              <a:rPr lang="cs-CZ" dirty="0" smtClean="0"/>
              <a:t> při vystavení emočního </a:t>
            </a:r>
            <a:r>
              <a:rPr lang="cs-CZ" dirty="0" err="1" smtClean="0"/>
              <a:t>distraktoru</a:t>
            </a:r>
            <a:r>
              <a:rPr lang="cs-CZ" dirty="0" smtClean="0"/>
              <a:t> a slabší výkon v testu paměti (během </a:t>
            </a:r>
            <a:r>
              <a:rPr lang="cs-CZ" dirty="0" err="1" smtClean="0"/>
              <a:t>fMRI</a:t>
            </a:r>
            <a:r>
              <a:rPr lang="cs-CZ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cs-CZ" dirty="0"/>
              <a:t>i</a:t>
            </a:r>
            <a:r>
              <a:rPr lang="cs-CZ" dirty="0" smtClean="0"/>
              <a:t> u zdravých spolu s </a:t>
            </a:r>
            <a:r>
              <a:rPr lang="cs-CZ" dirty="0" err="1" smtClean="0"/>
              <a:t>hypoaktivitou</a:t>
            </a:r>
            <a:r>
              <a:rPr lang="cs-CZ" dirty="0" smtClean="0"/>
              <a:t> v </a:t>
            </a:r>
            <a:r>
              <a:rPr lang="cs-CZ" dirty="0" err="1" smtClean="0"/>
              <a:t>dorzolaterálním</a:t>
            </a:r>
            <a:r>
              <a:rPr lang="cs-CZ" dirty="0" smtClean="0"/>
              <a:t> PFC, u emočně nestabilních reakce výraznější s větším dopadem na kognitivní výkon </a:t>
            </a:r>
            <a:r>
              <a:rPr lang="cs-CZ" sz="1200" dirty="0" smtClean="0"/>
              <a:t>(Krause-</a:t>
            </a:r>
            <a:r>
              <a:rPr lang="cs-CZ" sz="1200" dirty="0" err="1" smtClean="0"/>
              <a:t>Utz</a:t>
            </a:r>
            <a:r>
              <a:rPr lang="cs-CZ" sz="1200" dirty="0" smtClean="0"/>
              <a:t>, 2012)</a:t>
            </a:r>
          </a:p>
          <a:p>
            <a:pPr>
              <a:lnSpc>
                <a:spcPct val="100000"/>
              </a:lnSpc>
            </a:pPr>
            <a:r>
              <a:rPr lang="cs-CZ" dirty="0"/>
              <a:t>u</a:t>
            </a:r>
            <a:r>
              <a:rPr lang="cs-CZ" dirty="0" smtClean="0"/>
              <a:t> pac. s HPO zeslabená fyziologická tělesná reakce na stresové podmínky                 v porovnání se zdravými </a:t>
            </a:r>
            <a:r>
              <a:rPr lang="cs-CZ" sz="1200" dirty="0" smtClean="0"/>
              <a:t>(</a:t>
            </a:r>
            <a:r>
              <a:rPr lang="cs-CZ" sz="1200" dirty="0" err="1" smtClean="0"/>
              <a:t>Deckers</a:t>
            </a:r>
            <a:r>
              <a:rPr lang="cs-CZ" sz="1200" dirty="0" smtClean="0"/>
              <a:t>, 2016)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41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8273" y="673755"/>
            <a:ext cx="9677400" cy="1293028"/>
          </a:xfrm>
        </p:spPr>
        <p:txBody>
          <a:bodyPr>
            <a:noAutofit/>
          </a:bodyPr>
          <a:lstStyle/>
          <a:p>
            <a:r>
              <a:rPr lang="cs-CZ" dirty="0" smtClean="0"/>
              <a:t>Emočně nestabilní porucha osobnosti – hraniční typ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8959" y="2202453"/>
            <a:ext cx="10820400" cy="48115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z</a:t>
            </a:r>
            <a:r>
              <a:rPr lang="cs-CZ" dirty="0" smtClean="0"/>
              <a:t>ávažná psychiatrická diagnóza</a:t>
            </a:r>
          </a:p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ýznamným způsobem narušuje fungování jedince ve všech aspektech života – sociální, pracovní,…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NPS poznání o poruchách osobnosti je „v plenkách“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rojevuje se tendencí k impulzivnímu jednání bez uvážení následků, afektivní a vztahovou nestálostí</a:t>
            </a:r>
          </a:p>
          <a:p>
            <a:pPr>
              <a:lnSpc>
                <a:spcPct val="100000"/>
              </a:lnSpc>
            </a:pPr>
            <a:r>
              <a:rPr lang="cs-CZ" dirty="0"/>
              <a:t>ž</a:t>
            </a:r>
            <a:r>
              <a:rPr lang="cs-CZ" dirty="0" smtClean="0"/>
              <a:t>ivot = „jízda po horské dráze“</a:t>
            </a:r>
          </a:p>
          <a:p>
            <a:pPr>
              <a:lnSpc>
                <a:spcPct val="100000"/>
              </a:lnSpc>
            </a:pPr>
            <a:r>
              <a:rPr lang="cs-CZ" dirty="0"/>
              <a:t>e</a:t>
            </a:r>
            <a:r>
              <a:rPr lang="cs-CZ" dirty="0" smtClean="0"/>
              <a:t>moční nestabilita – primární faktor ovlivňující kvalitu života, schopnost uplatnit se v sociálních vztazích, osobním životě, v práci</a:t>
            </a:r>
          </a:p>
        </p:txBody>
      </p:sp>
    </p:spTree>
    <p:extLst>
      <p:ext uri="{BB962C8B-B14F-4D97-AF65-F5344CB8AC3E}">
        <p14:creationId xmlns:p14="http://schemas.microsoft.com/office/powerpoint/2010/main" val="164297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3847106" y="376107"/>
            <a:ext cx="6372519" cy="6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2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302460"/>
            <a:ext cx="8610600" cy="1293028"/>
          </a:xfrm>
        </p:spPr>
        <p:txBody>
          <a:bodyPr/>
          <a:lstStyle/>
          <a:p>
            <a:r>
              <a:rPr lang="cs-CZ" dirty="0" smtClean="0"/>
              <a:t>Teorie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87484"/>
            <a:ext cx="10820400" cy="487957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e</a:t>
            </a:r>
            <a:r>
              <a:rPr lang="cs-CZ" dirty="0" smtClean="0"/>
              <a:t>xistují různé pohledy na etiologii a patogenezi; obecně – příčina je neznámá; hlavní PST teorie staví počátky poruchy do raných stádií vývoje osobnosti</a:t>
            </a:r>
          </a:p>
          <a:p>
            <a:pPr>
              <a:lnSpc>
                <a:spcPct val="100000"/>
              </a:lnSpc>
            </a:pPr>
            <a:r>
              <a:rPr lang="cs-CZ" b="1" dirty="0"/>
              <a:t>a</a:t>
            </a:r>
            <a:r>
              <a:rPr lang="cs-CZ" b="1" dirty="0" smtClean="0"/>
              <a:t>nalyticky orientované teorie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uvažují o velmi raném narušení vývoje osobnosti – narušení v </a:t>
            </a:r>
            <a:r>
              <a:rPr lang="cs-CZ" dirty="0" err="1" smtClean="0"/>
              <a:t>subfázi</a:t>
            </a:r>
            <a:r>
              <a:rPr lang="cs-CZ" dirty="0" smtClean="0"/>
              <a:t> </a:t>
            </a:r>
            <a:r>
              <a:rPr lang="cs-CZ" dirty="0" err="1" smtClean="0"/>
              <a:t>znovupřibližování</a:t>
            </a:r>
            <a:r>
              <a:rPr lang="cs-CZ" dirty="0" smtClean="0"/>
              <a:t> se (16.-30. měsíc) v rámci separačně-individuačního procesu podle Mahlerové</a:t>
            </a:r>
          </a:p>
          <a:p>
            <a:pPr lvl="1">
              <a:lnSpc>
                <a:spcPct val="100000"/>
              </a:lnSpc>
            </a:pPr>
            <a:r>
              <a:rPr lang="cs-CZ" dirty="0" err="1" smtClean="0"/>
              <a:t>Kernberg</a:t>
            </a:r>
            <a:r>
              <a:rPr lang="cs-CZ" dirty="0" smtClean="0"/>
              <a:t> klade počátek poruchy do fáze diferenciační (4.-10. měsíc)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pracují zejména s kvalitou primární vztahové zkušenosti s pečující osobou – matkou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zkušenosti ze vztahu s matkou, která vlivem úplné či relativní absence nebo vlastní patologie (závislosti, chaotický životní styl, osobnostní nezralost, psychiatrická dg,..) není dostatečně podporující, přijímající a reflektující emoční stavy dítěte, nebo naopak je příliš ochranitelská – toto přispívá k narušení osobnostního vývoje dítěte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96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1182546" cy="4024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k</a:t>
            </a:r>
            <a:r>
              <a:rPr lang="cs-CZ" b="1" dirty="0" smtClean="0"/>
              <a:t>ognitivně behaviorální teorie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pracují s premisou, že porucha regulace afektů je do jisté míry vrozená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také pracují s ranou zkušeností, kdy je emoční vnímání a prožívání dítěte v rámci rodiny buď zanedbáváno, nebo jsou emoční projevy nepřiměřeně trestány                              či odmítány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tímto dochází k utvoření tzv. maladaptivních schémat (př. přesvědčení                              o „opuštění“, „</a:t>
            </a:r>
            <a:r>
              <a:rPr lang="cs-CZ" dirty="0" err="1" smtClean="0"/>
              <a:t>nemilovanosti</a:t>
            </a:r>
            <a:r>
              <a:rPr lang="cs-CZ" dirty="0" smtClean="0"/>
              <a:t>“, „závislost“, „podrobení se“/“ztráta individuality“), které se projevují v chování, emočních reakcích a kognici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77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425008"/>
            <a:ext cx="8610600" cy="1293028"/>
          </a:xfrm>
        </p:spPr>
        <p:txBody>
          <a:bodyPr/>
          <a:lstStyle/>
          <a:p>
            <a:r>
              <a:rPr lang="cs-CZ" dirty="0" smtClean="0"/>
              <a:t>Emočně nestabilní PO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947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č</a:t>
            </a:r>
            <a:r>
              <a:rPr lang="cs-CZ" dirty="0" smtClean="0"/>
              <a:t>astěji ženy, poměr 2:1</a:t>
            </a:r>
          </a:p>
          <a:p>
            <a:pPr>
              <a:lnSpc>
                <a:spcPct val="100000"/>
              </a:lnSpc>
            </a:pPr>
            <a:r>
              <a:rPr lang="cs-CZ" dirty="0"/>
              <a:t>č</a:t>
            </a:r>
            <a:r>
              <a:rPr lang="cs-CZ" dirty="0" smtClean="0"/>
              <a:t>astá komorbidita – závislost na psychoaktivních látkách a alkoholu, panická porucha, depresivní porucha, poruchy příjmu potravy</a:t>
            </a:r>
          </a:p>
          <a:p>
            <a:pPr>
              <a:lnSpc>
                <a:spcPct val="100000"/>
              </a:lnSpc>
            </a:pPr>
            <a:r>
              <a:rPr lang="cs-CZ" dirty="0"/>
              <a:t>a</a:t>
            </a:r>
            <a:r>
              <a:rPr lang="cs-CZ" dirty="0" smtClean="0"/>
              <a:t>si 2% populace</a:t>
            </a:r>
          </a:p>
          <a:p>
            <a:pPr>
              <a:lnSpc>
                <a:spcPct val="100000"/>
              </a:lnSpc>
            </a:pPr>
            <a:r>
              <a:rPr lang="cs-CZ" dirty="0"/>
              <a:t>m</a:t>
            </a:r>
            <a:r>
              <a:rPr lang="cs-CZ" dirty="0" smtClean="0"/>
              <a:t>ezi psychiatrickými pacienty – až 30% lidí se samostatnou nebo komorbidní HPO</a:t>
            </a:r>
          </a:p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ysoká sebevražednost – asi až 70% všech lidí s hraniční PO TS někdy během života; 8-10% nemocných je úspěšných… 50x vyšší výskyt sebevražedného chování než v běžné populaci</a:t>
            </a:r>
          </a:p>
          <a:p>
            <a:pPr>
              <a:lnSpc>
                <a:spcPct val="100000"/>
              </a:lnSpc>
            </a:pPr>
            <a:r>
              <a:rPr lang="cs-CZ" dirty="0"/>
              <a:t>e</a:t>
            </a:r>
            <a:r>
              <a:rPr lang="cs-CZ" dirty="0" smtClean="0"/>
              <a:t>tiologie – kombinace genetických faktorů s vývojovými vlivy a vlivy prostředí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08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 rodinách nemocných – až 5x častěji poruchy nálady, disociální PO, abúzus psychoaktivních látek</a:t>
            </a:r>
          </a:p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 anamnéze často týrání, sexuální zneužití, neuspokojivé rodinné prostředí            a dětství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81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500422"/>
            <a:ext cx="8610600" cy="1293028"/>
          </a:xfrm>
        </p:spPr>
        <p:txBody>
          <a:bodyPr/>
          <a:lstStyle/>
          <a:p>
            <a:r>
              <a:rPr lang="cs-CZ" dirty="0" smtClean="0"/>
              <a:t>NPS – kognitivní výkon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álezy nejednoznačné, malý počet studií, heterogenita probandů                           a metodologie</a:t>
            </a:r>
          </a:p>
          <a:p>
            <a:pPr>
              <a:lnSpc>
                <a:spcPct val="100000"/>
              </a:lnSpc>
            </a:pPr>
            <a:r>
              <a:rPr lang="cs-CZ" b="1" dirty="0"/>
              <a:t>g</a:t>
            </a:r>
            <a:r>
              <a:rPr lang="cs-CZ" b="1" dirty="0" smtClean="0"/>
              <a:t>eneralizované oslabení kognice </a:t>
            </a:r>
            <a:r>
              <a:rPr lang="cs-CZ" dirty="0" smtClean="0"/>
              <a:t>– mírné až středně těžké ve všech doménách (pozornost, flexibilita, paměť, </a:t>
            </a:r>
            <a:r>
              <a:rPr lang="cs-CZ" dirty="0" err="1" smtClean="0"/>
              <a:t>vizuo</a:t>
            </a:r>
            <a:r>
              <a:rPr lang="cs-CZ" dirty="0" smtClean="0"/>
              <a:t>-prostorové schopnosti, plánování, rozhodování) – nejvíce narušené plánování </a:t>
            </a:r>
            <a:r>
              <a:rPr lang="cs-CZ" sz="1200" dirty="0" smtClean="0"/>
              <a:t>(Ruoco,2005)</a:t>
            </a:r>
          </a:p>
          <a:p>
            <a:pPr>
              <a:lnSpc>
                <a:spcPct val="100000"/>
              </a:lnSpc>
            </a:pPr>
            <a:r>
              <a:rPr lang="cs-CZ" b="1" dirty="0"/>
              <a:t>o</a:t>
            </a:r>
            <a:r>
              <a:rPr lang="cs-CZ" b="1" dirty="0" smtClean="0"/>
              <a:t>slabení </a:t>
            </a:r>
            <a:r>
              <a:rPr lang="cs-CZ" b="1" dirty="0" err="1" smtClean="0"/>
              <a:t>prefrontálních</a:t>
            </a:r>
            <a:r>
              <a:rPr lang="cs-CZ" b="1" dirty="0" smtClean="0"/>
              <a:t> </a:t>
            </a:r>
            <a:r>
              <a:rPr lang="cs-CZ" b="1" dirty="0" err="1" smtClean="0"/>
              <a:t>fcí</a:t>
            </a:r>
            <a:r>
              <a:rPr lang="cs-CZ" b="1" dirty="0"/>
              <a:t> </a:t>
            </a:r>
            <a:r>
              <a:rPr lang="cs-CZ" dirty="0" smtClean="0"/>
              <a:t>(plánování, pracovní paměť; </a:t>
            </a:r>
            <a:r>
              <a:rPr lang="cs-CZ" sz="1200" dirty="0" err="1" smtClean="0"/>
              <a:t>Arza</a:t>
            </a:r>
            <a:r>
              <a:rPr lang="cs-CZ" sz="1200" dirty="0" smtClean="0"/>
              <a:t>, 2009</a:t>
            </a:r>
            <a:r>
              <a:rPr lang="cs-CZ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pojitost této PO s </a:t>
            </a:r>
            <a:r>
              <a:rPr lang="cs-CZ" dirty="0" err="1" smtClean="0"/>
              <a:t>prefrontální</a:t>
            </a:r>
            <a:r>
              <a:rPr lang="cs-CZ" dirty="0" smtClean="0"/>
              <a:t> </a:t>
            </a:r>
            <a:r>
              <a:rPr lang="cs-CZ" dirty="0" err="1" smtClean="0"/>
              <a:t>dysfcí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slabení v testech plánování nejvíc koreluje s klinickým pozorováním                        a celkovou </a:t>
            </a:r>
            <a:r>
              <a:rPr lang="cs-CZ" dirty="0" err="1" smtClean="0"/>
              <a:t>dysorganizovaností</a:t>
            </a:r>
            <a:r>
              <a:rPr lang="cs-CZ" dirty="0" smtClean="0"/>
              <a:t> životních příběhů pacientů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59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809946"/>
            <a:ext cx="11012864" cy="44087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hraniční porucha – heterogenní soubor s typickým klinickým obrazem</a:t>
            </a:r>
          </a:p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labší kognitivní výkon odlišuje pacienty s </a:t>
            </a:r>
            <a:r>
              <a:rPr lang="cs-CZ" dirty="0" err="1" smtClean="0"/>
              <a:t>disociativními</a:t>
            </a:r>
            <a:r>
              <a:rPr lang="cs-CZ" dirty="0" smtClean="0"/>
              <a:t> příznaky                                    a paranoidními dekompenzacemi od pacientů, kteří těmito stavy netrpí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ac. s </a:t>
            </a:r>
            <a:r>
              <a:rPr lang="cs-CZ" dirty="0" err="1" smtClean="0"/>
              <a:t>disociativními</a:t>
            </a:r>
            <a:r>
              <a:rPr lang="cs-CZ" dirty="0" smtClean="0"/>
              <a:t> stavy a </a:t>
            </a:r>
            <a:r>
              <a:rPr lang="cs-CZ" dirty="0" err="1" smtClean="0"/>
              <a:t>paranoiditou</a:t>
            </a:r>
            <a:r>
              <a:rPr lang="cs-CZ" dirty="0" smtClean="0"/>
              <a:t> – globální oslabení kognice </a:t>
            </a:r>
            <a:r>
              <a:rPr lang="cs-CZ" b="1" dirty="0" smtClean="0"/>
              <a:t>X </a:t>
            </a:r>
            <a:r>
              <a:rPr lang="cs-CZ" dirty="0" smtClean="0"/>
              <a:t>pacienti bez těchto </a:t>
            </a:r>
            <a:r>
              <a:rPr lang="cs-CZ" dirty="0" err="1" smtClean="0"/>
              <a:t>sy</a:t>
            </a:r>
            <a:r>
              <a:rPr lang="cs-CZ" dirty="0" smtClean="0"/>
              <a:t> – především narušení v exekutivě </a:t>
            </a:r>
            <a:r>
              <a:rPr lang="cs-CZ" sz="1200" dirty="0" smtClean="0"/>
              <a:t>(</a:t>
            </a:r>
            <a:r>
              <a:rPr lang="cs-CZ" sz="1200" dirty="0" err="1" smtClean="0"/>
              <a:t>Haaland</a:t>
            </a:r>
            <a:r>
              <a:rPr lang="cs-CZ" sz="1200" dirty="0" smtClean="0"/>
              <a:t>, 2009)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acienti s HPO obecně nemají větší potíže s kódováním a uchováváním informací, vykazují ale obtíže při zapomínání negativních informací                            v porovnání se zdravými lidmi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ac. s HPO – při vybavování autobiografických negativních událostí výraznější známky rozrušení než lidé bez poruchy </a:t>
            </a:r>
            <a:r>
              <a:rPr lang="cs-CZ" sz="1200" dirty="0" smtClean="0"/>
              <a:t>(Winter, 2014)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98940998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0</TotalTime>
  <Words>768</Words>
  <Application>Microsoft Office PowerPoint</Application>
  <PresentationFormat>Širokoúhlá obrazovka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Kondenzační stopa</vt:lpstr>
      <vt:lpstr>Poruchy osobnosti Emočně nestabilní porucha osobnosti</vt:lpstr>
      <vt:lpstr>Emočně nestabilní porucha osobnosti – hraniční typ</vt:lpstr>
      <vt:lpstr>Prezentace aplikace PowerPoint</vt:lpstr>
      <vt:lpstr>Teorie osobnosti</vt:lpstr>
      <vt:lpstr>Prezentace aplikace PowerPoint</vt:lpstr>
      <vt:lpstr>Emočně nestabilní PO</vt:lpstr>
      <vt:lpstr>Prezentace aplikace PowerPoint</vt:lpstr>
      <vt:lpstr>NPS – kognitivní výkon</vt:lpstr>
      <vt:lpstr>Prezentace aplikace PowerPoint</vt:lpstr>
      <vt:lpstr>Zpracování emocí                               a emočních stavů</vt:lpstr>
      <vt:lpstr>Emoce a kognitivní výkon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Neurodegenerativní onemocnění - demence</dc:title>
  <dc:creator>Přikrylová Kučerová Hana PhDr.</dc:creator>
  <cp:lastModifiedBy>Hana Přikrylová Kučerová</cp:lastModifiedBy>
  <cp:revision>87</cp:revision>
  <dcterms:created xsi:type="dcterms:W3CDTF">2018-09-20T07:10:33Z</dcterms:created>
  <dcterms:modified xsi:type="dcterms:W3CDTF">2018-11-26T08:03:59Z</dcterms:modified>
</cp:coreProperties>
</file>